
<file path=[Content_Types].xml><?xml version="1.0" encoding="utf-8"?>
<Types xmlns="http://schemas.openxmlformats.org/package/2006/content-types">
  <Default Extension="png" ContentType="image/png"/>
  <Default Extension="svg" ContentType="image/svg+xml"/>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notesMasterIdLst>
    <p:notesMasterId r:id="rId26"/>
  </p:notesMasterIdLst>
  <p:sldIdLst>
    <p:sldId id="256" r:id="rId2"/>
    <p:sldId id="257" r:id="rId3"/>
    <p:sldId id="258" r:id="rId4"/>
    <p:sldId id="259" r:id="rId5"/>
    <p:sldId id="261" r:id="rId6"/>
    <p:sldId id="273" r:id="rId7"/>
    <p:sldId id="274" r:id="rId8"/>
    <p:sldId id="262" r:id="rId9"/>
    <p:sldId id="292" r:id="rId10"/>
    <p:sldId id="263" r:id="rId11"/>
    <p:sldId id="293" r:id="rId12"/>
    <p:sldId id="294" r:id="rId13"/>
    <p:sldId id="264" r:id="rId14"/>
    <p:sldId id="265" r:id="rId15"/>
    <p:sldId id="271" r:id="rId16"/>
    <p:sldId id="272" r:id="rId17"/>
    <p:sldId id="266" r:id="rId18"/>
    <p:sldId id="283" r:id="rId19"/>
    <p:sldId id="276" r:id="rId20"/>
    <p:sldId id="277" r:id="rId21"/>
    <p:sldId id="278" r:id="rId22"/>
    <p:sldId id="279" r:id="rId23"/>
    <p:sldId id="280" r:id="rId24"/>
    <p:sldId id="282"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6E3EC-5D08-E95C-66BF-25313B5749E5}" v="82" dt="2020-10-12T08:21:35.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426" autoAdjust="0"/>
    <p:restoredTop sz="70377" autoAdjust="0"/>
  </p:normalViewPr>
  <p:slideViewPr>
    <p:cSldViewPr snapToGrid="0">
      <p:cViewPr varScale="1">
        <p:scale>
          <a:sx n="52" d="100"/>
          <a:sy n="52" d="100"/>
        </p:scale>
        <p:origin x="5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D98B3C9-32F3-4C3C-BCD9-F42333145F6E}" type="datetimeFigureOut">
              <a:rPr lang="en-GB" smtClean="0"/>
              <a:t>15/10/2020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B0B53D5-26C0-4252-8310-F73882771172}" type="slidenum">
              <a:rPr lang="en-GB" smtClean="0"/>
              <a:t>‹#›</a:t>
            </a:fld>
            <a:endParaRPr lang="en-GB"/>
          </a:p>
        </p:txBody>
      </p:sp>
    </p:spTree>
    <p:extLst>
      <p:ext uri="{BB962C8B-B14F-4D97-AF65-F5344CB8AC3E}">
        <p14:creationId xmlns:p14="http://schemas.microsoft.com/office/powerpoint/2010/main" val="50142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0B53D5-26C0-4252-8310-F73882771172}" type="slidenum">
              <a:rPr lang="en-GB" smtClean="0"/>
              <a:t>1</a:t>
            </a:fld>
            <a:endParaRPr lang="en-GB"/>
          </a:p>
        </p:txBody>
      </p:sp>
    </p:spTree>
    <p:extLst>
      <p:ext uri="{BB962C8B-B14F-4D97-AF65-F5344CB8AC3E}">
        <p14:creationId xmlns:p14="http://schemas.microsoft.com/office/powerpoint/2010/main" val="27596593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0B53D5-26C0-4252-8310-F73882771172}" type="slidenum">
              <a:rPr lang="en-GB" smtClean="0"/>
              <a:t>2</a:t>
            </a:fld>
            <a:endParaRPr lang="en-GB"/>
          </a:p>
        </p:txBody>
      </p:sp>
    </p:spTree>
    <p:extLst>
      <p:ext uri="{BB962C8B-B14F-4D97-AF65-F5344CB8AC3E}">
        <p14:creationId xmlns:p14="http://schemas.microsoft.com/office/powerpoint/2010/main" val="468972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3</a:t>
            </a:fld>
            <a:endParaRPr lang="en-GB"/>
          </a:p>
        </p:txBody>
      </p:sp>
    </p:spTree>
    <p:extLst>
      <p:ext uri="{BB962C8B-B14F-4D97-AF65-F5344CB8AC3E}">
        <p14:creationId xmlns:p14="http://schemas.microsoft.com/office/powerpoint/2010/main" val="957924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FB0B53D5-26C0-4252-8310-F73882771172}" type="slidenum">
              <a:rPr lang="en-GB" smtClean="0"/>
              <a:t>4</a:t>
            </a:fld>
            <a:endParaRPr lang="en-GB"/>
          </a:p>
        </p:txBody>
      </p:sp>
    </p:spTree>
    <p:extLst>
      <p:ext uri="{BB962C8B-B14F-4D97-AF65-F5344CB8AC3E}">
        <p14:creationId xmlns:p14="http://schemas.microsoft.com/office/powerpoint/2010/main" val="3139962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5</a:t>
            </a:fld>
            <a:endParaRPr lang="en-GB"/>
          </a:p>
        </p:txBody>
      </p:sp>
    </p:spTree>
    <p:extLst>
      <p:ext uri="{BB962C8B-B14F-4D97-AF65-F5344CB8AC3E}">
        <p14:creationId xmlns:p14="http://schemas.microsoft.com/office/powerpoint/2010/main" val="2918105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6</a:t>
            </a:fld>
            <a:endParaRPr lang="en-GB"/>
          </a:p>
        </p:txBody>
      </p:sp>
    </p:spTree>
    <p:extLst>
      <p:ext uri="{BB962C8B-B14F-4D97-AF65-F5344CB8AC3E}">
        <p14:creationId xmlns:p14="http://schemas.microsoft.com/office/powerpoint/2010/main" val="1214888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7</a:t>
            </a:fld>
            <a:endParaRPr lang="en-GB"/>
          </a:p>
        </p:txBody>
      </p:sp>
    </p:spTree>
    <p:extLst>
      <p:ext uri="{BB962C8B-B14F-4D97-AF65-F5344CB8AC3E}">
        <p14:creationId xmlns:p14="http://schemas.microsoft.com/office/powerpoint/2010/main" val="2291536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8</a:t>
            </a:fld>
            <a:endParaRPr lang="en-GB"/>
          </a:p>
        </p:txBody>
      </p:sp>
    </p:spTree>
    <p:extLst>
      <p:ext uri="{BB962C8B-B14F-4D97-AF65-F5344CB8AC3E}">
        <p14:creationId xmlns:p14="http://schemas.microsoft.com/office/powerpoint/2010/main" val="1673181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0B53D5-26C0-4252-8310-F73882771172}" type="slidenum">
              <a:rPr lang="en-GB" smtClean="0"/>
              <a:t>9</a:t>
            </a:fld>
            <a:endParaRPr lang="en-GB"/>
          </a:p>
        </p:txBody>
      </p:sp>
    </p:spTree>
    <p:extLst>
      <p:ext uri="{BB962C8B-B14F-4D97-AF65-F5344CB8AC3E}">
        <p14:creationId xmlns:p14="http://schemas.microsoft.com/office/powerpoint/2010/main" val="3586181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10</a:t>
            </a:fld>
            <a:endParaRPr lang="en-GB"/>
          </a:p>
        </p:txBody>
      </p:sp>
    </p:spTree>
    <p:extLst>
      <p:ext uri="{BB962C8B-B14F-4D97-AF65-F5344CB8AC3E}">
        <p14:creationId xmlns:p14="http://schemas.microsoft.com/office/powerpoint/2010/main" val="409724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11</a:t>
            </a:fld>
            <a:endParaRPr lang="en-GB"/>
          </a:p>
        </p:txBody>
      </p:sp>
    </p:spTree>
    <p:extLst>
      <p:ext uri="{BB962C8B-B14F-4D97-AF65-F5344CB8AC3E}">
        <p14:creationId xmlns:p14="http://schemas.microsoft.com/office/powerpoint/2010/main" val="33111005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12</a:t>
            </a:fld>
            <a:endParaRPr lang="en-GB"/>
          </a:p>
        </p:txBody>
      </p:sp>
    </p:spTree>
    <p:extLst>
      <p:ext uri="{BB962C8B-B14F-4D97-AF65-F5344CB8AC3E}">
        <p14:creationId xmlns:p14="http://schemas.microsoft.com/office/powerpoint/2010/main" val="1122789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u="none" dirty="0"/>
          </a:p>
        </p:txBody>
      </p:sp>
      <p:sp>
        <p:nvSpPr>
          <p:cNvPr id="4" name="Slide Number Placeholder 3"/>
          <p:cNvSpPr>
            <a:spLocks noGrp="1"/>
          </p:cNvSpPr>
          <p:nvPr>
            <p:ph type="sldNum" sz="quarter" idx="10"/>
          </p:nvPr>
        </p:nvSpPr>
        <p:spPr/>
        <p:txBody>
          <a:bodyPr/>
          <a:lstStyle/>
          <a:p>
            <a:fld id="{FB0B53D5-26C0-4252-8310-F73882771172}" type="slidenum">
              <a:rPr lang="en-GB" smtClean="0"/>
              <a:t>13</a:t>
            </a:fld>
            <a:endParaRPr lang="en-GB"/>
          </a:p>
        </p:txBody>
      </p:sp>
    </p:spTree>
    <p:extLst>
      <p:ext uri="{BB962C8B-B14F-4D97-AF65-F5344CB8AC3E}">
        <p14:creationId xmlns:p14="http://schemas.microsoft.com/office/powerpoint/2010/main" val="2998314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14</a:t>
            </a:fld>
            <a:endParaRPr lang="en-GB"/>
          </a:p>
        </p:txBody>
      </p:sp>
    </p:spTree>
    <p:extLst>
      <p:ext uri="{BB962C8B-B14F-4D97-AF65-F5344CB8AC3E}">
        <p14:creationId xmlns:p14="http://schemas.microsoft.com/office/powerpoint/2010/main" val="4239424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15</a:t>
            </a:fld>
            <a:endParaRPr lang="en-GB"/>
          </a:p>
        </p:txBody>
      </p:sp>
    </p:spTree>
    <p:extLst>
      <p:ext uri="{BB962C8B-B14F-4D97-AF65-F5344CB8AC3E}">
        <p14:creationId xmlns:p14="http://schemas.microsoft.com/office/powerpoint/2010/main" val="717413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0B53D5-26C0-4252-8310-F73882771172}" type="slidenum">
              <a:rPr lang="en-GB" smtClean="0"/>
              <a:t>16</a:t>
            </a:fld>
            <a:endParaRPr lang="en-GB"/>
          </a:p>
        </p:txBody>
      </p:sp>
    </p:spTree>
    <p:extLst>
      <p:ext uri="{BB962C8B-B14F-4D97-AF65-F5344CB8AC3E}">
        <p14:creationId xmlns:p14="http://schemas.microsoft.com/office/powerpoint/2010/main" val="131066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0B53D5-26C0-4252-8310-F73882771172}" type="slidenum">
              <a:rPr lang="en-GB" smtClean="0"/>
              <a:t>17</a:t>
            </a:fld>
            <a:endParaRPr lang="en-GB"/>
          </a:p>
        </p:txBody>
      </p:sp>
    </p:spTree>
    <p:extLst>
      <p:ext uri="{BB962C8B-B14F-4D97-AF65-F5344CB8AC3E}">
        <p14:creationId xmlns:p14="http://schemas.microsoft.com/office/powerpoint/2010/main" val="380468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18</a:t>
            </a:fld>
            <a:endParaRPr lang="en-GB"/>
          </a:p>
        </p:txBody>
      </p:sp>
    </p:spTree>
    <p:extLst>
      <p:ext uri="{BB962C8B-B14F-4D97-AF65-F5344CB8AC3E}">
        <p14:creationId xmlns:p14="http://schemas.microsoft.com/office/powerpoint/2010/main" val="686046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19</a:t>
            </a:fld>
            <a:endParaRPr lang="en-GB"/>
          </a:p>
        </p:txBody>
      </p:sp>
    </p:spTree>
    <p:extLst>
      <p:ext uri="{BB962C8B-B14F-4D97-AF65-F5344CB8AC3E}">
        <p14:creationId xmlns:p14="http://schemas.microsoft.com/office/powerpoint/2010/main" val="31206823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20</a:t>
            </a:fld>
            <a:endParaRPr lang="en-GB"/>
          </a:p>
        </p:txBody>
      </p:sp>
    </p:spTree>
    <p:extLst>
      <p:ext uri="{BB962C8B-B14F-4D97-AF65-F5344CB8AC3E}">
        <p14:creationId xmlns:p14="http://schemas.microsoft.com/office/powerpoint/2010/main" val="35356340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21</a:t>
            </a:fld>
            <a:endParaRPr lang="en-GB"/>
          </a:p>
        </p:txBody>
      </p:sp>
    </p:spTree>
    <p:extLst>
      <p:ext uri="{BB962C8B-B14F-4D97-AF65-F5344CB8AC3E}">
        <p14:creationId xmlns:p14="http://schemas.microsoft.com/office/powerpoint/2010/main" val="25197746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22</a:t>
            </a:fld>
            <a:endParaRPr lang="en-GB"/>
          </a:p>
        </p:txBody>
      </p:sp>
    </p:spTree>
    <p:extLst>
      <p:ext uri="{BB962C8B-B14F-4D97-AF65-F5344CB8AC3E}">
        <p14:creationId xmlns:p14="http://schemas.microsoft.com/office/powerpoint/2010/main" val="2854816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23</a:t>
            </a:fld>
            <a:endParaRPr lang="en-GB"/>
          </a:p>
        </p:txBody>
      </p:sp>
    </p:spTree>
    <p:extLst>
      <p:ext uri="{BB962C8B-B14F-4D97-AF65-F5344CB8AC3E}">
        <p14:creationId xmlns:p14="http://schemas.microsoft.com/office/powerpoint/2010/main" val="19930109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0B53D5-26C0-4252-8310-F73882771172}" type="slidenum">
              <a:rPr lang="en-GB" smtClean="0"/>
              <a:t>24</a:t>
            </a:fld>
            <a:endParaRPr lang="en-GB"/>
          </a:p>
        </p:txBody>
      </p:sp>
    </p:spTree>
    <p:extLst>
      <p:ext uri="{BB962C8B-B14F-4D97-AF65-F5344CB8AC3E}">
        <p14:creationId xmlns:p14="http://schemas.microsoft.com/office/powerpoint/2010/main" val="2622226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97461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45320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44231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1571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3282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4572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40674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4665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3462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35269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A87A34-81AB-432B-8DAE-1953F412C126}" type="datetimeFigureOut">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4560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10/15/2020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8883712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hyperlink" Target="https://www.justice.gov.uk/courts/procedure-rules/civil" TargetMode="Externa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hyperlink" Target="http://www.swansea.gov.uk/article/2724/Byelaws"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sv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2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25.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26.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B3B9DBC-97CC-4A18-B4A6-66E2402922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F4492644-1D84-449E-94E4-5FC5C873D32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5342" y="637953"/>
            <a:ext cx="8272458" cy="3189507"/>
          </a:xfrm>
        </p:spPr>
        <p:txBody>
          <a:bodyPr>
            <a:normAutofit/>
          </a:bodyPr>
          <a:lstStyle/>
          <a:p>
            <a:pPr algn="l"/>
            <a:r>
              <a:rPr lang="en-GB" sz="8000">
                <a:solidFill>
                  <a:srgbClr val="FFFFFF"/>
                </a:solidFill>
              </a:rPr>
              <a:t>Delegated legislation		</a:t>
            </a:r>
          </a:p>
        </p:txBody>
      </p:sp>
      <p:sp>
        <p:nvSpPr>
          <p:cNvPr id="12" name="Freeform 6">
            <a:extLst>
              <a:ext uri="{FF2B5EF4-FFF2-40B4-BE49-F238E27FC236}">
                <a16:creationId xmlns="" xmlns:a16="http://schemas.microsoft.com/office/drawing/2014/main" id="{94EE1A74-DEBF-434E-8B5E-7AB296ECBE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 xmlns:a16="http://schemas.microsoft.com/office/drawing/2014/main" id="{8C7C4D4B-92D9-4FA4-A294-749E8574FF5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 xmlns:a16="http://schemas.microsoft.com/office/drawing/2014/main" id="{BADA3358-2A3F-41B0-A458-6FD1DB3AF9B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795342" y="4377268"/>
            <a:ext cx="7970903" cy="1280582"/>
          </a:xfrm>
        </p:spPr>
        <p:txBody>
          <a:bodyPr anchor="t">
            <a:normAutofit/>
          </a:bodyPr>
          <a:lstStyle/>
          <a:p>
            <a:pPr algn="l"/>
            <a:r>
              <a:rPr lang="en-GB" sz="3200">
                <a:solidFill>
                  <a:srgbClr val="FEFFFF"/>
                </a:solidFill>
              </a:rPr>
              <a:t>LAURA KNIGHT</a:t>
            </a:r>
          </a:p>
        </p:txBody>
      </p:sp>
      <p:sp>
        <p:nvSpPr>
          <p:cNvPr id="18" name="Rectangle 8">
            <a:extLst>
              <a:ext uri="{FF2B5EF4-FFF2-40B4-BE49-F238E27FC236}">
                <a16:creationId xmlns="" xmlns:a16="http://schemas.microsoft.com/office/drawing/2014/main" id="{E4737216-37B2-43AD-AB08-05BFCCEFC9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7966240"/>
      </p:ext>
    </p:extLst>
  </p:cSld>
  <p:clrMapOvr>
    <a:masterClrMapping/>
  </p:clrMapOvr>
  <mc:AlternateContent xmlns:mc="http://schemas.openxmlformats.org/markup-compatibility/2006" xmlns:p14="http://schemas.microsoft.com/office/powerpoint/2010/main">
    <mc:Choice Requires="p14">
      <p:transition spd="slow" p14:dur="2000" advTm="10288"/>
    </mc:Choice>
    <mc:Fallback xmlns="">
      <p:transition spd="slow" advTm="10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LEARNING OBJECTIVES</a:t>
            </a:r>
          </a:p>
        </p:txBody>
      </p:sp>
      <p:sp>
        <p:nvSpPr>
          <p:cNvPr id="3" name="Content Placeholder 2"/>
          <p:cNvSpPr>
            <a:spLocks noGrp="1"/>
          </p:cNvSpPr>
          <p:nvPr>
            <p:ph idx="1"/>
          </p:nvPr>
        </p:nvSpPr>
        <p:spPr>
          <a:xfrm>
            <a:off x="1367624" y="2490436"/>
            <a:ext cx="9708995" cy="3567173"/>
          </a:xfrm>
        </p:spPr>
        <p:txBody>
          <a:bodyPr anchor="ctr">
            <a:normAutofit/>
          </a:bodyPr>
          <a:lstStyle/>
          <a:p>
            <a:r>
              <a:rPr lang="en-GB" sz="3200" b="1" dirty="0"/>
              <a:t>BY THE END OF TODAYS SESSION YOU SHOULD BE ABLE TO…</a:t>
            </a:r>
            <a:endParaRPr lang="en-GB" sz="3200" b="1" dirty="0">
              <a:cs typeface="Calibri"/>
            </a:endParaRPr>
          </a:p>
          <a:p>
            <a:r>
              <a:rPr lang="en-GB" sz="3200" b="1" dirty="0"/>
              <a:t>1. Define Delegated Legislation</a:t>
            </a:r>
            <a:endParaRPr lang="en-GB" sz="3200" b="1" dirty="0">
              <a:cs typeface="Calibri"/>
            </a:endParaRPr>
          </a:p>
          <a:p>
            <a:r>
              <a:rPr lang="en-GB" sz="3200" b="1" dirty="0"/>
              <a:t>2. Understand the different types of delegated legislation</a:t>
            </a:r>
            <a:endParaRPr lang="en-GB" sz="3200" b="1" dirty="0">
              <a:cs typeface="Calibri"/>
            </a:endParaRPr>
          </a:p>
          <a:p>
            <a:r>
              <a:rPr lang="en-GB" sz="3200" b="1" dirty="0"/>
              <a:t>3. Describe the safeguards that are in place in relation to subordinate legislation</a:t>
            </a:r>
            <a:endParaRPr lang="en-GB" sz="3200" b="1" dirty="0">
              <a:cs typeface="Calibri"/>
            </a:endParaRPr>
          </a:p>
          <a:p>
            <a:pPr marL="0" indent="0">
              <a:buNone/>
            </a:pPr>
            <a:endParaRPr lang="en-GB" sz="24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2452748"/>
      </p:ext>
    </p:extLst>
  </p:cSld>
  <p:clrMapOvr>
    <a:masterClrMapping/>
  </p:clrMapOvr>
  <mc:AlternateContent xmlns:mc="http://schemas.openxmlformats.org/markup-compatibility/2006" xmlns:p14="http://schemas.microsoft.com/office/powerpoint/2010/main">
    <mc:Choice Requires="p14">
      <p:transition spd="slow" p14:dur="2000" advTm="19044"/>
    </mc:Choice>
    <mc:Fallback xmlns="">
      <p:transition spd="slow" advTm="19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F4C0B10B-D2C4-4A54-AFAD-3D27DF88BB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 xmlns:a16="http://schemas.microsoft.com/office/drawing/2014/main" id="{B6BADB90-C74B-40D6-86DC-503F65FCE8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 xmlns:a16="http://schemas.microsoft.com/office/drawing/2014/main" id="{6559431D-1886-4AE0-9B87-9AD2ECAB843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 xmlns:a16="http://schemas.microsoft.com/office/drawing/2014/main" id="{373850A5-B04A-4FCD-9E73-EE322167FB31}"/>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 xmlns:a16="http://schemas.microsoft.com/office/drawing/2014/main" id="{82C18C67-80FA-4738-AA53-0AF2419F98E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 xmlns:a16="http://schemas.microsoft.com/office/drawing/2014/main" id="{48543B1A-8BF5-4C63-8404-41B2EA70B33E}"/>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 xmlns:a16="http://schemas.microsoft.com/office/drawing/2014/main" id="{92DF5096-E051-498C-A3ED-CBA77A813AAC}"/>
                </a:ext>
                <a:ext uri="{C183D7F6-B498-43B3-948B-1728B52AA6E4}">
                  <adec:decorative xmlns="" xmlns:adec="http://schemas.microsoft.com/office/drawing/2017/decorative" val="1"/>
                </a:ext>
              </a:extLst>
            </p:cNvPr>
            <p:cNvSpPr>
              <a:spLocks noChangeArrowheads="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extBox 3"/>
          <p:cNvSpPr txBox="1"/>
          <p:nvPr/>
        </p:nvSpPr>
        <p:spPr>
          <a:xfrm>
            <a:off x="1047280" y="759805"/>
            <a:ext cx="1030652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solidFill>
                  <a:srgbClr val="FFFFFF"/>
                </a:solidFill>
                <a:latin typeface="+mj-lt"/>
                <a:ea typeface="+mj-ea"/>
                <a:cs typeface="+mj-cs"/>
              </a:rPr>
              <a:t>DELEGATED LEGISLATION: </a:t>
            </a:r>
          </a:p>
          <a:p>
            <a:pPr>
              <a:lnSpc>
                <a:spcPct val="90000"/>
              </a:lnSpc>
              <a:spcBef>
                <a:spcPct val="0"/>
              </a:spcBef>
              <a:spcAft>
                <a:spcPts val="600"/>
              </a:spcAft>
            </a:pPr>
            <a:r>
              <a:rPr lang="en-US" sz="4000">
                <a:solidFill>
                  <a:srgbClr val="FFFFFF"/>
                </a:solidFill>
                <a:latin typeface="+mj-lt"/>
                <a:ea typeface="+mj-ea"/>
                <a:cs typeface="+mj-cs"/>
              </a:rPr>
              <a:t>AN INTRODUCTION</a:t>
            </a:r>
          </a:p>
        </p:txBody>
      </p:sp>
      <p:sp>
        <p:nvSpPr>
          <p:cNvPr id="3" name="Content Placeholder 2"/>
          <p:cNvSpPr>
            <a:spLocks noGrp="1"/>
          </p:cNvSpPr>
          <p:nvPr>
            <p:ph idx="1"/>
          </p:nvPr>
        </p:nvSpPr>
        <p:spPr>
          <a:xfrm>
            <a:off x="1424904" y="2494450"/>
            <a:ext cx="4053545" cy="3563159"/>
          </a:xfrm>
        </p:spPr>
        <p:txBody>
          <a:bodyPr vert="horz" lIns="91440" tIns="45720" rIns="91440" bIns="45720" rtlCol="0">
            <a:normAutofit/>
          </a:bodyPr>
          <a:lstStyle/>
          <a:p>
            <a:r>
              <a:rPr lang="en-US" sz="1900" b="1" u="sng"/>
              <a:t>DEFINITION</a:t>
            </a:r>
            <a:r>
              <a:rPr lang="en-US" sz="1900" b="1" i="1"/>
              <a:t>: THIS IS WHERE THE POWER TO MAKE LAWS FOR A SPECIFIC PURPOSE IS DELEGATED TO A LAW MAKING BODY OTHER THAN PARLIAMENT THROUGH AN ENABLING ACT.</a:t>
            </a:r>
          </a:p>
          <a:p>
            <a:r>
              <a:rPr lang="en-US" sz="1900"/>
              <a:t>Also referred to as </a:t>
            </a:r>
            <a:r>
              <a:rPr lang="en-US" sz="1900" b="1"/>
              <a:t>secondary</a:t>
            </a:r>
            <a:r>
              <a:rPr lang="en-US" sz="1900"/>
              <a:t> or </a:t>
            </a:r>
            <a:r>
              <a:rPr lang="en-US" sz="1900" b="1"/>
              <a:t>subordinate</a:t>
            </a:r>
            <a:r>
              <a:rPr lang="en-US" sz="1900"/>
              <a:t> legislation.</a:t>
            </a:r>
          </a:p>
          <a:p>
            <a:r>
              <a:rPr lang="en-US" sz="1900"/>
              <a:t>EXAMPLE: Dangerous Dogs Act 1991 gives powers to the Home Secretary to add new breeds to the Dangerous Dogs list.</a:t>
            </a:r>
          </a:p>
        </p:txBody>
      </p:sp>
      <p:pic>
        <p:nvPicPr>
          <p:cNvPr id="5" name="Picture 4"/>
          <p:cNvPicPr>
            <a:picLocks noChangeAspect="1"/>
          </p:cNvPicPr>
          <p:nvPr/>
        </p:nvPicPr>
        <p:blipFill rotWithShape="1">
          <a:blip r:embed="rId5"/>
          <a:srcRect l="2948" r="21582" b="2"/>
          <a:stretch/>
        </p:blipFill>
        <p:spPr>
          <a:xfrm>
            <a:off x="6098892" y="2492376"/>
            <a:ext cx="4802404" cy="356337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39676838"/>
      </p:ext>
    </p:extLst>
  </p:cSld>
  <p:clrMapOvr>
    <a:masterClrMapping/>
  </p:clrMapOvr>
  <mc:AlternateContent xmlns:mc="http://schemas.openxmlformats.org/markup-compatibility/2006" xmlns:p14="http://schemas.microsoft.com/office/powerpoint/2010/main">
    <mc:Choice Requires="p14">
      <p:transition spd="slow" p14:dur="2000" advTm="156836"/>
    </mc:Choice>
    <mc:Fallback xmlns="">
      <p:transition spd="slow" advTm="156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700419" y="3825025"/>
            <a:ext cx="5876911" cy="8655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TYPES OF DLEGATED LEGISLATION</a:t>
            </a:r>
          </a:p>
        </p:txBody>
      </p:sp>
      <p:sp>
        <p:nvSpPr>
          <p:cNvPr id="3" name="Content Placeholder 2"/>
          <p:cNvSpPr>
            <a:spLocks noGrp="1"/>
          </p:cNvSpPr>
          <p:nvPr>
            <p:ph idx="1"/>
          </p:nvPr>
        </p:nvSpPr>
        <p:spPr>
          <a:xfrm>
            <a:off x="2700419" y="3825025"/>
            <a:ext cx="6282412" cy="1267495"/>
          </a:xfrm>
        </p:spPr>
        <p:txBody>
          <a:bodyPr>
            <a:normAutofit/>
          </a:bodyPr>
          <a:lstStyle/>
          <a:p>
            <a:pPr algn="ctr"/>
            <a:r>
              <a:rPr lang="en-GB" sz="2400" b="1" dirty="0">
                <a:solidFill>
                  <a:schemeClr val="accent1">
                    <a:lumMod val="20000"/>
                    <a:lumOff val="80000"/>
                  </a:schemeClr>
                </a:solidFill>
              </a:rPr>
              <a:t>There are 4 main types of secondary legislation:</a:t>
            </a:r>
          </a:p>
        </p:txBody>
      </p:sp>
      <p:sp>
        <p:nvSpPr>
          <p:cNvPr id="5" name="Oval 4"/>
          <p:cNvSpPr/>
          <p:nvPr/>
        </p:nvSpPr>
        <p:spPr>
          <a:xfrm>
            <a:off x="566670" y="2240924"/>
            <a:ext cx="2434107" cy="1584101"/>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9156879" y="2472744"/>
            <a:ext cx="2678806" cy="1785064"/>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1313645" y="5092520"/>
            <a:ext cx="2743200" cy="1604494"/>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8982831" y="5092520"/>
            <a:ext cx="2595276" cy="1604494"/>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994448" y="2709808"/>
            <a:ext cx="1705971" cy="646331"/>
          </a:xfrm>
          <a:prstGeom prst="rect">
            <a:avLst/>
          </a:prstGeom>
          <a:noFill/>
        </p:spPr>
        <p:txBody>
          <a:bodyPr wrap="square" rtlCol="0">
            <a:spAutoFit/>
          </a:bodyPr>
          <a:lstStyle/>
          <a:p>
            <a:r>
              <a:rPr lang="en-GB" b="1" dirty="0"/>
              <a:t>Statutory Instruments</a:t>
            </a:r>
          </a:p>
        </p:txBody>
      </p:sp>
      <p:sp>
        <p:nvSpPr>
          <p:cNvPr id="10" name="TextBox 9"/>
          <p:cNvSpPr txBox="1"/>
          <p:nvPr/>
        </p:nvSpPr>
        <p:spPr>
          <a:xfrm>
            <a:off x="9917796" y="2809362"/>
            <a:ext cx="1173707" cy="1015663"/>
          </a:xfrm>
          <a:prstGeom prst="rect">
            <a:avLst/>
          </a:prstGeom>
          <a:noFill/>
        </p:spPr>
        <p:txBody>
          <a:bodyPr wrap="square" rtlCol="0">
            <a:spAutoFit/>
          </a:bodyPr>
          <a:lstStyle/>
          <a:p>
            <a:r>
              <a:rPr lang="en-GB" sz="2000" b="1" dirty="0"/>
              <a:t>Orders in Council</a:t>
            </a:r>
          </a:p>
        </p:txBody>
      </p:sp>
      <p:sp>
        <p:nvSpPr>
          <p:cNvPr id="11" name="TextBox 10"/>
          <p:cNvSpPr txBox="1"/>
          <p:nvPr/>
        </p:nvSpPr>
        <p:spPr>
          <a:xfrm>
            <a:off x="2032060" y="5710101"/>
            <a:ext cx="1199273" cy="369332"/>
          </a:xfrm>
          <a:prstGeom prst="rect">
            <a:avLst/>
          </a:prstGeom>
          <a:noFill/>
        </p:spPr>
        <p:txBody>
          <a:bodyPr wrap="square" rtlCol="0">
            <a:spAutoFit/>
          </a:bodyPr>
          <a:lstStyle/>
          <a:p>
            <a:r>
              <a:rPr lang="en-GB" b="1" dirty="0" smtClean="0"/>
              <a:t>Bye-laws</a:t>
            </a:r>
            <a:endParaRPr lang="en-GB" b="1" dirty="0"/>
          </a:p>
        </p:txBody>
      </p:sp>
      <p:sp>
        <p:nvSpPr>
          <p:cNvPr id="12" name="TextBox 11"/>
          <p:cNvSpPr txBox="1"/>
          <p:nvPr/>
        </p:nvSpPr>
        <p:spPr>
          <a:xfrm>
            <a:off x="9485193" y="5255567"/>
            <a:ext cx="1746913" cy="1200329"/>
          </a:xfrm>
          <a:prstGeom prst="rect">
            <a:avLst/>
          </a:prstGeom>
          <a:noFill/>
        </p:spPr>
        <p:txBody>
          <a:bodyPr wrap="square" rtlCol="0">
            <a:spAutoFit/>
          </a:bodyPr>
          <a:lstStyle/>
          <a:p>
            <a:r>
              <a:rPr lang="en-GB" b="1" dirty="0"/>
              <a:t>Circulars, codes and ministerial guidance</a:t>
            </a:r>
          </a:p>
        </p:txBody>
      </p:sp>
      <p:cxnSp>
        <p:nvCxnSpPr>
          <p:cNvPr id="14" name="Straight Arrow Connector 13"/>
          <p:cNvCxnSpPr/>
          <p:nvPr/>
        </p:nvCxnSpPr>
        <p:spPr>
          <a:xfrm flipV="1">
            <a:off x="8011236" y="3317193"/>
            <a:ext cx="818865" cy="3677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7710985" y="4815531"/>
            <a:ext cx="949438" cy="8945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flipV="1">
            <a:off x="3169370" y="3307676"/>
            <a:ext cx="780378" cy="3772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3761694" y="4830721"/>
            <a:ext cx="781302" cy="401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3" name="Picture 12"/>
          <p:cNvPicPr>
            <a:picLocks noChangeAspect="1"/>
          </p:cNvPicPr>
          <p:nvPr/>
        </p:nvPicPr>
        <p:blipFill>
          <a:blip r:embed="rId5"/>
          <a:stretch>
            <a:fillRect/>
          </a:stretch>
        </p:blipFill>
        <p:spPr>
          <a:xfrm>
            <a:off x="4955227" y="2338196"/>
            <a:ext cx="2050529" cy="1389553"/>
          </a:xfrm>
          <a:prstGeom prst="rect">
            <a:avLst/>
          </a:prstGeom>
        </p:spPr>
      </p:pic>
      <p:pic>
        <p:nvPicPr>
          <p:cNvPr id="15" name="Picture 14"/>
          <p:cNvPicPr>
            <a:picLocks noChangeAspect="1"/>
          </p:cNvPicPr>
          <p:nvPr/>
        </p:nvPicPr>
        <p:blipFill>
          <a:blip r:embed="rId6"/>
          <a:stretch>
            <a:fillRect/>
          </a:stretch>
        </p:blipFill>
        <p:spPr>
          <a:xfrm>
            <a:off x="5473891" y="4903697"/>
            <a:ext cx="1355414" cy="1793317"/>
          </a:xfrm>
          <a:prstGeom prst="rect">
            <a:avLst/>
          </a:prstGeom>
        </p:spPr>
      </p:pic>
      <p:pic>
        <p:nvPicPr>
          <p:cNvPr id="17" name="Picture 16"/>
          <p:cNvPicPr>
            <a:picLocks noChangeAspect="1"/>
          </p:cNvPicPr>
          <p:nvPr/>
        </p:nvPicPr>
        <p:blipFill>
          <a:blip r:embed="rId7"/>
          <a:stretch>
            <a:fillRect/>
          </a:stretch>
        </p:blipFill>
        <p:spPr>
          <a:xfrm>
            <a:off x="273427" y="3824478"/>
            <a:ext cx="1131389" cy="1598311"/>
          </a:xfrm>
          <a:prstGeom prst="rect">
            <a:avLst/>
          </a:prstGeom>
        </p:spPr>
      </p:pic>
      <p:pic>
        <p:nvPicPr>
          <p:cNvPr id="19" name="Audio 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38332090"/>
      </p:ext>
    </p:extLst>
  </p:cSld>
  <p:clrMapOvr>
    <a:masterClrMapping/>
  </p:clrMapOvr>
  <mc:AlternateContent xmlns:mc="http://schemas.openxmlformats.org/markup-compatibility/2006" xmlns:p14="http://schemas.microsoft.com/office/powerpoint/2010/main">
    <mc:Choice Requires="p14">
      <p:transition spd="slow" p14:dur="2000" advTm="39967"/>
    </mc:Choice>
    <mc:Fallback xmlns="">
      <p:transition spd="slow" advTm="39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SECONDARY LEGISLATION</a:t>
            </a:r>
          </a:p>
        </p:txBody>
      </p:sp>
      <p:sp>
        <p:nvSpPr>
          <p:cNvPr id="3" name="Content Placeholder 2"/>
          <p:cNvSpPr>
            <a:spLocks noGrp="1"/>
          </p:cNvSpPr>
          <p:nvPr>
            <p:ph sz="half" idx="1"/>
          </p:nvPr>
        </p:nvSpPr>
        <p:spPr/>
        <p:txBody>
          <a:bodyPr>
            <a:normAutofit/>
          </a:bodyPr>
          <a:lstStyle/>
          <a:p>
            <a:pPr marL="0" indent="0">
              <a:buNone/>
            </a:pPr>
            <a:r>
              <a:rPr lang="en-GB" b="1" u="sng" dirty="0">
                <a:solidFill>
                  <a:schemeClr val="accent2">
                    <a:lumMod val="75000"/>
                  </a:schemeClr>
                </a:solidFill>
              </a:rPr>
              <a:t>1. Statutory Instruments</a:t>
            </a:r>
          </a:p>
          <a:p>
            <a:pPr marL="0" indent="0">
              <a:buNone/>
            </a:pPr>
            <a:r>
              <a:rPr lang="en-GB" dirty="0">
                <a:solidFill>
                  <a:schemeClr val="accent2">
                    <a:lumMod val="75000"/>
                  </a:schemeClr>
                </a:solidFill>
              </a:rPr>
              <a:t>Generic term defined in the Statutory Instruments Act 1946</a:t>
            </a:r>
          </a:p>
          <a:p>
            <a:pPr marL="0" indent="0">
              <a:buNone/>
            </a:pPr>
            <a:r>
              <a:rPr lang="en-GB" dirty="0">
                <a:solidFill>
                  <a:schemeClr val="accent2">
                    <a:lumMod val="75000"/>
                  </a:schemeClr>
                </a:solidFill>
              </a:rPr>
              <a:t>Includes: orders, rules, regulations or other subordinate legislation (often referred to as “regulation”)</a:t>
            </a:r>
          </a:p>
          <a:p>
            <a:pPr marL="0" indent="0">
              <a:buNone/>
            </a:pPr>
            <a:r>
              <a:rPr lang="en-GB" dirty="0">
                <a:solidFill>
                  <a:schemeClr val="accent2">
                    <a:lumMod val="75000"/>
                  </a:schemeClr>
                </a:solidFill>
              </a:rPr>
              <a:t>Example: Rules of practice and procedure which govern the courts (</a:t>
            </a:r>
            <a:r>
              <a:rPr lang="en-GB" b="1" dirty="0">
                <a:solidFill>
                  <a:schemeClr val="tx1"/>
                </a:solidFill>
              </a:rPr>
              <a:t>Civil Procedure Rules 1998</a:t>
            </a:r>
            <a:r>
              <a:rPr lang="en-GB" dirty="0">
                <a:solidFill>
                  <a:schemeClr val="accent2">
                    <a:lumMod val="75000"/>
                  </a:schemeClr>
                </a:solidFill>
              </a:rPr>
              <a:t>).</a:t>
            </a:r>
            <a:endParaRPr lang="en-GB" dirty="0">
              <a:solidFill>
                <a:schemeClr val="tx1"/>
              </a:solidFill>
            </a:endParaRPr>
          </a:p>
          <a:p>
            <a:pPr marL="0" indent="0">
              <a:buNone/>
            </a:pPr>
            <a:endParaRPr lang="en-GB" dirty="0"/>
          </a:p>
        </p:txBody>
      </p:sp>
      <p:sp>
        <p:nvSpPr>
          <p:cNvPr id="4" name="Content Placeholder 3"/>
          <p:cNvSpPr>
            <a:spLocks noGrp="1"/>
          </p:cNvSpPr>
          <p:nvPr>
            <p:ph sz="half" idx="2"/>
          </p:nvPr>
        </p:nvSpPr>
        <p:spPr/>
        <p:txBody>
          <a:bodyPr>
            <a:noAutofit/>
          </a:bodyPr>
          <a:lstStyle/>
          <a:p>
            <a:pPr marL="0" indent="0">
              <a:buNone/>
            </a:pPr>
            <a:r>
              <a:rPr lang="en-GB" sz="2400" dirty="0">
                <a:solidFill>
                  <a:srgbClr val="0070C0"/>
                </a:solidFill>
                <a:hlinkClick r:id="rId5"/>
              </a:rPr>
              <a:t>https://www.justice.gov.uk/courts/procedure-rules/civil</a:t>
            </a:r>
            <a:endParaRPr lang="en-GB" sz="2400" dirty="0">
              <a:solidFill>
                <a:srgbClr val="0070C0"/>
              </a:solidFill>
            </a:endParaRPr>
          </a:p>
          <a:p>
            <a:pPr marL="0" indent="0">
              <a:buNone/>
            </a:pPr>
            <a:r>
              <a:rPr lang="en-GB" sz="2400" dirty="0">
                <a:solidFill>
                  <a:srgbClr val="0070C0"/>
                </a:solidFill>
              </a:rPr>
              <a:t>Civil Procedure Rules 1998</a:t>
            </a:r>
          </a:p>
        </p:txBody>
      </p:sp>
      <p:pic>
        <p:nvPicPr>
          <p:cNvPr id="5" name="Picture 4"/>
          <p:cNvPicPr>
            <a:picLocks noChangeAspect="1"/>
          </p:cNvPicPr>
          <p:nvPr/>
        </p:nvPicPr>
        <p:blipFill>
          <a:blip r:embed="rId6"/>
          <a:stretch>
            <a:fillRect/>
          </a:stretch>
        </p:blipFill>
        <p:spPr>
          <a:xfrm>
            <a:off x="7764041" y="3966384"/>
            <a:ext cx="1714500" cy="2657475"/>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0949473"/>
      </p:ext>
    </p:extLst>
  </p:cSld>
  <p:clrMapOvr>
    <a:masterClrMapping/>
  </p:clrMapOvr>
  <mc:AlternateContent xmlns:mc="http://schemas.openxmlformats.org/markup-compatibility/2006" xmlns:p14="http://schemas.microsoft.com/office/powerpoint/2010/main">
    <mc:Choice Requires="p14">
      <p:transition spd="slow" p14:dur="2000" advTm="169658"/>
    </mc:Choice>
    <mc:Fallback xmlns="">
      <p:transition spd="slow" advTm="169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SECONDARY LEGISLATION</a:t>
            </a:r>
          </a:p>
        </p:txBody>
      </p:sp>
      <p:sp>
        <p:nvSpPr>
          <p:cNvPr id="3" name="Content Placeholder 2"/>
          <p:cNvSpPr>
            <a:spLocks noGrp="1"/>
          </p:cNvSpPr>
          <p:nvPr>
            <p:ph sz="half" idx="1"/>
          </p:nvPr>
        </p:nvSpPr>
        <p:spPr>
          <a:xfrm>
            <a:off x="404446" y="2049462"/>
            <a:ext cx="5181600" cy="4351338"/>
          </a:xfrm>
        </p:spPr>
        <p:txBody>
          <a:bodyPr>
            <a:normAutofit fontScale="92500"/>
          </a:bodyPr>
          <a:lstStyle/>
          <a:p>
            <a:pPr marL="0" indent="0">
              <a:buNone/>
            </a:pPr>
            <a:r>
              <a:rPr lang="en-GB" sz="3200" b="1" u="sng" dirty="0">
                <a:solidFill>
                  <a:srgbClr val="0070C0"/>
                </a:solidFill>
              </a:rPr>
              <a:t>2. Orders in Council</a:t>
            </a:r>
          </a:p>
          <a:p>
            <a:pPr marL="0" indent="0">
              <a:buNone/>
            </a:pPr>
            <a:r>
              <a:rPr lang="en-GB" sz="3200" dirty="0">
                <a:solidFill>
                  <a:srgbClr val="0070C0"/>
                </a:solidFill>
              </a:rPr>
              <a:t>These require the assent of the monarch on the advice of the Privy Council.</a:t>
            </a:r>
          </a:p>
          <a:p>
            <a:pPr marL="0" indent="0">
              <a:buNone/>
            </a:pPr>
            <a:r>
              <a:rPr lang="en-GB" sz="3200" dirty="0">
                <a:solidFill>
                  <a:srgbClr val="0070C0"/>
                </a:solidFill>
              </a:rPr>
              <a:t>Some statutes require delegated legislation to be made in this form; these are classified as statutory instruments.</a:t>
            </a:r>
          </a:p>
          <a:p>
            <a:pPr marL="0" indent="0">
              <a:buNone/>
            </a:pPr>
            <a:endParaRPr lang="en-GB" dirty="0"/>
          </a:p>
        </p:txBody>
      </p:sp>
      <p:sp>
        <p:nvSpPr>
          <p:cNvPr id="4" name="Content Placeholder 3"/>
          <p:cNvSpPr>
            <a:spLocks noGrp="1"/>
          </p:cNvSpPr>
          <p:nvPr>
            <p:ph sz="half" idx="2"/>
          </p:nvPr>
        </p:nvSpPr>
        <p:spPr>
          <a:xfrm>
            <a:off x="5805424" y="2603500"/>
            <a:ext cx="3159222" cy="3797300"/>
          </a:xfrm>
        </p:spPr>
        <p:txBody>
          <a:bodyPr>
            <a:normAutofit fontScale="92500"/>
          </a:bodyPr>
          <a:lstStyle/>
          <a:p>
            <a:r>
              <a:rPr lang="en-GB" sz="2400" dirty="0"/>
              <a:t>Dealing with foreign affairs, for example, the </a:t>
            </a:r>
            <a:r>
              <a:rPr lang="en-GB" sz="2400" b="1" dirty="0"/>
              <a:t>Afghanistan</a:t>
            </a:r>
            <a:r>
              <a:rPr lang="en-GB" sz="2400" dirty="0"/>
              <a:t> </a:t>
            </a:r>
            <a:r>
              <a:rPr lang="en-GB" sz="2400" b="1" dirty="0"/>
              <a:t>United Nations Sanctions, Order 2001</a:t>
            </a:r>
            <a:r>
              <a:rPr lang="en-GB" sz="2400" dirty="0"/>
              <a:t>, which made it an offence to make funds available to Osama Bin Laden or the Taliban or any person or body connected with Osama Bin Laden or the Taliban</a:t>
            </a:r>
          </a:p>
          <a:p>
            <a:pPr marL="0" indent="0">
              <a:buNone/>
            </a:pPr>
            <a:endParaRPr lang="en-GB" dirty="0"/>
          </a:p>
        </p:txBody>
      </p:sp>
      <p:pic>
        <p:nvPicPr>
          <p:cNvPr id="5" name="Picture 4"/>
          <p:cNvPicPr>
            <a:picLocks noChangeAspect="1"/>
          </p:cNvPicPr>
          <p:nvPr/>
        </p:nvPicPr>
        <p:blipFill>
          <a:blip r:embed="rId5"/>
          <a:stretch>
            <a:fillRect/>
          </a:stretch>
        </p:blipFill>
        <p:spPr>
          <a:xfrm>
            <a:off x="8964646" y="2935935"/>
            <a:ext cx="2143125" cy="2143125"/>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84446562"/>
      </p:ext>
    </p:extLst>
  </p:cSld>
  <p:clrMapOvr>
    <a:masterClrMapping/>
  </p:clrMapOvr>
  <mc:AlternateContent xmlns:mc="http://schemas.openxmlformats.org/markup-compatibility/2006" xmlns:p14="http://schemas.microsoft.com/office/powerpoint/2010/main">
    <mc:Choice Requires="p14">
      <p:transition spd="slow" p14:dur="2000" advTm="99148"/>
    </mc:Choice>
    <mc:Fallback xmlns="">
      <p:transition spd="slow" advTm="99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SECONDARY LEGISLATION</a:t>
            </a:r>
          </a:p>
        </p:txBody>
      </p:sp>
      <p:sp>
        <p:nvSpPr>
          <p:cNvPr id="3" name="Content Placeholder 2"/>
          <p:cNvSpPr>
            <a:spLocks noGrp="1"/>
          </p:cNvSpPr>
          <p:nvPr>
            <p:ph sz="half" idx="1"/>
          </p:nvPr>
        </p:nvSpPr>
        <p:spPr>
          <a:xfrm>
            <a:off x="422031" y="1524000"/>
            <a:ext cx="5920154" cy="4867461"/>
          </a:xfrm>
        </p:spPr>
        <p:txBody>
          <a:bodyPr>
            <a:noAutofit/>
          </a:bodyPr>
          <a:lstStyle/>
          <a:p>
            <a:pPr marL="0" indent="0">
              <a:buNone/>
            </a:pPr>
            <a:r>
              <a:rPr lang="en-GB" b="1" dirty="0">
                <a:solidFill>
                  <a:srgbClr val="00B050"/>
                </a:solidFill>
              </a:rPr>
              <a:t>3. </a:t>
            </a:r>
            <a:r>
              <a:rPr lang="en-GB" b="1" dirty="0" smtClean="0">
                <a:solidFill>
                  <a:srgbClr val="00B050"/>
                </a:solidFill>
              </a:rPr>
              <a:t>BYE-LAWS</a:t>
            </a:r>
            <a:endParaRPr lang="en-GB" b="1" dirty="0">
              <a:solidFill>
                <a:srgbClr val="00B050"/>
              </a:solidFill>
            </a:endParaRPr>
          </a:p>
          <a:p>
            <a:r>
              <a:rPr lang="en-GB" b="1" dirty="0">
                <a:solidFill>
                  <a:srgbClr val="00B050"/>
                </a:solidFill>
              </a:rPr>
              <a:t>Usually created by local authorities.</a:t>
            </a:r>
          </a:p>
          <a:p>
            <a:r>
              <a:rPr lang="en-GB" b="1" dirty="0">
                <a:solidFill>
                  <a:srgbClr val="00B050"/>
                </a:solidFill>
              </a:rPr>
              <a:t>They are commonly aimed at solving a local difficulty (e.g. they may be used to create criminal offences in a locality).</a:t>
            </a:r>
          </a:p>
          <a:p>
            <a:r>
              <a:rPr lang="en-GB" b="1" dirty="0">
                <a:solidFill>
                  <a:srgbClr val="00B050"/>
                </a:solidFill>
              </a:rPr>
              <a:t>They are binding law for the area which they are intended to cover.</a:t>
            </a:r>
          </a:p>
          <a:p>
            <a:r>
              <a:rPr lang="en-GB" b="1" dirty="0">
                <a:solidFill>
                  <a:srgbClr val="00B050"/>
                </a:solidFill>
              </a:rPr>
              <a:t>Generally, central government departments will keep a careful check on the scope and content of by-laws.</a:t>
            </a:r>
          </a:p>
          <a:p>
            <a:endParaRPr lang="en-GB" sz="2000" dirty="0"/>
          </a:p>
        </p:txBody>
      </p:sp>
      <p:sp>
        <p:nvSpPr>
          <p:cNvPr id="4" name="Content Placeholder 3"/>
          <p:cNvSpPr>
            <a:spLocks noGrp="1"/>
          </p:cNvSpPr>
          <p:nvPr>
            <p:ph sz="half" idx="2"/>
          </p:nvPr>
        </p:nvSpPr>
        <p:spPr/>
        <p:txBody>
          <a:bodyPr>
            <a:normAutofit/>
          </a:bodyPr>
          <a:lstStyle/>
          <a:p>
            <a:r>
              <a:rPr lang="en-GB" sz="2400" dirty="0">
                <a:hlinkClick r:id="rId5"/>
              </a:rPr>
              <a:t>http://www.swansea.gov.uk/article/2724/Byelaws</a:t>
            </a:r>
            <a:endParaRPr lang="en-GB" sz="2400" dirty="0"/>
          </a:p>
          <a:p>
            <a:pPr marL="0" indent="0">
              <a:buNone/>
            </a:pPr>
            <a:r>
              <a:rPr lang="en-GB" sz="2400" dirty="0"/>
              <a:t>Look at the link above to find examples of </a:t>
            </a:r>
            <a:r>
              <a:rPr lang="en-GB" sz="2400" dirty="0" smtClean="0"/>
              <a:t>bye-laws </a:t>
            </a:r>
            <a:r>
              <a:rPr lang="en-GB" sz="2400" dirty="0"/>
              <a:t>in Swansea.</a:t>
            </a:r>
          </a:p>
        </p:txBody>
      </p:sp>
      <p:pic>
        <p:nvPicPr>
          <p:cNvPr id="5" name="Picture 4"/>
          <p:cNvPicPr>
            <a:picLocks noChangeAspect="1"/>
          </p:cNvPicPr>
          <p:nvPr/>
        </p:nvPicPr>
        <p:blipFill>
          <a:blip r:embed="rId6"/>
          <a:stretch>
            <a:fillRect/>
          </a:stretch>
        </p:blipFill>
        <p:spPr>
          <a:xfrm>
            <a:off x="6930157" y="4602453"/>
            <a:ext cx="4103714" cy="1417347"/>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3026286"/>
      </p:ext>
    </p:extLst>
  </p:cSld>
  <p:clrMapOvr>
    <a:masterClrMapping/>
  </p:clrMapOvr>
  <mc:AlternateContent xmlns:mc="http://schemas.openxmlformats.org/markup-compatibility/2006" xmlns:p14="http://schemas.microsoft.com/office/powerpoint/2010/main">
    <mc:Choice Requires="p14">
      <p:transition spd="slow" p14:dur="2000" advTm="134345"/>
    </mc:Choice>
    <mc:Fallback xmlns="">
      <p:transition spd="slow" advTm="134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6166C6D1-23AC-49C4-BA07-238E4E9F8CE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4700" y="761999"/>
            <a:ext cx="3511188" cy="5368413"/>
          </a:xfrm>
        </p:spPr>
        <p:txBody>
          <a:bodyPr vert="horz" lIns="91440" tIns="45720" rIns="91440" bIns="45720" rtlCol="0" anchor="ctr">
            <a:normAutofit/>
          </a:bodyPr>
          <a:lstStyle/>
          <a:p>
            <a:r>
              <a:rPr lang="en-US">
                <a:solidFill>
                  <a:srgbClr val="FFFFFF"/>
                </a:solidFill>
              </a:rPr>
              <a:t>TYPES OF SECONDARY LEGISALTION</a:t>
            </a:r>
          </a:p>
        </p:txBody>
      </p:sp>
      <p:sp>
        <p:nvSpPr>
          <p:cNvPr id="13" name="Rectangle 12">
            <a:extLst>
              <a:ext uri="{FF2B5EF4-FFF2-40B4-BE49-F238E27FC236}">
                <a16:creationId xmlns="" xmlns:a16="http://schemas.microsoft.com/office/drawing/2014/main" id="{1C091803-41C2-48E0-9228-5148460C747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2"/>
          </p:nvPr>
        </p:nvSpPr>
        <p:spPr>
          <a:xfrm>
            <a:off x="5093623" y="762000"/>
            <a:ext cx="4042310" cy="5368412"/>
          </a:xfrm>
        </p:spPr>
        <p:txBody>
          <a:bodyPr vert="horz" lIns="91440" tIns="45720" rIns="91440" bIns="45720" rtlCol="0" anchor="ctr">
            <a:normAutofit/>
          </a:bodyPr>
          <a:lstStyle/>
          <a:p>
            <a:pPr marL="0"/>
            <a:r>
              <a:rPr lang="en-US" sz="2200" b="1" u="sng"/>
              <a:t>4. CIRCULARS, CODES AND MINISTERIAL GUIDANCE</a:t>
            </a:r>
          </a:p>
          <a:p>
            <a:pPr marL="0"/>
            <a:r>
              <a:rPr lang="en-US" sz="2200"/>
              <a:t>Codes of practice are often published to accompany a major piece of legislation.</a:t>
            </a:r>
          </a:p>
          <a:p>
            <a:pPr marL="0"/>
            <a:r>
              <a:rPr lang="en-US" sz="2200"/>
              <a:t>The Codes will indicate in everyday language how the powers under the Act should be used, and although they have no legal status as such, they are persuasive in indicating Parliaments intention in enacting the legislation.</a:t>
            </a:r>
          </a:p>
          <a:p>
            <a:pPr marL="0"/>
            <a:r>
              <a:rPr lang="en-US" sz="2200"/>
              <a:t>Example: Codes of Practice issued in conjunction with Police and Criminal Evidence Act 1984.</a:t>
            </a:r>
          </a:p>
          <a:p>
            <a:pPr marL="0"/>
            <a:endParaRPr lang="en-US" sz="2200"/>
          </a:p>
        </p:txBody>
      </p:sp>
      <p:pic>
        <p:nvPicPr>
          <p:cNvPr id="6" name="Content Placeholder 5"/>
          <p:cNvPicPr>
            <a:picLocks noGrp="1" noChangeAspect="1"/>
          </p:cNvPicPr>
          <p:nvPr>
            <p:ph sz="half" idx="1"/>
          </p:nvPr>
        </p:nvPicPr>
        <p:blipFill rotWithShape="1">
          <a:blip r:embed="rId5"/>
          <a:srcRect b="7438"/>
          <a:stretch/>
        </p:blipFill>
        <p:spPr>
          <a:xfrm>
            <a:off x="9616863" y="446007"/>
            <a:ext cx="2100838" cy="2907792"/>
          </a:xfrm>
          <a:prstGeom prst="rect">
            <a:avLst/>
          </a:prstGeom>
        </p:spPr>
      </p:pic>
      <p:sp>
        <p:nvSpPr>
          <p:cNvPr id="15" name="Rectangle 14">
            <a:extLst>
              <a:ext uri="{FF2B5EF4-FFF2-40B4-BE49-F238E27FC236}">
                <a16:creationId xmlns="" xmlns:a16="http://schemas.microsoft.com/office/drawing/2014/main" id="{05CC4153-3F0D-4F4C-8F12-E8FC3FA40A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616862" y="3494844"/>
            <a:ext cx="2104001" cy="290779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01226037"/>
      </p:ext>
    </p:extLst>
  </p:cSld>
  <p:clrMapOvr>
    <a:masterClrMapping/>
  </p:clrMapOvr>
  <mc:AlternateContent xmlns:mc="http://schemas.openxmlformats.org/markup-compatibility/2006" xmlns:p14="http://schemas.microsoft.com/office/powerpoint/2010/main">
    <mc:Choice Requires="p14">
      <p:transition spd="slow" p14:dur="2000" advTm="73150"/>
    </mc:Choice>
    <mc:Fallback xmlns="">
      <p:transition spd="slow" advTm="73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651739" y="1884241"/>
            <a:ext cx="5181600" cy="4351338"/>
          </a:xfrm>
        </p:spPr>
        <p:txBody>
          <a:bodyPr>
            <a:normAutofit/>
          </a:bodyPr>
          <a:lstStyle/>
          <a:p>
            <a:pPr marL="0" indent="0" algn="ctr">
              <a:buNone/>
            </a:pPr>
            <a:r>
              <a:rPr lang="en-GB" sz="4000" dirty="0"/>
              <a:t>WHO HAS WESTMINSTER DELEGATED POWER TO?</a:t>
            </a:r>
          </a:p>
        </p:txBody>
      </p:sp>
      <p:pic>
        <p:nvPicPr>
          <p:cNvPr id="2" name="Graphic 3" descr="Thought">
            <a:extLst>
              <a:ext uri="{FF2B5EF4-FFF2-40B4-BE49-F238E27FC236}">
                <a16:creationId xmlns="" xmlns:a16="http://schemas.microsoft.com/office/drawing/2014/main" id="{F1C65C00-3F5F-45EA-83F7-DCAEFAEB2108}"/>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957943" y="1517073"/>
            <a:ext cx="2735283" cy="2755075"/>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27562903"/>
      </p:ext>
    </p:extLst>
  </p:cSld>
  <p:clrMapOvr>
    <a:masterClrMapping/>
  </p:clrMapOvr>
  <mc:AlternateContent xmlns:mc="http://schemas.openxmlformats.org/markup-compatibility/2006" xmlns:p14="http://schemas.microsoft.com/office/powerpoint/2010/main">
    <mc:Choice Requires="p14">
      <p:transition spd="slow" p14:dur="2000" advTm="38160"/>
    </mc:Choice>
    <mc:Fallback xmlns="">
      <p:transition spd="slow" advTm="38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799709F6-819A-4A9B-B299-52B516DA202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 xmlns:a16="http://schemas.microsoft.com/office/drawing/2014/main" id="{DE956BBB-7B91-4BF1-8CC5-4F1F5C3E0947}"/>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 xmlns:a16="http://schemas.microsoft.com/office/drawing/2014/main" id="{331C4F13-3AB4-4BD8-B1A2-76809863ED9D}"/>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 xmlns:a16="http://schemas.microsoft.com/office/drawing/2014/main" id="{52D8231F-00FF-4EE0-B405-28CC397CF071}"/>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 xmlns:a16="http://schemas.microsoft.com/office/drawing/2014/main" id="{C80BB271-C270-4FB5-B9F1-D81F239ED03F}"/>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 xmlns:a16="http://schemas.microsoft.com/office/drawing/2014/main" id="{1BDA5F0C-5FEC-4DA5-A154-3EC7AA69004D}"/>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E342B9BC-62E1-4F01-AE2D-4143126BE045}"/>
                </a:ext>
                <a:ext uri="{C183D7F6-B498-43B3-948B-1728B52AA6E4}">
                  <adec:decorative xmlns="" xmlns:adec="http://schemas.microsoft.com/office/drawing/2017/decorative" val="1"/>
                </a:ext>
              </a:extLst>
            </p:cNvPr>
            <p:cNvSpPr>
              <a:spLocks noChangeArrowheads="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devolved bodies</a:t>
            </a:r>
          </a:p>
        </p:txBody>
      </p:sp>
      <p:sp>
        <p:nvSpPr>
          <p:cNvPr id="3" name="Content Placeholder 2"/>
          <p:cNvSpPr>
            <a:spLocks noGrp="1"/>
          </p:cNvSpPr>
          <p:nvPr>
            <p:ph idx="1"/>
          </p:nvPr>
        </p:nvSpPr>
        <p:spPr>
          <a:xfrm>
            <a:off x="1424904" y="2543175"/>
            <a:ext cx="3385635" cy="3363846"/>
          </a:xfrm>
        </p:spPr>
        <p:txBody>
          <a:bodyPr anchor="ctr">
            <a:normAutofit/>
          </a:bodyPr>
          <a:lstStyle/>
          <a:p>
            <a:r>
              <a:rPr lang="en-GB" sz="2000"/>
              <a:t>Scottish Parliament </a:t>
            </a:r>
          </a:p>
          <a:p>
            <a:endParaRPr lang="en-GB" sz="2000"/>
          </a:p>
          <a:p>
            <a:r>
              <a:rPr lang="en-GB" sz="2000"/>
              <a:t>National Assembly for Wales</a:t>
            </a:r>
          </a:p>
          <a:p>
            <a:endParaRPr lang="en-GB" sz="2000"/>
          </a:p>
          <a:p>
            <a:r>
              <a:rPr lang="en-GB" sz="2000"/>
              <a:t>National Assembly in Northern Ireland</a:t>
            </a:r>
          </a:p>
        </p:txBody>
      </p:sp>
      <p:pic>
        <p:nvPicPr>
          <p:cNvPr id="5" name="Picture 4"/>
          <p:cNvPicPr>
            <a:picLocks noChangeAspect="1"/>
          </p:cNvPicPr>
          <p:nvPr/>
        </p:nvPicPr>
        <p:blipFill>
          <a:blip r:embed="rId5"/>
          <a:stretch>
            <a:fillRect/>
          </a:stretch>
        </p:blipFill>
        <p:spPr>
          <a:xfrm>
            <a:off x="5480728" y="2494450"/>
            <a:ext cx="2242194" cy="3412571"/>
          </a:xfrm>
          <a:prstGeom prst="rect">
            <a:avLst/>
          </a:prstGeom>
        </p:spPr>
      </p:pic>
      <p:pic>
        <p:nvPicPr>
          <p:cNvPr id="4" name="Picture 3"/>
          <p:cNvPicPr>
            <a:picLocks noChangeAspect="1"/>
          </p:cNvPicPr>
          <p:nvPr/>
        </p:nvPicPr>
        <p:blipFill>
          <a:blip r:embed="rId6"/>
          <a:stretch>
            <a:fillRect/>
          </a:stretch>
        </p:blipFill>
        <p:spPr>
          <a:xfrm>
            <a:off x="8087032" y="2681048"/>
            <a:ext cx="2657430" cy="1235826"/>
          </a:xfrm>
          <a:prstGeom prst="rect">
            <a:avLst/>
          </a:prstGeom>
        </p:spPr>
      </p:pic>
      <p:pic>
        <p:nvPicPr>
          <p:cNvPr id="6" name="Picture 5"/>
          <p:cNvPicPr>
            <a:picLocks noChangeAspect="1"/>
          </p:cNvPicPr>
          <p:nvPr/>
        </p:nvPicPr>
        <p:blipFill>
          <a:blip r:embed="rId7"/>
          <a:stretch>
            <a:fillRect/>
          </a:stretch>
        </p:blipFill>
        <p:spPr>
          <a:xfrm>
            <a:off x="8226985" y="4272754"/>
            <a:ext cx="2381110" cy="1634268"/>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67512490"/>
      </p:ext>
    </p:extLst>
  </p:cSld>
  <p:clrMapOvr>
    <a:masterClrMapping/>
  </p:clrMapOvr>
  <mc:AlternateContent xmlns:mc="http://schemas.openxmlformats.org/markup-compatibility/2006" xmlns:p14="http://schemas.microsoft.com/office/powerpoint/2010/main">
    <mc:Choice Requires="p14">
      <p:transition spd="slow" p14:dur="2000" advTm="103737"/>
    </mc:Choice>
    <mc:Fallback xmlns="">
      <p:transition spd="slow" advTm="103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F4C0B10B-D2C4-4A54-AFAD-3D27DF88BB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 xmlns:a16="http://schemas.microsoft.com/office/drawing/2014/main" id="{B6BADB90-C74B-40D6-86DC-503F65FCE8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 xmlns:a16="http://schemas.microsoft.com/office/drawing/2014/main" id="{6559431D-1886-4AE0-9B87-9AD2ECAB843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 xmlns:a16="http://schemas.microsoft.com/office/drawing/2014/main" id="{373850A5-B04A-4FCD-9E73-EE322167FB31}"/>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 xmlns:a16="http://schemas.microsoft.com/office/drawing/2014/main" id="{82C18C67-80FA-4738-AA53-0AF2419F98E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 xmlns:a16="http://schemas.microsoft.com/office/drawing/2014/main" id="{48543B1A-8BF5-4C63-8404-41B2EA70B33E}"/>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 xmlns:a16="http://schemas.microsoft.com/office/drawing/2014/main" id="{92DF5096-E051-498C-A3ED-CBA77A813AAC}"/>
                </a:ext>
                <a:ext uri="{C183D7F6-B498-43B3-948B-1728B52AA6E4}">
                  <adec:decorative xmlns="" xmlns:adec="http://schemas.microsoft.com/office/drawing/2017/decorative" val="1"/>
                </a:ext>
              </a:extLst>
            </p:cNvPr>
            <p:cNvSpPr>
              <a:spLocks noChangeArrowheads="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u="sng">
                <a:solidFill>
                  <a:srgbClr val="FFFFFF"/>
                </a:solidFill>
              </a:rPr>
              <a:t>Welsh Law </a:t>
            </a:r>
          </a:p>
        </p:txBody>
      </p:sp>
      <p:sp>
        <p:nvSpPr>
          <p:cNvPr id="3" name="Content Placeholder 2"/>
          <p:cNvSpPr>
            <a:spLocks noGrp="1"/>
          </p:cNvSpPr>
          <p:nvPr>
            <p:ph idx="1"/>
          </p:nvPr>
        </p:nvSpPr>
        <p:spPr>
          <a:xfrm>
            <a:off x="841034" y="2494450"/>
            <a:ext cx="4637415" cy="3899626"/>
          </a:xfrm>
        </p:spPr>
        <p:txBody>
          <a:bodyPr>
            <a:normAutofit/>
          </a:bodyPr>
          <a:lstStyle/>
          <a:p>
            <a:r>
              <a:rPr lang="en-GB" sz="1300"/>
              <a:t>Laws made by the National Assembly are specifically for Wales</a:t>
            </a:r>
          </a:p>
          <a:p>
            <a:pPr marL="0" indent="0">
              <a:buNone/>
            </a:pPr>
            <a:endParaRPr lang="en-GB" sz="1300"/>
          </a:p>
          <a:p>
            <a:r>
              <a:rPr lang="en-GB" sz="1300"/>
              <a:t>It is rare for the UK Parliament to pass an Act which solely relates specifically to Wales, unless it is an Act concerning the government of Wales.</a:t>
            </a:r>
          </a:p>
          <a:p>
            <a:pPr marL="0" indent="0">
              <a:buNone/>
            </a:pPr>
            <a:endParaRPr lang="en-GB" sz="1300"/>
          </a:p>
          <a:p>
            <a:r>
              <a:rPr lang="en-GB" sz="1300"/>
              <a:t>The areas in which the Assembly has the right to make laws are set out in Schedule 7 of the Government of Wales Act 2006 (amended by the Wales Act 2017).</a:t>
            </a:r>
          </a:p>
          <a:p>
            <a:endParaRPr lang="en-GB" sz="1300"/>
          </a:p>
          <a:p>
            <a:r>
              <a:rPr lang="en-GB" sz="1300"/>
              <a:t>The laws created by the Assembly are called </a:t>
            </a:r>
            <a:r>
              <a:rPr lang="en-GB" sz="1300" b="1"/>
              <a:t>Assembly Acts</a:t>
            </a:r>
            <a:endParaRPr lang="en-GB" sz="1300"/>
          </a:p>
        </p:txBody>
      </p:sp>
      <p:pic>
        <p:nvPicPr>
          <p:cNvPr id="4" name="Picture 3"/>
          <p:cNvPicPr>
            <a:picLocks noChangeAspect="1"/>
          </p:cNvPicPr>
          <p:nvPr/>
        </p:nvPicPr>
        <p:blipFill rotWithShape="1">
          <a:blip r:embed="rId5"/>
          <a:srcRect l="7138" r="11999" b="-1"/>
          <a:stretch/>
        </p:blipFill>
        <p:spPr>
          <a:xfrm>
            <a:off x="6098892" y="2492376"/>
            <a:ext cx="4802404" cy="3563372"/>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957528"/>
      </p:ext>
    </p:extLst>
  </p:cSld>
  <p:clrMapOvr>
    <a:masterClrMapping/>
  </p:clrMapOvr>
  <mc:AlternateContent xmlns:mc="http://schemas.openxmlformats.org/markup-compatibility/2006" xmlns:p14="http://schemas.microsoft.com/office/powerpoint/2010/main">
    <mc:Choice Requires="p14">
      <p:transition spd="slow" p14:dur="2000" advTm="201202"/>
    </mc:Choice>
    <mc:Fallback xmlns="">
      <p:transition spd="slow" advTm="201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4092"/>
            <a:ext cx="8305800" cy="1186596"/>
          </a:xfrm>
        </p:spPr>
        <p:txBody>
          <a:bodyPr>
            <a:normAutofit fontScale="90000"/>
          </a:bodyPr>
          <a:lstStyle/>
          <a:p>
            <a:pPr algn="ctr"/>
            <a:r>
              <a:rPr lang="en-GB" b="1" dirty="0"/>
              <a:t>The Welsh Assembly’s legislative competence</a:t>
            </a:r>
          </a:p>
        </p:txBody>
      </p:sp>
      <p:sp>
        <p:nvSpPr>
          <p:cNvPr id="3" name="Content Placeholder 2"/>
          <p:cNvSpPr>
            <a:spLocks noGrp="1"/>
          </p:cNvSpPr>
          <p:nvPr>
            <p:ph idx="1"/>
          </p:nvPr>
        </p:nvSpPr>
        <p:spPr/>
        <p:txBody>
          <a:bodyPr>
            <a:normAutofit/>
          </a:bodyPr>
          <a:lstStyle/>
          <a:p>
            <a:r>
              <a:rPr lang="en-GB" sz="3200" dirty="0"/>
              <a:t>The National Assembly is not sovereign</a:t>
            </a:r>
          </a:p>
          <a:p>
            <a:r>
              <a:rPr lang="en-GB" sz="3200" dirty="0"/>
              <a:t>Its powers are given to it by the </a:t>
            </a:r>
            <a:r>
              <a:rPr lang="en-GB" sz="3200" dirty="0">
                <a:solidFill>
                  <a:srgbClr val="FF0000"/>
                </a:solidFill>
              </a:rPr>
              <a:t>Government of Wales Act 2006 </a:t>
            </a:r>
            <a:r>
              <a:rPr lang="en-GB" sz="3200" dirty="0"/>
              <a:t>and </a:t>
            </a:r>
            <a:r>
              <a:rPr lang="en-GB" sz="3200" dirty="0">
                <a:solidFill>
                  <a:srgbClr val="FF0000"/>
                </a:solidFill>
              </a:rPr>
              <a:t>Wales Act 2017</a:t>
            </a:r>
          </a:p>
          <a:p>
            <a:r>
              <a:rPr lang="en-GB" sz="3200" b="1" dirty="0">
                <a:solidFill>
                  <a:schemeClr val="accent6">
                    <a:lumMod val="60000"/>
                    <a:lumOff val="40000"/>
                  </a:schemeClr>
                </a:solidFill>
              </a:rPr>
              <a:t>Legislative competence</a:t>
            </a:r>
            <a:r>
              <a:rPr lang="en-GB" sz="3200" dirty="0">
                <a:solidFill>
                  <a:schemeClr val="accent6">
                    <a:lumMod val="60000"/>
                    <a:lumOff val="40000"/>
                  </a:schemeClr>
                </a:solidFill>
              </a:rPr>
              <a:t>: </a:t>
            </a:r>
            <a:r>
              <a:rPr lang="en-GB" sz="3200" dirty="0"/>
              <a:t>The areas in which the assembly has the power to pass laws</a:t>
            </a:r>
          </a:p>
          <a:p>
            <a:pPr marL="0" indent="0">
              <a:buNone/>
            </a:pPr>
            <a:endParaRPr lang="en-GB" sz="3200" dirty="0"/>
          </a:p>
          <a:p>
            <a:pPr marL="0" indent="0">
              <a:buNone/>
            </a:pPr>
            <a:r>
              <a:rPr lang="en-GB" sz="3200" b="1" dirty="0"/>
              <a:t>TASK: FIND SOME EXAMPLES OF SUBJECTS THAT ARE INSIDE THE ASSEMBLY’S LEGISLATIVE COMPETENCE</a:t>
            </a:r>
          </a:p>
        </p:txBody>
      </p:sp>
      <p:pic>
        <p:nvPicPr>
          <p:cNvPr id="4" name="Picture 3"/>
          <p:cNvPicPr>
            <a:picLocks noChangeAspect="1"/>
          </p:cNvPicPr>
          <p:nvPr/>
        </p:nvPicPr>
        <p:blipFill>
          <a:blip r:embed="rId5"/>
          <a:stretch>
            <a:fillRect/>
          </a:stretch>
        </p:blipFill>
        <p:spPr>
          <a:xfrm>
            <a:off x="10456984" y="7904"/>
            <a:ext cx="1524731" cy="2322973"/>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4173065"/>
      </p:ext>
    </p:extLst>
  </p:cSld>
  <p:clrMapOvr>
    <a:masterClrMapping/>
  </p:clrMapOvr>
  <mc:AlternateContent xmlns:mc="http://schemas.openxmlformats.org/markup-compatibility/2006" xmlns:p14="http://schemas.microsoft.com/office/powerpoint/2010/main">
    <mc:Choice Requires="p14">
      <p:transition spd="slow" p14:dur="2000" advTm="118795"/>
    </mc:Choice>
    <mc:Fallback xmlns="">
      <p:transition spd="slow" advTm="118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ADVANTAGES OF DELEGATED LEGISLATION</a:t>
            </a:r>
          </a:p>
        </p:txBody>
      </p:sp>
      <p:sp>
        <p:nvSpPr>
          <p:cNvPr id="3" name="Content Placeholder 2"/>
          <p:cNvSpPr>
            <a:spLocks noGrp="1"/>
          </p:cNvSpPr>
          <p:nvPr>
            <p:ph idx="1"/>
          </p:nvPr>
        </p:nvSpPr>
        <p:spPr>
          <a:xfrm>
            <a:off x="1070741" y="2490436"/>
            <a:ext cx="10005878" cy="3784887"/>
          </a:xfrm>
        </p:spPr>
        <p:txBody>
          <a:bodyPr anchor="ctr">
            <a:normAutofit/>
          </a:bodyPr>
          <a:lstStyle/>
          <a:p>
            <a:pPr marL="0" indent="0">
              <a:buNone/>
            </a:pPr>
            <a:r>
              <a:rPr lang="en-GB" sz="2000" b="1" dirty="0"/>
              <a:t>Delegated Legislation has many advantages. Here we discuss 4 of these </a:t>
            </a:r>
            <a:endParaRPr lang="en-GB" sz="2000" b="1" dirty="0">
              <a:cs typeface="Calibri"/>
            </a:endParaRPr>
          </a:p>
          <a:p>
            <a:pPr marL="0" indent="0">
              <a:buNone/>
            </a:pPr>
            <a:endParaRPr lang="en-GB" sz="2000" dirty="0">
              <a:cs typeface="Calibri"/>
            </a:endParaRPr>
          </a:p>
          <a:p>
            <a:pPr marL="0" indent="0">
              <a:buNone/>
            </a:pPr>
            <a:r>
              <a:rPr lang="en-GB" sz="2000" dirty="0"/>
              <a:t>1. </a:t>
            </a:r>
            <a:r>
              <a:rPr lang="en-GB" sz="2000" b="1" dirty="0">
                <a:solidFill>
                  <a:schemeClr val="accent1">
                    <a:lumMod val="75000"/>
                  </a:schemeClr>
                </a:solidFill>
              </a:rPr>
              <a:t>Emergency action</a:t>
            </a:r>
            <a:r>
              <a:rPr lang="en-GB" sz="2000" dirty="0">
                <a:solidFill>
                  <a:schemeClr val="accent1">
                    <a:lumMod val="75000"/>
                  </a:schemeClr>
                </a:solidFill>
              </a:rPr>
              <a:t>:</a:t>
            </a:r>
            <a:r>
              <a:rPr lang="en-GB" sz="2000" dirty="0"/>
              <a:t> DL allows emergency action to be taken quickly and with minimum fuss</a:t>
            </a:r>
            <a:endParaRPr lang="en-GB" sz="2000" dirty="0">
              <a:cs typeface="Calibri"/>
            </a:endParaRPr>
          </a:p>
          <a:p>
            <a:pPr marL="0" indent="0">
              <a:buNone/>
            </a:pPr>
            <a:r>
              <a:rPr lang="en-GB" sz="2000" dirty="0"/>
              <a:t>2. </a:t>
            </a:r>
            <a:r>
              <a:rPr lang="en-GB" sz="2000" b="1" dirty="0">
                <a:solidFill>
                  <a:schemeClr val="accent1">
                    <a:lumMod val="75000"/>
                  </a:schemeClr>
                </a:solidFill>
              </a:rPr>
              <a:t>Flexibility</a:t>
            </a:r>
            <a:r>
              <a:rPr lang="en-GB" sz="2000" b="1" dirty="0"/>
              <a:t>: </a:t>
            </a:r>
            <a:r>
              <a:rPr lang="en-GB" sz="2000" dirty="0"/>
              <a:t>DL can be passed much more quickly than primary legislation</a:t>
            </a:r>
            <a:endParaRPr lang="en-GB" sz="2000">
              <a:cs typeface="Calibri"/>
            </a:endParaRPr>
          </a:p>
          <a:p>
            <a:pPr marL="0" indent="0">
              <a:buNone/>
            </a:pPr>
            <a:r>
              <a:rPr lang="en-GB" sz="2000" dirty="0"/>
              <a:t>3. </a:t>
            </a:r>
            <a:r>
              <a:rPr lang="en-GB" sz="2000" b="1" dirty="0">
                <a:solidFill>
                  <a:schemeClr val="accent1">
                    <a:lumMod val="75000"/>
                  </a:schemeClr>
                </a:solidFill>
              </a:rPr>
              <a:t>Timing</a:t>
            </a:r>
            <a:r>
              <a:rPr lang="en-GB" sz="2000" dirty="0">
                <a:solidFill>
                  <a:schemeClr val="accent1">
                    <a:lumMod val="75000"/>
                  </a:schemeClr>
                </a:solidFill>
              </a:rPr>
              <a:t>:</a:t>
            </a:r>
            <a:r>
              <a:rPr lang="en-GB" sz="2000" dirty="0"/>
              <a:t> DL allows the provisions of an Act of Parliament to be phased or brought into 					force when necessary.</a:t>
            </a:r>
            <a:endParaRPr lang="en-GB" sz="2000">
              <a:cs typeface="Calibri"/>
            </a:endParaRPr>
          </a:p>
          <a:p>
            <a:pPr marL="0" indent="0">
              <a:buNone/>
            </a:pPr>
            <a:r>
              <a:rPr lang="en-GB" sz="2000" dirty="0"/>
              <a:t>4. </a:t>
            </a:r>
            <a:r>
              <a:rPr lang="en-GB" sz="2000" b="1" dirty="0">
                <a:solidFill>
                  <a:schemeClr val="accent1">
                    <a:lumMod val="75000"/>
                  </a:schemeClr>
                </a:solidFill>
              </a:rPr>
              <a:t>Technical detail</a:t>
            </a:r>
            <a:r>
              <a:rPr lang="en-GB" sz="2000" dirty="0">
                <a:solidFill>
                  <a:schemeClr val="accent1">
                    <a:lumMod val="75000"/>
                  </a:schemeClr>
                </a:solidFill>
              </a:rPr>
              <a:t>:</a:t>
            </a:r>
            <a:r>
              <a:rPr lang="en-GB" sz="2000" dirty="0"/>
              <a:t> DL is often very specific; therefore it makes sense for the 									people with the necessary technical expertise to be 										responsible for the legislation.</a:t>
            </a:r>
            <a:endParaRPr lang="en-GB" sz="17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65901628"/>
      </p:ext>
    </p:extLst>
  </p:cSld>
  <p:clrMapOvr>
    <a:masterClrMapping/>
  </p:clrMapOvr>
  <mc:AlternateContent xmlns:mc="http://schemas.openxmlformats.org/markup-compatibility/2006" xmlns:p14="http://schemas.microsoft.com/office/powerpoint/2010/main">
    <mc:Choice Requires="p14">
      <p:transition spd="slow" p14:dur="2000" advTm="217890"/>
    </mc:Choice>
    <mc:Fallback xmlns="">
      <p:transition spd="slow" advTm="217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DISADVANTAGES OF DELEGATED LEGISLATION</a:t>
            </a:r>
          </a:p>
        </p:txBody>
      </p:sp>
      <p:sp>
        <p:nvSpPr>
          <p:cNvPr id="3" name="Content Placeholder 2"/>
          <p:cNvSpPr>
            <a:spLocks noGrp="1"/>
          </p:cNvSpPr>
          <p:nvPr>
            <p:ph idx="1"/>
          </p:nvPr>
        </p:nvSpPr>
        <p:spPr>
          <a:xfrm>
            <a:off x="1367624" y="2490436"/>
            <a:ext cx="9708995" cy="3567173"/>
          </a:xfrm>
        </p:spPr>
        <p:txBody>
          <a:bodyPr vert="horz" lIns="91440" tIns="45720" rIns="91440" bIns="45720" rtlCol="0" anchor="ctr">
            <a:normAutofit/>
          </a:bodyPr>
          <a:lstStyle/>
          <a:p>
            <a:pPr marL="0" indent="0">
              <a:buNone/>
            </a:pPr>
            <a:r>
              <a:rPr lang="en-GB" sz="2200" b="1" dirty="0"/>
              <a:t>It has been seen that delegated legislation is an extremely useful device. It does have its limitations, however, most of which revolve around the movement of legislative power away from Parliament and towards the executive.</a:t>
            </a:r>
          </a:p>
          <a:p>
            <a:pPr marL="0" indent="0">
              <a:buNone/>
            </a:pPr>
            <a:r>
              <a:rPr lang="en-GB" sz="2200" b="1" dirty="0"/>
              <a:t>1. </a:t>
            </a:r>
            <a:r>
              <a:rPr lang="en-GB" sz="2200" b="1" dirty="0">
                <a:solidFill>
                  <a:schemeClr val="accent1">
                    <a:lumMod val="75000"/>
                  </a:schemeClr>
                </a:solidFill>
              </a:rPr>
              <a:t>Scrutiny</a:t>
            </a:r>
            <a:r>
              <a:rPr lang="en-GB" sz="2200" dirty="0">
                <a:solidFill>
                  <a:schemeClr val="accent1">
                    <a:lumMod val="75000"/>
                  </a:schemeClr>
                </a:solidFill>
              </a:rPr>
              <a:t>:</a:t>
            </a:r>
            <a:r>
              <a:rPr lang="en-GB" sz="2200" dirty="0"/>
              <a:t> is less rigorous than it is for Acts</a:t>
            </a:r>
            <a:endParaRPr lang="en-GB" sz="2200" dirty="0">
              <a:cs typeface="Calibri"/>
            </a:endParaRPr>
          </a:p>
          <a:p>
            <a:pPr marL="0" indent="0">
              <a:buNone/>
            </a:pPr>
            <a:r>
              <a:rPr lang="en-GB" sz="2200" b="1" dirty="0"/>
              <a:t>2. </a:t>
            </a:r>
            <a:r>
              <a:rPr lang="en-GB" sz="2200" b="1" dirty="0">
                <a:solidFill>
                  <a:schemeClr val="accent1">
                    <a:lumMod val="75000"/>
                  </a:schemeClr>
                </a:solidFill>
              </a:rPr>
              <a:t>Consultation:</a:t>
            </a:r>
            <a:r>
              <a:rPr lang="en-GB" sz="2200" b="1" dirty="0"/>
              <a:t> </a:t>
            </a:r>
            <a:r>
              <a:rPr lang="en-GB" sz="2200" dirty="0"/>
              <a:t>It is not always easy to allow the public to participate in debate concerning the substance of delegated legislation.</a:t>
            </a:r>
            <a:endParaRPr lang="en-GB" sz="2200" dirty="0">
              <a:cs typeface="Calibri"/>
            </a:endParaRPr>
          </a:p>
          <a:p>
            <a:pPr marL="0" indent="0">
              <a:buNone/>
            </a:pPr>
            <a:r>
              <a:rPr lang="en-GB" sz="2200" b="1" dirty="0"/>
              <a:t>3.</a:t>
            </a:r>
            <a:r>
              <a:rPr lang="en-GB" sz="2200" b="1" dirty="0">
                <a:solidFill>
                  <a:schemeClr val="accent1">
                    <a:lumMod val="75000"/>
                  </a:schemeClr>
                </a:solidFill>
              </a:rPr>
              <a:t> Substance:</a:t>
            </a:r>
            <a:r>
              <a:rPr lang="en-GB" sz="2200" b="1" dirty="0"/>
              <a:t> </a:t>
            </a:r>
            <a:r>
              <a:rPr lang="en-GB" sz="2200" dirty="0"/>
              <a:t>Wide powers are given to ministers which critics of DL argue should be determined by Parliament alone.</a:t>
            </a:r>
            <a:endParaRPr lang="en-GB" sz="2200" dirty="0">
              <a:cs typeface="Calibri"/>
            </a:endParaRPr>
          </a:p>
          <a:p>
            <a:pPr marL="0" indent="0">
              <a:buNone/>
            </a:pPr>
            <a:r>
              <a:rPr lang="en-GB" sz="2200" b="1" dirty="0"/>
              <a:t>4.</a:t>
            </a:r>
            <a:r>
              <a:rPr lang="en-GB" sz="2200" b="1" dirty="0">
                <a:solidFill>
                  <a:schemeClr val="accent1">
                    <a:lumMod val="75000"/>
                  </a:schemeClr>
                </a:solidFill>
              </a:rPr>
              <a:t> Misuse</a:t>
            </a:r>
            <a:r>
              <a:rPr lang="en-GB" sz="2200" b="1" dirty="0"/>
              <a:t> (discussed on the next slides)</a:t>
            </a:r>
            <a:endParaRPr lang="en-GB" sz="2200" b="1"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80947741"/>
      </p:ext>
    </p:extLst>
  </p:cSld>
  <p:clrMapOvr>
    <a:masterClrMapping/>
  </p:clrMapOvr>
  <mc:AlternateContent xmlns:mc="http://schemas.openxmlformats.org/markup-compatibility/2006" xmlns:p14="http://schemas.microsoft.com/office/powerpoint/2010/main">
    <mc:Choice Requires="p14">
      <p:transition spd="slow" p14:dur="2000" advTm="146975"/>
    </mc:Choice>
    <mc:Fallback xmlns="">
      <p:transition spd="slow" advTm="146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63AB00AE-4340-440F-82E1-9F69D1D551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alphaModFix/>
          </a:blip>
          <a:srcRect t="5624" r="-2" b="-2"/>
          <a:stretch/>
        </p:blipFill>
        <p:spPr>
          <a:xfrm>
            <a:off x="6083786" y="-168316"/>
            <a:ext cx="6261330" cy="3932313"/>
          </a:xfrm>
          <a:prstGeom prst="rect">
            <a:avLst/>
          </a:prstGeom>
          <a:effectLst>
            <a:softEdge rad="533400"/>
          </a:effectLst>
        </p:spPr>
      </p:pic>
      <p:pic>
        <p:nvPicPr>
          <p:cNvPr id="5" name="Picture 4"/>
          <p:cNvPicPr>
            <a:picLocks noChangeAspect="1"/>
          </p:cNvPicPr>
          <p:nvPr/>
        </p:nvPicPr>
        <p:blipFill rotWithShape="1">
          <a:blip r:embed="rId6"/>
          <a:srcRect l="486" r="635"/>
          <a:stretch/>
        </p:blipFill>
        <p:spPr>
          <a:xfrm>
            <a:off x="6089904" y="2487166"/>
            <a:ext cx="6263640" cy="4215384"/>
          </a:xfrm>
          <a:prstGeom prst="rect">
            <a:avLst/>
          </a:prstGeom>
          <a:effectLst>
            <a:softEdge rad="533400"/>
          </a:effectLst>
        </p:spPr>
      </p:pic>
      <p:pic>
        <p:nvPicPr>
          <p:cNvPr id="12" name="Picture 11">
            <a:extLst>
              <a:ext uri="{FF2B5EF4-FFF2-40B4-BE49-F238E27FC236}">
                <a16:creationId xmlns="" xmlns:a16="http://schemas.microsoft.com/office/drawing/2014/main" id="{22901FED-4FC9-4ED5-8123-C98BCD1616BA}"/>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dirty="0">
                <a:solidFill>
                  <a:srgbClr val="000000"/>
                </a:solidFill>
                <a:latin typeface="+mj-lt"/>
                <a:ea typeface="+mj-ea"/>
                <a:cs typeface="+mj-cs"/>
              </a:rPr>
              <a:t>DISADVANTAGE OF D.L: </a:t>
            </a:r>
            <a:r>
              <a:rPr lang="en-US" sz="4000" kern="1200" dirty="0">
                <a:solidFill>
                  <a:srgbClr val="00B0F0"/>
                </a:solidFill>
                <a:latin typeface="+mj-lt"/>
                <a:ea typeface="+mj-ea"/>
                <a:cs typeface="+mj-cs"/>
              </a:rPr>
              <a:t>MISUSE</a:t>
            </a:r>
          </a:p>
        </p:txBody>
      </p:sp>
      <p:sp>
        <p:nvSpPr>
          <p:cNvPr id="3" name="TextBox 2"/>
          <p:cNvSpPr txBox="1"/>
          <p:nvPr/>
        </p:nvSpPr>
        <p:spPr>
          <a:xfrm>
            <a:off x="804997" y="2272143"/>
            <a:ext cx="4803637" cy="378883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solidFill>
                  <a:srgbClr val="000000"/>
                </a:solidFill>
              </a:rPr>
              <a:t>Although there are rules on the use of delegated legislation, in practice this is really hard for Parliament to ‘police’.</a:t>
            </a:r>
          </a:p>
          <a:p>
            <a:pPr indent="-228600">
              <a:lnSpc>
                <a:spcPct val="90000"/>
              </a:lnSpc>
              <a:spcAft>
                <a:spcPts val="600"/>
              </a:spcAft>
              <a:buFont typeface="Arial" panose="020B0604020202020204" pitchFamily="34" charset="0"/>
              <a:buChar char="•"/>
            </a:pPr>
            <a:endParaRPr lang="en-US" sz="2000">
              <a:solidFill>
                <a:srgbClr val="000000"/>
              </a:solidFill>
            </a:endParaRPr>
          </a:p>
          <a:p>
            <a:pPr indent="-228600">
              <a:lnSpc>
                <a:spcPct val="90000"/>
              </a:lnSpc>
              <a:spcAft>
                <a:spcPts val="600"/>
              </a:spcAft>
              <a:buFont typeface="Arial" panose="020B0604020202020204" pitchFamily="34" charset="0"/>
              <a:buChar char="•"/>
            </a:pPr>
            <a:r>
              <a:rPr lang="en-US" sz="2000">
                <a:solidFill>
                  <a:srgbClr val="000000"/>
                </a:solidFill>
              </a:rPr>
              <a:t>Arguably, delegated legislation should </a:t>
            </a:r>
            <a:r>
              <a:rPr lang="en-US" sz="2000" b="1" i="1">
                <a:solidFill>
                  <a:srgbClr val="000000"/>
                </a:solidFill>
              </a:rPr>
              <a:t>not be used to make laws of great importance</a:t>
            </a:r>
            <a:r>
              <a:rPr lang="en-US" sz="2000">
                <a:solidFill>
                  <a:srgbClr val="000000"/>
                </a:solidFill>
              </a:rPr>
              <a:t>. However, European Communities Act 1972 illustrates Parliaments willingness to do just that as </a:t>
            </a:r>
            <a:r>
              <a:rPr lang="en-US" sz="2000" b="1">
                <a:solidFill>
                  <a:srgbClr val="000000"/>
                </a:solidFill>
              </a:rPr>
              <a:t>s2(2) enables any EU law to be made in UK law via subordinate legislation.</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98711331"/>
      </p:ext>
    </p:extLst>
  </p:cSld>
  <p:clrMapOvr>
    <a:masterClrMapping/>
  </p:clrMapOvr>
  <mc:AlternateContent xmlns:mc="http://schemas.openxmlformats.org/markup-compatibility/2006" xmlns:p14="http://schemas.microsoft.com/office/powerpoint/2010/main">
    <mc:Choice Requires="p14">
      <p:transition spd="slow" p14:dur="2000" advTm="78298"/>
    </mc:Choice>
    <mc:Fallback xmlns="">
      <p:transition spd="slow" advTm="78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AFA67CD3-AB4E-4A7A-BEB8-53C445D8C4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 xmlns:a16="http://schemas.microsoft.com/office/drawing/2014/main" id="{07CF545F-9C2E-4446-97CD-AD92990C2B68}"/>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 name="Content Placeholder 2"/>
          <p:cNvSpPr>
            <a:spLocks noGrp="1"/>
          </p:cNvSpPr>
          <p:nvPr>
            <p:ph idx="1"/>
          </p:nvPr>
        </p:nvSpPr>
        <p:spPr>
          <a:xfrm>
            <a:off x="728537" y="343501"/>
            <a:ext cx="5046850" cy="5717470"/>
          </a:xfrm>
        </p:spPr>
        <p:txBody>
          <a:bodyPr anchor="ctr">
            <a:normAutofit/>
          </a:bodyPr>
          <a:lstStyle/>
          <a:p>
            <a:r>
              <a:rPr lang="en-GB" b="1" dirty="0">
                <a:solidFill>
                  <a:srgbClr val="FF0000"/>
                </a:solidFill>
              </a:rPr>
              <a:t>Legislative and Regulatory Reform Act 2006 (LRRA 2006)</a:t>
            </a:r>
            <a:r>
              <a:rPr lang="en-GB" b="1" dirty="0">
                <a:solidFill>
                  <a:srgbClr val="000000"/>
                </a:solidFill>
              </a:rPr>
              <a:t> </a:t>
            </a:r>
            <a:r>
              <a:rPr lang="en-GB" dirty="0">
                <a:solidFill>
                  <a:srgbClr val="000000"/>
                </a:solidFill>
              </a:rPr>
              <a:t>gives potentially far reaching powers to ministers.</a:t>
            </a:r>
            <a:endParaRPr lang="en-GB" dirty="0">
              <a:solidFill>
                <a:srgbClr val="000000"/>
              </a:solidFill>
              <a:cs typeface="Calibri"/>
            </a:endParaRPr>
          </a:p>
          <a:p>
            <a:pPr>
              <a:buFontTx/>
              <a:buChar char="-"/>
            </a:pPr>
            <a:r>
              <a:rPr lang="en-GB" dirty="0">
                <a:solidFill>
                  <a:srgbClr val="000000"/>
                </a:solidFill>
              </a:rPr>
              <a:t>Allows them to use DL to change Acts</a:t>
            </a:r>
            <a:endParaRPr lang="en-GB" dirty="0">
              <a:solidFill>
                <a:srgbClr val="000000"/>
              </a:solidFill>
              <a:cs typeface="Calibri"/>
            </a:endParaRPr>
          </a:p>
          <a:p>
            <a:pPr marL="0" indent="0">
              <a:buNone/>
            </a:pPr>
            <a:r>
              <a:rPr lang="en-GB" b="1" dirty="0">
                <a:solidFill>
                  <a:srgbClr val="000000"/>
                </a:solidFill>
              </a:rPr>
              <a:t>X:</a:t>
            </a:r>
            <a:r>
              <a:rPr lang="en-GB" dirty="0">
                <a:solidFill>
                  <a:srgbClr val="000000"/>
                </a:solidFill>
              </a:rPr>
              <a:t> This raises concerns of inappropriate use of ministerial law and the lack of parliamentary scrutiny.</a:t>
            </a:r>
            <a:endParaRPr lang="en-GB" dirty="0">
              <a:solidFill>
                <a:srgbClr val="000000"/>
              </a:solidFill>
              <a:cs typeface="Calibri"/>
            </a:endParaRPr>
          </a:p>
        </p:txBody>
      </p:sp>
      <p:sp>
        <p:nvSpPr>
          <p:cNvPr id="13" name="Freeform 62">
            <a:extLst>
              <a:ext uri="{FF2B5EF4-FFF2-40B4-BE49-F238E27FC236}">
                <a16:creationId xmlns="" xmlns:a16="http://schemas.microsoft.com/office/drawing/2014/main" id="{339C8D78-A644-462F-B674-F440635E53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6"/>
          <a:stretch>
            <a:fillRect/>
          </a:stretch>
        </p:blipFill>
        <p:spPr>
          <a:xfrm>
            <a:off x="8121726" y="1629089"/>
            <a:ext cx="3620021" cy="3620021"/>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94313214"/>
      </p:ext>
    </p:extLst>
  </p:cSld>
  <p:clrMapOvr>
    <a:masterClrMapping/>
  </p:clrMapOvr>
  <mc:AlternateContent xmlns:mc="http://schemas.openxmlformats.org/markup-compatibility/2006" xmlns:p14="http://schemas.microsoft.com/office/powerpoint/2010/main">
    <mc:Choice Requires="p14">
      <p:transition spd="slow" p14:dur="2000" advTm="56581"/>
    </mc:Choice>
    <mc:Fallback xmlns="">
      <p:transition spd="slow" advTm="56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SAFEGUARDS</a:t>
            </a:r>
          </a:p>
        </p:txBody>
      </p:sp>
      <p:sp>
        <p:nvSpPr>
          <p:cNvPr id="3" name="Content Placeholder 2"/>
          <p:cNvSpPr>
            <a:spLocks noGrp="1"/>
          </p:cNvSpPr>
          <p:nvPr>
            <p:ph idx="1"/>
          </p:nvPr>
        </p:nvSpPr>
        <p:spPr>
          <a:xfrm>
            <a:off x="1139643" y="3504484"/>
            <a:ext cx="3323739" cy="2063620"/>
          </a:xfrm>
        </p:spPr>
        <p:txBody>
          <a:bodyPr>
            <a:noAutofit/>
          </a:bodyPr>
          <a:lstStyle/>
          <a:p>
            <a:r>
              <a:rPr lang="en-GB" dirty="0">
                <a:solidFill>
                  <a:srgbClr val="00B050"/>
                </a:solidFill>
              </a:rPr>
              <a:t>1. Drafting</a:t>
            </a:r>
          </a:p>
          <a:p>
            <a:r>
              <a:rPr lang="en-GB" dirty="0">
                <a:solidFill>
                  <a:srgbClr val="00B050"/>
                </a:solidFill>
              </a:rPr>
              <a:t>2. Consultation</a:t>
            </a:r>
          </a:p>
          <a:p>
            <a:r>
              <a:rPr lang="en-GB" dirty="0">
                <a:solidFill>
                  <a:srgbClr val="00B050"/>
                </a:solidFill>
              </a:rPr>
              <a:t>3. Parliamentary scrutiny</a:t>
            </a:r>
          </a:p>
          <a:p>
            <a:r>
              <a:rPr lang="en-GB" dirty="0">
                <a:solidFill>
                  <a:srgbClr val="00B050"/>
                </a:solidFill>
              </a:rPr>
              <a:t>4. Publication</a:t>
            </a:r>
          </a:p>
          <a:p>
            <a:r>
              <a:rPr lang="en-GB" dirty="0">
                <a:solidFill>
                  <a:srgbClr val="00B050"/>
                </a:solidFill>
              </a:rPr>
              <a:t>5. Judicial Review</a:t>
            </a:r>
          </a:p>
        </p:txBody>
      </p:sp>
      <p:sp>
        <p:nvSpPr>
          <p:cNvPr id="4" name="TextBox 3"/>
          <p:cNvSpPr txBox="1"/>
          <p:nvPr/>
        </p:nvSpPr>
        <p:spPr>
          <a:xfrm>
            <a:off x="615820" y="1690688"/>
            <a:ext cx="10039739" cy="1938992"/>
          </a:xfrm>
          <a:prstGeom prst="rect">
            <a:avLst/>
          </a:prstGeom>
          <a:noFill/>
        </p:spPr>
        <p:txBody>
          <a:bodyPr wrap="square" rtlCol="0">
            <a:spAutoFit/>
          </a:bodyPr>
          <a:lstStyle/>
          <a:p>
            <a:pPr algn="ctr"/>
            <a:r>
              <a:rPr lang="en-GB" sz="2400" dirty="0"/>
              <a:t>It is clearly wise not to delegate power in such wide terms that the delegated power is difficult to control.</a:t>
            </a:r>
          </a:p>
          <a:p>
            <a:pPr algn="ctr"/>
            <a:r>
              <a:rPr lang="en-GB" sz="2400" dirty="0"/>
              <a:t>This can be done by careful wording of the enabling Act. Assuming, however, that the enabling Act has been passed, there are a number of safeguards which exist in order to prevent abuse. </a:t>
            </a:r>
          </a:p>
        </p:txBody>
      </p:sp>
      <p:pic>
        <p:nvPicPr>
          <p:cNvPr id="5" name="Picture 4"/>
          <p:cNvPicPr>
            <a:picLocks noChangeAspect="1"/>
          </p:cNvPicPr>
          <p:nvPr/>
        </p:nvPicPr>
        <p:blipFill>
          <a:blip r:embed="rId5"/>
          <a:stretch>
            <a:fillRect/>
          </a:stretch>
        </p:blipFill>
        <p:spPr>
          <a:xfrm>
            <a:off x="6588967" y="4914470"/>
            <a:ext cx="4724400" cy="962025"/>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13958281"/>
      </p:ext>
    </p:extLst>
  </p:cSld>
  <p:clrMapOvr>
    <a:masterClrMapping/>
  </p:clrMapOvr>
  <mc:AlternateContent xmlns:mc="http://schemas.openxmlformats.org/markup-compatibility/2006" xmlns:p14="http://schemas.microsoft.com/office/powerpoint/2010/main">
    <mc:Choice Requires="p14">
      <p:transition spd="slow" p14:dur="2000" advTm="35980"/>
    </mc:Choice>
    <mc:Fallback xmlns="">
      <p:transition spd="slow" advTm="35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0021" y="721895"/>
            <a:ext cx="10583779" cy="5455068"/>
          </a:xfrm>
        </p:spPr>
        <p:txBody>
          <a:bodyPr/>
          <a:lstStyle/>
          <a:p>
            <a:pPr marL="0" indent="0">
              <a:buNone/>
            </a:pPr>
            <a:r>
              <a:rPr lang="en-GB" dirty="0"/>
              <a:t>WHAT ROLES DO THE FOLLOWING COMMITTEES PLAY IN DRAFT SUBORDINATE LEGISLATION?</a:t>
            </a:r>
          </a:p>
          <a:p>
            <a:pPr marL="0" indent="0">
              <a:buNone/>
            </a:pPr>
            <a:endParaRPr lang="en-GB" dirty="0"/>
          </a:p>
          <a:p>
            <a:r>
              <a:rPr lang="en-GB" b="1" dirty="0">
                <a:solidFill>
                  <a:schemeClr val="tx1"/>
                </a:solidFill>
              </a:rPr>
              <a:t>The House of Lords Delegated Powers Scrutiny Committee</a:t>
            </a:r>
          </a:p>
          <a:p>
            <a:endParaRPr lang="en-GB" b="1" dirty="0">
              <a:solidFill>
                <a:schemeClr val="tx1"/>
              </a:solidFill>
            </a:endParaRPr>
          </a:p>
          <a:p>
            <a:r>
              <a:rPr lang="en-GB" b="1" dirty="0">
                <a:solidFill>
                  <a:schemeClr val="tx1"/>
                </a:solidFill>
              </a:rPr>
              <a:t>The House of Lords Secondary Legislation Scrutiny Committee (formerly the Merits Committee)</a:t>
            </a:r>
          </a:p>
          <a:p>
            <a:pPr marL="0" indent="0">
              <a:buNone/>
            </a:pPr>
            <a:endParaRPr lang="en-GB" dirty="0"/>
          </a:p>
          <a:p>
            <a:pPr marL="0" indent="0">
              <a:buNone/>
            </a:pP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47699132"/>
      </p:ext>
    </p:extLst>
  </p:cSld>
  <p:clrMapOvr>
    <a:masterClrMapping/>
  </p:clrMapOvr>
  <mc:AlternateContent xmlns:mc="http://schemas.openxmlformats.org/markup-compatibility/2006" xmlns:p14="http://schemas.microsoft.com/office/powerpoint/2010/main">
    <mc:Choice Requires="p14">
      <p:transition spd="slow" p14:dur="2000" advTm="17744"/>
    </mc:Choice>
    <mc:Fallback xmlns="">
      <p:transition spd="slow" advTm="17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F4C0B10B-D2C4-4A54-AFAD-3D27DF88BB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 xmlns:a16="http://schemas.microsoft.com/office/drawing/2014/main" id="{B6BADB90-C74B-40D6-86DC-503F65FCE8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 xmlns:a16="http://schemas.microsoft.com/office/drawing/2014/main" id="{6559431D-1886-4AE0-9B87-9AD2ECAB843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 xmlns:a16="http://schemas.microsoft.com/office/drawing/2014/main" id="{373850A5-B04A-4FCD-9E73-EE322167FB31}"/>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 xmlns:a16="http://schemas.microsoft.com/office/drawing/2014/main" id="{82C18C67-80FA-4738-AA53-0AF2419F98E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 xmlns:a16="http://schemas.microsoft.com/office/drawing/2014/main" id="{48543B1A-8BF5-4C63-8404-41B2EA70B33E}"/>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 xmlns:a16="http://schemas.microsoft.com/office/drawing/2014/main" id="{92DF5096-E051-498C-A3ED-CBA77A813AAC}"/>
                </a:ext>
                <a:ext uri="{C183D7F6-B498-43B3-948B-1728B52AA6E4}">
                  <adec:decorative xmlns="" xmlns:adec="http://schemas.microsoft.com/office/drawing/2017/decorative" val="1"/>
                </a:ext>
              </a:extLst>
            </p:cNvPr>
            <p:cNvSpPr>
              <a:spLocks noChangeArrowheads="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 SAFEGUARDS: Drafting</a:t>
            </a:r>
          </a:p>
        </p:txBody>
      </p:sp>
      <p:sp>
        <p:nvSpPr>
          <p:cNvPr id="3" name="Content Placeholder 2"/>
          <p:cNvSpPr>
            <a:spLocks noGrp="1"/>
          </p:cNvSpPr>
          <p:nvPr>
            <p:ph idx="1"/>
          </p:nvPr>
        </p:nvSpPr>
        <p:spPr>
          <a:xfrm>
            <a:off x="1424904" y="2494450"/>
            <a:ext cx="4053545" cy="3563159"/>
          </a:xfrm>
        </p:spPr>
        <p:txBody>
          <a:bodyPr vert="horz" lIns="91440" tIns="45720" rIns="91440" bIns="45720" rtlCol="0" anchor="t">
            <a:noAutofit/>
          </a:bodyPr>
          <a:lstStyle/>
          <a:p>
            <a:r>
              <a:rPr lang="en-GB" sz="1600" dirty="0"/>
              <a:t>Parliamentary counsel will try to ensure when drafting a Bill that the scope of its enabling provisions are not drawn too widely.</a:t>
            </a:r>
            <a:endParaRPr lang="en-GB" sz="1600" dirty="0">
              <a:cs typeface="Calibri"/>
            </a:endParaRPr>
          </a:p>
          <a:p>
            <a:r>
              <a:rPr lang="en-GB" sz="1600" dirty="0"/>
              <a:t>The Legislative Committee of the Cabinet will examine in detail the drafting of all statutory instruments which are unusual in content. </a:t>
            </a:r>
            <a:endParaRPr lang="en-GB" sz="1600" dirty="0">
              <a:cs typeface="Calibri"/>
            </a:endParaRPr>
          </a:p>
          <a:p>
            <a:r>
              <a:rPr lang="en-GB" sz="1600" b="1" dirty="0"/>
              <a:t>The House of Lords Delegated Powers Scrutiny Committee</a:t>
            </a:r>
            <a:endParaRPr lang="en-GB" sz="1600" b="1" dirty="0">
              <a:cs typeface="Calibri"/>
            </a:endParaRPr>
          </a:p>
          <a:p>
            <a:endParaRPr lang="en-GB" sz="1600" b="1" dirty="0">
              <a:cs typeface="Calibri"/>
            </a:endParaRPr>
          </a:p>
          <a:p>
            <a:r>
              <a:rPr lang="en-GB" sz="1600" b="1" dirty="0"/>
              <a:t>The House of Lords Secondary Legislation Scrutiny Committee (formerly the Merits Committee)</a:t>
            </a:r>
            <a:endParaRPr lang="en-GB" sz="1600" b="1" dirty="0">
              <a:cs typeface="Calibri"/>
            </a:endParaRPr>
          </a:p>
          <a:p>
            <a:endParaRPr lang="en-GB" sz="1500"/>
          </a:p>
        </p:txBody>
      </p:sp>
      <p:pic>
        <p:nvPicPr>
          <p:cNvPr id="4" name="Picture 3"/>
          <p:cNvPicPr>
            <a:picLocks noChangeAspect="1"/>
          </p:cNvPicPr>
          <p:nvPr/>
        </p:nvPicPr>
        <p:blipFill rotWithShape="1">
          <a:blip r:embed="rId5"/>
          <a:srcRect l="8334" r="24279" b="-1"/>
          <a:stretch/>
        </p:blipFill>
        <p:spPr>
          <a:xfrm>
            <a:off x="6098892" y="2492376"/>
            <a:ext cx="4802404" cy="3563372"/>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49577548"/>
      </p:ext>
    </p:extLst>
  </p:cSld>
  <p:clrMapOvr>
    <a:masterClrMapping/>
  </p:clrMapOvr>
  <mc:AlternateContent xmlns:mc="http://schemas.openxmlformats.org/markup-compatibility/2006" xmlns:p14="http://schemas.microsoft.com/office/powerpoint/2010/main">
    <mc:Choice Requires="p14">
      <p:transition spd="slow" p14:dur="2000" advTm="142306"/>
    </mc:Choice>
    <mc:Fallback xmlns="">
      <p:transition spd="slow" advTm="142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SAFEGUARDS: Consultation</a:t>
            </a:r>
          </a:p>
        </p:txBody>
      </p:sp>
      <p:sp>
        <p:nvSpPr>
          <p:cNvPr id="3" name="Content Placeholder 2"/>
          <p:cNvSpPr>
            <a:spLocks noGrp="1"/>
          </p:cNvSpPr>
          <p:nvPr>
            <p:ph idx="1"/>
          </p:nvPr>
        </p:nvSpPr>
        <p:spPr/>
        <p:txBody>
          <a:bodyPr/>
          <a:lstStyle/>
          <a:p>
            <a:r>
              <a:rPr lang="en-GB" dirty="0"/>
              <a:t>Consultation: The process of discussion concerning the subject matter of laws.</a:t>
            </a:r>
          </a:p>
          <a:p>
            <a:r>
              <a:rPr lang="en-GB" dirty="0"/>
              <a:t>Unless the enabling Act makes it mandatory, there is no legal duty to consult interested parties.</a:t>
            </a:r>
          </a:p>
          <a:p>
            <a:pPr marL="0" indent="0">
              <a:buNone/>
            </a:pPr>
            <a:endParaRPr lang="en-GB" dirty="0"/>
          </a:p>
          <a:p>
            <a:r>
              <a:rPr lang="en-GB" sz="2400" i="1" dirty="0">
                <a:solidFill>
                  <a:srgbClr val="FF0000"/>
                </a:solidFill>
              </a:rPr>
              <a:t>Lee v Department of Education and Science (1967) – Education Act 1944</a:t>
            </a:r>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8606679" y="4871453"/>
            <a:ext cx="2619375" cy="1743075"/>
          </a:xfrm>
          <a:prstGeom prst="rect">
            <a:avLst/>
          </a:prstGeom>
        </p:spPr>
      </p:pic>
      <p:pic>
        <p:nvPicPr>
          <p:cNvPr id="5" name="Picture 4"/>
          <p:cNvPicPr>
            <a:picLocks noChangeAspect="1"/>
          </p:cNvPicPr>
          <p:nvPr/>
        </p:nvPicPr>
        <p:blipFill>
          <a:blip r:embed="rId6"/>
          <a:stretch>
            <a:fillRect/>
          </a:stretch>
        </p:blipFill>
        <p:spPr>
          <a:xfrm>
            <a:off x="3217019" y="5385803"/>
            <a:ext cx="3705225" cy="1228725"/>
          </a:xfrm>
          <a:prstGeom prst="rect">
            <a:avLst/>
          </a:prstGeom>
        </p:spPr>
      </p:pic>
      <p:sp>
        <p:nvSpPr>
          <p:cNvPr id="6" name="Right Arrow 5"/>
          <p:cNvSpPr/>
          <p:nvPr/>
        </p:nvSpPr>
        <p:spPr>
          <a:xfrm>
            <a:off x="7221894" y="5742990"/>
            <a:ext cx="933061" cy="257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93627379"/>
      </p:ext>
    </p:extLst>
  </p:cSld>
  <p:clrMapOvr>
    <a:masterClrMapping/>
  </p:clrMapOvr>
  <mc:AlternateContent xmlns:mc="http://schemas.openxmlformats.org/markup-compatibility/2006" xmlns:p14="http://schemas.microsoft.com/office/powerpoint/2010/main">
    <mc:Choice Requires="p14">
      <p:transition spd="slow" p14:dur="2000" advTm="110331"/>
    </mc:Choice>
    <mc:Fallback xmlns="">
      <p:transition spd="slow" advTm="110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SAFEGUARDS: Parliamentary scrutiny</a:t>
            </a:r>
          </a:p>
        </p:txBody>
      </p:sp>
      <p:graphicFrame>
        <p:nvGraphicFramePr>
          <p:cNvPr id="4" name="Table 3"/>
          <p:cNvGraphicFramePr>
            <a:graphicFrameLocks noGrp="1"/>
          </p:cNvGraphicFramePr>
          <p:nvPr>
            <p:extLst>
              <p:ext uri="{D42A27DB-BD31-4B8C-83A1-F6EECF244321}">
                <p14:modId xmlns:p14="http://schemas.microsoft.com/office/powerpoint/2010/main" val="2486748170"/>
              </p:ext>
            </p:extLst>
          </p:nvPr>
        </p:nvGraphicFramePr>
        <p:xfrm>
          <a:off x="503853" y="1418253"/>
          <a:ext cx="11178074" cy="5187820"/>
        </p:xfrm>
        <a:graphic>
          <a:graphicData uri="http://schemas.openxmlformats.org/drawingml/2006/table">
            <a:tbl>
              <a:tblPr firstRow="1" bandRow="1">
                <a:tableStyleId>{5C22544A-7EE6-4342-B048-85BDC9FD1C3A}</a:tableStyleId>
              </a:tblPr>
              <a:tblGrid>
                <a:gridCol w="5589037">
                  <a:extLst>
                    <a:ext uri="{9D8B030D-6E8A-4147-A177-3AD203B41FA5}">
                      <a16:colId xmlns="" xmlns:a16="http://schemas.microsoft.com/office/drawing/2014/main" val="20000"/>
                    </a:ext>
                  </a:extLst>
                </a:gridCol>
                <a:gridCol w="5589037">
                  <a:extLst>
                    <a:ext uri="{9D8B030D-6E8A-4147-A177-3AD203B41FA5}">
                      <a16:colId xmlns="" xmlns:a16="http://schemas.microsoft.com/office/drawing/2014/main" val="20001"/>
                    </a:ext>
                  </a:extLst>
                </a:gridCol>
              </a:tblGrid>
              <a:tr h="552863">
                <a:tc>
                  <a:txBody>
                    <a:bodyPr/>
                    <a:lstStyle/>
                    <a:p>
                      <a:r>
                        <a:rPr lang="en-GB" dirty="0"/>
                        <a:t>AFFIRMATIVE RESOLUTION</a:t>
                      </a:r>
                    </a:p>
                  </a:txBody>
                  <a:tcPr/>
                </a:tc>
                <a:tc>
                  <a:txBody>
                    <a:bodyPr/>
                    <a:lstStyle/>
                    <a:p>
                      <a:r>
                        <a:rPr lang="en-GB" dirty="0"/>
                        <a:t>NEGATIVE</a:t>
                      </a:r>
                      <a:r>
                        <a:rPr lang="en-GB" baseline="0" dirty="0"/>
                        <a:t> RESOLUTION</a:t>
                      </a:r>
                      <a:endParaRPr lang="en-GB" dirty="0"/>
                    </a:p>
                  </a:txBody>
                  <a:tcPr/>
                </a:tc>
                <a:extLst>
                  <a:ext uri="{0D108BD9-81ED-4DB2-BD59-A6C34878D82A}">
                    <a16:rowId xmlns="" xmlns:a16="http://schemas.microsoft.com/office/drawing/2014/main" val="10000"/>
                  </a:ext>
                </a:extLst>
              </a:tr>
              <a:tr h="4634957">
                <a:tc>
                  <a:txBody>
                    <a:bodyPr/>
                    <a:lstStyle/>
                    <a:p>
                      <a:r>
                        <a:rPr lang="en-GB" sz="2000" dirty="0"/>
                        <a:t>These</a:t>
                      </a:r>
                      <a:r>
                        <a:rPr lang="en-GB" sz="2000" baseline="0" dirty="0"/>
                        <a:t> </a:t>
                      </a:r>
                      <a:r>
                        <a:rPr lang="en-GB" sz="2000" dirty="0"/>
                        <a:t>instruments cannot become law unless they are approved by both Houses. </a:t>
                      </a:r>
                    </a:p>
                    <a:p>
                      <a:pPr marL="0" indent="0">
                        <a:buNone/>
                      </a:pPr>
                      <a:endParaRPr lang="en-GB" sz="2000" dirty="0"/>
                    </a:p>
                    <a:p>
                      <a:pPr marL="0" indent="0">
                        <a:buNone/>
                      </a:pPr>
                      <a:r>
                        <a:rPr lang="en-GB" sz="2000" dirty="0"/>
                        <a:t>The instrument is laid in draft but cannot be made unless the draft is approved by both Houses (the Commons alone for financial SIs).</a:t>
                      </a:r>
                    </a:p>
                    <a:p>
                      <a:pPr marL="0" indent="0">
                        <a:buNone/>
                      </a:pPr>
                      <a:r>
                        <a:rPr lang="en-GB" sz="2000" dirty="0"/>
                        <a:t> </a:t>
                      </a:r>
                    </a:p>
                    <a:p>
                      <a:pPr marL="0" indent="0">
                        <a:buNone/>
                      </a:pPr>
                      <a:r>
                        <a:rPr lang="en-GB" sz="2000" dirty="0"/>
                        <a:t>The instrument is laid after making but cannot come into force unless and until it is approved. </a:t>
                      </a:r>
                    </a:p>
                    <a:p>
                      <a:pPr marL="0" indent="0">
                        <a:buNone/>
                      </a:pPr>
                      <a:endParaRPr lang="en-GB" sz="2000" dirty="0"/>
                    </a:p>
                    <a:p>
                      <a:pPr marL="0" indent="0">
                        <a:buNone/>
                      </a:pPr>
                      <a:r>
                        <a:rPr lang="en-GB" sz="2000" dirty="0"/>
                        <a:t>The instrument is laid after making and will come into effect immediately but cannot remain in force unless approved within a statutory period (usually 28 or 40 days). </a:t>
                      </a:r>
                    </a:p>
                  </a:txBody>
                  <a:tcPr/>
                </a:tc>
                <a:tc>
                  <a:txBody>
                    <a:bodyPr/>
                    <a:lstStyle/>
                    <a:p>
                      <a:pPr marL="285750" indent="-285750">
                        <a:buFontTx/>
                        <a:buChar char="-"/>
                      </a:pPr>
                      <a:r>
                        <a:rPr lang="en-GB" sz="2400" dirty="0"/>
                        <a:t>The statutory</a:t>
                      </a:r>
                      <a:r>
                        <a:rPr lang="en-GB" sz="2400" baseline="0" dirty="0"/>
                        <a:t> instrument will become operative unless a resolution to prevent this is taken within 40 days.</a:t>
                      </a:r>
                    </a:p>
                    <a:p>
                      <a:pPr marL="285750" indent="-285750">
                        <a:buFontTx/>
                        <a:buChar char="-"/>
                      </a:pPr>
                      <a:r>
                        <a:rPr lang="en-GB" sz="2400" b="0" i="0" kern="1200" dirty="0">
                          <a:solidFill>
                            <a:schemeClr val="dk1"/>
                          </a:solidFill>
                          <a:effectLst/>
                          <a:latin typeface="+mn-lt"/>
                          <a:ea typeface="+mn-ea"/>
                          <a:cs typeface="+mn-cs"/>
                        </a:rPr>
                        <a:t>may be annulled by a resolution of either House of Parliament</a:t>
                      </a:r>
                      <a:endParaRPr lang="en-GB" sz="2400" dirty="0"/>
                    </a:p>
                  </a:txBody>
                  <a:tcPr/>
                </a:tc>
                <a:extLst>
                  <a:ext uri="{0D108BD9-81ED-4DB2-BD59-A6C34878D82A}">
                    <a16:rowId xmlns="" xmlns:a16="http://schemas.microsoft.com/office/drawing/2014/main" val="10001"/>
                  </a:ext>
                </a:extLst>
              </a:tr>
            </a:tbl>
          </a:graphicData>
        </a:graphic>
      </p:graphicFrame>
      <p:pic>
        <p:nvPicPr>
          <p:cNvPr id="3" name="Picture 2"/>
          <p:cNvPicPr>
            <a:picLocks noChangeAspect="1"/>
          </p:cNvPicPr>
          <p:nvPr/>
        </p:nvPicPr>
        <p:blipFill>
          <a:blip r:embed="rId5"/>
          <a:stretch>
            <a:fillRect/>
          </a:stretch>
        </p:blipFill>
        <p:spPr>
          <a:xfrm>
            <a:off x="7144592" y="4480793"/>
            <a:ext cx="3697579" cy="1944088"/>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83225202"/>
      </p:ext>
    </p:extLst>
  </p:cSld>
  <p:clrMapOvr>
    <a:masterClrMapping/>
  </p:clrMapOvr>
  <mc:AlternateContent xmlns:mc="http://schemas.openxmlformats.org/markup-compatibility/2006" xmlns:p14="http://schemas.microsoft.com/office/powerpoint/2010/main">
    <mc:Choice Requires="p14">
      <p:transition spd="slow" p14:dur="2000" advTm="140424"/>
    </mc:Choice>
    <mc:Fallback xmlns="">
      <p:transition spd="slow" advTm="140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F4C0B10B-D2C4-4A54-AFAD-3D27DF88BB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 xmlns:a16="http://schemas.microsoft.com/office/drawing/2014/main" id="{B6BADB90-C74B-40D6-86DC-503F65FCE8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 xmlns:a16="http://schemas.microsoft.com/office/drawing/2014/main" id="{6559431D-1886-4AE0-9B87-9AD2ECAB843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 xmlns:a16="http://schemas.microsoft.com/office/drawing/2014/main" id="{373850A5-B04A-4FCD-9E73-EE322167FB31}"/>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 xmlns:a16="http://schemas.microsoft.com/office/drawing/2014/main" id="{82C18C67-80FA-4738-AA53-0AF2419F98E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 xmlns:a16="http://schemas.microsoft.com/office/drawing/2014/main" id="{48543B1A-8BF5-4C63-8404-41B2EA70B33E}"/>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 xmlns:a16="http://schemas.microsoft.com/office/drawing/2014/main" id="{92DF5096-E051-498C-A3ED-CBA77A813AAC}"/>
                </a:ext>
                <a:ext uri="{C183D7F6-B498-43B3-948B-1728B52AA6E4}">
                  <adec:decorative xmlns="" xmlns:adec="http://schemas.microsoft.com/office/drawing/2017/decorative" val="1"/>
                </a:ext>
              </a:extLst>
            </p:cNvPr>
            <p:cNvSpPr>
              <a:spLocks noChangeArrowheads="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SAFEGUARDS: Publication</a:t>
            </a:r>
          </a:p>
        </p:txBody>
      </p:sp>
      <p:sp>
        <p:nvSpPr>
          <p:cNvPr id="3" name="Content Placeholder 2"/>
          <p:cNvSpPr>
            <a:spLocks noGrp="1"/>
          </p:cNvSpPr>
          <p:nvPr>
            <p:ph idx="1"/>
          </p:nvPr>
        </p:nvSpPr>
        <p:spPr>
          <a:xfrm>
            <a:off x="1424904" y="2494450"/>
            <a:ext cx="4053545" cy="3563159"/>
          </a:xfrm>
        </p:spPr>
        <p:txBody>
          <a:bodyPr vert="horz" lIns="91440" tIns="45720" rIns="91440" bIns="45720" rtlCol="0" anchor="t">
            <a:noAutofit/>
          </a:bodyPr>
          <a:lstStyle/>
          <a:p>
            <a:r>
              <a:rPr lang="en-GB" sz="1600" dirty="0"/>
              <a:t>Until 1891, there was no formal arrangement for the printing and publication of DL.</a:t>
            </a:r>
            <a:endParaRPr lang="en-GB" sz="1600">
              <a:cs typeface="Calibri"/>
            </a:endParaRPr>
          </a:p>
          <a:p>
            <a:r>
              <a:rPr lang="en-GB" sz="1600" dirty="0"/>
              <a:t>Not all statutory instruments are subject to publication</a:t>
            </a:r>
            <a:endParaRPr lang="en-GB" sz="1600">
              <a:cs typeface="Calibri"/>
            </a:endParaRPr>
          </a:p>
          <a:p>
            <a:r>
              <a:rPr lang="en-GB" sz="1600" dirty="0"/>
              <a:t>Most , however fall within the publication requirements of SIA 1946.</a:t>
            </a:r>
            <a:endParaRPr lang="en-GB" sz="1600">
              <a:cs typeface="Calibri"/>
            </a:endParaRPr>
          </a:p>
          <a:p>
            <a:r>
              <a:rPr lang="en-GB" sz="1600" dirty="0"/>
              <a:t>If a person is charged with non-compliance with a regulation, and that regulation was not publicised at the time… they may use it as a defence. </a:t>
            </a:r>
            <a:endParaRPr lang="en-GB" sz="1600" dirty="0">
              <a:cs typeface="Calibri"/>
            </a:endParaRPr>
          </a:p>
          <a:p>
            <a:r>
              <a:rPr lang="en-GB" sz="1600" dirty="0"/>
              <a:t>The defence may fail if it can be shown that reasonable steps were taken to bring  statutory instrument to the attention of the public in general s3(2) SIA 1946.</a:t>
            </a:r>
            <a:endParaRPr lang="en-GB" sz="1600">
              <a:cs typeface="Calibri"/>
            </a:endParaRPr>
          </a:p>
          <a:p>
            <a:r>
              <a:rPr lang="en-GB" sz="1600" b="1" dirty="0"/>
              <a:t>Simmonds v Newell [1953] </a:t>
            </a:r>
            <a:endParaRPr lang="en-GB" sz="1400" b="1" dirty="0">
              <a:cs typeface="Calibri"/>
            </a:endParaRPr>
          </a:p>
        </p:txBody>
      </p:sp>
      <p:pic>
        <p:nvPicPr>
          <p:cNvPr id="4" name="Picture 3"/>
          <p:cNvPicPr>
            <a:picLocks noChangeAspect="1"/>
          </p:cNvPicPr>
          <p:nvPr/>
        </p:nvPicPr>
        <p:blipFill rotWithShape="1">
          <a:blip r:embed="rId5"/>
          <a:srcRect l="4348" r="5968"/>
          <a:stretch/>
        </p:blipFill>
        <p:spPr>
          <a:xfrm>
            <a:off x="6098892" y="2492376"/>
            <a:ext cx="4802404" cy="3563372"/>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01277723"/>
      </p:ext>
    </p:extLst>
  </p:cSld>
  <p:clrMapOvr>
    <a:masterClrMapping/>
  </p:clrMapOvr>
  <mc:AlternateContent xmlns:mc="http://schemas.openxmlformats.org/markup-compatibility/2006" xmlns:p14="http://schemas.microsoft.com/office/powerpoint/2010/main">
    <mc:Choice Requires="p14">
      <p:transition spd="slow" p14:dur="2000" advTm="102460"/>
    </mc:Choice>
    <mc:Fallback xmlns="">
      <p:transition spd="slow" advTm="102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SAFEGUARDS: Judicial Review</a:t>
            </a:r>
          </a:p>
        </p:txBody>
      </p:sp>
      <p:sp>
        <p:nvSpPr>
          <p:cNvPr id="3" name="Content Placeholder 2"/>
          <p:cNvSpPr>
            <a:spLocks noGrp="1"/>
          </p:cNvSpPr>
          <p:nvPr>
            <p:ph idx="1"/>
          </p:nvPr>
        </p:nvSpPr>
        <p:spPr>
          <a:xfrm>
            <a:off x="1367624" y="2490436"/>
            <a:ext cx="9708995" cy="3567173"/>
          </a:xfrm>
        </p:spPr>
        <p:txBody>
          <a:bodyPr anchor="ctr">
            <a:normAutofit/>
          </a:bodyPr>
          <a:lstStyle/>
          <a:p>
            <a:r>
              <a:rPr lang="en-GB" sz="2400"/>
              <a:t>An individual can apply to the court to test the legality off action taken by a public body.</a:t>
            </a:r>
          </a:p>
          <a:p>
            <a:r>
              <a:rPr lang="en-GB" sz="2400"/>
              <a:t>If the public body is found to have exceeded its powers laid down in the primary legislation (acted </a:t>
            </a:r>
            <a:r>
              <a:rPr lang="en-GB" sz="2400" b="1" i="1"/>
              <a:t>ultra vires</a:t>
            </a:r>
            <a:r>
              <a:rPr lang="en-GB" sz="2400" i="1"/>
              <a:t>) </a:t>
            </a:r>
            <a:r>
              <a:rPr lang="en-GB" sz="2400"/>
              <a:t>the court then has the power to quash the SI, by-law, Order or other similar measure. </a:t>
            </a:r>
          </a:p>
          <a:p>
            <a:r>
              <a:rPr lang="en-GB" sz="2400"/>
              <a:t>If quashed, the subordinate legislation is null and void</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58361745"/>
      </p:ext>
    </p:extLst>
  </p:cSld>
  <p:clrMapOvr>
    <a:masterClrMapping/>
  </p:clrMapOvr>
  <mc:AlternateContent xmlns:mc="http://schemas.openxmlformats.org/markup-compatibility/2006" xmlns:p14="http://schemas.microsoft.com/office/powerpoint/2010/main">
    <mc:Choice Requires="p14">
      <p:transition spd="slow" p14:dur="2000" advTm="44142"/>
    </mc:Choice>
    <mc:Fallback xmlns="">
      <p:transition spd="slow" advTm="4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76EFD3D9-44F0-4267-BCC1-1613E79D82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 xmlns:a16="http://schemas.microsoft.com/office/drawing/2014/main" id="{A779A851-95D6-41AF-937A-B0E4B7F6FA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 xmlns:a16="http://schemas.microsoft.com/office/drawing/2014/main" id="{953FB2E7-B6CB-429C-81EB-D9516D6D5C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 xmlns:a16="http://schemas.microsoft.com/office/drawing/2014/main" id="{2EC40DB1-B719-4A13-9A4D-0966B4B278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Examples of why a court may decide to nullify subordinate legislation. </a:t>
            </a:r>
          </a:p>
        </p:txBody>
      </p:sp>
      <p:sp>
        <p:nvSpPr>
          <p:cNvPr id="16" name="Rectangle 8">
            <a:extLst>
              <a:ext uri="{FF2B5EF4-FFF2-40B4-BE49-F238E27FC236}">
                <a16:creationId xmlns="" xmlns:a16="http://schemas.microsoft.com/office/drawing/2014/main" id="{82211336-CFF3-412D-868A-6679C1004C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a:buAutoNum type="arabicPeriod"/>
            </a:pPr>
            <a:r>
              <a:rPr lang="en-GB" sz="2400" b="1" i="1">
                <a:solidFill>
                  <a:srgbClr val="FEFFFF"/>
                </a:solidFill>
                <a:latin typeface="Arial" panose="020B0604020202020204" pitchFamily="34" charset="0"/>
                <a:cs typeface="Arial" panose="020B0604020202020204" pitchFamily="34" charset="0"/>
              </a:rPr>
              <a:t>Where a public body purports to make an order that it has no power to make</a:t>
            </a:r>
          </a:p>
          <a:p>
            <a:pPr marL="0" indent="0">
              <a:buNone/>
            </a:pPr>
            <a:endParaRPr lang="en-GB" sz="2400">
              <a:solidFill>
                <a:srgbClr val="FEFFFF"/>
              </a:solidFill>
              <a:latin typeface="Arial" panose="020B0604020202020204" pitchFamily="34" charset="0"/>
              <a:cs typeface="Arial" panose="020B0604020202020204" pitchFamily="34" charset="0"/>
            </a:endParaRPr>
          </a:p>
          <a:p>
            <a:pPr marL="0" indent="0">
              <a:buNone/>
            </a:pPr>
            <a:r>
              <a:rPr lang="en-GB" sz="2400">
                <a:solidFill>
                  <a:srgbClr val="FEFFFF"/>
                </a:solidFill>
                <a:latin typeface="Arial" panose="020B0604020202020204" pitchFamily="34" charset="0"/>
                <a:cs typeface="Arial" panose="020B0604020202020204" pitchFamily="34" charset="0"/>
              </a:rPr>
              <a:t>2. </a:t>
            </a:r>
            <a:r>
              <a:rPr lang="en-GB" sz="2400" b="1" i="1">
                <a:solidFill>
                  <a:srgbClr val="FEFFFF"/>
                </a:solidFill>
                <a:latin typeface="Arial" panose="020B0604020202020204" pitchFamily="34" charset="0"/>
                <a:cs typeface="Arial" panose="020B0604020202020204" pitchFamily="34" charset="0"/>
              </a:rPr>
              <a:t>Where the subordinate legislation goes beyond the aims and objects of the primary legislation under which it has been made.</a:t>
            </a:r>
          </a:p>
          <a:p>
            <a:pPr marL="0" indent="0">
              <a:buNone/>
            </a:pPr>
            <a:endParaRPr lang="en-GB" sz="2400" b="1" i="1">
              <a:solidFill>
                <a:srgbClr val="FEFFFF"/>
              </a:solidFill>
              <a:latin typeface="Arial" panose="020B0604020202020204" pitchFamily="34" charset="0"/>
              <a:cs typeface="Arial" panose="020B0604020202020204" pitchFamily="34" charset="0"/>
            </a:endParaRPr>
          </a:p>
          <a:p>
            <a:pPr marL="0" indent="0">
              <a:buNone/>
            </a:pPr>
            <a:r>
              <a:rPr lang="en-GB" sz="2400">
                <a:solidFill>
                  <a:srgbClr val="FEFFFF"/>
                </a:solidFill>
                <a:latin typeface="Arial" panose="020B0604020202020204" pitchFamily="34" charset="0"/>
                <a:cs typeface="Arial" panose="020B0604020202020204" pitchFamily="34" charset="0"/>
              </a:rPr>
              <a:t>3. </a:t>
            </a:r>
            <a:r>
              <a:rPr lang="en-GB" sz="2400" b="1" i="1">
                <a:solidFill>
                  <a:srgbClr val="FEFFFF"/>
                </a:solidFill>
                <a:latin typeface="Arial" panose="020B0604020202020204" pitchFamily="34" charset="0"/>
                <a:cs typeface="Arial" panose="020B0604020202020204" pitchFamily="34" charset="0"/>
              </a:rPr>
              <a:t>Where the subordinate legislation is simply unreasonable.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89997347"/>
      </p:ext>
    </p:extLst>
  </p:cSld>
  <p:clrMapOvr>
    <a:masterClrMapping/>
  </p:clrMapOvr>
  <mc:AlternateContent xmlns:mc="http://schemas.openxmlformats.org/markup-compatibility/2006" xmlns:p14="http://schemas.microsoft.com/office/powerpoint/2010/main">
    <mc:Choice Requires="p14">
      <p:transition spd="slow" p14:dur="2000" advTm="65769"/>
    </mc:Choice>
    <mc:Fallback xmlns="">
      <p:transition spd="slow" advTm="65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623</TotalTime>
  <Words>1417</Words>
  <Application>Microsoft Office PowerPoint</Application>
  <PresentationFormat>Widescreen</PresentationFormat>
  <Paragraphs>162</Paragraphs>
  <Slides>24</Slides>
  <Notes>24</Notes>
  <HiddenSlides>0</HiddenSlides>
  <MMClips>24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Delegated legislation  </vt:lpstr>
      <vt:lpstr>LEARNING OBJECTIVES</vt:lpstr>
      <vt:lpstr>PowerPoint Presentation</vt:lpstr>
      <vt:lpstr>TYPES OF DLEGATED LEGISLATION</vt:lpstr>
      <vt:lpstr>TYPES OF SECONDARY LEGISLATION</vt:lpstr>
      <vt:lpstr>TYPES OF SECONDARY LEGISLATION</vt:lpstr>
      <vt:lpstr>TYPES OF SECONDARY LEGISLATION</vt:lpstr>
      <vt:lpstr>TYPES OF SECONDARY LEGISALTION</vt:lpstr>
      <vt:lpstr>PowerPoint Presentation</vt:lpstr>
      <vt:lpstr>The devolved bodies</vt:lpstr>
      <vt:lpstr>Welsh Law </vt:lpstr>
      <vt:lpstr>The Welsh Assembly’s legislative competence</vt:lpstr>
      <vt:lpstr>ADVANTAGES OF DELEGATED LEGISLATION</vt:lpstr>
      <vt:lpstr>DISADVANTAGES OF DELEGATED LEGISLATION</vt:lpstr>
      <vt:lpstr>DISADVANTAGE OF D.L: MISUSE</vt:lpstr>
      <vt:lpstr>PowerPoint Presentation</vt:lpstr>
      <vt:lpstr>SAFEGUARDS</vt:lpstr>
      <vt:lpstr>PowerPoint Presentation</vt:lpstr>
      <vt:lpstr> SAFEGUARDS: Drafting</vt:lpstr>
      <vt:lpstr>SAFEGUARDS: Consultation</vt:lpstr>
      <vt:lpstr>SAFEGUARDS: Parliamentary scrutiny</vt:lpstr>
      <vt:lpstr>SAFEGUARDS: Publication</vt:lpstr>
      <vt:lpstr>SAFEGUARDS: Judicial Review</vt:lpstr>
      <vt:lpstr>Examples of why a court may decide to nullify subordinate legislation.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Delegated legislation</dc:title>
  <dc:creator>Laura Knight</dc:creator>
  <cp:lastModifiedBy>Laura Knight</cp:lastModifiedBy>
  <cp:revision>137</cp:revision>
  <cp:lastPrinted>2019-02-19T09:05:20Z</cp:lastPrinted>
  <dcterms:created xsi:type="dcterms:W3CDTF">2017-02-20T10:50:15Z</dcterms:created>
  <dcterms:modified xsi:type="dcterms:W3CDTF">2020-10-15T08:08:44Z</dcterms:modified>
</cp:coreProperties>
</file>