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7" r:id="rId2"/>
    <p:sldId id="258" r:id="rId3"/>
    <p:sldId id="259" r:id="rId4"/>
    <p:sldId id="260" r:id="rId5"/>
    <p:sldId id="275" r:id="rId6"/>
    <p:sldId id="274" r:id="rId7"/>
    <p:sldId id="265" r:id="rId8"/>
    <p:sldId id="273" r:id="rId9"/>
    <p:sldId id="268" r:id="rId10"/>
    <p:sldId id="270" r:id="rId11"/>
    <p:sldId id="27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706" autoAdjust="0"/>
    <p:restoredTop sz="88312" autoAdjust="0"/>
  </p:normalViewPr>
  <p:slideViewPr>
    <p:cSldViewPr snapToGrid="0">
      <p:cViewPr varScale="1">
        <p:scale>
          <a:sx n="72" d="100"/>
          <a:sy n="72" d="100"/>
        </p:scale>
        <p:origin x="876" y="66"/>
      </p:cViewPr>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B0F509-84BB-4318-AD9C-170DDBB6C6EE}" type="datetimeFigureOut">
              <a:rPr lang="en-US" smtClean="0"/>
              <a:t>12/5/2022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108E68-03E3-4B2D-B392-8D16C8FE592D}" type="slidenum">
              <a:rPr lang="en-US" smtClean="0"/>
              <a:t>‹#›</a:t>
            </a:fld>
            <a:endParaRPr lang="en-US"/>
          </a:p>
        </p:txBody>
      </p:sp>
    </p:spTree>
    <p:extLst>
      <p:ext uri="{BB962C8B-B14F-4D97-AF65-F5344CB8AC3E}">
        <p14:creationId xmlns:p14="http://schemas.microsoft.com/office/powerpoint/2010/main" val="318782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Employment engagement is necessary to achieve the business's main objective and goals. It helps the hotel industry to provide good quality services to its customers. Employee engagement is necessary to reduce conflict and maintain a good relationship between the employees and the organisation (Lee and Ok, 2016). This presentation will provide knowledge related the employee engagement and the importance of employee engagement by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utilising</a:t>
            </a:r>
            <a:r>
              <a:rPr lang="en-US" sz="1800" dirty="0">
                <a:effectLst/>
                <a:latin typeface="Arial" panose="020B0604020202020204" pitchFamily="34" charset="0"/>
                <a:ea typeface="Calibri" panose="020F0502020204030204" pitchFamily="34" charset="0"/>
                <a:cs typeface="Times New Roman" panose="02020603050405020304" pitchFamily="18" charset="0"/>
              </a:rPr>
              <a:t> William Kahn's theory and model. This presentation will also provide knowledge related to good experience to engage the employee in the hotel industry.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9108E68-03E3-4B2D-B392-8D16C8FE592D}" type="slidenum">
              <a:rPr lang="en-US" smtClean="0"/>
              <a:t>2</a:t>
            </a:fld>
            <a:endParaRPr lang="en-US"/>
          </a:p>
        </p:txBody>
      </p:sp>
    </p:spTree>
    <p:extLst>
      <p:ext uri="{BB962C8B-B14F-4D97-AF65-F5344CB8AC3E}">
        <p14:creationId xmlns:p14="http://schemas.microsoft.com/office/powerpoint/2010/main" val="3813523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Employee engagement is the process that is used in the organisation and company to improve and enhance the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organisation's</a:t>
            </a:r>
            <a:r>
              <a:rPr lang="en-US" sz="1800" dirty="0">
                <a:effectLst/>
                <a:latin typeface="Arial" panose="020B0604020202020204" pitchFamily="34" charset="0"/>
                <a:ea typeface="Calibri" panose="020F0502020204030204" pitchFamily="34" charset="0"/>
                <a:cs typeface="Times New Roman" panose="02020603050405020304" pitchFamily="18" charset="0"/>
              </a:rPr>
              <a:t> environment. It helps the organisation reach and achieves goals. In employee engagement, employees are loyal to their organisation and put all of their efforts into the growth and success of the company and organisation (Lee and Ok, 2016). It helps to easily engage with other employees and build a good relationship between them. It is one of the processes that increase the productivity of the employee and the organisation. The outcomes of employee engagement have a positive impact on the organisation. In the hotel industry, employees play an essential role in the growth of the business. Everyone is responsible for providing good services to the customers. This process helps the employees that how they can easily achieve the objectives of the business appropriately. For the improvement in the hotel industry, employee engagement is very necessary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Karumuri</a:t>
            </a:r>
            <a:r>
              <a:rPr lang="en-US" sz="1800" dirty="0">
                <a:effectLst/>
                <a:latin typeface="Arial" panose="020B0604020202020204" pitchFamily="34" charset="0"/>
                <a:ea typeface="Calibri" panose="020F0502020204030204" pitchFamily="34" charset="0"/>
                <a:cs typeface="Times New Roman" panose="02020603050405020304" pitchFamily="18" charset="0"/>
              </a:rPr>
              <a:t> 2016).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9108E68-03E3-4B2D-B392-8D16C8FE592D}" type="slidenum">
              <a:rPr lang="en-US" smtClean="0"/>
              <a:t>3</a:t>
            </a:fld>
            <a:endParaRPr lang="en-US"/>
          </a:p>
        </p:txBody>
      </p:sp>
    </p:spTree>
    <p:extLst>
      <p:ext uri="{BB962C8B-B14F-4D97-AF65-F5344CB8AC3E}">
        <p14:creationId xmlns:p14="http://schemas.microsoft.com/office/powerpoint/2010/main" val="459532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Employee engagement is necessary for all businesses, but it is more important to the hotel industry to provide good quality services. Good employee refers that can effectively promote the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organisation's</a:t>
            </a:r>
            <a:r>
              <a:rPr lang="en-US" sz="1800" dirty="0">
                <a:effectLst/>
                <a:latin typeface="Arial" panose="020B0604020202020204" pitchFamily="34" charset="0"/>
                <a:ea typeface="Calibri" panose="020F0502020204030204" pitchFamily="34" charset="0"/>
                <a:cs typeface="Times New Roman" panose="02020603050405020304" pitchFamily="18" charset="0"/>
              </a:rPr>
              <a:t> establishment. In every business, employees play a vital role in reaching and achieving the business's goals. In the hotel industry, employee engagement is necessary to provide good services and fulfil all the demands of the customers. In this hotel industry, one mistake occurs during giving good services, so the customers never come back to this hotel. Because the switching is almost zero, the customer moves towards other hotels and hospitality. Well-experienced employees are very important in fulfilling the demands of the customer. Experienced employees help the hotel industry give positive customer experiences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Karatepe</a:t>
            </a:r>
            <a:r>
              <a:rPr lang="en-US" sz="1800" dirty="0">
                <a:effectLst/>
                <a:latin typeface="Arial" panose="020B0604020202020204" pitchFamily="34" charset="0"/>
                <a:ea typeface="Calibri" panose="020F0502020204030204" pitchFamily="34" charset="0"/>
                <a:cs typeface="Times New Roman" panose="02020603050405020304" pitchFamily="18" charset="0"/>
              </a:rPr>
              <a:t> et al.,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The hotel industry is responsible for searching the new talents and giving proper training. The basic need of the new hiring employees is to give good and proper training to provide good customer service. This proper training can increase the productivity of the new employees. This training helps the employees improve and enhance all the skills needed to meet the customers' needs. A good front desk department is very important to the hotel industry. Because they greet and provide complete information about the hotels and also resolve the customers' queries, the importance of employee engagement in the hotel industry is to settle that the bottom line, staff turnover rate, productivity, and customer relation can whole taker benefits employee engagement. Inserting new items on the menu card is essential in attracting customers towards its hotels because customers are primarily attracted to new items (Lather et al., 2016).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9108E68-03E3-4B2D-B392-8D16C8FE592D}" type="slidenum">
              <a:rPr lang="en-US" smtClean="0"/>
              <a:t>4</a:t>
            </a:fld>
            <a:endParaRPr lang="en-US"/>
          </a:p>
        </p:txBody>
      </p:sp>
    </p:spTree>
    <p:extLst>
      <p:ext uri="{BB962C8B-B14F-4D97-AF65-F5344CB8AC3E}">
        <p14:creationId xmlns:p14="http://schemas.microsoft.com/office/powerpoint/2010/main" val="11214149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Engagement means the emotional promise of the employees related to their work and organisation. Engagement gives an advantage to the hotel industry to improve and enhance their productivity. It benefits the hotel industry to increase the growth of success by providing good quality services to the customers. Engagement plays a crucial role in the hotel industry's success (Johnston 2018).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108E68-03E3-4B2D-B392-8D16C8FE592D}" type="slidenum">
              <a:rPr lang="en-US" smtClean="0"/>
              <a:t>5</a:t>
            </a:fld>
            <a:endParaRPr lang="en-US"/>
          </a:p>
        </p:txBody>
      </p:sp>
    </p:spTree>
    <p:extLst>
      <p:ext uri="{BB962C8B-B14F-4D97-AF65-F5344CB8AC3E}">
        <p14:creationId xmlns:p14="http://schemas.microsoft.com/office/powerpoint/2010/main" val="3532081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Employee engagement is very significant to the hotel industry to achieve growth and success in business. It helps the hotel industry to easily expand its business. Employee engagement gives the advantage to the hotel industry to improve and enhance their output, company culture, rate of retention, and good relationships with customers and consumers. Employee engagement is very important to become an effective and successful business. It is shown that all those hotels accessing employee engagement can easily satisfy their customers. Those employees that can perform better are demands in the hotel industry. To achieve customer satisfaction, good quality services are needed to provide the customer. Hotels industry can easily attract customers towards itself by providing good quality services. Hotels industry is based on the customers. These customers belong to different cities and nations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Karumuri</a:t>
            </a:r>
            <a:r>
              <a:rPr lang="en-US" sz="1800" dirty="0">
                <a:effectLst/>
                <a:latin typeface="Arial" panose="020B0604020202020204" pitchFamily="34" charset="0"/>
                <a:ea typeface="Calibri" panose="020F0502020204030204" pitchFamily="34" charset="0"/>
                <a:cs typeface="Times New Roman" panose="02020603050405020304" pitchFamily="18" charset="0"/>
              </a:rPr>
              <a:t> 2016).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108E68-03E3-4B2D-B392-8D16C8FE592D}" type="slidenum">
              <a:rPr lang="en-US" smtClean="0"/>
              <a:t>6</a:t>
            </a:fld>
            <a:endParaRPr lang="en-US"/>
          </a:p>
        </p:txBody>
      </p:sp>
    </p:spTree>
    <p:extLst>
      <p:ext uri="{BB962C8B-B14F-4D97-AF65-F5344CB8AC3E}">
        <p14:creationId xmlns:p14="http://schemas.microsoft.com/office/powerpoint/2010/main" val="8341924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200"/>
              </a:spcBef>
            </a:pPr>
            <a:r>
              <a:rPr lang="en-US"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William Kahn’s Model:</a:t>
            </a:r>
            <a:endParaRPr lang="en-GB" sz="18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William Kahn was the first person that discovered and use the word employee engagement. Employees engaged with their workplace emotionally, physically, and intellectually. This theory notices those factors that may enable employees, such as those belonging to the hotel industry, to improve their personalities at their workplace. There are three main factors, which include safety, accessibility, and meaningfulness, that find employees that are connected to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organisations</a:t>
            </a:r>
            <a:r>
              <a:rPr lang="en-US" sz="1800" dirty="0">
                <a:effectLst/>
                <a:latin typeface="Arial" panose="020B0604020202020204" pitchFamily="34" charset="0"/>
                <a:ea typeface="Calibri" panose="020F0502020204030204" pitchFamily="34" charset="0"/>
                <a:cs typeface="Times New Roman" panose="02020603050405020304" pitchFamily="18" charset="0"/>
              </a:rPr>
              <a:t> and accomplish their duties inappropriate manner.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Safety refers to if the workers satisfy their jobs and the organisation feels safe. As a result, they put all their effort into the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organisation's</a:t>
            </a:r>
            <a:r>
              <a:rPr lang="en-US" sz="1800" dirty="0">
                <a:effectLst/>
                <a:latin typeface="Arial" panose="020B0604020202020204" pitchFamily="34" charset="0"/>
                <a:ea typeface="Calibri" panose="020F0502020204030204" pitchFamily="34" charset="0"/>
                <a:cs typeface="Times New Roman" panose="02020603050405020304" pitchFamily="18" charset="0"/>
              </a:rPr>
              <a:t> success. Accessibility refers to the capacity of the employee to work in the organisation. This capacity includes the mental and physical capacity. Meaningfulness refers to the inspiration of the employees towards their work with limited boundaries. Employees are more inspired if they know the goals of the organisation.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This theory discussed the key engagement features, including mental, emotional, and physical. Those employees working in the hotel industry face various cultures and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behaviours</a:t>
            </a:r>
            <a:r>
              <a:rPr lang="en-US" sz="1800" dirty="0">
                <a:effectLst/>
                <a:latin typeface="Arial" panose="020B0604020202020204" pitchFamily="34" charset="0"/>
                <a:ea typeface="Calibri" panose="020F0502020204030204" pitchFamily="34" charset="0"/>
                <a:cs typeface="Times New Roman" panose="02020603050405020304" pitchFamily="18" charset="0"/>
              </a:rPr>
              <a:t> of different customers. Employees in the hotel industry keep interacting with customers to meet their needs of the customers (Johnston 2018).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9108E68-03E3-4B2D-B392-8D16C8FE592D}" type="slidenum">
              <a:rPr lang="en-US" smtClean="0"/>
              <a:t>7</a:t>
            </a:fld>
            <a:endParaRPr lang="en-US"/>
          </a:p>
        </p:txBody>
      </p:sp>
    </p:spTree>
    <p:extLst>
      <p:ext uri="{BB962C8B-B14F-4D97-AF65-F5344CB8AC3E}">
        <p14:creationId xmlns:p14="http://schemas.microsoft.com/office/powerpoint/2010/main" val="15512606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200"/>
              </a:spcBef>
            </a:pPr>
            <a:r>
              <a:rPr lang="en-US"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Freebies:</a:t>
            </a:r>
            <a:endParaRPr lang="en-GB" sz="18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The hotel industry must determine the employees' efforts to provide good quality service. It is significant to all levels of employees. It is the best way to engage the employees in the hotel industry by giving free drinks and food during working hours.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Bef>
                <a:spcPts val="200"/>
              </a:spcBef>
            </a:pPr>
            <a:r>
              <a:rPr lang="en-US"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Rewards and Recognition:</a:t>
            </a:r>
            <a:endParaRPr lang="en-GB" sz="18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Financial rewards are very important to maintain the good progress and performance of the employees. It is noticed that recognition plays a vital role in the hotel industry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Mone</a:t>
            </a:r>
            <a:r>
              <a:rPr lang="en-US" sz="1800" dirty="0">
                <a:effectLst/>
                <a:latin typeface="Arial" panose="020B0604020202020204" pitchFamily="34" charset="0"/>
                <a:ea typeface="Calibri" panose="020F0502020204030204" pitchFamily="34" charset="0"/>
                <a:cs typeface="Times New Roman" panose="02020603050405020304" pitchFamily="18" charset="0"/>
              </a:rPr>
              <a:t> and London, 2018). It is one of the responsibilities of the hotel industry to give some rewards to the high performer employees. It is the best way to engage employees in the hotel industry.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108E68-03E3-4B2D-B392-8D16C8FE592D}" type="slidenum">
              <a:rPr lang="en-US" smtClean="0"/>
              <a:t>8</a:t>
            </a:fld>
            <a:endParaRPr lang="en-US"/>
          </a:p>
        </p:txBody>
      </p:sp>
    </p:spTree>
    <p:extLst>
      <p:ext uri="{BB962C8B-B14F-4D97-AF65-F5344CB8AC3E}">
        <p14:creationId xmlns:p14="http://schemas.microsoft.com/office/powerpoint/2010/main" val="27649944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200"/>
              </a:spcBef>
            </a:pPr>
            <a:r>
              <a:rPr lang="en-US"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Compensatory Time:</a:t>
            </a:r>
            <a:endParaRPr lang="en-GB" sz="18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Compensatory time means providing some shorts break to the employees to effectively engage them in the hotel industry. Hotels have very large numbers of customers asses at the same time. No hotel in the world has much more free time. It is essential to engage the employee in the hotel industry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Mone</a:t>
            </a:r>
            <a:r>
              <a:rPr lang="en-US" sz="1800" dirty="0">
                <a:effectLst/>
                <a:latin typeface="Arial" panose="020B0604020202020204" pitchFamily="34" charset="0"/>
                <a:ea typeface="Calibri" panose="020F0502020204030204" pitchFamily="34" charset="0"/>
                <a:cs typeface="Times New Roman" panose="02020603050405020304" pitchFamily="18" charset="0"/>
              </a:rPr>
              <a:t> and London, 2018).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9108E68-03E3-4B2D-B392-8D16C8FE592D}" type="slidenum">
              <a:rPr lang="en-US" smtClean="0"/>
              <a:t>9</a:t>
            </a:fld>
            <a:endParaRPr lang="en-US"/>
          </a:p>
        </p:txBody>
      </p:sp>
    </p:spTree>
    <p:extLst>
      <p:ext uri="{BB962C8B-B14F-4D97-AF65-F5344CB8AC3E}">
        <p14:creationId xmlns:p14="http://schemas.microsoft.com/office/powerpoint/2010/main" val="40224788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Employee engagement is the procedure used in the business to enhance the environment of the business and organisation. Employment engagement is very important to achieve the aims and goals of the business. It benefits the hotel industry by giving good quality services to its customers and also benefits the hotel industry by satisfying the customers. The significance of employee engagement in the hotel industry is that the bottom line, rate, productivity, and customer relation can all take advantage of employee engagement. It is very important to become an effective business. The law of circulation states that to keep, receive, keep, or give something, an individual should first practice himself or herself. Engagement refers to the emotional promise of the employees to their work and company. William Kahn stated that employees engaged emotionally, intellectually, and physically with their workplace. Examples of Better Experiences to Engage the Employees in the Hotel Industry include rewards and recognition, compensatory time, and freebies.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9108E68-03E3-4B2D-B392-8D16C8FE592D}" type="slidenum">
              <a:rPr lang="en-US" smtClean="0"/>
              <a:t>10</a:t>
            </a:fld>
            <a:endParaRPr lang="en-US"/>
          </a:p>
        </p:txBody>
      </p:sp>
    </p:spTree>
    <p:extLst>
      <p:ext uri="{BB962C8B-B14F-4D97-AF65-F5344CB8AC3E}">
        <p14:creationId xmlns:p14="http://schemas.microsoft.com/office/powerpoint/2010/main" val="30149654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gn="just">
              <a:lnSpc>
                <a:spcPct val="150000"/>
              </a:lnSpc>
              <a:spcAft>
                <a:spcPts val="800"/>
              </a:spcAft>
            </a:pP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Mone</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E.M. and London, M., 2018.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Employee engagement through effective performance management: A practical guide for managers</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Routledge.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NUEDA, K.J.A., Environmental Impacts of Hotel and Restaurant Establishments in Cabanatuan City: A Case Study.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Johnston, K.A., 2018. Engagement.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international encyclopedia of strategic communication</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pp.1-9.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Lather, A.S., Jain, S.V.K. and Jain, S., 2016. Impact of Ten Cs leadership practices on employee engagement with respect to socio-demographic variables: a study of hotel and tourism industry in National Capital Region, Delhi, India.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Indian Culture and Business Management</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12</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 pp.425-445.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Karatepe</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O.M.,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Rezapouraghdam</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H. and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Hassannia</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 2021. Does employee engagement mediate the influence of psychological contract breach on pro-environmental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behaviours</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and intent to remain with the organisation in the hotel industry?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Hospitality Marketing &amp; Management</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30</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 pp.326-353.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Karumuri</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V., 2016. Employee engagement: Hotel industry.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SCMS Journal of Indian Management</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13</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 pp.120-128.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Lee, J. and Ok, C.M., 2016. Hotel employee work engagement and its consequences.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Hospitality Marketing &amp; Management</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25</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 pp.133-166.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Lee, Y.C., Wang, Y.C., Chien, C.H., Wu, C.H., Lu, S.C., Tsai, S.B. and Dong, W., 2016. Applying a revised gap analysis model in measuring hotel service quality. </a:t>
            </a:r>
            <a:r>
              <a:rPr lang="en-US" sz="1800" i="1"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SpringerPlus</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pp.1-14.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108E68-03E3-4B2D-B392-8D16C8FE592D}" type="slidenum">
              <a:rPr lang="en-US" smtClean="0"/>
              <a:t>11</a:t>
            </a:fld>
            <a:endParaRPr lang="en-US"/>
          </a:p>
        </p:txBody>
      </p:sp>
    </p:spTree>
    <p:extLst>
      <p:ext uri="{BB962C8B-B14F-4D97-AF65-F5344CB8AC3E}">
        <p14:creationId xmlns:p14="http://schemas.microsoft.com/office/powerpoint/2010/main" val="2886301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423BF71-38B7-8642-BFCE-EDAE9BD0CBAF}" type="datetimeFigureOut">
              <a:rPr lang="en-US" dirty="0"/>
              <a:t>12/5/2022</a:t>
            </a:fld>
            <a:endParaRPr lang="en-US" dirty="0"/>
          </a:p>
        </p:txBody>
      </p:sp>
      <p:sp>
        <p:nvSpPr>
          <p:cNvPr id="5" name="Footer Placeholder 4"/>
          <p:cNvSpPr>
            <a:spLocks noGrp="1"/>
          </p:cNvSpPr>
          <p:nvPr>
            <p:ph type="ftr" sz="quarter" idx="11"/>
          </p:nvPr>
        </p:nvSpPr>
        <p:spPr>
          <a:xfrm>
            <a:off x="2493105" y="329307"/>
            <a:ext cx="4897310"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981CDE-9BE7-C544-8ACB-7077DFC4270F}" type="datetimeFigureOut">
              <a:rPr lang="en-US" dirty="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55BA285-9698-1B45-8319-D90A8C63F150}" type="datetimeFigureOut">
              <a:rPr lang="en-US" dirty="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86CD42-43FF-B740-998F-DCC3802C4CE3}" type="datetimeFigureOut">
              <a:rPr lang="en-US" dirty="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A0FFBD-2EE4-8547-BBAE-A1AC91C8D77E}" type="datetimeFigureOut">
              <a:rPr lang="en-US" dirty="0"/>
              <a:t>12/5/2022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5A2352-D7AC-F242-9256-A4477BCBF354}" type="datetimeFigureOut">
              <a:rPr lang="en-US" dirty="0"/>
              <a:t>12/5/2022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FCFC6A-9AE6-404D-9FDD-168B477B9C90}" type="datetimeFigureOut">
              <a:rPr lang="en-US" dirty="0"/>
              <a:t>12/5/2022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1CFCDFD-B4CF-A241-8D71-E814B10BEAF4}" type="datetimeFigureOut">
              <a:rPr lang="en-US" dirty="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26A7B589-FD4B-7E46-869A-CBADC5FC564E}" type="datetimeFigureOut">
              <a:rPr lang="en-US" dirty="0"/>
              <a:t>12/5/2022</a:t>
            </a:fld>
            <a:endParaRPr lang="en-US" dirty="0"/>
          </a:p>
        </p:txBody>
      </p:sp>
      <p:sp>
        <p:nvSpPr>
          <p:cNvPr id="6" name="Footer Placeholder 5"/>
          <p:cNvSpPr>
            <a:spLocks noGrp="1"/>
          </p:cNvSpPr>
          <p:nvPr>
            <p:ph type="ftr" sz="quarter" idx="11"/>
          </p:nvPr>
        </p:nvSpPr>
        <p:spPr>
          <a:xfrm>
            <a:off x="1534910" y="318640"/>
            <a:ext cx="5453475"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B025CB-9D18-264E-A945-2D020344C9DA}" type="datetimeFigureOut">
              <a:rPr lang="en-US" dirty="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7EFB6C-7E96-8F41-8872-189CA1C59F84}" type="datetimeFigureOut">
              <a:rPr lang="en-US" dirty="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CD8A92E-5FF9-8143-81B3-CCB531513398}" type="datetimeFigureOut">
              <a:rPr lang="en-US" dirty="0"/>
              <a:t>12/5/2022</a:t>
            </a:fld>
            <a:endParaRPr lang="en-US" dirty="0"/>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B56CED6-ACD4-43B1-BE53-1B579E8C6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5B451061-F85B-40DB-92DA-1FD61C70C3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cxnSp>
        <p:nvCxnSpPr>
          <p:cNvPr id="14" name="Straight Connector 13">
            <a:extLst>
              <a:ext uri="{FF2B5EF4-FFF2-40B4-BE49-F238E27FC236}">
                <a16:creationId xmlns:a16="http://schemas.microsoft.com/office/drawing/2014/main" id="{D1F836F1-51D4-4090-8E0D-97877F036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DE33292-50BA-4AED-A315-7A6ADB4B10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58A4B56A-28BF-494A-B9A0-7212483E8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A5EE248-87D5-4C83-A97D-C1754B546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541822" y="962902"/>
            <a:ext cx="4087178" cy="2380828"/>
          </a:xfrm>
        </p:spPr>
        <p:txBody>
          <a:bodyPr vert="horz" lIns="91440" tIns="45720" rIns="91440" bIns="0" rtlCol="0" anchor="b">
            <a:normAutofit fontScale="90000"/>
          </a:bodyPr>
          <a:lstStyle/>
          <a:p>
            <a:r>
              <a:rPr lang="en-US" sz="4800" dirty="0"/>
              <a:t>Employee Engagement</a:t>
            </a:r>
            <a:br>
              <a:rPr lang="ro-RO" sz="4800" dirty="0"/>
            </a:br>
            <a:br>
              <a:rPr lang="ro-RO" sz="4800" dirty="0"/>
            </a:br>
            <a:r>
              <a:rPr lang="ro-RO" sz="3600" dirty="0"/>
              <a:t>Presentation name</a:t>
            </a:r>
            <a:r>
              <a:rPr lang="en-US" sz="3600" dirty="0"/>
              <a:t> : Sorin </a:t>
            </a:r>
            <a:r>
              <a:rPr lang="en-US" sz="3600" dirty="0" err="1"/>
              <a:t>Ditoiu</a:t>
            </a:r>
            <a:endParaRPr lang="en-US" sz="3600" dirty="0"/>
          </a:p>
        </p:txBody>
      </p:sp>
      <p:cxnSp>
        <p:nvCxnSpPr>
          <p:cNvPr id="22" name="Straight Connector 21">
            <a:extLst>
              <a:ext uri="{FF2B5EF4-FFF2-40B4-BE49-F238E27FC236}">
                <a16:creationId xmlns:a16="http://schemas.microsoft.com/office/drawing/2014/main" id="{5D73BF24-D1F3-4181-8C60-4EA9D4CED5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5829"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pic>
        <p:nvPicPr>
          <p:cNvPr id="5" name="Content Placeholder 4"/>
          <p:cNvPicPr>
            <a:picLocks noGrp="1" noChangeAspect="1"/>
          </p:cNvPicPr>
          <p:nvPr>
            <p:ph idx="1"/>
          </p:nvPr>
        </p:nvPicPr>
        <p:blipFill>
          <a:blip r:embed="rId3"/>
          <a:stretch>
            <a:fillRect/>
          </a:stretch>
        </p:blipFill>
        <p:spPr>
          <a:xfrm>
            <a:off x="6094411" y="1192587"/>
            <a:ext cx="4960442" cy="3886753"/>
          </a:xfrm>
          <a:prstGeom prst="rect">
            <a:avLst/>
          </a:prstGeom>
        </p:spPr>
      </p:pic>
      <p:pic>
        <p:nvPicPr>
          <p:cNvPr id="24" name="Picture 23">
            <a:extLst>
              <a:ext uri="{FF2B5EF4-FFF2-40B4-BE49-F238E27FC236}">
                <a16:creationId xmlns:a16="http://schemas.microsoft.com/office/drawing/2014/main" id="{1A52E10F-3348-4997-8FD3-E6389D56214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cxnSp>
        <p:nvCxnSpPr>
          <p:cNvPr id="26" name="Straight Connector 25">
            <a:extLst>
              <a:ext uri="{FF2B5EF4-FFF2-40B4-BE49-F238E27FC236}">
                <a16:creationId xmlns:a16="http://schemas.microsoft.com/office/drawing/2014/main" id="{BD381074-0101-41BB-98A9-EE3DC457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1417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6A1B59-9557-46ED-AF15-9FA7811DC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0E41365-C663-B4CF-3E64-E5F340091CAA}"/>
              </a:ext>
            </a:extLst>
          </p:cNvPr>
          <p:cNvPicPr>
            <a:picLocks noChangeAspect="1"/>
          </p:cNvPicPr>
          <p:nvPr/>
        </p:nvPicPr>
        <p:blipFill rotWithShape="1">
          <a:blip r:embed="rId3">
            <a:duotone>
              <a:schemeClr val="bg2">
                <a:shade val="45000"/>
                <a:satMod val="135000"/>
              </a:schemeClr>
              <a:prstClr val="white"/>
            </a:duotone>
            <a:alphaModFix amt="50000"/>
          </a:blip>
          <a:srcRect r="3"/>
          <a:stretch/>
        </p:blipFill>
        <p:spPr>
          <a:xfrm>
            <a:off x="305" y="10"/>
            <a:ext cx="12191695" cy="6857990"/>
          </a:xfrm>
          <a:prstGeom prst="rect">
            <a:avLst/>
          </a:prstGeom>
        </p:spPr>
      </p:pic>
      <p:sp>
        <p:nvSpPr>
          <p:cNvPr id="2" name="Title 1"/>
          <p:cNvSpPr>
            <a:spLocks noGrp="1"/>
          </p:cNvSpPr>
          <p:nvPr>
            <p:ph type="title"/>
          </p:nvPr>
        </p:nvSpPr>
        <p:spPr>
          <a:xfrm>
            <a:off x="1534696" y="804519"/>
            <a:ext cx="9520158" cy="1049235"/>
          </a:xfrm>
        </p:spPr>
        <p:txBody>
          <a:bodyPr>
            <a:normAutofit/>
          </a:bodyPr>
          <a:lstStyle/>
          <a:p>
            <a:r>
              <a:rPr lang="en-US" b="1" dirty="0">
                <a:latin typeface="Arial" panose="020B0604020202020204" pitchFamily="34" charset="0"/>
                <a:cs typeface="Arial" panose="020B0604020202020204" pitchFamily="34" charset="0"/>
              </a:rPr>
              <a:t>Introduction</a:t>
            </a:r>
            <a:endParaRPr lang="en-US" dirty="0">
              <a:latin typeface="Arial" panose="020B06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id="{84169457-B7C6-4D50-8B14-C9A3736238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6E3BF814-708D-43D6-A62D-54B2DB14D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534696" y="2015732"/>
            <a:ext cx="9520158" cy="3450613"/>
          </a:xfrm>
        </p:spPr>
        <p:txBody>
          <a:bodyPr>
            <a:normAutofit fontScale="85000" lnSpcReduction="20000"/>
          </a:bodyPr>
          <a:lstStyle/>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Employment engagement is necessary to achieve the business's main objective and goals. </a:t>
            </a: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It helps the hotel industry to provide good quality services to its customers. </a:t>
            </a: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Employee engagement is necessary to reduce conflict and maintain a good relationship between the employees and the organisation (Lee and Ok, 2016). </a:t>
            </a: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This presentation will provide knowledge related the employee engagement and the importance of employee engagement by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utilising</a:t>
            </a:r>
            <a:r>
              <a:rPr lang="en-US" sz="1800" dirty="0">
                <a:effectLst/>
                <a:latin typeface="Arial" panose="020B0604020202020204" pitchFamily="34" charset="0"/>
                <a:ea typeface="Calibri" panose="020F0502020204030204" pitchFamily="34" charset="0"/>
                <a:cs typeface="Times New Roman" panose="02020603050405020304" pitchFamily="18" charset="0"/>
              </a:rPr>
              <a:t> William Kahn's theory and model. </a:t>
            </a: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This presentation will also provide knowledge related to good experience to engage the employee in the hotel industry.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5" name="Picture 14">
            <a:extLst>
              <a:ext uri="{FF2B5EF4-FFF2-40B4-BE49-F238E27FC236}">
                <a16:creationId xmlns:a16="http://schemas.microsoft.com/office/drawing/2014/main" id="{80C0F1BA-2DF1-4BA9-985B-1A0126C6A6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srcRect t="2769" b="-2769"/>
          <a:stretch/>
        </p:blipFill>
        <p:spPr>
          <a:xfrm>
            <a:off x="0" y="6135624"/>
            <a:ext cx="12192000" cy="742950"/>
          </a:xfrm>
          <a:prstGeom prst="rect">
            <a:avLst/>
          </a:prstGeom>
        </p:spPr>
      </p:pic>
      <p:cxnSp>
        <p:nvCxnSpPr>
          <p:cNvPr id="17" name="Straight Connector 16">
            <a:extLst>
              <a:ext uri="{FF2B5EF4-FFF2-40B4-BE49-F238E27FC236}">
                <a16:creationId xmlns:a16="http://schemas.microsoft.com/office/drawing/2014/main" id="{DB4CC650-F3AE-47ED-96D9-DD4CB94CA8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3339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51581" y="1138228"/>
            <a:ext cx="3202716" cy="3858767"/>
          </a:xfrm>
        </p:spPr>
        <p:txBody>
          <a:bodyPr anchor="ctr">
            <a:normAutofit/>
          </a:bodyPr>
          <a:lstStyle/>
          <a:p>
            <a:r>
              <a:rPr lang="en-US" sz="3600" b="1">
                <a:latin typeface="Arial" panose="020B0604020202020204" pitchFamily="34" charset="0"/>
                <a:cs typeface="Arial" panose="020B0604020202020204" pitchFamily="34" charset="0"/>
              </a:rPr>
              <a:t>Employee Engagement</a:t>
            </a:r>
            <a:endParaRPr lang="en-US" sz="3600">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584483" y="1138228"/>
            <a:ext cx="5440680" cy="3858768"/>
          </a:xfrm>
        </p:spPr>
        <p:txBody>
          <a:bodyPr anchor="ctr">
            <a:normAutofit fontScale="70000" lnSpcReduction="20000"/>
          </a:bodyPr>
          <a:lstStyle/>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Employee engagement is the process that is used in the organisation and company to improve and enhance the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organisation's</a:t>
            </a:r>
            <a:r>
              <a:rPr lang="en-US" sz="1800" dirty="0">
                <a:effectLst/>
                <a:latin typeface="Arial" panose="020B0604020202020204" pitchFamily="34" charset="0"/>
                <a:ea typeface="Calibri" panose="020F0502020204030204" pitchFamily="34" charset="0"/>
                <a:cs typeface="Times New Roman" panose="02020603050405020304" pitchFamily="18" charset="0"/>
              </a:rPr>
              <a:t> environment. </a:t>
            </a: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It helps the organisation reach and achieves goals. </a:t>
            </a: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In employee engagement, employees are loyal to their organisation and put all of their efforts into the growth and success of the company and organisation (Lee and Ok, 2016). </a:t>
            </a: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It helps to easily engage with other employees and build a good relationship between them. </a:t>
            </a: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It is one of the processes that increase the productivity of the employee and the organisation.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18" name="Straight Connector 17">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777388F0-3C55-4750-BA8E-E03F237CFD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spTree>
    <p:extLst>
      <p:ext uri="{BB962C8B-B14F-4D97-AF65-F5344CB8AC3E}">
        <p14:creationId xmlns:p14="http://schemas.microsoft.com/office/powerpoint/2010/main" val="2175303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51581" y="1138228"/>
            <a:ext cx="3202716" cy="3858767"/>
          </a:xfrm>
        </p:spPr>
        <p:txBody>
          <a:bodyPr anchor="ctr">
            <a:normAutofit/>
          </a:bodyPr>
          <a:lstStyle/>
          <a:p>
            <a:r>
              <a:rPr lang="en-US" sz="3600" b="1">
                <a:latin typeface="Arial" panose="020B0604020202020204" pitchFamily="34" charset="0"/>
                <a:cs typeface="Arial" panose="020B0604020202020204" pitchFamily="34" charset="0"/>
              </a:rPr>
              <a:t>Importance Of Employee Engagement In The Hotel Industry</a:t>
            </a:r>
            <a:endParaRPr lang="en-US" sz="3600">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584483" y="1138228"/>
            <a:ext cx="5440680" cy="3858768"/>
          </a:xfrm>
        </p:spPr>
        <p:txBody>
          <a:bodyPr anchor="ctr">
            <a:normAutofit fontScale="70000" lnSpcReduction="20000"/>
          </a:bodyPr>
          <a:lstStyle/>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Employee engagement is necessary for all businesses, but it is more important to the hotel industry to provide good quality services. </a:t>
            </a: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Good employee refers that can effectively promote the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organisation's</a:t>
            </a:r>
            <a:r>
              <a:rPr lang="en-US" sz="1800" dirty="0">
                <a:effectLst/>
                <a:latin typeface="Arial" panose="020B0604020202020204" pitchFamily="34" charset="0"/>
                <a:ea typeface="Calibri" panose="020F0502020204030204" pitchFamily="34" charset="0"/>
                <a:cs typeface="Times New Roman" panose="02020603050405020304" pitchFamily="18" charset="0"/>
              </a:rPr>
              <a:t> establishment. </a:t>
            </a: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In every business, employees play a vital role in reaching and achieving the business's goals. </a:t>
            </a: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In the hotel industry, employee engagement is necessary to provide good services and fulfil all the demands of the customers. </a:t>
            </a: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In this hotel industry, one mistake occurs during giving good services, so the customers never come back to this hotel. </a:t>
            </a:r>
          </a:p>
        </p:txBody>
      </p:sp>
      <p:cxnSp>
        <p:nvCxnSpPr>
          <p:cNvPr id="18" name="Straight Connector 17">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777388F0-3C55-4750-BA8E-E03F237CFD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spTree>
    <p:extLst>
      <p:ext uri="{BB962C8B-B14F-4D97-AF65-F5344CB8AC3E}">
        <p14:creationId xmlns:p14="http://schemas.microsoft.com/office/powerpoint/2010/main" val="4111349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87672-DA40-764A-E5D8-42AEB007D058}"/>
              </a:ext>
            </a:extLst>
          </p:cNvPr>
          <p:cNvSpPr>
            <a:spLocks noGrp="1"/>
          </p:cNvSpPr>
          <p:nvPr>
            <p:ph type="title"/>
          </p:nvPr>
        </p:nvSpPr>
        <p:spPr/>
        <p:txBody>
          <a:bodyPr/>
          <a:lstStyle/>
          <a:p>
            <a:r>
              <a:rPr lang="en-US" sz="1800" b="1" dirty="0">
                <a:solidFill>
                  <a:srgbClr val="000000"/>
                </a:solidFill>
                <a:effectLst/>
                <a:latin typeface="Arial" panose="020B0604020202020204" pitchFamily="34" charset="0"/>
                <a:ea typeface="Calibri" panose="020F0502020204030204" pitchFamily="34" charset="0"/>
              </a:rPr>
              <a:t>Engagement</a:t>
            </a:r>
            <a:endParaRPr lang="en-GB" dirty="0"/>
          </a:p>
        </p:txBody>
      </p:sp>
      <p:sp>
        <p:nvSpPr>
          <p:cNvPr id="3" name="Content Placeholder 2">
            <a:extLst>
              <a:ext uri="{FF2B5EF4-FFF2-40B4-BE49-F238E27FC236}">
                <a16:creationId xmlns:a16="http://schemas.microsoft.com/office/drawing/2014/main" id="{F32859DF-74EA-A519-C781-C9D113B85372}"/>
              </a:ext>
            </a:extLst>
          </p:cNvPr>
          <p:cNvSpPr>
            <a:spLocks noGrp="1"/>
          </p:cNvSpPr>
          <p:nvPr>
            <p:ph idx="1"/>
          </p:nvPr>
        </p:nvSpPr>
        <p:spPr/>
        <p:txBody>
          <a:bodyPr/>
          <a:lstStyle/>
          <a:p>
            <a:r>
              <a:rPr lang="en-US" sz="1800" dirty="0">
                <a:effectLst/>
                <a:latin typeface="Arial" panose="020B0604020202020204" pitchFamily="34" charset="0"/>
                <a:ea typeface="Calibri" panose="020F0502020204030204" pitchFamily="34" charset="0"/>
                <a:cs typeface="Times New Roman" panose="02020603050405020304" pitchFamily="18" charset="0"/>
              </a:rPr>
              <a:t>Engagement means the emotional promise of the employees related to their work and organisation. Engagement gives an advantage to the hotel industry to improve and enhance their productivity. It benefits the hotel industry to increase the growth of success by providing good quality services to the customers. Engagement plays a crucial role in the hotel industry's success (Johnston 2018).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60635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1E9D7-B623-C795-77FE-503AC18A81FE}"/>
              </a:ext>
            </a:extLst>
          </p:cNvPr>
          <p:cNvSpPr>
            <a:spLocks noGrp="1"/>
          </p:cNvSpPr>
          <p:nvPr>
            <p:ph type="title"/>
          </p:nvPr>
        </p:nvSpPr>
        <p:spPr/>
        <p:txBody>
          <a:bodyPr/>
          <a:lstStyle/>
          <a:p>
            <a:r>
              <a:rPr lang="en-US"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Why Employee Engagement:</a:t>
            </a:r>
            <a:br>
              <a:rPr lang="en-GB" sz="1800" b="1" kern="0"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15A4BD5-E068-4BFB-949D-A468CA283E99}"/>
              </a:ext>
            </a:extLst>
          </p:cNvPr>
          <p:cNvSpPr>
            <a:spLocks noGrp="1"/>
          </p:cNvSpPr>
          <p:nvPr>
            <p:ph idx="1"/>
          </p:nvPr>
        </p:nvSpPr>
        <p:spPr/>
        <p:txBody>
          <a:bodyPr>
            <a:normAutofit/>
          </a:bodyPr>
          <a:lstStyle/>
          <a:p>
            <a:r>
              <a:rPr lang="en-US" sz="1800" dirty="0">
                <a:effectLst/>
                <a:latin typeface="Arial" panose="020B0604020202020204" pitchFamily="34" charset="0"/>
                <a:ea typeface="Calibri" panose="020F0502020204030204" pitchFamily="34" charset="0"/>
                <a:cs typeface="Times New Roman" panose="02020603050405020304" pitchFamily="18" charset="0"/>
              </a:rPr>
              <a:t>Employee engagement is very significant to the hotel industry to achieve growth and success in business. </a:t>
            </a:r>
          </a:p>
          <a:p>
            <a:r>
              <a:rPr lang="en-US" sz="1800" dirty="0">
                <a:effectLst/>
                <a:latin typeface="Arial" panose="020B0604020202020204" pitchFamily="34" charset="0"/>
                <a:ea typeface="Calibri" panose="020F0502020204030204" pitchFamily="34" charset="0"/>
                <a:cs typeface="Times New Roman" panose="02020603050405020304" pitchFamily="18" charset="0"/>
              </a:rPr>
              <a:t>It helps the hotel industry to easily expand its business. </a:t>
            </a:r>
          </a:p>
          <a:p>
            <a:r>
              <a:rPr lang="en-US" sz="1800" dirty="0">
                <a:effectLst/>
                <a:latin typeface="Arial" panose="020B0604020202020204" pitchFamily="34" charset="0"/>
                <a:ea typeface="Calibri" panose="020F0502020204030204" pitchFamily="34" charset="0"/>
                <a:cs typeface="Times New Roman" panose="02020603050405020304" pitchFamily="18" charset="0"/>
              </a:rPr>
              <a:t>Employee engagement gives the advantage to the hotel industry to improve and enhance their output, company culture, rate of retention, and good relationships with customers and consumers. </a:t>
            </a:r>
          </a:p>
          <a:p>
            <a:r>
              <a:rPr lang="en-US" sz="1800" dirty="0">
                <a:effectLst/>
                <a:latin typeface="Arial" panose="020B0604020202020204" pitchFamily="34" charset="0"/>
                <a:ea typeface="Calibri" panose="020F0502020204030204" pitchFamily="34" charset="0"/>
                <a:cs typeface="Times New Roman" panose="02020603050405020304" pitchFamily="18" charset="0"/>
              </a:rPr>
              <a:t>Employee engagement is very important to become an effective and successful business. It is shown that all those hotels accessing employee engagement can easily satisfy their customers. </a:t>
            </a:r>
            <a:endParaRPr lang="en-GB" dirty="0"/>
          </a:p>
        </p:txBody>
      </p:sp>
    </p:spTree>
    <p:extLst>
      <p:ext uri="{BB962C8B-B14F-4D97-AF65-F5344CB8AC3E}">
        <p14:creationId xmlns:p14="http://schemas.microsoft.com/office/powerpoint/2010/main" val="1299744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4" descr="Wooden robot over white background">
            <a:extLst>
              <a:ext uri="{FF2B5EF4-FFF2-40B4-BE49-F238E27FC236}">
                <a16:creationId xmlns:a16="http://schemas.microsoft.com/office/drawing/2014/main" id="{BE918EA0-4D11-D1AE-197C-45B118998A90}"/>
              </a:ext>
            </a:extLst>
          </p:cNvPr>
          <p:cNvPicPr>
            <a:picLocks noChangeAspect="1"/>
          </p:cNvPicPr>
          <p:nvPr/>
        </p:nvPicPr>
        <p:blipFill rotWithShape="1">
          <a:blip r:embed="rId3">
            <a:alphaModFix amt="50000"/>
            <a:grayscl/>
          </a:blip>
          <a:srcRect t="15728" r="-1" b="-1"/>
          <a:stretch/>
        </p:blipFill>
        <p:spPr>
          <a:xfrm>
            <a:off x="305" y="10"/>
            <a:ext cx="12191695" cy="6857990"/>
          </a:xfrm>
          <a:prstGeom prst="rect">
            <a:avLst/>
          </a:prstGeom>
        </p:spPr>
      </p:pic>
      <p:sp>
        <p:nvSpPr>
          <p:cNvPr id="20"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1"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130271" y="1193800"/>
            <a:ext cx="3193050" cy="4699000"/>
          </a:xfrm>
        </p:spPr>
        <p:txBody>
          <a:bodyPr anchor="ctr">
            <a:normAutofit/>
          </a:bodyPr>
          <a:lstStyle/>
          <a:p>
            <a:r>
              <a:rPr lang="en-US" b="1" dirty="0">
                <a:latin typeface="Arial" panose="020B0604020202020204" pitchFamily="34" charset="0"/>
                <a:cs typeface="Arial" panose="020B0604020202020204" pitchFamily="34" charset="0"/>
              </a:rPr>
              <a:t>Theoretical Model Of Employee Engagement</a:t>
            </a:r>
            <a:endParaRPr lang="en-US" dirty="0">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636" y="1193800"/>
            <a:ext cx="6085091" cy="4699000"/>
          </a:xfrm>
        </p:spPr>
        <p:txBody>
          <a:bodyPr anchor="ctr">
            <a:normAutofit fontScale="62500" lnSpcReduction="20000"/>
          </a:bodyPr>
          <a:lstStyle/>
          <a:p>
            <a:pPr algn="ctr">
              <a:lnSpc>
                <a:spcPct val="150000"/>
              </a:lnSpc>
              <a:spcBef>
                <a:spcPts val="200"/>
              </a:spcBef>
            </a:pPr>
            <a:r>
              <a:rPr lang="en-US"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William Kahn’s Model:</a:t>
            </a:r>
            <a:endParaRPr lang="en-GB" sz="18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William Kahn was the first person that discovered and use the word employee engagement. </a:t>
            </a: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Employees engaged with their workplace emotionally, physically, and intellectually. </a:t>
            </a: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This theory notices those factors that may enable employees, such as those belonging to the hotel industry, to improve their personalities at their workplace. </a:t>
            </a: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There are three main factors, which include safety, accessibility, and meaningfulness, that find employees that are connected to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organisations</a:t>
            </a:r>
            <a:r>
              <a:rPr lang="en-US" sz="1800" dirty="0">
                <a:effectLst/>
                <a:latin typeface="Arial" panose="020B0604020202020204" pitchFamily="34" charset="0"/>
                <a:ea typeface="Calibri" panose="020F0502020204030204" pitchFamily="34" charset="0"/>
                <a:cs typeface="Times New Roman" panose="02020603050405020304" pitchFamily="18" charset="0"/>
              </a:rPr>
              <a:t> and accomplish their duties inappropriate manner.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This theory discussed the key engagement features, including mental, emotional, and physical. </a:t>
            </a: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Those employees working in the hotel industry face various cultures and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behaviours</a:t>
            </a:r>
            <a:r>
              <a:rPr lang="en-US" sz="1800" dirty="0">
                <a:effectLst/>
                <a:latin typeface="Arial" panose="020B0604020202020204" pitchFamily="34" charset="0"/>
                <a:ea typeface="Calibri" panose="020F0502020204030204" pitchFamily="34" charset="0"/>
                <a:cs typeface="Times New Roman" panose="02020603050405020304" pitchFamily="18" charset="0"/>
              </a:rPr>
              <a:t> of different customers. </a:t>
            </a: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Employees in the hotel industry keep interacting with customers to meet their needs of the customers (Johnston 2018).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11764071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4A84B1-5CF5-6F6B-F205-F107C5DD1CF6}"/>
              </a:ext>
            </a:extLst>
          </p:cNvPr>
          <p:cNvSpPr>
            <a:spLocks noGrp="1"/>
          </p:cNvSpPr>
          <p:nvPr>
            <p:ph type="title"/>
          </p:nvPr>
        </p:nvSpPr>
        <p:spPr>
          <a:xfrm>
            <a:off x="1249961" y="1600199"/>
            <a:ext cx="3173482" cy="4297680"/>
          </a:xfrm>
        </p:spPr>
        <p:txBody>
          <a:bodyPr anchor="ctr">
            <a:normAutofit/>
          </a:bodyPr>
          <a:lstStyle/>
          <a:p>
            <a:r>
              <a:rPr lang="en-US" b="1" dirty="0">
                <a:latin typeface="Arial" panose="020B0604020202020204" pitchFamily="34" charset="0"/>
                <a:cs typeface="Arial" panose="020B0604020202020204" pitchFamily="34" charset="0"/>
              </a:rPr>
              <a:t>Examples</a:t>
            </a:r>
            <a:endParaRPr lang="en-GB" dirty="0"/>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94CC29-23EF-3167-D61B-0BD1158B4198}"/>
              </a:ext>
            </a:extLst>
          </p:cNvPr>
          <p:cNvSpPr>
            <a:spLocks noGrp="1"/>
          </p:cNvSpPr>
          <p:nvPr>
            <p:ph idx="1"/>
          </p:nvPr>
        </p:nvSpPr>
        <p:spPr>
          <a:xfrm>
            <a:off x="4885151" y="1600199"/>
            <a:ext cx="6169703" cy="4297680"/>
          </a:xfrm>
        </p:spPr>
        <p:txBody>
          <a:bodyPr anchor="ctr">
            <a:normAutofit/>
          </a:bodyPr>
          <a:lstStyle/>
          <a:p>
            <a:r>
              <a:rPr lang="en-GB" b="1" dirty="0">
                <a:effectLst/>
                <a:latin typeface="Arial" panose="020B0604020202020204" pitchFamily="34" charset="0"/>
                <a:ea typeface="Times New Roman" panose="02020603050405020304" pitchFamily="18" charset="0"/>
              </a:rPr>
              <a:t>Freebies:</a:t>
            </a:r>
          </a:p>
          <a:p>
            <a:r>
              <a:rPr lang="en-GB" dirty="0">
                <a:effectLst/>
                <a:latin typeface="Arial" panose="020B0604020202020204" pitchFamily="34" charset="0"/>
                <a:ea typeface="Calibri" panose="020F0502020204030204" pitchFamily="34" charset="0"/>
                <a:cs typeface="Times New Roman" panose="02020603050405020304" pitchFamily="18" charset="0"/>
              </a:rPr>
              <a:t>It is one of the best practices to engage the employees applied by Premier Inn by providing free food and drinks in the workplace. </a:t>
            </a:r>
          </a:p>
          <a:p>
            <a:r>
              <a:rPr lang="en-GB" b="1" dirty="0">
                <a:effectLst/>
                <a:latin typeface="Arial" panose="020B0604020202020204" pitchFamily="34" charset="0"/>
                <a:ea typeface="Times New Roman" panose="02020603050405020304" pitchFamily="18" charset="0"/>
              </a:rPr>
              <a:t>Recognition and rewards:</a:t>
            </a:r>
          </a:p>
          <a:p>
            <a:pPr>
              <a:spcAft>
                <a:spcPts val="800"/>
              </a:spcAft>
            </a:pPr>
            <a:r>
              <a:rPr lang="en-GB" dirty="0">
                <a:effectLst/>
                <a:latin typeface="Arial" panose="020B0604020202020204" pitchFamily="34" charset="0"/>
                <a:ea typeface="Calibri" panose="020F0502020204030204" pitchFamily="34" charset="0"/>
                <a:cs typeface="Times New Roman" panose="02020603050405020304" pitchFamily="18" charset="0"/>
              </a:rPr>
              <a:t>Rewarding the employees is very important to maintain their performance and progress. </a:t>
            </a:r>
          </a:p>
          <a:p>
            <a:pPr>
              <a:spcAft>
                <a:spcPts val="800"/>
              </a:spcAft>
            </a:pPr>
            <a:r>
              <a:rPr lang="en-GB" dirty="0">
                <a:effectLst/>
                <a:latin typeface="Arial" panose="020B0604020202020204" pitchFamily="34" charset="0"/>
                <a:ea typeface="Calibri" panose="020F0502020204030204" pitchFamily="34" charset="0"/>
                <a:cs typeface="Times New Roman" panose="02020603050405020304" pitchFamily="18" charset="0"/>
              </a:rPr>
              <a:t>Marriot Hotel offers financial rewards to their employees </a:t>
            </a:r>
            <a:r>
              <a:rPr lang="en-GB" dirty="0">
                <a:latin typeface="Arial" panose="020B0604020202020204" pitchFamily="34" charset="0"/>
                <a:ea typeface="Calibri" panose="020F0502020204030204" pitchFamily="34" charset="0"/>
                <a:cs typeface="Times New Roman" panose="02020603050405020304" pitchFamily="18" charset="0"/>
              </a:rPr>
              <a:t>to improve engagement</a:t>
            </a:r>
            <a:r>
              <a:rPr lang="en-GB" dirty="0">
                <a:effectLst/>
                <a:latin typeface="Arial" panose="020B0604020202020204" pitchFamily="34" charset="0"/>
                <a:ea typeface="Calibri" panose="020F0502020204030204" pitchFamily="34" charset="0"/>
                <a:cs typeface="Times New Roman" panose="02020603050405020304" pitchFamily="18" charset="0"/>
              </a:rPr>
              <a:t>. </a:t>
            </a:r>
            <a:endParaRPr lang="en-GB" dirty="0"/>
          </a:p>
        </p:txBody>
      </p:sp>
    </p:spTree>
    <p:extLst>
      <p:ext uri="{BB962C8B-B14F-4D97-AF65-F5344CB8AC3E}">
        <p14:creationId xmlns:p14="http://schemas.microsoft.com/office/powerpoint/2010/main" val="1484959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51581" y="1138228"/>
            <a:ext cx="3202716" cy="3858767"/>
          </a:xfrm>
        </p:spPr>
        <p:txBody>
          <a:bodyPr anchor="ctr">
            <a:normAutofit/>
          </a:bodyPr>
          <a:lstStyle/>
          <a:p>
            <a:r>
              <a:rPr lang="en-US" sz="3600" b="1">
                <a:latin typeface="Arial" panose="020B0604020202020204" pitchFamily="34" charset="0"/>
                <a:cs typeface="Arial" panose="020B0604020202020204" pitchFamily="34" charset="0"/>
              </a:rPr>
              <a:t>Examples</a:t>
            </a:r>
            <a:endParaRPr lang="en-US" sz="3600"/>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584483" y="1138228"/>
            <a:ext cx="5440680" cy="3858768"/>
          </a:xfrm>
        </p:spPr>
        <p:txBody>
          <a:bodyPr anchor="ctr">
            <a:normAutofit/>
          </a:bodyPr>
          <a:lstStyle/>
          <a:p>
            <a:pPr marL="0" indent="0">
              <a:lnSpc>
                <a:spcPct val="110000"/>
              </a:lnSpc>
              <a:buNone/>
            </a:pPr>
            <a:r>
              <a:rPr lang="en-US" b="1">
                <a:solidFill>
                  <a:srgbClr val="000000"/>
                </a:solidFill>
                <a:latin typeface="Arial" panose="020B0604020202020204" pitchFamily="34" charset="0"/>
                <a:cs typeface="Arial" panose="020B0604020202020204" pitchFamily="34" charset="0"/>
              </a:rPr>
              <a:t>Compensatory Time</a:t>
            </a:r>
          </a:p>
          <a:p>
            <a:pPr>
              <a:lnSpc>
                <a:spcPct val="110000"/>
              </a:lnSpc>
              <a:buFont typeface="Wingdings" panose="05000000000000000000" pitchFamily="2" charset="2"/>
              <a:buChar char="q"/>
            </a:pPr>
            <a:r>
              <a:rPr lang="en-GB">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It is also one of the good ways used by Travelodge to engage the employees in the hotel and hospitality industry. </a:t>
            </a:r>
          </a:p>
          <a:p>
            <a:pPr>
              <a:lnSpc>
                <a:spcPct val="110000"/>
              </a:lnSpc>
              <a:buFont typeface="Wingdings" panose="05000000000000000000" pitchFamily="2" charset="2"/>
              <a:buChar char="q"/>
            </a:pPr>
            <a:r>
              <a:rPr lang="en-GB" b="1">
                <a:solidFill>
                  <a:srgbClr val="000000"/>
                </a:solidFill>
                <a:effectLst/>
                <a:latin typeface="Arial" panose="020B0604020202020204" pitchFamily="34" charset="0"/>
                <a:ea typeface="Times New Roman" panose="02020603050405020304" pitchFamily="18" charset="0"/>
              </a:rPr>
              <a:t>Opportunities development:</a:t>
            </a:r>
          </a:p>
          <a:p>
            <a:pPr>
              <a:lnSpc>
                <a:spcPct val="110000"/>
              </a:lnSpc>
              <a:spcAft>
                <a:spcPts val="800"/>
              </a:spcAft>
            </a:pPr>
            <a:r>
              <a:rPr lang="en-GB">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Premier Inn provide good training to their employees and provides education to their employees. </a:t>
            </a:r>
            <a:endParaRPr lang="en-GB">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800"/>
              </a:spcAft>
            </a:pPr>
            <a:r>
              <a:rPr lang="en-GB">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0000"/>
              </a:lnSpc>
              <a:buFont typeface="Wingdings" panose="05000000000000000000" pitchFamily="2" charset="2"/>
              <a:buChar char="q"/>
            </a:pPr>
            <a:endParaRPr lang="en-US">
              <a:solidFill>
                <a:srgbClr val="000000"/>
              </a:solidFill>
              <a:latin typeface="Arial" panose="020B0604020202020204" pitchFamily="34" charset="0"/>
              <a:cs typeface="Arial" panose="020B0604020202020204" pitchFamily="34" charset="0"/>
            </a:endParaRPr>
          </a:p>
        </p:txBody>
      </p:sp>
      <p:cxnSp>
        <p:nvCxnSpPr>
          <p:cNvPr id="18" name="Straight Connector 17">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777388F0-3C55-4750-BA8E-E03F237CFD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spTree>
    <p:extLst>
      <p:ext uri="{BB962C8B-B14F-4D97-AF65-F5344CB8AC3E}">
        <p14:creationId xmlns:p14="http://schemas.microsoft.com/office/powerpoint/2010/main" val="2492023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49961" y="1600199"/>
            <a:ext cx="3173482" cy="4297680"/>
          </a:xfrm>
        </p:spPr>
        <p:txBody>
          <a:bodyPr anchor="ctr">
            <a:normAutofit/>
          </a:bodyPr>
          <a:lstStyle/>
          <a:p>
            <a:r>
              <a:rPr lang="en-US" b="1" dirty="0">
                <a:latin typeface="Arial" panose="020B0604020202020204" pitchFamily="34" charset="0"/>
                <a:cs typeface="Arial" panose="020B0604020202020204" pitchFamily="34" charset="0"/>
              </a:rPr>
              <a:t>Conclusion</a:t>
            </a:r>
            <a:endParaRPr lang="en-US" dirty="0">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885151" y="1600199"/>
            <a:ext cx="6169703" cy="4297680"/>
          </a:xfrm>
        </p:spPr>
        <p:txBody>
          <a:bodyPr anchor="ctr">
            <a:normAutofit/>
          </a:bodyPr>
          <a:lstStyle/>
          <a:p>
            <a:pPr>
              <a:lnSpc>
                <a:spcPct val="110000"/>
              </a:lnSpc>
              <a:buFont typeface="Wingdings" panose="05000000000000000000" pitchFamily="2" charset="2"/>
              <a:buChar char="q"/>
            </a:pPr>
            <a:r>
              <a:rPr lang="en-US" sz="1800" dirty="0">
                <a:effectLst/>
                <a:latin typeface="Arial" panose="020B0604020202020204" pitchFamily="34" charset="0"/>
                <a:ea typeface="Calibri" panose="020F0502020204030204" pitchFamily="34" charset="0"/>
              </a:rPr>
              <a:t>Employee engagement is the procedure used in the business to enhance the environment of the business and organisation. </a:t>
            </a:r>
          </a:p>
          <a:p>
            <a:pPr>
              <a:lnSpc>
                <a:spcPct val="110000"/>
              </a:lnSpc>
              <a:buFont typeface="Wingdings" panose="05000000000000000000" pitchFamily="2" charset="2"/>
              <a:buChar char="q"/>
            </a:pPr>
            <a:r>
              <a:rPr lang="en-US" sz="1800" dirty="0">
                <a:effectLst/>
                <a:latin typeface="Arial" panose="020B0604020202020204" pitchFamily="34" charset="0"/>
                <a:ea typeface="Calibri" panose="020F0502020204030204" pitchFamily="34" charset="0"/>
              </a:rPr>
              <a:t>Employment engagement is very important to achieve the aims and goals of the business. </a:t>
            </a:r>
          </a:p>
          <a:p>
            <a:pPr>
              <a:lnSpc>
                <a:spcPct val="110000"/>
              </a:lnSpc>
              <a:buFont typeface="Wingdings" panose="05000000000000000000" pitchFamily="2" charset="2"/>
              <a:buChar char="q"/>
            </a:pPr>
            <a:r>
              <a:rPr lang="en-US" sz="1800" dirty="0">
                <a:effectLst/>
                <a:latin typeface="Arial" panose="020B0604020202020204" pitchFamily="34" charset="0"/>
                <a:ea typeface="Calibri" panose="020F0502020204030204" pitchFamily="34" charset="0"/>
              </a:rPr>
              <a:t>It benefits the hotel industry by giving good quality services to its customers and also benefits the hotel industry by satisfying the customers. </a:t>
            </a:r>
          </a:p>
          <a:p>
            <a:pPr>
              <a:lnSpc>
                <a:spcPct val="110000"/>
              </a:lnSpc>
              <a:buFont typeface="Wingdings" panose="05000000000000000000" pitchFamily="2" charset="2"/>
              <a:buChar char="q"/>
            </a:pPr>
            <a:r>
              <a:rPr lang="en-US" sz="1800" dirty="0">
                <a:effectLst/>
                <a:latin typeface="Arial" panose="020B0604020202020204" pitchFamily="34" charset="0"/>
                <a:ea typeface="Calibri" panose="020F0502020204030204" pitchFamily="34" charset="0"/>
              </a:rPr>
              <a:t>The significance of employee engagement in the hotel industry is that the bottom line, rate, productivity, and customer relation can all take advantage of employee engagement. </a:t>
            </a:r>
            <a:endParaRPr lang="en-US"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0565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F2F9F-2772-9B14-2515-AAA9AA09C60D}"/>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0E961FB5-48CB-1C6D-801D-E361D6F2CA3F}"/>
              </a:ext>
            </a:extLst>
          </p:cNvPr>
          <p:cNvSpPr>
            <a:spLocks noGrp="1"/>
          </p:cNvSpPr>
          <p:nvPr>
            <p:ph idx="1"/>
          </p:nvPr>
        </p:nvSpPr>
        <p:spPr/>
        <p:txBody>
          <a:bodyPr>
            <a:normAutofit fontScale="40000" lnSpcReduction="20000"/>
          </a:bodyPr>
          <a:lstStyle/>
          <a:p>
            <a:pPr marL="457200" indent="-457200" algn="just">
              <a:lnSpc>
                <a:spcPct val="150000"/>
              </a:lnSpc>
              <a:spcAft>
                <a:spcPts val="800"/>
              </a:spcAft>
            </a:pP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Mone</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E.M. and London, M., 2018.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Employee engagement through effective performance management: A practical guide for managers</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Routledge.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NUEDA, K.J.A., Environmental Impacts of Hotel and Restaurant Establishments in Cabanatuan City: A Case Study.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Johnston, K.A., 2018. Engagement.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international encyclopedia of strategic communication</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pp.1-9.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Lather, A.S., Jain, S.V.K. and Jain, S., 2016. Impact of Ten Cs leadership practices on employee engagement with respect to socio-demographic variables: a study of hotel and tourism industry in National Capital Region, Delhi, India.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Indian Culture and Business Management</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12</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 pp.425-445.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Karatepe</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O.M.,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Rezapouraghdam</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H. and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Hassannia</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 2021. Does employee engagement mediate the influence of psychological contract breach on pro-environmental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behaviours</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and intent to remain with the organisation in the hotel industry?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Hospitality Marketing &amp; Management</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30</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 pp.326-353.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Karumuri</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V., 2016. Employee engagement: Hotel industry.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SCMS Journal of Indian Management</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13</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 pp.120-128.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Lee, J. and Ok, C.M., 2016. Hotel employee work engagement and its consequences.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Hospitality Marketing &amp; Management</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25</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 pp.133-166.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Lee, Y.C., Wang, Y.C., Chien, C.H., Wu, C.H., Lu, S.C., Tsai, S.B. and Dong, W., 2016. Applying a revised gap analysis model in measuring hotel service quality. </a:t>
            </a:r>
            <a:r>
              <a:rPr lang="en-US" sz="1800" i="1"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SpringerPlus</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pp.1-14.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4539041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66</TotalTime>
  <Words>2808</Words>
  <Application>Microsoft Office PowerPoint</Application>
  <PresentationFormat>Widescreen</PresentationFormat>
  <Paragraphs>96</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Palatino Linotype</vt:lpstr>
      <vt:lpstr>Wingdings</vt:lpstr>
      <vt:lpstr>Gallery</vt:lpstr>
      <vt:lpstr>Employee Engagement  Presentation name : Sorin Ditoiu</vt:lpstr>
      <vt:lpstr>Introduction</vt:lpstr>
      <vt:lpstr>Employee Engagement</vt:lpstr>
      <vt:lpstr>Importance Of Employee Engagement In The Hotel Industry</vt:lpstr>
      <vt:lpstr>Engagement</vt:lpstr>
      <vt:lpstr>Why Employee Engagement: </vt:lpstr>
      <vt:lpstr>Theoretical Model Of Employee Engagement</vt:lpstr>
      <vt:lpstr>Examples</vt:lpstr>
      <vt:lpstr>Examples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ALEXANDRA BUZATU</dc:creator>
  <cp:lastModifiedBy>Alexandra Buzatu (2111922)</cp:lastModifiedBy>
  <cp:revision>12</cp:revision>
  <dcterms:created xsi:type="dcterms:W3CDTF">2022-12-02T08:59:41Z</dcterms:created>
  <dcterms:modified xsi:type="dcterms:W3CDTF">2022-12-05T01:10:04Z</dcterms:modified>
</cp:coreProperties>
</file>