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16"/>
  </p:handoutMasterIdLst>
  <p:sldIdLst>
    <p:sldId id="259" r:id="rId5"/>
    <p:sldId id="299" r:id="rId6"/>
    <p:sldId id="260" r:id="rId7"/>
    <p:sldId id="261" r:id="rId8"/>
    <p:sldId id="262" r:id="rId9"/>
    <p:sldId id="300" r:id="rId10"/>
    <p:sldId id="301" r:id="rId11"/>
    <p:sldId id="302" r:id="rId12"/>
    <p:sldId id="303" r:id="rId13"/>
    <p:sldId id="304" r:id="rId14"/>
    <p:sldId id="295"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105"/>
    <p:restoredTop sz="94620"/>
  </p:normalViewPr>
  <p:slideViewPr>
    <p:cSldViewPr>
      <p:cViewPr varScale="1">
        <p:scale>
          <a:sx n="74" d="100"/>
          <a:sy n="74" d="100"/>
        </p:scale>
        <p:origin x="1248"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28/10/2019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28/10/2019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28/10/2019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28/10/2019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xmlns="" id="{9B7C0D44-697A-F141-9992-7172FC9717FF}"/>
              </a:ext>
            </a:extLst>
          </p:cNvPr>
          <p:cNvPicPr>
            <a:picLocks noChangeAspect="1"/>
          </p:cNvPicPr>
          <p:nvPr/>
        </p:nvPicPr>
        <p:blipFill>
          <a:blip r:embed="rId2"/>
          <a:stretch>
            <a:fillRect/>
          </a:stretch>
        </p:blipFill>
        <p:spPr>
          <a:xfrm>
            <a:off x="0" y="11970"/>
            <a:ext cx="9144000" cy="5606480"/>
          </a:xfrm>
          <a:prstGeom prst="rect">
            <a:avLst/>
          </a:prstGeom>
        </p:spPr>
      </p:pic>
    </p:spTree>
    <p:extLst>
      <p:ext uri="{BB962C8B-B14F-4D97-AF65-F5344CB8AC3E}">
        <p14:creationId xmlns:p14="http://schemas.microsoft.com/office/powerpoint/2010/main" val="3508616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22D90A5-8745-BD4D-837E-8F0E3506BB52}"/>
              </a:ext>
            </a:extLst>
          </p:cNvPr>
          <p:cNvSpPr>
            <a:spLocks noGrp="1"/>
          </p:cNvSpPr>
          <p:nvPr>
            <p:ph type="title"/>
          </p:nvPr>
        </p:nvSpPr>
        <p:spPr/>
        <p:txBody>
          <a:bodyPr>
            <a:normAutofit fontScale="90000"/>
          </a:bodyPr>
          <a:lstStyle/>
          <a:p>
            <a:r>
              <a:rPr lang="en-GB" dirty="0">
                <a:latin typeface="Comic Sans MS" pitchFamily="66" charset="0"/>
              </a:rPr>
              <a:t>This vision is supported by clearly defined priorities:</a:t>
            </a:r>
            <a:endParaRPr lang="en-US" dirty="0"/>
          </a:p>
        </p:txBody>
      </p:sp>
      <p:sp>
        <p:nvSpPr>
          <p:cNvPr id="3" name="Content Placeholder 2">
            <a:extLst>
              <a:ext uri="{FF2B5EF4-FFF2-40B4-BE49-F238E27FC236}">
                <a16:creationId xmlns:a16="http://schemas.microsoft.com/office/drawing/2014/main" xmlns="" id="{C256C3A6-1F7D-2A49-8975-4E81F2D9E359}"/>
              </a:ext>
            </a:extLst>
          </p:cNvPr>
          <p:cNvSpPr>
            <a:spLocks noGrp="1"/>
          </p:cNvSpPr>
          <p:nvPr>
            <p:ph idx="1"/>
          </p:nvPr>
        </p:nvSpPr>
        <p:spPr/>
        <p:txBody>
          <a:bodyPr>
            <a:normAutofit fontScale="85000" lnSpcReduction="20000"/>
          </a:bodyPr>
          <a:lstStyle/>
          <a:p>
            <a:pPr>
              <a:buNone/>
            </a:pPr>
            <a:r>
              <a:rPr lang="en-GB" dirty="0"/>
              <a:t>	</a:t>
            </a:r>
            <a:r>
              <a:rPr lang="en-GB" dirty="0">
                <a:latin typeface="Comic Sans MS" pitchFamily="66" charset="0"/>
              </a:rPr>
              <a:t>1. </a:t>
            </a:r>
            <a:r>
              <a:rPr lang="en-GB" b="1" dirty="0">
                <a:latin typeface="Comic Sans MS" pitchFamily="66" charset="0"/>
              </a:rPr>
              <a:t>Sporting Innovation</a:t>
            </a:r>
            <a:r>
              <a:rPr lang="en-GB" dirty="0">
                <a:latin typeface="Comic Sans MS" pitchFamily="66" charset="0"/>
              </a:rPr>
              <a:t>: Wales has a sports sector that embraces collaboration, encouraging new ways of delivering opportunities to increase participation and improve elite performance. </a:t>
            </a:r>
          </a:p>
          <a:p>
            <a:pPr>
              <a:buNone/>
            </a:pPr>
            <a:endParaRPr lang="en-GB" dirty="0">
              <a:latin typeface="Comic Sans MS" pitchFamily="66" charset="0"/>
            </a:endParaRPr>
          </a:p>
          <a:p>
            <a:pPr>
              <a:buNone/>
            </a:pPr>
            <a:r>
              <a:rPr lang="en-GB" dirty="0">
                <a:latin typeface="Comic Sans MS" pitchFamily="66" charset="0"/>
              </a:rPr>
              <a:t>	2. </a:t>
            </a:r>
            <a:r>
              <a:rPr lang="en-GB" b="1" dirty="0">
                <a:latin typeface="Comic Sans MS" pitchFamily="66" charset="0"/>
              </a:rPr>
              <a:t>Skills for a Life in Sport </a:t>
            </a:r>
            <a:r>
              <a:rPr lang="en-GB" dirty="0">
                <a:latin typeface="Comic Sans MS" pitchFamily="66" charset="0"/>
              </a:rPr>
              <a:t>: Every child and young person is provided with the skills and confidence from an early age to be physically literate through high quality, engaging sporting experiences.</a:t>
            </a:r>
          </a:p>
        </p:txBody>
      </p:sp>
    </p:spTree>
    <p:extLst>
      <p:ext uri="{BB962C8B-B14F-4D97-AF65-F5344CB8AC3E}">
        <p14:creationId xmlns:p14="http://schemas.microsoft.com/office/powerpoint/2010/main" val="1202940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0"/>
            <a:ext cx="8568952" cy="5661247"/>
          </a:xfrm>
        </p:spPr>
        <p:txBody>
          <a:bodyPr>
            <a:normAutofit fontScale="77500" lnSpcReduction="20000"/>
          </a:bodyPr>
          <a:lstStyle/>
          <a:p>
            <a:pPr>
              <a:buNone/>
            </a:pPr>
            <a:endParaRPr lang="en-GB" dirty="0">
              <a:latin typeface="Comic Sans MS" pitchFamily="66" charset="0"/>
            </a:endParaRPr>
          </a:p>
          <a:p>
            <a:pPr>
              <a:buNone/>
            </a:pPr>
            <a:r>
              <a:rPr lang="en-GB" dirty="0">
                <a:latin typeface="Comic Sans MS" pitchFamily="66" charset="0"/>
              </a:rPr>
              <a:t>3. </a:t>
            </a:r>
            <a:r>
              <a:rPr lang="en-GB" b="1" dirty="0">
                <a:latin typeface="Comic Sans MS" pitchFamily="66" charset="0"/>
              </a:rPr>
              <a:t>Sporting Communities</a:t>
            </a:r>
            <a:r>
              <a:rPr lang="en-GB" dirty="0">
                <a:latin typeface="Comic Sans MS" pitchFamily="66" charset="0"/>
              </a:rPr>
              <a:t>: We have communities with sport at the heart of them, offering joined up opportunities for every child and young person to undertake at least five hours of safe, high quality sport every week and sustaining their engagement throughout their adult life. </a:t>
            </a:r>
          </a:p>
          <a:p>
            <a:pPr>
              <a:buNone/>
            </a:pPr>
            <a:endParaRPr lang="en-GB" dirty="0">
              <a:latin typeface="Comic Sans MS" pitchFamily="66" charset="0"/>
            </a:endParaRPr>
          </a:p>
          <a:p>
            <a:pPr>
              <a:buNone/>
            </a:pPr>
            <a:r>
              <a:rPr lang="en-GB" dirty="0">
                <a:latin typeface="Comic Sans MS" pitchFamily="66" charset="0"/>
              </a:rPr>
              <a:t>4. </a:t>
            </a:r>
            <a:r>
              <a:rPr lang="en-GB" b="1" dirty="0">
                <a:latin typeface="Comic Sans MS" pitchFamily="66" charset="0"/>
              </a:rPr>
              <a:t>Sporting Excellence</a:t>
            </a:r>
            <a:r>
              <a:rPr lang="en-GB" dirty="0">
                <a:latin typeface="Comic Sans MS" pitchFamily="66" charset="0"/>
              </a:rPr>
              <a:t>: We are a nation that excels in nurturing sporting talent and delivers ongoing success on the international stage. </a:t>
            </a:r>
          </a:p>
          <a:p>
            <a:pPr>
              <a:buNone/>
            </a:pPr>
            <a:endParaRPr lang="en-GB" dirty="0">
              <a:latin typeface="Comic Sans MS" pitchFamily="66" charset="0"/>
            </a:endParaRPr>
          </a:p>
          <a:p>
            <a:pPr>
              <a:buNone/>
            </a:pPr>
            <a:r>
              <a:rPr lang="en-GB" dirty="0">
                <a:latin typeface="Comic Sans MS" pitchFamily="66" charset="0"/>
              </a:rPr>
              <a:t>	5. </a:t>
            </a:r>
            <a:r>
              <a:rPr lang="en-GB" b="1" dirty="0">
                <a:latin typeface="Comic Sans MS" pitchFamily="66" charset="0"/>
              </a:rPr>
              <a:t>Growing a Skilled &amp; Passionate Workforce</a:t>
            </a:r>
            <a:r>
              <a:rPr lang="en-GB" dirty="0">
                <a:latin typeface="Comic Sans MS" pitchFamily="66" charset="0"/>
              </a:rPr>
              <a:t>: All those involved in sport, whether in a professional or voluntary capacity, are supported to pass on their skills and passion for sport to the people of Wales.</a:t>
            </a:r>
          </a:p>
          <a:p>
            <a:pPr marL="0" indent="0" algn="ctr">
              <a:buNone/>
            </a:pPr>
            <a:endParaRPr lang="en-GB" dirty="0"/>
          </a:p>
        </p:txBody>
      </p:sp>
    </p:spTree>
    <p:extLst>
      <p:ext uri="{BB962C8B-B14F-4D97-AF65-F5344CB8AC3E}">
        <p14:creationId xmlns:p14="http://schemas.microsoft.com/office/powerpoint/2010/main" val="4150746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9"/>
            <a:ext cx="8229600" cy="5328592"/>
          </a:xfrm>
        </p:spPr>
        <p:txBody>
          <a:bodyPr>
            <a:normAutofit fontScale="62500" lnSpcReduction="20000"/>
          </a:bodyPr>
          <a:lstStyle/>
          <a:p>
            <a:r>
              <a:rPr lang="en-GB" sz="2800" dirty="0"/>
              <a:t>This vision will help spur our motivation and commitment to delivering the very best for Welsh sport. </a:t>
            </a:r>
          </a:p>
          <a:p>
            <a:r>
              <a:rPr lang="en-GB" sz="2800" dirty="0"/>
              <a:t>It’s not about following a new process, but about adopting a new mental attitude and working differently.</a:t>
            </a:r>
          </a:p>
          <a:p>
            <a:r>
              <a:rPr lang="en-GB" sz="2800" dirty="0"/>
              <a:t>It’s not what we do that needs to be different, but how we do it. </a:t>
            </a:r>
          </a:p>
          <a:p>
            <a:endParaRPr lang="en-GB" sz="2800" dirty="0"/>
          </a:p>
          <a:p>
            <a:pPr marL="457200" indent="-457200">
              <a:buAutoNum type="arabicPeriod"/>
            </a:pPr>
            <a:r>
              <a:rPr lang="en-GB" sz="2800" dirty="0"/>
              <a:t>It will be applying its culture of ‘high challenge, high support’ to its work with partners; moving beyond traditional liaison activity, to a relationship where we will facilitate partners to set ‘unreasonable ambitions’. </a:t>
            </a:r>
          </a:p>
          <a:p>
            <a:pPr marL="457200" indent="-457200">
              <a:buAutoNum type="arabicPeriod"/>
            </a:pPr>
            <a:r>
              <a:rPr lang="en-GB" sz="2800" dirty="0"/>
              <a:t>It will proactively work with those sports that can make the biggest difference - based on evidence and on achieving big outcomes. </a:t>
            </a:r>
          </a:p>
          <a:p>
            <a:pPr marL="457200" indent="-457200">
              <a:buAutoNum type="arabicPeriod"/>
            </a:pPr>
            <a:r>
              <a:rPr lang="en-GB" sz="2800" dirty="0"/>
              <a:t>It, and the sector, will take a more innovative approach to delivery. This will involve placing greater emphasis on the need to work with those that can deliver most effectively, from the wider public, private and voluntary sectors. </a:t>
            </a:r>
          </a:p>
          <a:p>
            <a:pPr marL="457200" indent="-457200">
              <a:buAutoNum type="arabicPeriod"/>
            </a:pPr>
            <a:r>
              <a:rPr lang="en-GB" sz="2800" dirty="0"/>
              <a:t>It will focus on enabling a significant step change in the scale of community based activity so that anyone can take part in a range of sports locally. </a:t>
            </a:r>
          </a:p>
          <a:p>
            <a:pPr marL="457200" indent="-457200">
              <a:buAutoNum type="arabicPeriod"/>
            </a:pPr>
            <a:r>
              <a:rPr lang="en-GB" sz="2800" dirty="0"/>
              <a:t>It will build on its renewed commitment to growing the volunteer base through proactively addressing challenges of volunteer recruitment, training, deployment and retention. </a:t>
            </a:r>
          </a:p>
          <a:p>
            <a:pPr marL="0" indent="0" algn="ctr">
              <a:buNone/>
            </a:pPr>
            <a:endParaRPr lang="en-GB" sz="2600" dirty="0"/>
          </a:p>
        </p:txBody>
      </p:sp>
    </p:spTree>
    <p:extLst>
      <p:ext uri="{BB962C8B-B14F-4D97-AF65-F5344CB8AC3E}">
        <p14:creationId xmlns:p14="http://schemas.microsoft.com/office/powerpoint/2010/main" val="2501690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32657"/>
            <a:ext cx="8856984" cy="4392488"/>
          </a:xfrm>
        </p:spPr>
        <p:txBody>
          <a:bodyPr>
            <a:normAutofit/>
          </a:bodyPr>
          <a:lstStyle/>
          <a:p>
            <a:pPr>
              <a:buNone/>
            </a:pPr>
            <a:r>
              <a:rPr lang="en-GB" sz="2400" dirty="0"/>
              <a:t>	The sport sector believes there is a need for a step change in the way sporting opportunities are planned, developed and promoted, and shares the Welsh Assembly Government’s vision for Wales articulated in both Climbing Higher (2005) and Creating an Active Wales (2009): </a:t>
            </a:r>
          </a:p>
          <a:p>
            <a:pPr>
              <a:buNone/>
            </a:pPr>
            <a:r>
              <a:rPr lang="en-GB" sz="2400" dirty="0"/>
              <a:t>	“An active, healthy and inclusive Wales, where sport, physical activity and active recreation provide a common platform for participation, fun and achievement, which binds communities and the nation and where the outstanding environment of Wales is used sustainably to enhance confidence in ourselves.”</a:t>
            </a:r>
          </a:p>
          <a:p>
            <a:pPr marL="0" indent="0" algn="just">
              <a:buNone/>
            </a:pPr>
            <a:endParaRPr lang="en-GB" sz="2400" dirty="0"/>
          </a:p>
        </p:txBody>
      </p:sp>
    </p:spTree>
    <p:extLst>
      <p:ext uri="{BB962C8B-B14F-4D97-AF65-F5344CB8AC3E}">
        <p14:creationId xmlns:p14="http://schemas.microsoft.com/office/powerpoint/2010/main" val="1089818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7590C3D1-1B67-7B48-A8F8-9B41276E0DE4}"/>
              </a:ext>
            </a:extLst>
          </p:cNvPr>
          <p:cNvSpPr>
            <a:spLocks noGrp="1"/>
          </p:cNvSpPr>
          <p:nvPr>
            <p:ph idx="1"/>
          </p:nvPr>
        </p:nvSpPr>
        <p:spPr>
          <a:xfrm>
            <a:off x="457200" y="260648"/>
            <a:ext cx="8229600" cy="5256585"/>
          </a:xfrm>
        </p:spPr>
        <p:txBody>
          <a:bodyPr>
            <a:normAutofit fontScale="62500" lnSpcReduction="20000"/>
          </a:bodyPr>
          <a:lstStyle/>
          <a:p>
            <a:pPr>
              <a:buNone/>
            </a:pPr>
            <a:r>
              <a:rPr lang="en-GB" dirty="0"/>
              <a:t>	Over recent years, we have achieved much. </a:t>
            </a:r>
          </a:p>
          <a:p>
            <a:r>
              <a:rPr lang="en-GB" dirty="0"/>
              <a:t>Children’s sports club participation has increased over the last decade: rising from 72% in 2000 to 80% in 2009. </a:t>
            </a:r>
          </a:p>
          <a:p>
            <a:r>
              <a:rPr lang="en-GB" dirty="0"/>
              <a:t>Girls’ participation within the club environment: from 67% to 78% over the same period. </a:t>
            </a:r>
          </a:p>
          <a:p>
            <a:r>
              <a:rPr lang="en-GB" dirty="0"/>
              <a:t>Young people’s participation in extracurricular sport has also increased: from 72% in 2001 to 77% in 2009. Participation among girls: rising from 69% to 76%3.</a:t>
            </a:r>
          </a:p>
          <a:p>
            <a:r>
              <a:rPr lang="en-GB" dirty="0"/>
              <a:t>Increases in children and young people’s involvement in sport, and particularly girls’ participation in sport, is testament to the targeted approach that we have taken, through programmes such as Dragon Sport, Girls First, and 5x60, to encourage young people to become more active. This has been a significant achievement in a relatively short period; our ambition is to improve on this. </a:t>
            </a:r>
          </a:p>
          <a:p>
            <a:r>
              <a:rPr lang="en-GB" dirty="0"/>
              <a:t>We know that: There is a gender gap in terms of the frequency of girls’ and boys’ participation in sport. There is a drop-off in young people’s participation with age. Fewer young people participate beyond the age of 15. The drop-off in participation is more acutely felt by girls.</a:t>
            </a:r>
          </a:p>
          <a:p>
            <a:pPr marL="0" indent="0">
              <a:buNone/>
            </a:pPr>
            <a:endParaRPr lang="en-US" dirty="0"/>
          </a:p>
        </p:txBody>
      </p:sp>
    </p:spTree>
    <p:extLst>
      <p:ext uri="{BB962C8B-B14F-4D97-AF65-F5344CB8AC3E}">
        <p14:creationId xmlns:p14="http://schemas.microsoft.com/office/powerpoint/2010/main" val="2097531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7AC3601A-1326-934E-AFDE-6D76BF9A5EDF}"/>
              </a:ext>
            </a:extLst>
          </p:cNvPr>
          <p:cNvSpPr>
            <a:spLocks noGrp="1"/>
          </p:cNvSpPr>
          <p:nvPr>
            <p:ph idx="1"/>
          </p:nvPr>
        </p:nvSpPr>
        <p:spPr>
          <a:xfrm>
            <a:off x="457200" y="188640"/>
            <a:ext cx="8229600" cy="5328593"/>
          </a:xfrm>
        </p:spPr>
        <p:txBody>
          <a:bodyPr>
            <a:normAutofit fontScale="55000" lnSpcReduction="20000"/>
          </a:bodyPr>
          <a:lstStyle/>
          <a:p>
            <a:r>
              <a:rPr lang="en-GB" dirty="0"/>
              <a:t>In terms of the adult population, we know that: </a:t>
            </a:r>
          </a:p>
          <a:p>
            <a:r>
              <a:rPr lang="en-GB" dirty="0"/>
              <a:t>Participation in sport has remained static over the last ten years. </a:t>
            </a:r>
          </a:p>
          <a:p>
            <a:r>
              <a:rPr lang="en-GB" dirty="0"/>
              <a:t>Membership of a sports club is the same as it was in 1998. </a:t>
            </a:r>
          </a:p>
          <a:p>
            <a:r>
              <a:rPr lang="en-GB" dirty="0"/>
              <a:t>There are geographical differences in participation in sport across Wales. </a:t>
            </a:r>
          </a:p>
          <a:p>
            <a:r>
              <a:rPr lang="en-GB" dirty="0"/>
              <a:t>More men take part in sport than women. </a:t>
            </a:r>
          </a:p>
          <a:p>
            <a:r>
              <a:rPr lang="en-GB" dirty="0"/>
              <a:t>Participation in sport decreases with age. </a:t>
            </a:r>
          </a:p>
          <a:p>
            <a:r>
              <a:rPr lang="en-GB" dirty="0"/>
              <a:t>The drop in participation among young people continues into adulthood, such that there is a significant drop in participation between the 15-24 and 25-34 age bands. </a:t>
            </a:r>
          </a:p>
          <a:p>
            <a:r>
              <a:rPr lang="en-GB" dirty="0"/>
              <a:t>Motivations for taking part in sport change with age; health reasons become increasingly important the older you get. </a:t>
            </a:r>
          </a:p>
          <a:p>
            <a:r>
              <a:rPr lang="en-GB" dirty="0"/>
              <a:t>Lower socio-economic groups participate less in sport and are less likely to be a sports club member than higher socio-economic groups. </a:t>
            </a:r>
          </a:p>
          <a:p>
            <a:r>
              <a:rPr lang="en-GB" dirty="0"/>
              <a:t>The provision of activities is not always conducive to people from a particular cultural or religious background. </a:t>
            </a:r>
          </a:p>
          <a:p>
            <a:r>
              <a:rPr lang="en-GB" dirty="0"/>
              <a:t>Participation in leisure and fitness clubs is broadly the same for men and women. </a:t>
            </a:r>
          </a:p>
          <a:p>
            <a:r>
              <a:rPr lang="en-GB" dirty="0"/>
              <a:t>Participation in pure sports clubs is male-dominated.</a:t>
            </a:r>
          </a:p>
          <a:p>
            <a:endParaRPr lang="en-US" dirty="0"/>
          </a:p>
        </p:txBody>
      </p:sp>
    </p:spTree>
    <p:extLst>
      <p:ext uri="{BB962C8B-B14F-4D97-AF65-F5344CB8AC3E}">
        <p14:creationId xmlns:p14="http://schemas.microsoft.com/office/powerpoint/2010/main" val="1795003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3A4052C0-5F1E-AF48-900C-08B76F6E10C3}"/>
              </a:ext>
            </a:extLst>
          </p:cNvPr>
          <p:cNvSpPr>
            <a:spLocks noGrp="1"/>
          </p:cNvSpPr>
          <p:nvPr>
            <p:ph idx="1"/>
          </p:nvPr>
        </p:nvSpPr>
        <p:spPr>
          <a:xfrm>
            <a:off x="457200" y="260648"/>
            <a:ext cx="8229600" cy="5184576"/>
          </a:xfrm>
        </p:spPr>
        <p:txBody>
          <a:bodyPr>
            <a:normAutofit fontScale="40000" lnSpcReduction="20000"/>
          </a:bodyPr>
          <a:lstStyle/>
          <a:p>
            <a:pPr algn="ctr">
              <a:buNone/>
            </a:pPr>
            <a:r>
              <a:rPr lang="en-GB" b="1" dirty="0">
                <a:latin typeface="Comic Sans MS" pitchFamily="66" charset="0"/>
              </a:rPr>
              <a:t>SPORT’S BENEFITS </a:t>
            </a:r>
          </a:p>
          <a:p>
            <a:pPr algn="ctr">
              <a:buNone/>
            </a:pPr>
            <a:endParaRPr lang="en-GB" b="1" dirty="0">
              <a:latin typeface="Comic Sans MS" pitchFamily="66" charset="0"/>
            </a:endParaRPr>
          </a:p>
          <a:p>
            <a:pPr>
              <a:buNone/>
            </a:pPr>
            <a:r>
              <a:rPr lang="en-GB" b="1" dirty="0">
                <a:latin typeface="Comic Sans MS" pitchFamily="66" charset="0"/>
              </a:rPr>
              <a:t>Health &amp; Wellbeing </a:t>
            </a:r>
            <a:r>
              <a:rPr lang="en-GB" dirty="0">
                <a:latin typeface="Comic Sans MS" pitchFamily="66" charset="0"/>
              </a:rPr>
              <a:t>Both the physical and mental health benefits of taking part in regular exercise is proven to help reduce the risk of obesity and many diseases such as cardiovascular disease, diabetes, cancer, hypertension, obesity, depression and osteoporosis. The social nature of most sporting activities can help provide encouragement and support required to obtain physical and psychological health benefits. </a:t>
            </a:r>
          </a:p>
          <a:p>
            <a:pPr>
              <a:buNone/>
            </a:pPr>
            <a:endParaRPr lang="en-GB" dirty="0">
              <a:latin typeface="Comic Sans MS" pitchFamily="66" charset="0"/>
            </a:endParaRPr>
          </a:p>
          <a:p>
            <a:pPr>
              <a:buNone/>
            </a:pPr>
            <a:r>
              <a:rPr lang="en-GB" b="1" dirty="0">
                <a:latin typeface="Comic Sans MS" pitchFamily="66" charset="0"/>
              </a:rPr>
              <a:t>Economic Development &amp; Tourism</a:t>
            </a:r>
            <a:r>
              <a:rPr lang="en-GB" dirty="0">
                <a:latin typeface="Comic Sans MS" pitchFamily="66" charset="0"/>
              </a:rPr>
              <a:t> Hosting high-profile championships, games or other major sporting events can bring about significant economic gain through tourism spend and local companies securing contracts to deliver products and services associated with staging the event itself. In 2004 sports related economic activity is estimated to have contributed £704 million of value added to the Welsh economy. </a:t>
            </a:r>
          </a:p>
          <a:p>
            <a:pPr>
              <a:buNone/>
            </a:pPr>
            <a:endParaRPr lang="en-GB" dirty="0">
              <a:latin typeface="Comic Sans MS" pitchFamily="66" charset="0"/>
            </a:endParaRPr>
          </a:p>
          <a:p>
            <a:pPr>
              <a:buNone/>
            </a:pPr>
            <a:r>
              <a:rPr lang="en-GB" b="1" dirty="0">
                <a:latin typeface="Comic Sans MS" pitchFamily="66" charset="0"/>
              </a:rPr>
              <a:t>Educational Attainment, Skills &amp; Employment</a:t>
            </a:r>
            <a:r>
              <a:rPr lang="en-GB" dirty="0">
                <a:latin typeface="Comic Sans MS" pitchFamily="66" charset="0"/>
              </a:rPr>
              <a:t> Sport can help to provide a context for acquiring life skills such as: the ability to perform under pressure; the ability to solve problems; the ability to set and achieve goals; and dedication and self-motivation. The salience of sports for many young people enables them to have indirect impacts on cognitive and emotional development, which may contribute to better academic performance. Sport provides employment, both directly and as a stepping stone. Latest figures show that sport provides 23,200 jobs in Wales, an increase of almost 20% on the previous survey. It can also provide participants with transferable skills, helping to enhance their employment prospects. </a:t>
            </a:r>
          </a:p>
          <a:p>
            <a:pPr>
              <a:buNone/>
            </a:pPr>
            <a:endParaRPr lang="en-GB" dirty="0">
              <a:latin typeface="Comic Sans MS" pitchFamily="66" charset="0"/>
            </a:endParaRPr>
          </a:p>
          <a:p>
            <a:pPr>
              <a:buNone/>
            </a:pPr>
            <a:r>
              <a:rPr lang="en-GB" b="1" dirty="0">
                <a:latin typeface="Comic Sans MS" pitchFamily="66" charset="0"/>
              </a:rPr>
              <a:t>Social &amp; Community Cohesion </a:t>
            </a:r>
            <a:r>
              <a:rPr lang="en-GB" dirty="0">
                <a:latin typeface="Comic Sans MS" pitchFamily="66" charset="0"/>
              </a:rPr>
              <a:t>The potential of sport to enhance social capital is demonstrated by the fact that 23% of voluntary, community and not-for-profit organisations on the All Wales Database, are sports and recreation bodies: by far the largest group. Sports facilities can make an important contribution to the physical infrastructure of communities, providing a social focus for a community and positively affecting people’s perception of their community.</a:t>
            </a:r>
          </a:p>
          <a:p>
            <a:endParaRPr lang="en-US" dirty="0"/>
          </a:p>
        </p:txBody>
      </p:sp>
    </p:spTree>
    <p:extLst>
      <p:ext uri="{BB962C8B-B14F-4D97-AF65-F5344CB8AC3E}">
        <p14:creationId xmlns:p14="http://schemas.microsoft.com/office/powerpoint/2010/main" val="496298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17E67524-B897-3B41-B5FD-C9CF1B3033C8}"/>
              </a:ext>
            </a:extLst>
          </p:cNvPr>
          <p:cNvSpPr>
            <a:spLocks noGrp="1"/>
          </p:cNvSpPr>
          <p:nvPr>
            <p:ph idx="1"/>
          </p:nvPr>
        </p:nvSpPr>
        <p:spPr>
          <a:xfrm>
            <a:off x="457200" y="188640"/>
            <a:ext cx="8229600" cy="5328593"/>
          </a:xfrm>
        </p:spPr>
        <p:txBody>
          <a:bodyPr>
            <a:normAutofit fontScale="55000" lnSpcReduction="20000"/>
          </a:bodyPr>
          <a:lstStyle/>
          <a:p>
            <a:pPr marL="0" indent="0">
              <a:buNone/>
            </a:pPr>
            <a:endParaRPr lang="en-GB" b="1" dirty="0"/>
          </a:p>
          <a:p>
            <a:r>
              <a:rPr lang="en-GB" b="1" dirty="0"/>
              <a:t>Feel good’ factor </a:t>
            </a:r>
            <a:r>
              <a:rPr lang="en-GB" dirty="0"/>
              <a:t>Some of the greatest gains from involvement in activity relate to psychological health and increased feelings of well-being, largely through improved mood and physical self-perception. Sport provides enjoyment and enhances quality of life for the individual and the community.</a:t>
            </a:r>
          </a:p>
          <a:p>
            <a:pPr marL="0" indent="0">
              <a:buNone/>
            </a:pPr>
            <a:endParaRPr lang="en-GB" dirty="0"/>
          </a:p>
          <a:p>
            <a:r>
              <a:rPr lang="en-GB" b="1" dirty="0"/>
              <a:t>Environmental </a:t>
            </a:r>
            <a:r>
              <a:rPr lang="en-GB" dirty="0"/>
              <a:t>Sport can have a positive effect on the natural environment, for example through the retention of open space for playing fields and the creation of wildlife habitats on golf courses. Sports projects can reclaim derelict land and improve the physical and visual amenity of deprived areas. The principle of sustainable development is central to all Sport Wales initiatives and funding schemes. Priority is given to ensuring that better use is made of under-used facilities, or upgrading of existing facilities, rather than building new ones</a:t>
            </a:r>
            <a:r>
              <a:rPr lang="en-GB" b="1" dirty="0"/>
              <a:t>. </a:t>
            </a:r>
          </a:p>
          <a:p>
            <a:endParaRPr lang="en-GB" b="1" dirty="0"/>
          </a:p>
          <a:p>
            <a:r>
              <a:rPr lang="en-GB" b="1" dirty="0"/>
              <a:t>Impact of Sport for All </a:t>
            </a:r>
            <a:r>
              <a:rPr lang="en-GB" dirty="0"/>
              <a:t>The powerful impact which sport can have on social exclusion factors is increasingly recognised. For adults, especially older people, sport can provide a source of social interaction, helping to prevent social isolation which can damage mental health and well being. </a:t>
            </a:r>
          </a:p>
          <a:p>
            <a:endParaRPr lang="en-US" dirty="0"/>
          </a:p>
        </p:txBody>
      </p:sp>
    </p:spTree>
    <p:extLst>
      <p:ext uri="{BB962C8B-B14F-4D97-AF65-F5344CB8AC3E}">
        <p14:creationId xmlns:p14="http://schemas.microsoft.com/office/powerpoint/2010/main" val="68329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96F3C0A9-D297-494A-9E83-756EA0B17E3D}"/>
              </a:ext>
            </a:extLst>
          </p:cNvPr>
          <p:cNvSpPr>
            <a:spLocks noGrp="1"/>
          </p:cNvSpPr>
          <p:nvPr>
            <p:ph idx="1"/>
          </p:nvPr>
        </p:nvSpPr>
        <p:spPr>
          <a:xfrm>
            <a:off x="457200" y="332656"/>
            <a:ext cx="8229600" cy="5184577"/>
          </a:xfrm>
        </p:spPr>
        <p:txBody>
          <a:bodyPr>
            <a:normAutofit/>
          </a:bodyPr>
          <a:lstStyle/>
          <a:p>
            <a:pPr marL="0" indent="0" algn="ctr">
              <a:buNone/>
            </a:pPr>
            <a:r>
              <a:rPr lang="en-GB" sz="1600" b="1" dirty="0">
                <a:latin typeface="Comic Sans MS" pitchFamily="66" charset="0"/>
              </a:rPr>
              <a:t>Sporting Excellence</a:t>
            </a:r>
          </a:p>
          <a:p>
            <a:r>
              <a:rPr lang="en-GB" sz="1600" dirty="0">
                <a:latin typeface="Comic Sans MS" pitchFamily="66" charset="0"/>
              </a:rPr>
              <a:t>We are a nation that excels in nurturing sporting talent and delivers ongoing success on the international stage. </a:t>
            </a:r>
          </a:p>
          <a:p>
            <a:r>
              <a:rPr lang="en-GB" sz="1600" dirty="0">
                <a:latin typeface="Comic Sans MS" pitchFamily="66" charset="0"/>
              </a:rPr>
              <a:t>Developing unreasonable ambitions within sports; in line with other successful sporting nations </a:t>
            </a:r>
          </a:p>
          <a:p>
            <a:r>
              <a:rPr lang="en-GB" sz="1600" dirty="0">
                <a:latin typeface="Comic Sans MS" pitchFamily="66" charset="0"/>
              </a:rPr>
              <a:t>Working with sports that can best deliver sporting success  Supporting sports to improve and raise their game </a:t>
            </a:r>
          </a:p>
          <a:p>
            <a:r>
              <a:rPr lang="en-GB" sz="1600" dirty="0">
                <a:latin typeface="Comic Sans MS" pitchFamily="66" charset="0"/>
              </a:rPr>
              <a:t>Developing a robust and dynamic coaching environment </a:t>
            </a:r>
          </a:p>
          <a:p>
            <a:r>
              <a:rPr lang="en-GB" sz="1600" dirty="0">
                <a:latin typeface="Comic Sans MS" pitchFamily="66" charset="0"/>
              </a:rPr>
              <a:t>Building a club and competitive structure that can engage young people for life </a:t>
            </a:r>
          </a:p>
          <a:p>
            <a:r>
              <a:rPr lang="en-GB" sz="1600" dirty="0">
                <a:latin typeface="Comic Sans MS" pitchFamily="66" charset="0"/>
              </a:rPr>
              <a:t>Building on our Talent Identification systems </a:t>
            </a:r>
          </a:p>
          <a:p>
            <a:r>
              <a:rPr lang="en-GB" sz="1600" dirty="0">
                <a:latin typeface="Comic Sans MS" pitchFamily="66" charset="0"/>
              </a:rPr>
              <a:t>Investing in more and better coaches. </a:t>
            </a:r>
          </a:p>
          <a:p>
            <a:r>
              <a:rPr lang="en-GB" sz="1600" b="1" dirty="0">
                <a:latin typeface="Comic Sans MS" pitchFamily="66" charset="0"/>
              </a:rPr>
              <a:t>Growing a Skilled and Passionate Workforce </a:t>
            </a:r>
          </a:p>
          <a:p>
            <a:r>
              <a:rPr lang="en-GB" sz="1600" dirty="0">
                <a:latin typeface="Comic Sans MS" pitchFamily="66" charset="0"/>
              </a:rPr>
              <a:t>All those involved in sport, whether in a professional or voluntary capacity, are supported to pass on their skills and passion for sport to the people of Wales.</a:t>
            </a:r>
          </a:p>
          <a:p>
            <a:r>
              <a:rPr lang="en-GB" sz="1600" dirty="0">
                <a:latin typeface="Comic Sans MS" pitchFamily="66" charset="0"/>
              </a:rPr>
              <a:t>• Developing greater leadership within Sport Wales and the wider sports sector </a:t>
            </a:r>
          </a:p>
          <a:p>
            <a:r>
              <a:rPr lang="en-GB" sz="1600" dirty="0">
                <a:latin typeface="Comic Sans MS" pitchFamily="66" charset="0"/>
              </a:rPr>
              <a:t>• Quality training opportunities for all working in sport </a:t>
            </a:r>
          </a:p>
          <a:p>
            <a:r>
              <a:rPr lang="en-GB" sz="1600" dirty="0">
                <a:latin typeface="Comic Sans MS" pitchFamily="66" charset="0"/>
              </a:rPr>
              <a:t>• Effective recruitment, retention and deployment of volunteers and coaches </a:t>
            </a:r>
          </a:p>
          <a:p>
            <a:r>
              <a:rPr lang="en-GB" sz="1600" dirty="0">
                <a:latin typeface="Comic Sans MS" pitchFamily="66" charset="0"/>
              </a:rPr>
              <a:t>• Appropriate training and supp port to help grow the volunteer base</a:t>
            </a:r>
          </a:p>
        </p:txBody>
      </p:sp>
    </p:spTree>
    <p:extLst>
      <p:ext uri="{BB962C8B-B14F-4D97-AF65-F5344CB8AC3E}">
        <p14:creationId xmlns:p14="http://schemas.microsoft.com/office/powerpoint/2010/main" val="4271335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184577"/>
          </a:xfrm>
        </p:spPr>
        <p:txBody>
          <a:bodyPr/>
          <a:lstStyle/>
          <a:p>
            <a:pPr marL="0" indent="0">
              <a:buNone/>
            </a:pPr>
            <a:endParaRPr lang="en-GB" dirty="0"/>
          </a:p>
          <a:p>
            <a:pPr marL="0" indent="0">
              <a:buNone/>
            </a:pPr>
            <a:endParaRPr lang="en-GB" dirty="0"/>
          </a:p>
          <a:p>
            <a:pPr marL="0" indent="0" algn="ctr">
              <a:buNone/>
            </a:pPr>
            <a:r>
              <a:rPr lang="en-GB" sz="4400" dirty="0"/>
              <a:t>What does this mean for the Future Generations Act, Wales 2050 and Future Strategic Decisions?</a:t>
            </a:r>
            <a:r>
              <a:rPr lang="en-GB" dirty="0"/>
              <a:t> </a:t>
            </a:r>
          </a:p>
        </p:txBody>
      </p:sp>
    </p:spTree>
    <p:extLst>
      <p:ext uri="{BB962C8B-B14F-4D97-AF65-F5344CB8AC3E}">
        <p14:creationId xmlns:p14="http://schemas.microsoft.com/office/powerpoint/2010/main" val="2651281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microsoft.com/office/2006/documentManagement/types"/>
    <ds:schemaRef ds:uri="http://purl.org/dc/dcmitype/"/>
    <ds:schemaRef ds:uri="http://www.w3.org/XML/1998/namespace"/>
    <ds:schemaRef ds:uri="http://purl.org/dc/elements/1.1/"/>
    <ds:schemaRef ds:uri="http://schemas.openxmlformats.org/package/2006/metadata/core-properties"/>
    <ds:schemaRef ds:uri="http://schemas.microsoft.com/office/infopath/2007/PartnerControls"/>
    <ds:schemaRef ds:uri="303dbf9b-b85b-46a0-94f1-894078c07ecd"/>
    <ds:schemaRef ds:uri="http://schemas.microsoft.com/office/2006/metadata/propertie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7550</TotalTime>
  <Words>1173</Words>
  <Application>Microsoft Office PowerPoint</Application>
  <PresentationFormat>On-screen Show (4:3)</PresentationFormat>
  <Paragraphs>71</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Comic Sans MS</vt:lpstr>
      <vt:lpstr>Myriad Pro</vt:lpstr>
      <vt:lpstr>20140311PresentationUWTSDTemplate</vt:lpstr>
      <vt:lpstr>PowerPoint Presentation</vt:lpstr>
      <vt:lpstr>This vision is supported by clearly defined priorities: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Andrew Thomas</cp:lastModifiedBy>
  <cp:revision>35</cp:revision>
  <dcterms:created xsi:type="dcterms:W3CDTF">2015-04-14T15:21:28Z</dcterms:created>
  <dcterms:modified xsi:type="dcterms:W3CDTF">2019-10-28T08:16:50Z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