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5"/>
  </p:notesMasterIdLst>
  <p:sldIdLst>
    <p:sldId id="260" r:id="rId2"/>
    <p:sldId id="259" r:id="rId3"/>
    <p:sldId id="258" r:id="rId4"/>
    <p:sldId id="261" r:id="rId5"/>
    <p:sldId id="257" r:id="rId6"/>
    <p:sldId id="264" r:id="rId7"/>
    <p:sldId id="265" r:id="rId8"/>
    <p:sldId id="277" r:id="rId9"/>
    <p:sldId id="278" r:id="rId10"/>
    <p:sldId id="279" r:id="rId11"/>
    <p:sldId id="282" r:id="rId12"/>
    <p:sldId id="283" r:id="rId13"/>
    <p:sldId id="284" r:id="rId14"/>
    <p:sldId id="286" r:id="rId15"/>
    <p:sldId id="285" r:id="rId16"/>
    <p:sldId id="262" r:id="rId17"/>
    <p:sldId id="289" r:id="rId18"/>
    <p:sldId id="287" r:id="rId19"/>
    <p:sldId id="280" r:id="rId20"/>
    <p:sldId id="288" r:id="rId21"/>
    <p:sldId id="281" r:id="rId22"/>
    <p:sldId id="271"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3FA20F-9271-BD4B-8940-C86C4C36A419}" v="1259" dt="2026-05-12T17:17:07.476"/>
    <p1510:client id="{25BB35E8-C135-FDE1-AD3C-919055C52F7A}" v="439" dt="2026-05-12T19:06:58.209"/>
    <p1510:client id="{42F362AF-F06D-EB44-297E-893ACE7F0FF9}" v="71" dt="2026-05-12T20:03:41.283"/>
    <p1510:client id="{491E7D31-CCE7-5233-9376-C27EE9E10690}" v="513" dt="2026-05-12T14:11:25.508"/>
    <p1510:client id="{5A45E241-956A-4F2F-B1E8-122538A049A9}" v="216" dt="2026-05-12T21:08:36.662"/>
    <p1510:client id="{5FD8AB39-F83A-382C-9943-B10C6906E07E}" v="377" dt="2026-05-12T20:32:47.340"/>
    <p1510:client id="{749559A3-C6FB-8932-FCBA-AE6E4F9116EB}" v="30" dt="2026-05-12T21:29:53.582"/>
    <p1510:client id="{FE9B721B-5929-40E2-CF90-BCE8652BBE24}" v="1221" dt="2026-05-12T16:38:28.3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A0F878-BB3E-41A3-8441-1961BC657FC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78E4F2-D093-4715-A279-3CC3EC6C277C}">
      <dgm:prSet/>
      <dgm:spPr/>
      <dgm:t>
        <a:bodyPr/>
        <a:lstStyle/>
        <a:p>
          <a:pPr>
            <a:defRPr cap="all"/>
          </a:pPr>
          <a:r>
            <a:rPr lang="en-US"/>
            <a:t>1.Introduction to the Topic </a:t>
          </a:r>
        </a:p>
      </dgm:t>
    </dgm:pt>
    <dgm:pt modelId="{25B62449-B97B-461B-8AD0-39E583C8CF59}" type="parTrans" cxnId="{580608FF-74CA-4C1B-B913-50080F97CCD1}">
      <dgm:prSet/>
      <dgm:spPr/>
      <dgm:t>
        <a:bodyPr/>
        <a:lstStyle/>
        <a:p>
          <a:endParaRPr lang="en-US"/>
        </a:p>
      </dgm:t>
    </dgm:pt>
    <dgm:pt modelId="{43FF054A-88E2-44D9-A88B-E16073E287A1}" type="sibTrans" cxnId="{580608FF-74CA-4C1B-B913-50080F97CCD1}">
      <dgm:prSet/>
      <dgm:spPr/>
      <dgm:t>
        <a:bodyPr/>
        <a:lstStyle/>
        <a:p>
          <a:endParaRPr lang="en-US"/>
        </a:p>
      </dgm:t>
    </dgm:pt>
    <dgm:pt modelId="{707C3B03-DF99-4A68-B703-1115BD661B15}">
      <dgm:prSet/>
      <dgm:spPr/>
      <dgm:t>
        <a:bodyPr/>
        <a:lstStyle/>
        <a:p>
          <a:pPr>
            <a:defRPr cap="all"/>
          </a:pPr>
          <a:r>
            <a:rPr lang="en-US"/>
            <a:t>2.Organisational Culture and Leadership </a:t>
          </a:r>
        </a:p>
      </dgm:t>
    </dgm:pt>
    <dgm:pt modelId="{1119A93D-3A2C-44FA-85F5-8B26DEF4FA30}" type="parTrans" cxnId="{E17092BA-88C4-41D5-9A2B-63128FB25AB7}">
      <dgm:prSet/>
      <dgm:spPr/>
      <dgm:t>
        <a:bodyPr/>
        <a:lstStyle/>
        <a:p>
          <a:endParaRPr lang="en-US"/>
        </a:p>
      </dgm:t>
    </dgm:pt>
    <dgm:pt modelId="{D339796C-81A8-461F-A9DE-5808F67144E7}" type="sibTrans" cxnId="{E17092BA-88C4-41D5-9A2B-63128FB25AB7}">
      <dgm:prSet/>
      <dgm:spPr/>
      <dgm:t>
        <a:bodyPr/>
        <a:lstStyle/>
        <a:p>
          <a:endParaRPr lang="en-US"/>
        </a:p>
      </dgm:t>
    </dgm:pt>
    <dgm:pt modelId="{A79C3DEC-F447-46AE-8357-C8CE35FB864C}">
      <dgm:prSet/>
      <dgm:spPr/>
      <dgm:t>
        <a:bodyPr/>
        <a:lstStyle/>
        <a:p>
          <a:pPr>
            <a:defRPr cap="all"/>
          </a:pPr>
          <a:r>
            <a:rPr lang="en-US"/>
            <a:t>3.Change Management and Response </a:t>
          </a:r>
        </a:p>
      </dgm:t>
    </dgm:pt>
    <dgm:pt modelId="{9B88CF20-685E-4190-BEE7-31BABDFA24CF}" type="parTrans" cxnId="{2B954C51-A024-471F-AABA-87B44028FC2F}">
      <dgm:prSet/>
      <dgm:spPr/>
      <dgm:t>
        <a:bodyPr/>
        <a:lstStyle/>
        <a:p>
          <a:endParaRPr lang="en-US"/>
        </a:p>
      </dgm:t>
    </dgm:pt>
    <dgm:pt modelId="{41E87289-7635-45ED-A6A3-E51E714E4C5D}" type="sibTrans" cxnId="{2B954C51-A024-471F-AABA-87B44028FC2F}">
      <dgm:prSet/>
      <dgm:spPr/>
      <dgm:t>
        <a:bodyPr/>
        <a:lstStyle/>
        <a:p>
          <a:endParaRPr lang="en-US"/>
        </a:p>
      </dgm:t>
    </dgm:pt>
    <dgm:pt modelId="{7AF8AD18-1117-4165-ACEE-90339810DEEE}">
      <dgm:prSet/>
      <dgm:spPr/>
      <dgm:t>
        <a:bodyPr/>
        <a:lstStyle/>
        <a:p>
          <a:pPr>
            <a:defRPr cap="all"/>
          </a:pPr>
          <a:r>
            <a:rPr lang="en-US"/>
            <a:t>4.Impact on Tourism, Leisure, and Events</a:t>
          </a:r>
        </a:p>
      </dgm:t>
    </dgm:pt>
    <dgm:pt modelId="{0D52CEE2-6E56-4613-8D50-B02CE8BEF61E}" type="parTrans" cxnId="{A82A50F6-EEA6-4F60-A6F3-2D1536B09B09}">
      <dgm:prSet/>
      <dgm:spPr/>
      <dgm:t>
        <a:bodyPr/>
        <a:lstStyle/>
        <a:p>
          <a:endParaRPr lang="en-US"/>
        </a:p>
      </dgm:t>
    </dgm:pt>
    <dgm:pt modelId="{8F918EC0-1C1E-41A2-95BD-86F8EC4935BE}" type="sibTrans" cxnId="{A82A50F6-EEA6-4F60-A6F3-2D1536B09B09}">
      <dgm:prSet/>
      <dgm:spPr/>
      <dgm:t>
        <a:bodyPr/>
        <a:lstStyle/>
        <a:p>
          <a:endParaRPr lang="en-US"/>
        </a:p>
      </dgm:t>
    </dgm:pt>
    <dgm:pt modelId="{F3E59DA1-279C-486A-AA30-699DC60B2308}">
      <dgm:prSet/>
      <dgm:spPr/>
      <dgm:t>
        <a:bodyPr/>
        <a:lstStyle/>
        <a:p>
          <a:pPr>
            <a:defRPr cap="all"/>
          </a:pPr>
          <a:r>
            <a:rPr lang="en-US"/>
            <a:t>5.Recommendations </a:t>
          </a:r>
        </a:p>
      </dgm:t>
    </dgm:pt>
    <dgm:pt modelId="{C47C2313-3689-4938-B43A-60F22AE4F964}" type="parTrans" cxnId="{0052740D-6E19-43D7-A245-7734B306AB02}">
      <dgm:prSet/>
      <dgm:spPr/>
      <dgm:t>
        <a:bodyPr/>
        <a:lstStyle/>
        <a:p>
          <a:endParaRPr lang="en-US"/>
        </a:p>
      </dgm:t>
    </dgm:pt>
    <dgm:pt modelId="{587F9734-2CDA-4E01-B64C-1ADB56EC1A6F}" type="sibTrans" cxnId="{0052740D-6E19-43D7-A245-7734B306AB02}">
      <dgm:prSet/>
      <dgm:spPr/>
      <dgm:t>
        <a:bodyPr/>
        <a:lstStyle/>
        <a:p>
          <a:endParaRPr lang="en-US"/>
        </a:p>
      </dgm:t>
    </dgm:pt>
    <dgm:pt modelId="{B881F868-EDDA-4E38-B72B-1D140D1DA183}">
      <dgm:prSet/>
      <dgm:spPr/>
      <dgm:t>
        <a:bodyPr/>
        <a:lstStyle/>
        <a:p>
          <a:pPr>
            <a:defRPr cap="all"/>
          </a:pPr>
          <a:r>
            <a:rPr lang="en-US"/>
            <a:t>6.Conclusion and Reflection </a:t>
          </a:r>
        </a:p>
      </dgm:t>
    </dgm:pt>
    <dgm:pt modelId="{FF0716C8-6D02-4C8D-9881-80D14D212277}" type="parTrans" cxnId="{6E4B7BCB-1B79-4F4B-8228-BC275316AF7F}">
      <dgm:prSet/>
      <dgm:spPr/>
      <dgm:t>
        <a:bodyPr/>
        <a:lstStyle/>
        <a:p>
          <a:endParaRPr lang="en-US"/>
        </a:p>
      </dgm:t>
    </dgm:pt>
    <dgm:pt modelId="{EB293C4A-0232-4E57-9FF2-C5D415421DA4}" type="sibTrans" cxnId="{6E4B7BCB-1B79-4F4B-8228-BC275316AF7F}">
      <dgm:prSet/>
      <dgm:spPr/>
      <dgm:t>
        <a:bodyPr/>
        <a:lstStyle/>
        <a:p>
          <a:endParaRPr lang="en-US"/>
        </a:p>
      </dgm:t>
    </dgm:pt>
    <dgm:pt modelId="{ABAF735E-3B4B-43F9-A775-6590D3815F9F}" type="pres">
      <dgm:prSet presAssocID="{6DA0F878-BB3E-41A3-8441-1961BC657FC9}" presName="root" presStyleCnt="0">
        <dgm:presLayoutVars>
          <dgm:dir/>
          <dgm:resizeHandles val="exact"/>
        </dgm:presLayoutVars>
      </dgm:prSet>
      <dgm:spPr/>
    </dgm:pt>
    <dgm:pt modelId="{2F35BF45-A719-4EDE-B4B9-AF9146C4B928}" type="pres">
      <dgm:prSet presAssocID="{E278E4F2-D093-4715-A279-3CC3EC6C277C}" presName="compNode" presStyleCnt="0"/>
      <dgm:spPr/>
    </dgm:pt>
    <dgm:pt modelId="{D0FE28DB-09D4-4988-9403-2019F4D5B5C1}" type="pres">
      <dgm:prSet presAssocID="{E278E4F2-D093-4715-A279-3CC3EC6C277C}" presName="iconBgRect" presStyleLbl="bgShp" presStyleIdx="0" presStyleCnt="6"/>
      <dgm:spPr/>
    </dgm:pt>
    <dgm:pt modelId="{F0D0782D-E059-4A82-9A7F-1FC9BE4C030C}" type="pres">
      <dgm:prSet presAssocID="{E278E4F2-D093-4715-A279-3CC3EC6C277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9AA7EDF7-3DE8-4CA3-A3FB-D1BB7E350888}" type="pres">
      <dgm:prSet presAssocID="{E278E4F2-D093-4715-A279-3CC3EC6C277C}" presName="spaceRect" presStyleCnt="0"/>
      <dgm:spPr/>
    </dgm:pt>
    <dgm:pt modelId="{E3B820F4-CF5F-4204-A6C5-88E07F97DC03}" type="pres">
      <dgm:prSet presAssocID="{E278E4F2-D093-4715-A279-3CC3EC6C277C}" presName="textRect" presStyleLbl="revTx" presStyleIdx="0" presStyleCnt="6">
        <dgm:presLayoutVars>
          <dgm:chMax val="1"/>
          <dgm:chPref val="1"/>
        </dgm:presLayoutVars>
      </dgm:prSet>
      <dgm:spPr/>
    </dgm:pt>
    <dgm:pt modelId="{F27F719E-909B-4758-AAF3-E5307C77F8B0}" type="pres">
      <dgm:prSet presAssocID="{43FF054A-88E2-44D9-A88B-E16073E287A1}" presName="sibTrans" presStyleCnt="0"/>
      <dgm:spPr/>
    </dgm:pt>
    <dgm:pt modelId="{1222F5DA-7D44-4955-BB9A-358F86016A68}" type="pres">
      <dgm:prSet presAssocID="{707C3B03-DF99-4A68-B703-1115BD661B15}" presName="compNode" presStyleCnt="0"/>
      <dgm:spPr/>
    </dgm:pt>
    <dgm:pt modelId="{A9C78548-3D6C-4B0E-ADB5-B791F79A0FA8}" type="pres">
      <dgm:prSet presAssocID="{707C3B03-DF99-4A68-B703-1115BD661B15}" presName="iconBgRect" presStyleLbl="bgShp" presStyleIdx="1" presStyleCnt="6"/>
      <dgm:spPr/>
    </dgm:pt>
    <dgm:pt modelId="{DF6E5AF7-A92B-46FA-B482-74AA30C6F529}" type="pres">
      <dgm:prSet presAssocID="{707C3B03-DF99-4A68-B703-1115BD661B1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2D477BB6-6385-4173-AE01-456AC8FA2D12}" type="pres">
      <dgm:prSet presAssocID="{707C3B03-DF99-4A68-B703-1115BD661B15}" presName="spaceRect" presStyleCnt="0"/>
      <dgm:spPr/>
    </dgm:pt>
    <dgm:pt modelId="{277A4129-B733-46D5-AD53-0CF6EAFAD789}" type="pres">
      <dgm:prSet presAssocID="{707C3B03-DF99-4A68-B703-1115BD661B15}" presName="textRect" presStyleLbl="revTx" presStyleIdx="1" presStyleCnt="6">
        <dgm:presLayoutVars>
          <dgm:chMax val="1"/>
          <dgm:chPref val="1"/>
        </dgm:presLayoutVars>
      </dgm:prSet>
      <dgm:spPr/>
    </dgm:pt>
    <dgm:pt modelId="{7D6FC14A-4330-4D28-A45B-2D61C3A7117F}" type="pres">
      <dgm:prSet presAssocID="{D339796C-81A8-461F-A9DE-5808F67144E7}" presName="sibTrans" presStyleCnt="0"/>
      <dgm:spPr/>
    </dgm:pt>
    <dgm:pt modelId="{39840352-617E-4258-AFFB-8E83938AD82C}" type="pres">
      <dgm:prSet presAssocID="{A79C3DEC-F447-46AE-8357-C8CE35FB864C}" presName="compNode" presStyleCnt="0"/>
      <dgm:spPr/>
    </dgm:pt>
    <dgm:pt modelId="{D394EA23-7B53-4208-B27F-ECDA17BF7F21}" type="pres">
      <dgm:prSet presAssocID="{A79C3DEC-F447-46AE-8357-C8CE35FB864C}" presName="iconBgRect" presStyleLbl="bgShp" presStyleIdx="2" presStyleCnt="6"/>
      <dgm:spPr/>
    </dgm:pt>
    <dgm:pt modelId="{1AFC1947-BC7D-438B-9C58-6D65824AC281}" type="pres">
      <dgm:prSet presAssocID="{A79C3DEC-F447-46AE-8357-C8CE35FB864C}"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322997F0-B23E-422B-B3D8-2EA67BE4248D}" type="pres">
      <dgm:prSet presAssocID="{A79C3DEC-F447-46AE-8357-C8CE35FB864C}" presName="spaceRect" presStyleCnt="0"/>
      <dgm:spPr/>
    </dgm:pt>
    <dgm:pt modelId="{2FF9FDC7-99FB-48CD-9881-2CA73BB0A233}" type="pres">
      <dgm:prSet presAssocID="{A79C3DEC-F447-46AE-8357-C8CE35FB864C}" presName="textRect" presStyleLbl="revTx" presStyleIdx="2" presStyleCnt="6">
        <dgm:presLayoutVars>
          <dgm:chMax val="1"/>
          <dgm:chPref val="1"/>
        </dgm:presLayoutVars>
      </dgm:prSet>
      <dgm:spPr/>
    </dgm:pt>
    <dgm:pt modelId="{0B0DE449-A9FF-4370-9DAD-84D4CB6307C9}" type="pres">
      <dgm:prSet presAssocID="{41E87289-7635-45ED-A6A3-E51E714E4C5D}" presName="sibTrans" presStyleCnt="0"/>
      <dgm:spPr/>
    </dgm:pt>
    <dgm:pt modelId="{B39C0969-8695-4407-933B-D24A422002AC}" type="pres">
      <dgm:prSet presAssocID="{7AF8AD18-1117-4165-ACEE-90339810DEEE}" presName="compNode" presStyleCnt="0"/>
      <dgm:spPr/>
    </dgm:pt>
    <dgm:pt modelId="{60CCCAA3-EB67-4704-873D-BA799FD5F589}" type="pres">
      <dgm:prSet presAssocID="{7AF8AD18-1117-4165-ACEE-90339810DEEE}" presName="iconBgRect" presStyleLbl="bgShp" presStyleIdx="3" presStyleCnt="6"/>
      <dgm:spPr/>
    </dgm:pt>
    <dgm:pt modelId="{AE80EB1C-1BCC-426E-9D4B-86B92148CBAD}" type="pres">
      <dgm:prSet presAssocID="{7AF8AD18-1117-4165-ACEE-90339810DEEE}"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tterfly"/>
        </a:ext>
      </dgm:extLst>
    </dgm:pt>
    <dgm:pt modelId="{07DC27BE-F395-41FB-8009-025BE3EE96AA}" type="pres">
      <dgm:prSet presAssocID="{7AF8AD18-1117-4165-ACEE-90339810DEEE}" presName="spaceRect" presStyleCnt="0"/>
      <dgm:spPr/>
    </dgm:pt>
    <dgm:pt modelId="{4BE6F459-AF58-4DEB-9E90-FADF9FCD96AC}" type="pres">
      <dgm:prSet presAssocID="{7AF8AD18-1117-4165-ACEE-90339810DEEE}" presName="textRect" presStyleLbl="revTx" presStyleIdx="3" presStyleCnt="6">
        <dgm:presLayoutVars>
          <dgm:chMax val="1"/>
          <dgm:chPref val="1"/>
        </dgm:presLayoutVars>
      </dgm:prSet>
      <dgm:spPr/>
    </dgm:pt>
    <dgm:pt modelId="{24E4CE51-553D-441D-8263-87B8C9F8BCD8}" type="pres">
      <dgm:prSet presAssocID="{8F918EC0-1C1E-41A2-95BD-86F8EC4935BE}" presName="sibTrans" presStyleCnt="0"/>
      <dgm:spPr/>
    </dgm:pt>
    <dgm:pt modelId="{79D5EBB7-0798-4669-9970-364D679D7795}" type="pres">
      <dgm:prSet presAssocID="{F3E59DA1-279C-486A-AA30-699DC60B2308}" presName="compNode" presStyleCnt="0"/>
      <dgm:spPr/>
    </dgm:pt>
    <dgm:pt modelId="{EA00603B-7C43-420E-B8B3-73C5D17B2A65}" type="pres">
      <dgm:prSet presAssocID="{F3E59DA1-279C-486A-AA30-699DC60B2308}" presName="iconBgRect" presStyleLbl="bgShp" presStyleIdx="4" presStyleCnt="6"/>
      <dgm:spPr/>
    </dgm:pt>
    <dgm:pt modelId="{62AAC17F-8D21-4324-A8D6-D4FB11E12B6B}" type="pres">
      <dgm:prSet presAssocID="{F3E59DA1-279C-486A-AA30-699DC60B2308}"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EEC900A9-0130-45B5-99C1-1E7DC21D42FA}" type="pres">
      <dgm:prSet presAssocID="{F3E59DA1-279C-486A-AA30-699DC60B2308}" presName="spaceRect" presStyleCnt="0"/>
      <dgm:spPr/>
    </dgm:pt>
    <dgm:pt modelId="{B719631D-9EBF-4664-8093-E99E54EE1064}" type="pres">
      <dgm:prSet presAssocID="{F3E59DA1-279C-486A-AA30-699DC60B2308}" presName="textRect" presStyleLbl="revTx" presStyleIdx="4" presStyleCnt="6">
        <dgm:presLayoutVars>
          <dgm:chMax val="1"/>
          <dgm:chPref val="1"/>
        </dgm:presLayoutVars>
      </dgm:prSet>
      <dgm:spPr/>
    </dgm:pt>
    <dgm:pt modelId="{74F4E152-B16F-4950-80D6-2155EF2B5375}" type="pres">
      <dgm:prSet presAssocID="{587F9734-2CDA-4E01-B64C-1ADB56EC1A6F}" presName="sibTrans" presStyleCnt="0"/>
      <dgm:spPr/>
    </dgm:pt>
    <dgm:pt modelId="{C4B01A65-CA1D-4704-A8F2-7D8E82183909}" type="pres">
      <dgm:prSet presAssocID="{B881F868-EDDA-4E38-B72B-1D140D1DA183}" presName="compNode" presStyleCnt="0"/>
      <dgm:spPr/>
    </dgm:pt>
    <dgm:pt modelId="{2EB497D9-3417-41A5-8B9A-0E374F5B699F}" type="pres">
      <dgm:prSet presAssocID="{B881F868-EDDA-4E38-B72B-1D140D1DA183}" presName="iconBgRect" presStyleLbl="bgShp" presStyleIdx="5" presStyleCnt="6"/>
      <dgm:spPr/>
    </dgm:pt>
    <dgm:pt modelId="{22A36DBE-AF6B-4FD1-8568-D24EF8F3EFBE}" type="pres">
      <dgm:prSet presAssocID="{B881F868-EDDA-4E38-B72B-1D140D1DA183}"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685FEA0-0D84-415E-BBAC-81C66C1BF23E}" type="pres">
      <dgm:prSet presAssocID="{B881F868-EDDA-4E38-B72B-1D140D1DA183}" presName="spaceRect" presStyleCnt="0"/>
      <dgm:spPr/>
    </dgm:pt>
    <dgm:pt modelId="{486CC22E-DEEF-477F-9836-446A9C830A61}" type="pres">
      <dgm:prSet presAssocID="{B881F868-EDDA-4E38-B72B-1D140D1DA183}" presName="textRect" presStyleLbl="revTx" presStyleIdx="5" presStyleCnt="6">
        <dgm:presLayoutVars>
          <dgm:chMax val="1"/>
          <dgm:chPref val="1"/>
        </dgm:presLayoutVars>
      </dgm:prSet>
      <dgm:spPr/>
    </dgm:pt>
  </dgm:ptLst>
  <dgm:cxnLst>
    <dgm:cxn modelId="{0052740D-6E19-43D7-A245-7734B306AB02}" srcId="{6DA0F878-BB3E-41A3-8441-1961BC657FC9}" destId="{F3E59DA1-279C-486A-AA30-699DC60B2308}" srcOrd="4" destOrd="0" parTransId="{C47C2313-3689-4938-B43A-60F22AE4F964}" sibTransId="{587F9734-2CDA-4E01-B64C-1ADB56EC1A6F}"/>
    <dgm:cxn modelId="{46C7B149-A5F3-4E4F-A4A0-6C85A0A21D31}" type="presOf" srcId="{F3E59DA1-279C-486A-AA30-699DC60B2308}" destId="{B719631D-9EBF-4664-8093-E99E54EE1064}" srcOrd="0" destOrd="0" presId="urn:microsoft.com/office/officeart/2018/5/layout/IconCircleLabelList"/>
    <dgm:cxn modelId="{2B954C51-A024-471F-AABA-87B44028FC2F}" srcId="{6DA0F878-BB3E-41A3-8441-1961BC657FC9}" destId="{A79C3DEC-F447-46AE-8357-C8CE35FB864C}" srcOrd="2" destOrd="0" parTransId="{9B88CF20-685E-4190-BEE7-31BABDFA24CF}" sibTransId="{41E87289-7635-45ED-A6A3-E51E714E4C5D}"/>
    <dgm:cxn modelId="{62859983-775D-4059-BD12-37EA51357D90}" type="presOf" srcId="{707C3B03-DF99-4A68-B703-1115BD661B15}" destId="{277A4129-B733-46D5-AD53-0CF6EAFAD789}" srcOrd="0" destOrd="0" presId="urn:microsoft.com/office/officeart/2018/5/layout/IconCircleLabelList"/>
    <dgm:cxn modelId="{13888B87-DC66-4C97-BE80-32B30A80FF16}" type="presOf" srcId="{6DA0F878-BB3E-41A3-8441-1961BC657FC9}" destId="{ABAF735E-3B4B-43F9-A775-6590D3815F9F}" srcOrd="0" destOrd="0" presId="urn:microsoft.com/office/officeart/2018/5/layout/IconCircleLabelList"/>
    <dgm:cxn modelId="{C35130A7-EC92-4D80-80B2-35AE44CBEFAE}" type="presOf" srcId="{E278E4F2-D093-4715-A279-3CC3EC6C277C}" destId="{E3B820F4-CF5F-4204-A6C5-88E07F97DC03}" srcOrd="0" destOrd="0" presId="urn:microsoft.com/office/officeart/2018/5/layout/IconCircleLabelList"/>
    <dgm:cxn modelId="{E17092BA-88C4-41D5-9A2B-63128FB25AB7}" srcId="{6DA0F878-BB3E-41A3-8441-1961BC657FC9}" destId="{707C3B03-DF99-4A68-B703-1115BD661B15}" srcOrd="1" destOrd="0" parTransId="{1119A93D-3A2C-44FA-85F5-8B26DEF4FA30}" sibTransId="{D339796C-81A8-461F-A9DE-5808F67144E7}"/>
    <dgm:cxn modelId="{2B4B56C0-2CF5-450D-8B29-0FAA054A7F7F}" type="presOf" srcId="{A79C3DEC-F447-46AE-8357-C8CE35FB864C}" destId="{2FF9FDC7-99FB-48CD-9881-2CA73BB0A233}" srcOrd="0" destOrd="0" presId="urn:microsoft.com/office/officeart/2018/5/layout/IconCircleLabelList"/>
    <dgm:cxn modelId="{6E4B7BCB-1B79-4F4B-8228-BC275316AF7F}" srcId="{6DA0F878-BB3E-41A3-8441-1961BC657FC9}" destId="{B881F868-EDDA-4E38-B72B-1D140D1DA183}" srcOrd="5" destOrd="0" parTransId="{FF0716C8-6D02-4C8D-9881-80D14D212277}" sibTransId="{EB293C4A-0232-4E57-9FF2-C5D415421DA4}"/>
    <dgm:cxn modelId="{57CCFFD6-0A5C-4A69-AEE9-4A1B2BA60221}" type="presOf" srcId="{B881F868-EDDA-4E38-B72B-1D140D1DA183}" destId="{486CC22E-DEEF-477F-9836-446A9C830A61}" srcOrd="0" destOrd="0" presId="urn:microsoft.com/office/officeart/2018/5/layout/IconCircleLabelList"/>
    <dgm:cxn modelId="{7B23ECEB-4CD3-4CCE-865D-928E8AE7C9F9}" type="presOf" srcId="{7AF8AD18-1117-4165-ACEE-90339810DEEE}" destId="{4BE6F459-AF58-4DEB-9E90-FADF9FCD96AC}" srcOrd="0" destOrd="0" presId="urn:microsoft.com/office/officeart/2018/5/layout/IconCircleLabelList"/>
    <dgm:cxn modelId="{A82A50F6-EEA6-4F60-A6F3-2D1536B09B09}" srcId="{6DA0F878-BB3E-41A3-8441-1961BC657FC9}" destId="{7AF8AD18-1117-4165-ACEE-90339810DEEE}" srcOrd="3" destOrd="0" parTransId="{0D52CEE2-6E56-4613-8D50-B02CE8BEF61E}" sibTransId="{8F918EC0-1C1E-41A2-95BD-86F8EC4935BE}"/>
    <dgm:cxn modelId="{580608FF-74CA-4C1B-B913-50080F97CCD1}" srcId="{6DA0F878-BB3E-41A3-8441-1961BC657FC9}" destId="{E278E4F2-D093-4715-A279-3CC3EC6C277C}" srcOrd="0" destOrd="0" parTransId="{25B62449-B97B-461B-8AD0-39E583C8CF59}" sibTransId="{43FF054A-88E2-44D9-A88B-E16073E287A1}"/>
    <dgm:cxn modelId="{A8D6A60B-2BC9-44FB-BF60-ED8DA3A7E628}" type="presParOf" srcId="{ABAF735E-3B4B-43F9-A775-6590D3815F9F}" destId="{2F35BF45-A719-4EDE-B4B9-AF9146C4B928}" srcOrd="0" destOrd="0" presId="urn:microsoft.com/office/officeart/2018/5/layout/IconCircleLabelList"/>
    <dgm:cxn modelId="{CB79A6E3-39ED-45D3-8474-EE047B8C02A4}" type="presParOf" srcId="{2F35BF45-A719-4EDE-B4B9-AF9146C4B928}" destId="{D0FE28DB-09D4-4988-9403-2019F4D5B5C1}" srcOrd="0" destOrd="0" presId="urn:microsoft.com/office/officeart/2018/5/layout/IconCircleLabelList"/>
    <dgm:cxn modelId="{9B4984DC-B550-4E01-864D-5224A1881BB5}" type="presParOf" srcId="{2F35BF45-A719-4EDE-B4B9-AF9146C4B928}" destId="{F0D0782D-E059-4A82-9A7F-1FC9BE4C030C}" srcOrd="1" destOrd="0" presId="urn:microsoft.com/office/officeart/2018/5/layout/IconCircleLabelList"/>
    <dgm:cxn modelId="{9921679C-43CF-4F79-8312-CDF13990120F}" type="presParOf" srcId="{2F35BF45-A719-4EDE-B4B9-AF9146C4B928}" destId="{9AA7EDF7-3DE8-4CA3-A3FB-D1BB7E350888}" srcOrd="2" destOrd="0" presId="urn:microsoft.com/office/officeart/2018/5/layout/IconCircleLabelList"/>
    <dgm:cxn modelId="{9D4D777C-FFA3-460F-ADFC-C6239291AF6A}" type="presParOf" srcId="{2F35BF45-A719-4EDE-B4B9-AF9146C4B928}" destId="{E3B820F4-CF5F-4204-A6C5-88E07F97DC03}" srcOrd="3" destOrd="0" presId="urn:microsoft.com/office/officeart/2018/5/layout/IconCircleLabelList"/>
    <dgm:cxn modelId="{09649DA1-BF53-4680-960B-020FDBE621F2}" type="presParOf" srcId="{ABAF735E-3B4B-43F9-A775-6590D3815F9F}" destId="{F27F719E-909B-4758-AAF3-E5307C77F8B0}" srcOrd="1" destOrd="0" presId="urn:microsoft.com/office/officeart/2018/5/layout/IconCircleLabelList"/>
    <dgm:cxn modelId="{DD7EF38F-396E-403F-82E3-5B1086494F27}" type="presParOf" srcId="{ABAF735E-3B4B-43F9-A775-6590D3815F9F}" destId="{1222F5DA-7D44-4955-BB9A-358F86016A68}" srcOrd="2" destOrd="0" presId="urn:microsoft.com/office/officeart/2018/5/layout/IconCircleLabelList"/>
    <dgm:cxn modelId="{34269DFA-B6C5-4596-B60F-A38E958E12FF}" type="presParOf" srcId="{1222F5DA-7D44-4955-BB9A-358F86016A68}" destId="{A9C78548-3D6C-4B0E-ADB5-B791F79A0FA8}" srcOrd="0" destOrd="0" presId="urn:microsoft.com/office/officeart/2018/5/layout/IconCircleLabelList"/>
    <dgm:cxn modelId="{959B713D-7FC2-47E9-9226-CF03445F3D63}" type="presParOf" srcId="{1222F5DA-7D44-4955-BB9A-358F86016A68}" destId="{DF6E5AF7-A92B-46FA-B482-74AA30C6F529}" srcOrd="1" destOrd="0" presId="urn:microsoft.com/office/officeart/2018/5/layout/IconCircleLabelList"/>
    <dgm:cxn modelId="{CEBF6EE4-8F16-4C8E-9AB1-B16520E1E161}" type="presParOf" srcId="{1222F5DA-7D44-4955-BB9A-358F86016A68}" destId="{2D477BB6-6385-4173-AE01-456AC8FA2D12}" srcOrd="2" destOrd="0" presId="urn:microsoft.com/office/officeart/2018/5/layout/IconCircleLabelList"/>
    <dgm:cxn modelId="{01E5AFB1-2843-4812-9E30-38180DA8B960}" type="presParOf" srcId="{1222F5DA-7D44-4955-BB9A-358F86016A68}" destId="{277A4129-B733-46D5-AD53-0CF6EAFAD789}" srcOrd="3" destOrd="0" presId="urn:microsoft.com/office/officeart/2018/5/layout/IconCircleLabelList"/>
    <dgm:cxn modelId="{ADFAA114-54E8-4F6A-8841-E1BB46905190}" type="presParOf" srcId="{ABAF735E-3B4B-43F9-A775-6590D3815F9F}" destId="{7D6FC14A-4330-4D28-A45B-2D61C3A7117F}" srcOrd="3" destOrd="0" presId="urn:microsoft.com/office/officeart/2018/5/layout/IconCircleLabelList"/>
    <dgm:cxn modelId="{1C9496C5-EE28-490F-B133-920E619CF7C2}" type="presParOf" srcId="{ABAF735E-3B4B-43F9-A775-6590D3815F9F}" destId="{39840352-617E-4258-AFFB-8E83938AD82C}" srcOrd="4" destOrd="0" presId="urn:microsoft.com/office/officeart/2018/5/layout/IconCircleLabelList"/>
    <dgm:cxn modelId="{A21E3D2A-CF39-47B1-9036-1499F7D49BEC}" type="presParOf" srcId="{39840352-617E-4258-AFFB-8E83938AD82C}" destId="{D394EA23-7B53-4208-B27F-ECDA17BF7F21}" srcOrd="0" destOrd="0" presId="urn:microsoft.com/office/officeart/2018/5/layout/IconCircleLabelList"/>
    <dgm:cxn modelId="{D64E76E0-9707-47A3-96D9-7BAECAA4B2F6}" type="presParOf" srcId="{39840352-617E-4258-AFFB-8E83938AD82C}" destId="{1AFC1947-BC7D-438B-9C58-6D65824AC281}" srcOrd="1" destOrd="0" presId="urn:microsoft.com/office/officeart/2018/5/layout/IconCircleLabelList"/>
    <dgm:cxn modelId="{A7625FDE-27B7-4A62-AA7F-5AA55D4AA167}" type="presParOf" srcId="{39840352-617E-4258-AFFB-8E83938AD82C}" destId="{322997F0-B23E-422B-B3D8-2EA67BE4248D}" srcOrd="2" destOrd="0" presId="urn:microsoft.com/office/officeart/2018/5/layout/IconCircleLabelList"/>
    <dgm:cxn modelId="{62561D64-46A4-4442-B0A3-109CAE866192}" type="presParOf" srcId="{39840352-617E-4258-AFFB-8E83938AD82C}" destId="{2FF9FDC7-99FB-48CD-9881-2CA73BB0A233}" srcOrd="3" destOrd="0" presId="urn:microsoft.com/office/officeart/2018/5/layout/IconCircleLabelList"/>
    <dgm:cxn modelId="{0DEB6B09-E2FD-4F92-9D1C-4FAE736A2142}" type="presParOf" srcId="{ABAF735E-3B4B-43F9-A775-6590D3815F9F}" destId="{0B0DE449-A9FF-4370-9DAD-84D4CB6307C9}" srcOrd="5" destOrd="0" presId="urn:microsoft.com/office/officeart/2018/5/layout/IconCircleLabelList"/>
    <dgm:cxn modelId="{8013C16B-52BC-4749-9B14-711391D4E546}" type="presParOf" srcId="{ABAF735E-3B4B-43F9-A775-6590D3815F9F}" destId="{B39C0969-8695-4407-933B-D24A422002AC}" srcOrd="6" destOrd="0" presId="urn:microsoft.com/office/officeart/2018/5/layout/IconCircleLabelList"/>
    <dgm:cxn modelId="{6F678CCF-73CF-44A9-B444-FCC3487D98D5}" type="presParOf" srcId="{B39C0969-8695-4407-933B-D24A422002AC}" destId="{60CCCAA3-EB67-4704-873D-BA799FD5F589}" srcOrd="0" destOrd="0" presId="urn:microsoft.com/office/officeart/2018/5/layout/IconCircleLabelList"/>
    <dgm:cxn modelId="{F943B1F0-5F81-4A32-AE66-3F2BF9842641}" type="presParOf" srcId="{B39C0969-8695-4407-933B-D24A422002AC}" destId="{AE80EB1C-1BCC-426E-9D4B-86B92148CBAD}" srcOrd="1" destOrd="0" presId="urn:microsoft.com/office/officeart/2018/5/layout/IconCircleLabelList"/>
    <dgm:cxn modelId="{2600D20E-83C0-4AA2-93E3-D3C3805A8C67}" type="presParOf" srcId="{B39C0969-8695-4407-933B-D24A422002AC}" destId="{07DC27BE-F395-41FB-8009-025BE3EE96AA}" srcOrd="2" destOrd="0" presId="urn:microsoft.com/office/officeart/2018/5/layout/IconCircleLabelList"/>
    <dgm:cxn modelId="{0E32610E-CC36-4F56-9972-3335C90A086F}" type="presParOf" srcId="{B39C0969-8695-4407-933B-D24A422002AC}" destId="{4BE6F459-AF58-4DEB-9E90-FADF9FCD96AC}" srcOrd="3" destOrd="0" presId="urn:microsoft.com/office/officeart/2018/5/layout/IconCircleLabelList"/>
    <dgm:cxn modelId="{ECEA6108-BABB-45DE-B8D1-97356BB17F73}" type="presParOf" srcId="{ABAF735E-3B4B-43F9-A775-6590D3815F9F}" destId="{24E4CE51-553D-441D-8263-87B8C9F8BCD8}" srcOrd="7" destOrd="0" presId="urn:microsoft.com/office/officeart/2018/5/layout/IconCircleLabelList"/>
    <dgm:cxn modelId="{B9208087-1234-413C-8B94-27A78FAAA05F}" type="presParOf" srcId="{ABAF735E-3B4B-43F9-A775-6590D3815F9F}" destId="{79D5EBB7-0798-4669-9970-364D679D7795}" srcOrd="8" destOrd="0" presId="urn:microsoft.com/office/officeart/2018/5/layout/IconCircleLabelList"/>
    <dgm:cxn modelId="{FD2822BA-CCB6-4A59-A052-600109722053}" type="presParOf" srcId="{79D5EBB7-0798-4669-9970-364D679D7795}" destId="{EA00603B-7C43-420E-B8B3-73C5D17B2A65}" srcOrd="0" destOrd="0" presId="urn:microsoft.com/office/officeart/2018/5/layout/IconCircleLabelList"/>
    <dgm:cxn modelId="{48484C4E-10CC-4E46-9618-CF2ED13E08BB}" type="presParOf" srcId="{79D5EBB7-0798-4669-9970-364D679D7795}" destId="{62AAC17F-8D21-4324-A8D6-D4FB11E12B6B}" srcOrd="1" destOrd="0" presId="urn:microsoft.com/office/officeart/2018/5/layout/IconCircleLabelList"/>
    <dgm:cxn modelId="{836B53AB-CB67-4FB6-A9C6-074020DDBF60}" type="presParOf" srcId="{79D5EBB7-0798-4669-9970-364D679D7795}" destId="{EEC900A9-0130-45B5-99C1-1E7DC21D42FA}" srcOrd="2" destOrd="0" presId="urn:microsoft.com/office/officeart/2018/5/layout/IconCircleLabelList"/>
    <dgm:cxn modelId="{B03431DD-E3C1-4176-85AB-E4299421F1EB}" type="presParOf" srcId="{79D5EBB7-0798-4669-9970-364D679D7795}" destId="{B719631D-9EBF-4664-8093-E99E54EE1064}" srcOrd="3" destOrd="0" presId="urn:microsoft.com/office/officeart/2018/5/layout/IconCircleLabelList"/>
    <dgm:cxn modelId="{CB703C9C-F248-40BE-8514-9A6C0DA38130}" type="presParOf" srcId="{ABAF735E-3B4B-43F9-A775-6590D3815F9F}" destId="{74F4E152-B16F-4950-80D6-2155EF2B5375}" srcOrd="9" destOrd="0" presId="urn:microsoft.com/office/officeart/2018/5/layout/IconCircleLabelList"/>
    <dgm:cxn modelId="{B7D05E08-A36C-457A-B79E-4FC6D32489AE}" type="presParOf" srcId="{ABAF735E-3B4B-43F9-A775-6590D3815F9F}" destId="{C4B01A65-CA1D-4704-A8F2-7D8E82183909}" srcOrd="10" destOrd="0" presId="urn:microsoft.com/office/officeart/2018/5/layout/IconCircleLabelList"/>
    <dgm:cxn modelId="{04115803-CDA0-4856-BAAB-5467655EBF57}" type="presParOf" srcId="{C4B01A65-CA1D-4704-A8F2-7D8E82183909}" destId="{2EB497D9-3417-41A5-8B9A-0E374F5B699F}" srcOrd="0" destOrd="0" presId="urn:microsoft.com/office/officeart/2018/5/layout/IconCircleLabelList"/>
    <dgm:cxn modelId="{868073F5-C7BC-4190-9597-85AA46756816}" type="presParOf" srcId="{C4B01A65-CA1D-4704-A8F2-7D8E82183909}" destId="{22A36DBE-AF6B-4FD1-8568-D24EF8F3EFBE}" srcOrd="1" destOrd="0" presId="urn:microsoft.com/office/officeart/2018/5/layout/IconCircleLabelList"/>
    <dgm:cxn modelId="{BEE4FB51-2E82-4C8B-98C4-E8E01AE6C256}" type="presParOf" srcId="{C4B01A65-CA1D-4704-A8F2-7D8E82183909}" destId="{D685FEA0-0D84-415E-BBAC-81C66C1BF23E}" srcOrd="2" destOrd="0" presId="urn:microsoft.com/office/officeart/2018/5/layout/IconCircleLabelList"/>
    <dgm:cxn modelId="{7A888071-4177-4C54-846F-D009ABD9D7B6}" type="presParOf" srcId="{C4B01A65-CA1D-4704-A8F2-7D8E82183909}" destId="{486CC22E-DEEF-477F-9836-446A9C830A61}"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1F3CA3-7B75-4068-83C8-EF521D9E8C7E}"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FB51674E-261A-487C-B462-30EA36959234}">
      <dgm:prSet/>
      <dgm:spPr/>
      <dgm:t>
        <a:bodyPr/>
        <a:lstStyle/>
        <a:p>
          <a:r>
            <a:rPr lang="en-US"/>
            <a:t>.P&amp;O Ferries: Long-Term Cultural Damage Following Leadership Decisions </a:t>
          </a:r>
        </a:p>
      </dgm:t>
    </dgm:pt>
    <dgm:pt modelId="{4593AC2B-9664-4FCA-BE32-F5290D39CEB2}" type="parTrans" cxnId="{77AD7F0F-F0A3-4240-8E24-3B6965606A70}">
      <dgm:prSet/>
      <dgm:spPr/>
      <dgm:t>
        <a:bodyPr/>
        <a:lstStyle/>
        <a:p>
          <a:endParaRPr lang="en-US"/>
        </a:p>
      </dgm:t>
    </dgm:pt>
    <dgm:pt modelId="{9404EEC9-44DB-4591-941E-FCC83114FE84}" type="sibTrans" cxnId="{77AD7F0F-F0A3-4240-8E24-3B6965606A70}">
      <dgm:prSet/>
      <dgm:spPr/>
      <dgm:t>
        <a:bodyPr/>
        <a:lstStyle/>
        <a:p>
          <a:endParaRPr lang="en-US"/>
        </a:p>
      </dgm:t>
    </dgm:pt>
    <dgm:pt modelId="{4321BECC-04F3-49E0-BF2D-AE628C10C65F}">
      <dgm:prSet/>
      <dgm:spPr/>
      <dgm:t>
        <a:bodyPr/>
        <a:lstStyle/>
        <a:p>
          <a:r>
            <a:rPr lang="en-US"/>
            <a:t>• Examine P&amp;O Ferries’ leadership decisions following mass staff dismissals and how these continue to affect organisational culture, reputation, and trust. </a:t>
          </a:r>
        </a:p>
      </dgm:t>
    </dgm:pt>
    <dgm:pt modelId="{2D5500A6-8DAD-40E0-856F-E4CEDFEBA16C}" type="parTrans" cxnId="{7C2B10EC-83FA-4CAA-8BFB-97181ACD3821}">
      <dgm:prSet/>
      <dgm:spPr/>
      <dgm:t>
        <a:bodyPr/>
        <a:lstStyle/>
        <a:p>
          <a:endParaRPr lang="en-US"/>
        </a:p>
      </dgm:t>
    </dgm:pt>
    <dgm:pt modelId="{8763C7B3-9B9E-43CB-BEB8-5F2E809A6C55}" type="sibTrans" cxnId="{7C2B10EC-83FA-4CAA-8BFB-97181ACD3821}">
      <dgm:prSet/>
      <dgm:spPr/>
      <dgm:t>
        <a:bodyPr/>
        <a:lstStyle/>
        <a:p>
          <a:endParaRPr lang="en-US"/>
        </a:p>
      </dgm:t>
    </dgm:pt>
    <dgm:pt modelId="{2E1458C6-FEE8-4E20-B8C5-21C373BBF180}">
      <dgm:prSet/>
      <dgm:spPr/>
      <dgm:t>
        <a:bodyPr/>
        <a:lstStyle/>
        <a:p>
          <a:r>
            <a:rPr lang="en-US"/>
            <a:t>• Consider how management behaviour, ethical leadership, and communication influence staff morale, public perception, and long-term organisational performance.</a:t>
          </a:r>
        </a:p>
      </dgm:t>
    </dgm:pt>
    <dgm:pt modelId="{8B12ED30-9A2E-4844-9733-58A7D7C82961}" type="parTrans" cxnId="{A8E6E2CD-73C6-4A10-B842-878EB4B78E59}">
      <dgm:prSet/>
      <dgm:spPr/>
      <dgm:t>
        <a:bodyPr/>
        <a:lstStyle/>
        <a:p>
          <a:endParaRPr lang="en-US"/>
        </a:p>
      </dgm:t>
    </dgm:pt>
    <dgm:pt modelId="{A26BB860-19F5-4C88-A623-8233BB877531}" type="sibTrans" cxnId="{A8E6E2CD-73C6-4A10-B842-878EB4B78E59}">
      <dgm:prSet/>
      <dgm:spPr/>
      <dgm:t>
        <a:bodyPr/>
        <a:lstStyle/>
        <a:p>
          <a:endParaRPr lang="en-US"/>
        </a:p>
      </dgm:t>
    </dgm:pt>
    <dgm:pt modelId="{933E2C93-78BE-4D9E-B81B-6D4628015703}" type="pres">
      <dgm:prSet presAssocID="{B11F3CA3-7B75-4068-83C8-EF521D9E8C7E}" presName="outerComposite" presStyleCnt="0">
        <dgm:presLayoutVars>
          <dgm:chMax val="5"/>
          <dgm:dir/>
          <dgm:resizeHandles val="exact"/>
        </dgm:presLayoutVars>
      </dgm:prSet>
      <dgm:spPr/>
    </dgm:pt>
    <dgm:pt modelId="{FB7BCFF8-36B6-431D-A3E5-D2C7ADCBFDD0}" type="pres">
      <dgm:prSet presAssocID="{B11F3CA3-7B75-4068-83C8-EF521D9E8C7E}" presName="dummyMaxCanvas" presStyleCnt="0">
        <dgm:presLayoutVars/>
      </dgm:prSet>
      <dgm:spPr/>
    </dgm:pt>
    <dgm:pt modelId="{58604C9B-0303-4F9C-A49A-3D7C4DCE1876}" type="pres">
      <dgm:prSet presAssocID="{B11F3CA3-7B75-4068-83C8-EF521D9E8C7E}" presName="ThreeNodes_1" presStyleLbl="node1" presStyleIdx="0" presStyleCnt="3">
        <dgm:presLayoutVars>
          <dgm:bulletEnabled val="1"/>
        </dgm:presLayoutVars>
      </dgm:prSet>
      <dgm:spPr/>
    </dgm:pt>
    <dgm:pt modelId="{D5986D81-CB31-41C6-98E3-B66DF5337073}" type="pres">
      <dgm:prSet presAssocID="{B11F3CA3-7B75-4068-83C8-EF521D9E8C7E}" presName="ThreeNodes_2" presStyleLbl="node1" presStyleIdx="1" presStyleCnt="3">
        <dgm:presLayoutVars>
          <dgm:bulletEnabled val="1"/>
        </dgm:presLayoutVars>
      </dgm:prSet>
      <dgm:spPr/>
    </dgm:pt>
    <dgm:pt modelId="{9EEDE46B-6F2A-4655-A555-B7DC3561AD90}" type="pres">
      <dgm:prSet presAssocID="{B11F3CA3-7B75-4068-83C8-EF521D9E8C7E}" presName="ThreeNodes_3" presStyleLbl="node1" presStyleIdx="2" presStyleCnt="3">
        <dgm:presLayoutVars>
          <dgm:bulletEnabled val="1"/>
        </dgm:presLayoutVars>
      </dgm:prSet>
      <dgm:spPr/>
    </dgm:pt>
    <dgm:pt modelId="{15359F4E-1B9F-4EEE-8903-C1893E38DF63}" type="pres">
      <dgm:prSet presAssocID="{B11F3CA3-7B75-4068-83C8-EF521D9E8C7E}" presName="ThreeConn_1-2" presStyleLbl="fgAccFollowNode1" presStyleIdx="0" presStyleCnt="2">
        <dgm:presLayoutVars>
          <dgm:bulletEnabled val="1"/>
        </dgm:presLayoutVars>
      </dgm:prSet>
      <dgm:spPr/>
    </dgm:pt>
    <dgm:pt modelId="{9D7BB0DC-4EF2-4E30-8187-509AFF28FCEA}" type="pres">
      <dgm:prSet presAssocID="{B11F3CA3-7B75-4068-83C8-EF521D9E8C7E}" presName="ThreeConn_2-3" presStyleLbl="fgAccFollowNode1" presStyleIdx="1" presStyleCnt="2">
        <dgm:presLayoutVars>
          <dgm:bulletEnabled val="1"/>
        </dgm:presLayoutVars>
      </dgm:prSet>
      <dgm:spPr/>
    </dgm:pt>
    <dgm:pt modelId="{96A83ECF-5A06-4FA8-B9CD-F9227176252E}" type="pres">
      <dgm:prSet presAssocID="{B11F3CA3-7B75-4068-83C8-EF521D9E8C7E}" presName="ThreeNodes_1_text" presStyleLbl="node1" presStyleIdx="2" presStyleCnt="3">
        <dgm:presLayoutVars>
          <dgm:bulletEnabled val="1"/>
        </dgm:presLayoutVars>
      </dgm:prSet>
      <dgm:spPr/>
    </dgm:pt>
    <dgm:pt modelId="{337C5F46-51EC-48C2-A6C9-D413D048851F}" type="pres">
      <dgm:prSet presAssocID="{B11F3CA3-7B75-4068-83C8-EF521D9E8C7E}" presName="ThreeNodes_2_text" presStyleLbl="node1" presStyleIdx="2" presStyleCnt="3">
        <dgm:presLayoutVars>
          <dgm:bulletEnabled val="1"/>
        </dgm:presLayoutVars>
      </dgm:prSet>
      <dgm:spPr/>
    </dgm:pt>
    <dgm:pt modelId="{2C65723E-53F3-4CD6-BC33-C1B42CDC0D08}" type="pres">
      <dgm:prSet presAssocID="{B11F3CA3-7B75-4068-83C8-EF521D9E8C7E}" presName="ThreeNodes_3_text" presStyleLbl="node1" presStyleIdx="2" presStyleCnt="3">
        <dgm:presLayoutVars>
          <dgm:bulletEnabled val="1"/>
        </dgm:presLayoutVars>
      </dgm:prSet>
      <dgm:spPr/>
    </dgm:pt>
  </dgm:ptLst>
  <dgm:cxnLst>
    <dgm:cxn modelId="{2BAC3E03-5789-42D1-BFA7-8411AAB4685A}" type="presOf" srcId="{2E1458C6-FEE8-4E20-B8C5-21C373BBF180}" destId="{9EEDE46B-6F2A-4655-A555-B7DC3561AD90}" srcOrd="0" destOrd="0" presId="urn:microsoft.com/office/officeart/2005/8/layout/vProcess5"/>
    <dgm:cxn modelId="{77AD7F0F-F0A3-4240-8E24-3B6965606A70}" srcId="{B11F3CA3-7B75-4068-83C8-EF521D9E8C7E}" destId="{FB51674E-261A-487C-B462-30EA36959234}" srcOrd="0" destOrd="0" parTransId="{4593AC2B-9664-4FCA-BE32-F5290D39CEB2}" sibTransId="{9404EEC9-44DB-4591-941E-FCC83114FE84}"/>
    <dgm:cxn modelId="{6853AA1E-657C-43D0-8AFD-A63E3A4FDDE3}" type="presOf" srcId="{8763C7B3-9B9E-43CB-BEB8-5F2E809A6C55}" destId="{9D7BB0DC-4EF2-4E30-8187-509AFF28FCEA}" srcOrd="0" destOrd="0" presId="urn:microsoft.com/office/officeart/2005/8/layout/vProcess5"/>
    <dgm:cxn modelId="{7169227F-61CB-47A2-A63D-A1A5BF4F9AC5}" type="presOf" srcId="{4321BECC-04F3-49E0-BF2D-AE628C10C65F}" destId="{D5986D81-CB31-41C6-98E3-B66DF5337073}" srcOrd="0" destOrd="0" presId="urn:microsoft.com/office/officeart/2005/8/layout/vProcess5"/>
    <dgm:cxn modelId="{AD0505A6-F55E-48AA-8D57-18D80CD004DC}" type="presOf" srcId="{B11F3CA3-7B75-4068-83C8-EF521D9E8C7E}" destId="{933E2C93-78BE-4D9E-B81B-6D4628015703}" srcOrd="0" destOrd="0" presId="urn:microsoft.com/office/officeart/2005/8/layout/vProcess5"/>
    <dgm:cxn modelId="{52774FA8-217D-432A-AC5B-C3797AACA695}" type="presOf" srcId="{2E1458C6-FEE8-4E20-B8C5-21C373BBF180}" destId="{2C65723E-53F3-4CD6-BC33-C1B42CDC0D08}" srcOrd="1" destOrd="0" presId="urn:microsoft.com/office/officeart/2005/8/layout/vProcess5"/>
    <dgm:cxn modelId="{770209C4-1265-4AB2-9F1B-49D688511D4F}" type="presOf" srcId="{9404EEC9-44DB-4591-941E-FCC83114FE84}" destId="{15359F4E-1B9F-4EEE-8903-C1893E38DF63}" srcOrd="0" destOrd="0" presId="urn:microsoft.com/office/officeart/2005/8/layout/vProcess5"/>
    <dgm:cxn modelId="{A8E6E2CD-73C6-4A10-B842-878EB4B78E59}" srcId="{B11F3CA3-7B75-4068-83C8-EF521D9E8C7E}" destId="{2E1458C6-FEE8-4E20-B8C5-21C373BBF180}" srcOrd="2" destOrd="0" parTransId="{8B12ED30-9A2E-4844-9733-58A7D7C82961}" sibTransId="{A26BB860-19F5-4C88-A623-8233BB877531}"/>
    <dgm:cxn modelId="{61D93FDE-C7CE-41D4-9254-9E22B37ACBFD}" type="presOf" srcId="{FB51674E-261A-487C-B462-30EA36959234}" destId="{96A83ECF-5A06-4FA8-B9CD-F9227176252E}" srcOrd="1" destOrd="0" presId="urn:microsoft.com/office/officeart/2005/8/layout/vProcess5"/>
    <dgm:cxn modelId="{7C2B10EC-83FA-4CAA-8BFB-97181ACD3821}" srcId="{B11F3CA3-7B75-4068-83C8-EF521D9E8C7E}" destId="{4321BECC-04F3-49E0-BF2D-AE628C10C65F}" srcOrd="1" destOrd="0" parTransId="{2D5500A6-8DAD-40E0-856F-E4CEDFEBA16C}" sibTransId="{8763C7B3-9B9E-43CB-BEB8-5F2E809A6C55}"/>
    <dgm:cxn modelId="{D8EA65FB-F203-45C4-9590-2532CB0DAEBE}" type="presOf" srcId="{4321BECC-04F3-49E0-BF2D-AE628C10C65F}" destId="{337C5F46-51EC-48C2-A6C9-D413D048851F}" srcOrd="1" destOrd="0" presId="urn:microsoft.com/office/officeart/2005/8/layout/vProcess5"/>
    <dgm:cxn modelId="{B42A69FB-4954-4DB2-A40F-73C9F52F78C8}" type="presOf" srcId="{FB51674E-261A-487C-B462-30EA36959234}" destId="{58604C9B-0303-4F9C-A49A-3D7C4DCE1876}" srcOrd="0" destOrd="0" presId="urn:microsoft.com/office/officeart/2005/8/layout/vProcess5"/>
    <dgm:cxn modelId="{83ABFBF7-0500-42F7-8B22-0CAB81C46209}" type="presParOf" srcId="{933E2C93-78BE-4D9E-B81B-6D4628015703}" destId="{FB7BCFF8-36B6-431D-A3E5-D2C7ADCBFDD0}" srcOrd="0" destOrd="0" presId="urn:microsoft.com/office/officeart/2005/8/layout/vProcess5"/>
    <dgm:cxn modelId="{751FAD28-68BE-4406-8A1C-FD2FBEE1BF19}" type="presParOf" srcId="{933E2C93-78BE-4D9E-B81B-6D4628015703}" destId="{58604C9B-0303-4F9C-A49A-3D7C4DCE1876}" srcOrd="1" destOrd="0" presId="urn:microsoft.com/office/officeart/2005/8/layout/vProcess5"/>
    <dgm:cxn modelId="{A79AA983-784A-45F9-9421-0B2A754D0074}" type="presParOf" srcId="{933E2C93-78BE-4D9E-B81B-6D4628015703}" destId="{D5986D81-CB31-41C6-98E3-B66DF5337073}" srcOrd="2" destOrd="0" presId="urn:microsoft.com/office/officeart/2005/8/layout/vProcess5"/>
    <dgm:cxn modelId="{CB35CCC5-7A82-4D04-82B3-AF5AA0846CFF}" type="presParOf" srcId="{933E2C93-78BE-4D9E-B81B-6D4628015703}" destId="{9EEDE46B-6F2A-4655-A555-B7DC3561AD90}" srcOrd="3" destOrd="0" presId="urn:microsoft.com/office/officeart/2005/8/layout/vProcess5"/>
    <dgm:cxn modelId="{55A4A390-1867-4BAE-A115-D34B232BD76A}" type="presParOf" srcId="{933E2C93-78BE-4D9E-B81B-6D4628015703}" destId="{15359F4E-1B9F-4EEE-8903-C1893E38DF63}" srcOrd="4" destOrd="0" presId="urn:microsoft.com/office/officeart/2005/8/layout/vProcess5"/>
    <dgm:cxn modelId="{FBA330A6-FDB8-478D-9614-469AE0344E1E}" type="presParOf" srcId="{933E2C93-78BE-4D9E-B81B-6D4628015703}" destId="{9D7BB0DC-4EF2-4E30-8187-509AFF28FCEA}" srcOrd="5" destOrd="0" presId="urn:microsoft.com/office/officeart/2005/8/layout/vProcess5"/>
    <dgm:cxn modelId="{0FD4FFDE-6245-4CA6-9D25-5A46943E927A}" type="presParOf" srcId="{933E2C93-78BE-4D9E-B81B-6D4628015703}" destId="{96A83ECF-5A06-4FA8-B9CD-F9227176252E}" srcOrd="6" destOrd="0" presId="urn:microsoft.com/office/officeart/2005/8/layout/vProcess5"/>
    <dgm:cxn modelId="{21AC108F-C432-4D4E-9FD0-3513463832F6}" type="presParOf" srcId="{933E2C93-78BE-4D9E-B81B-6D4628015703}" destId="{337C5F46-51EC-48C2-A6C9-D413D048851F}" srcOrd="7" destOrd="0" presId="urn:microsoft.com/office/officeart/2005/8/layout/vProcess5"/>
    <dgm:cxn modelId="{DD083461-3A20-43AB-819A-5D2C0523BF1B}" type="presParOf" srcId="{933E2C93-78BE-4D9E-B81B-6D4628015703}" destId="{2C65723E-53F3-4CD6-BC33-C1B42CDC0D08}"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E28DB-09D4-4988-9403-2019F4D5B5C1}">
      <dsp:nvSpPr>
        <dsp:cNvPr id="0" name=""/>
        <dsp:cNvSpPr/>
      </dsp:nvSpPr>
      <dsp:spPr>
        <a:xfrm>
          <a:off x="452722" y="1780"/>
          <a:ext cx="1059398" cy="10593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D0782D-E059-4A82-9A7F-1FC9BE4C030C}">
      <dsp:nvSpPr>
        <dsp:cNvPr id="0" name=""/>
        <dsp:cNvSpPr/>
      </dsp:nvSpPr>
      <dsp:spPr>
        <a:xfrm>
          <a:off x="678496" y="227554"/>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B820F4-CF5F-4204-A6C5-88E07F97DC03}">
      <dsp:nvSpPr>
        <dsp:cNvPr id="0" name=""/>
        <dsp:cNvSpPr/>
      </dsp:nvSpPr>
      <dsp:spPr>
        <a:xfrm>
          <a:off x="114062" y="1391155"/>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1.Introduction to the Topic </a:t>
          </a:r>
        </a:p>
      </dsp:txBody>
      <dsp:txXfrm>
        <a:off x="114062" y="1391155"/>
        <a:ext cx="1736718" cy="694687"/>
      </dsp:txXfrm>
    </dsp:sp>
    <dsp:sp modelId="{A9C78548-3D6C-4B0E-ADB5-B791F79A0FA8}">
      <dsp:nvSpPr>
        <dsp:cNvPr id="0" name=""/>
        <dsp:cNvSpPr/>
      </dsp:nvSpPr>
      <dsp:spPr>
        <a:xfrm>
          <a:off x="2493367" y="1780"/>
          <a:ext cx="1059398" cy="10593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E5AF7-A92B-46FA-B482-74AA30C6F529}">
      <dsp:nvSpPr>
        <dsp:cNvPr id="0" name=""/>
        <dsp:cNvSpPr/>
      </dsp:nvSpPr>
      <dsp:spPr>
        <a:xfrm>
          <a:off x="2719140" y="227554"/>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7A4129-B733-46D5-AD53-0CF6EAFAD789}">
      <dsp:nvSpPr>
        <dsp:cNvPr id="0" name=""/>
        <dsp:cNvSpPr/>
      </dsp:nvSpPr>
      <dsp:spPr>
        <a:xfrm>
          <a:off x="2154707" y="1391155"/>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2.Organisational Culture and Leadership </a:t>
          </a:r>
        </a:p>
      </dsp:txBody>
      <dsp:txXfrm>
        <a:off x="2154707" y="1391155"/>
        <a:ext cx="1736718" cy="694687"/>
      </dsp:txXfrm>
    </dsp:sp>
    <dsp:sp modelId="{D394EA23-7B53-4208-B27F-ECDA17BF7F21}">
      <dsp:nvSpPr>
        <dsp:cNvPr id="0" name=""/>
        <dsp:cNvSpPr/>
      </dsp:nvSpPr>
      <dsp:spPr>
        <a:xfrm>
          <a:off x="4534011" y="1780"/>
          <a:ext cx="1059398" cy="10593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C1947-BC7D-438B-9C58-6D65824AC281}">
      <dsp:nvSpPr>
        <dsp:cNvPr id="0" name=""/>
        <dsp:cNvSpPr/>
      </dsp:nvSpPr>
      <dsp:spPr>
        <a:xfrm>
          <a:off x="4759785" y="227554"/>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F9FDC7-99FB-48CD-9881-2CA73BB0A233}">
      <dsp:nvSpPr>
        <dsp:cNvPr id="0" name=""/>
        <dsp:cNvSpPr/>
      </dsp:nvSpPr>
      <dsp:spPr>
        <a:xfrm>
          <a:off x="4195351" y="1391155"/>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3.Change Management and Response </a:t>
          </a:r>
        </a:p>
      </dsp:txBody>
      <dsp:txXfrm>
        <a:off x="4195351" y="1391155"/>
        <a:ext cx="1736718" cy="694687"/>
      </dsp:txXfrm>
    </dsp:sp>
    <dsp:sp modelId="{60CCCAA3-EB67-4704-873D-BA799FD5F589}">
      <dsp:nvSpPr>
        <dsp:cNvPr id="0" name=""/>
        <dsp:cNvSpPr/>
      </dsp:nvSpPr>
      <dsp:spPr>
        <a:xfrm>
          <a:off x="452722" y="2520022"/>
          <a:ext cx="1059398" cy="10593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80EB1C-1BCC-426E-9D4B-86B92148CBAD}">
      <dsp:nvSpPr>
        <dsp:cNvPr id="0" name=""/>
        <dsp:cNvSpPr/>
      </dsp:nvSpPr>
      <dsp:spPr>
        <a:xfrm>
          <a:off x="678496" y="2745796"/>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E6F459-AF58-4DEB-9E90-FADF9FCD96AC}">
      <dsp:nvSpPr>
        <dsp:cNvPr id="0" name=""/>
        <dsp:cNvSpPr/>
      </dsp:nvSpPr>
      <dsp:spPr>
        <a:xfrm>
          <a:off x="114062" y="3909397"/>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4.Impact on Tourism, Leisure, and Events</a:t>
          </a:r>
        </a:p>
      </dsp:txBody>
      <dsp:txXfrm>
        <a:off x="114062" y="3909397"/>
        <a:ext cx="1736718" cy="694687"/>
      </dsp:txXfrm>
    </dsp:sp>
    <dsp:sp modelId="{EA00603B-7C43-420E-B8B3-73C5D17B2A65}">
      <dsp:nvSpPr>
        <dsp:cNvPr id="0" name=""/>
        <dsp:cNvSpPr/>
      </dsp:nvSpPr>
      <dsp:spPr>
        <a:xfrm>
          <a:off x="2493367" y="2520022"/>
          <a:ext cx="1059398" cy="105939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AC17F-8D21-4324-A8D6-D4FB11E12B6B}">
      <dsp:nvSpPr>
        <dsp:cNvPr id="0" name=""/>
        <dsp:cNvSpPr/>
      </dsp:nvSpPr>
      <dsp:spPr>
        <a:xfrm>
          <a:off x="2719140" y="2745796"/>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19631D-9EBF-4664-8093-E99E54EE1064}">
      <dsp:nvSpPr>
        <dsp:cNvPr id="0" name=""/>
        <dsp:cNvSpPr/>
      </dsp:nvSpPr>
      <dsp:spPr>
        <a:xfrm>
          <a:off x="2154707" y="3909397"/>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5.Recommendations </a:t>
          </a:r>
        </a:p>
      </dsp:txBody>
      <dsp:txXfrm>
        <a:off x="2154707" y="3909397"/>
        <a:ext cx="1736718" cy="694687"/>
      </dsp:txXfrm>
    </dsp:sp>
    <dsp:sp modelId="{2EB497D9-3417-41A5-8B9A-0E374F5B699F}">
      <dsp:nvSpPr>
        <dsp:cNvPr id="0" name=""/>
        <dsp:cNvSpPr/>
      </dsp:nvSpPr>
      <dsp:spPr>
        <a:xfrm>
          <a:off x="4534011" y="2520022"/>
          <a:ext cx="1059398" cy="10593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36DBE-AF6B-4FD1-8568-D24EF8F3EFBE}">
      <dsp:nvSpPr>
        <dsp:cNvPr id="0" name=""/>
        <dsp:cNvSpPr/>
      </dsp:nvSpPr>
      <dsp:spPr>
        <a:xfrm>
          <a:off x="4759785" y="2745796"/>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6CC22E-DEEF-477F-9836-446A9C830A61}">
      <dsp:nvSpPr>
        <dsp:cNvPr id="0" name=""/>
        <dsp:cNvSpPr/>
      </dsp:nvSpPr>
      <dsp:spPr>
        <a:xfrm>
          <a:off x="4195351" y="3909397"/>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6.Conclusion and Reflection </a:t>
          </a:r>
        </a:p>
      </dsp:txBody>
      <dsp:txXfrm>
        <a:off x="4195351" y="3909397"/>
        <a:ext cx="1736718" cy="694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04C9B-0303-4F9C-A49A-3D7C4DCE1876}">
      <dsp:nvSpPr>
        <dsp:cNvPr id="0" name=""/>
        <dsp:cNvSpPr/>
      </dsp:nvSpPr>
      <dsp:spPr>
        <a:xfrm>
          <a:off x="0" y="0"/>
          <a:ext cx="8420100" cy="101623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.P&amp;O Ferries: Long-Term Cultural Damage Following Leadership Decisions </a:t>
          </a:r>
        </a:p>
      </dsp:txBody>
      <dsp:txXfrm>
        <a:off x="29764" y="29764"/>
        <a:ext cx="7323508" cy="956702"/>
      </dsp:txXfrm>
    </dsp:sp>
    <dsp:sp modelId="{D5986D81-CB31-41C6-98E3-B66DF5337073}">
      <dsp:nvSpPr>
        <dsp:cNvPr id="0" name=""/>
        <dsp:cNvSpPr/>
      </dsp:nvSpPr>
      <dsp:spPr>
        <a:xfrm>
          <a:off x="742949" y="1185602"/>
          <a:ext cx="8420100" cy="1016230"/>
        </a:xfrm>
        <a:prstGeom prst="roundRect">
          <a:avLst>
            <a:gd name="adj" fmla="val 10000"/>
          </a:avLst>
        </a:prstGeom>
        <a:solidFill>
          <a:schemeClr val="accent5">
            <a:hueOff val="-337983"/>
            <a:satOff val="-9047"/>
            <a:lumOff val="-31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Examine P&amp;O Ferries’ leadership decisions following mass staff dismissals and how these continue to affect organisational culture, reputation, and trust. </a:t>
          </a:r>
        </a:p>
      </dsp:txBody>
      <dsp:txXfrm>
        <a:off x="772713" y="1215366"/>
        <a:ext cx="6957071" cy="956702"/>
      </dsp:txXfrm>
    </dsp:sp>
    <dsp:sp modelId="{9EEDE46B-6F2A-4655-A555-B7DC3561AD90}">
      <dsp:nvSpPr>
        <dsp:cNvPr id="0" name=""/>
        <dsp:cNvSpPr/>
      </dsp:nvSpPr>
      <dsp:spPr>
        <a:xfrm>
          <a:off x="1485899" y="2371205"/>
          <a:ext cx="8420100" cy="1016230"/>
        </a:xfrm>
        <a:prstGeom prst="roundRect">
          <a:avLst>
            <a:gd name="adj" fmla="val 10000"/>
          </a:avLst>
        </a:prstGeom>
        <a:solidFill>
          <a:schemeClr val="accent5">
            <a:hueOff val="-675965"/>
            <a:satOff val="-18095"/>
            <a:lumOff val="-62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Consider how management behaviour, ethical leadership, and communication influence staff morale, public perception, and long-term organisational performance.</a:t>
          </a:r>
        </a:p>
      </dsp:txBody>
      <dsp:txXfrm>
        <a:off x="1515663" y="2400969"/>
        <a:ext cx="6957071" cy="956702"/>
      </dsp:txXfrm>
    </dsp:sp>
    <dsp:sp modelId="{15359F4E-1B9F-4EEE-8903-C1893E38DF63}">
      <dsp:nvSpPr>
        <dsp:cNvPr id="0" name=""/>
        <dsp:cNvSpPr/>
      </dsp:nvSpPr>
      <dsp:spPr>
        <a:xfrm>
          <a:off x="7759549" y="770641"/>
          <a:ext cx="660550" cy="660550"/>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908173" y="770641"/>
        <a:ext cx="363302" cy="497064"/>
      </dsp:txXfrm>
    </dsp:sp>
    <dsp:sp modelId="{9D7BB0DC-4EF2-4E30-8187-509AFF28FCEA}">
      <dsp:nvSpPr>
        <dsp:cNvPr id="0" name=""/>
        <dsp:cNvSpPr/>
      </dsp:nvSpPr>
      <dsp:spPr>
        <a:xfrm>
          <a:off x="8502499" y="1949469"/>
          <a:ext cx="660550" cy="660550"/>
        </a:xfrm>
        <a:prstGeom prst="downArrow">
          <a:avLst>
            <a:gd name="adj1" fmla="val 55000"/>
            <a:gd name="adj2" fmla="val 45000"/>
          </a:avLst>
        </a:prstGeom>
        <a:solidFill>
          <a:schemeClr val="accent5">
            <a:tint val="40000"/>
            <a:alpha val="90000"/>
            <a:hueOff val="-682488"/>
            <a:satOff val="-23066"/>
            <a:lumOff val="-1891"/>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51123" y="1949469"/>
        <a:ext cx="363302" cy="49706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F68742-DF6A-40CB-A890-7847CDB2DE69}" type="datetimeFigureOut">
              <a:t>5/12/2026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FF719-AA53-4F05-8909-70841F0BD83F}" type="slidenum">
              <a:t>‹#›</a:t>
            </a:fld>
            <a:endParaRPr lang="en-US"/>
          </a:p>
        </p:txBody>
      </p:sp>
    </p:spTree>
    <p:extLst>
      <p:ext uri="{BB962C8B-B14F-4D97-AF65-F5344CB8AC3E}">
        <p14:creationId xmlns:p14="http://schemas.microsoft.com/office/powerpoint/2010/main" val="1254338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Beck</a:t>
            </a:r>
            <a:r>
              <a:rPr lang="en-US"/>
              <a:t>-“In this assignment, we will be working together as a group to discuss a real-world case study focused on organizational change within the tourism and events sectors. We have chosen P&amp;O Ferries as our case study. We will explore how changes in culture, leadership, and management have affected the organization, and we will suggest ways these areas could be improved.”</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t>1</a:t>
            </a:fld>
            <a:endParaRPr lang="en-US"/>
          </a:p>
        </p:txBody>
      </p:sp>
    </p:spTree>
    <p:extLst>
      <p:ext uri="{BB962C8B-B14F-4D97-AF65-F5344CB8AC3E}">
        <p14:creationId xmlns:p14="http://schemas.microsoft.com/office/powerpoint/2010/main" val="3666119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a:t>Beck-</a:t>
            </a:r>
            <a:endParaRPr lang="en-US"/>
          </a:p>
          <a:p>
            <a:pPr marL="171450" indent="-171450">
              <a:buFont typeface="Arial"/>
              <a:buChar char="•"/>
            </a:pPr>
            <a:r>
              <a:rPr lang="en-US" b="1"/>
              <a:t>.</a:t>
            </a:r>
            <a:r>
              <a:rPr lang="en-US">
                <a:solidFill>
                  <a:srgbClr val="444444"/>
                </a:solidFill>
              </a:rPr>
              <a:t>1.Introduction to the Topic </a:t>
            </a:r>
            <a:endParaRPr lang="en-US"/>
          </a:p>
          <a:p>
            <a:pPr marL="171450" indent="-171450">
              <a:buFont typeface="Arial"/>
              <a:buChar char="•"/>
            </a:pPr>
            <a:r>
              <a:rPr lang="en-US">
                <a:solidFill>
                  <a:srgbClr val="444444"/>
                </a:solidFill>
              </a:rPr>
              <a:t>2.Organisational Culture and Leadership </a:t>
            </a:r>
          </a:p>
          <a:p>
            <a:pPr marL="171450" indent="-171450">
              <a:buFont typeface="Arial"/>
              <a:buChar char="•"/>
            </a:pPr>
            <a:r>
              <a:rPr lang="en-US">
                <a:solidFill>
                  <a:srgbClr val="444444"/>
                </a:solidFill>
              </a:rPr>
              <a:t>3.Change Management and Response </a:t>
            </a:r>
          </a:p>
          <a:p>
            <a:pPr marL="171450" indent="-171450">
              <a:buFont typeface="Arial"/>
              <a:buChar char="•"/>
            </a:pPr>
            <a:r>
              <a:rPr lang="en-US">
                <a:solidFill>
                  <a:srgbClr val="444444"/>
                </a:solidFill>
              </a:rPr>
              <a:t>4.Impact on Tourism, Leisure, and Events</a:t>
            </a:r>
          </a:p>
          <a:p>
            <a:pPr marL="171450" indent="-171450">
              <a:buFont typeface="Arial"/>
              <a:buChar char="•"/>
            </a:pPr>
            <a:r>
              <a:rPr lang="en-US">
                <a:solidFill>
                  <a:srgbClr val="444444"/>
                </a:solidFill>
              </a:rPr>
              <a:t>5.Recommendations </a:t>
            </a:r>
          </a:p>
          <a:p>
            <a:pPr marL="171450" indent="-171450">
              <a:buFont typeface="Arial"/>
              <a:buChar char="•"/>
            </a:pPr>
            <a:r>
              <a:rPr lang="en-US">
                <a:solidFill>
                  <a:srgbClr val="444444"/>
                </a:solidFill>
              </a:rPr>
              <a:t>6.Conclusion and Reflection </a:t>
            </a:r>
            <a:endParaRPr lang="en-US"/>
          </a:p>
        </p:txBody>
      </p:sp>
      <p:sp>
        <p:nvSpPr>
          <p:cNvPr id="4" name="Slide Number Placeholder 3"/>
          <p:cNvSpPr>
            <a:spLocks noGrp="1"/>
          </p:cNvSpPr>
          <p:nvPr>
            <p:ph type="sldNum" sz="quarter" idx="5"/>
          </p:nvPr>
        </p:nvSpPr>
        <p:spPr/>
        <p:txBody>
          <a:bodyPr/>
          <a:lstStyle/>
          <a:p>
            <a:fld id="{21EFF719-AA53-4F05-8909-70841F0BD83F}" type="slidenum">
              <a:t>2</a:t>
            </a:fld>
            <a:endParaRPr lang="en-US"/>
          </a:p>
        </p:txBody>
      </p:sp>
    </p:spTree>
    <p:extLst>
      <p:ext uri="{BB962C8B-B14F-4D97-AF65-F5344CB8AC3E}">
        <p14:creationId xmlns:p14="http://schemas.microsoft.com/office/powerpoint/2010/main" val="1892626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Bef>
                <a:spcPct val="20000"/>
              </a:spcBef>
              <a:spcAft>
                <a:spcPts val="600"/>
              </a:spcAft>
              <a:buFont typeface="Arial"/>
              <a:buChar char="•"/>
            </a:pPr>
            <a:r>
              <a:rPr lang="en-GB" cap="small">
                <a:solidFill>
                  <a:srgbClr val="FFFFFF"/>
                </a:solidFill>
              </a:rPr>
              <a:t>Over</a:t>
            </a:r>
            <a:endParaRPr lang="en-GB" cap="small">
              <a:solidFill>
                <a:srgbClr val="FFFFFF"/>
              </a:solidFill>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t>3</a:t>
            </a:fld>
            <a:endParaRPr lang="en-US"/>
          </a:p>
        </p:txBody>
      </p:sp>
    </p:spTree>
    <p:extLst>
      <p:ext uri="{BB962C8B-B14F-4D97-AF65-F5344CB8AC3E}">
        <p14:creationId xmlns:p14="http://schemas.microsoft.com/office/powerpoint/2010/main" val="186173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t>Introdustion</a:t>
            </a:r>
            <a:r>
              <a:rPr lang="en-US" b="1" dirty="0"/>
              <a:t>.</a:t>
            </a:r>
            <a:endParaRPr lang="en-US" dirty="0">
              <a:solidFill>
                <a:srgbClr val="444444"/>
              </a:solidFill>
            </a:endParaRPr>
          </a:p>
          <a:p>
            <a:r>
              <a:rPr lang="en-US" b="1"/>
              <a:t>Peninsular and Oriental Steam Navigation Company</a:t>
            </a:r>
            <a:endParaRPr lang="en-US">
              <a:solidFill>
                <a:srgbClr val="444444"/>
              </a:solidFill>
              <a:ea typeface="Calibri"/>
              <a:cs typeface="Calibri"/>
            </a:endParaRPr>
          </a:p>
          <a:p>
            <a:pPr marL="285750" indent="-285750">
              <a:buFont typeface="Arial,Sans-Serif"/>
              <a:buChar char="•"/>
            </a:pPr>
            <a:r>
              <a:rPr lang="en-US"/>
              <a:t>Founded in </a:t>
            </a:r>
            <a:r>
              <a:rPr lang="en-US" b="1"/>
              <a:t>1837</a:t>
            </a:r>
            <a:r>
              <a:rPr lang="en-US"/>
              <a:t> in the UK.</a:t>
            </a:r>
            <a:endParaRPr lang="en-US">
              <a:solidFill>
                <a:srgbClr val="444444"/>
              </a:solidFill>
            </a:endParaRPr>
          </a:p>
          <a:p>
            <a:pPr marL="285750" indent="-285750">
              <a:buFont typeface="Arial,Sans-Serif"/>
              <a:buChar char="•"/>
            </a:pPr>
            <a:r>
              <a:rPr lang="en-US" dirty="0"/>
              <a:t>Originally a major </a:t>
            </a:r>
            <a:r>
              <a:rPr lang="en-US" b="1" dirty="0"/>
              <a:t>British shipping and logistics company</a:t>
            </a:r>
            <a:r>
              <a:rPr lang="en-US" dirty="0"/>
              <a:t>.</a:t>
            </a:r>
            <a:endParaRPr lang="en-US" dirty="0">
              <a:solidFill>
                <a:srgbClr val="444444"/>
              </a:solidFill>
            </a:endParaRPr>
          </a:p>
          <a:p>
            <a:pPr marL="285750" indent="-285750">
              <a:buFont typeface="Arial,Sans-Serif"/>
              <a:buChar char="•"/>
            </a:pPr>
            <a:r>
              <a:rPr lang="en-US"/>
              <a:t>Historically one of the most important maritime companies in the world.</a:t>
            </a:r>
            <a:endParaRPr lang="en-US">
              <a:solidFill>
                <a:srgbClr val="444444"/>
              </a:solidFill>
            </a:endParaRPr>
          </a:p>
          <a:p>
            <a:pPr marL="285750" indent="-285750">
              <a:buFont typeface="Arial,Sans-Serif"/>
              <a:buChar char="•"/>
            </a:pPr>
            <a:r>
              <a:rPr lang="en-US" dirty="0">
                <a:solidFill>
                  <a:srgbClr val="000000"/>
                </a:solidFill>
              </a:rPr>
              <a:t>P&amp;O Ferries is currently owned by </a:t>
            </a:r>
            <a:r>
              <a:rPr lang="en-US" b="1" dirty="0">
                <a:solidFill>
                  <a:srgbClr val="000000"/>
                </a:solidFill>
              </a:rPr>
              <a:t>DP World</a:t>
            </a:r>
            <a:r>
              <a:rPr lang="en-US" dirty="0">
                <a:solidFill>
                  <a:srgbClr val="000000"/>
                </a:solidFill>
              </a:rPr>
              <a:t>, a global logistics and port operator based in Dubai. DP World acquired the company in 2019, making it part of a wider international shipping and trade network rather than an independent UK business.</a:t>
            </a:r>
            <a:endParaRPr lang="en-US" dirty="0">
              <a:solidFill>
                <a:srgbClr val="000000"/>
              </a:solidFill>
              <a:ea typeface="Calibri"/>
              <a:cs typeface="Calibri"/>
            </a:endParaRPr>
          </a:p>
          <a:p>
            <a:pPr marL="285750" indent="-285750">
              <a:buFont typeface="Arial"/>
              <a:buChar char="•"/>
            </a:pPr>
            <a:r>
              <a:rPr lang="en-US">
                <a:solidFill>
                  <a:srgbClr val="000000"/>
                </a:solidFill>
              </a:rPr>
              <a:t>P&amp;O Ferries, founded in 1837 in the UK, is a ferry operator providing passenger and freight services between Northern Ireland and mainland Europe, supporting international trade and tourism.</a:t>
            </a:r>
            <a:endParaRPr lang="en-US" dirty="0">
              <a:solidFill>
                <a:srgbClr val="000000"/>
              </a:solidFill>
              <a:ea typeface="Calibri"/>
              <a:cs typeface="Calibri"/>
            </a:endParaRPr>
          </a:p>
          <a:p>
            <a:pPr marL="285750" indent="-285750">
              <a:buFont typeface="Arial,Sans-Serif"/>
              <a:buChar char="•"/>
            </a:pPr>
            <a:endParaRPr lang="en-US" dirty="0">
              <a:solidFill>
                <a:srgbClr val="000000"/>
              </a:solidFill>
              <a:ea typeface="Calibri"/>
              <a:cs typeface="Calibri"/>
            </a:endParaRPr>
          </a:p>
          <a:p>
            <a:pPr marL="285750" indent="-285750">
              <a:buFont typeface="Arial,Sans-Serif"/>
              <a:buChar char="•"/>
            </a:pPr>
            <a:endParaRPr lang="en-US">
              <a:solidFill>
                <a:srgbClr val="444444"/>
              </a:solidFill>
            </a:endParaRPr>
          </a:p>
          <a:p>
            <a:pPr marL="285750" indent="-285750">
              <a:buFont typeface="Arial,Sans-Serif"/>
              <a:buChar char="•"/>
            </a:pPr>
            <a:r>
              <a:rPr lang="en-US" b="1">
                <a:solidFill>
                  <a:srgbClr val="FFFFFF"/>
                </a:solidFill>
              </a:rPr>
              <a:t>P&amp;O Ferries = getting somewhere</a:t>
            </a:r>
            <a:r>
              <a:rPr lang="en-US" dirty="0">
                <a:solidFill>
                  <a:srgbClr val="FFFFFF"/>
                </a:solidFill>
              </a:rPr>
              <a:t> </a:t>
            </a:r>
            <a:endParaRPr lang="en-US" dirty="0">
              <a:solidFill>
                <a:srgbClr val="444444"/>
              </a:solidFill>
            </a:endParaRPr>
          </a:p>
          <a:p>
            <a:pPr marL="285750" indent="-285750">
              <a:buFont typeface="Arial,Sans-Serif"/>
              <a:buChar char="•"/>
            </a:pPr>
            <a:endParaRPr lang="en-US">
              <a:solidFill>
                <a:srgbClr val="444444"/>
              </a:solidFill>
            </a:endParaRPr>
          </a:p>
          <a:p>
            <a:r>
              <a:rPr lang="en-US" b="1">
                <a:solidFill>
                  <a:srgbClr val="FFFFFF"/>
                </a:solidFill>
              </a:rPr>
              <a:t>P&amp;O Ferries = getting somewhere</a:t>
            </a:r>
            <a:r>
              <a:rPr lang="en-US" dirty="0">
                <a:solidFill>
                  <a:srgbClr val="FFFFFF"/>
                </a:solidFill>
              </a:rPr>
              <a:t> </a:t>
            </a:r>
            <a:endParaRPr lang="en-US" dirty="0">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t>4</a:t>
            </a:fld>
            <a:endParaRPr lang="en-US"/>
          </a:p>
        </p:txBody>
      </p:sp>
    </p:spTree>
    <p:extLst>
      <p:ext uri="{BB962C8B-B14F-4D97-AF65-F5344CB8AC3E}">
        <p14:creationId xmlns:p14="http://schemas.microsoft.com/office/powerpoint/2010/main" val="3933021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P&amp;O Ferries Mass Dismissals (2022)</a:t>
            </a:r>
          </a:p>
          <a:p>
            <a:pPr marL="171450" indent="-171450">
              <a:buFont typeface="Arial"/>
              <a:buChar char="•"/>
            </a:pPr>
            <a:r>
              <a:rPr lang="en-US" dirty="0"/>
              <a:t>In 2022, P&amp;O Ferries’ CEO announced the </a:t>
            </a:r>
            <a:r>
              <a:rPr lang="en-US" b="1" dirty="0"/>
              <a:t>immediate dismissal of ~800 employees</a:t>
            </a:r>
            <a:r>
              <a:rPr lang="en-US" dirty="0"/>
              <a:t> via a short pre-recorded video </a:t>
            </a:r>
            <a:endParaRPr lang="en-US" dirty="0">
              <a:ea typeface="Calibri"/>
              <a:cs typeface="Calibri"/>
            </a:endParaRPr>
          </a:p>
          <a:p>
            <a:pPr marL="171450" indent="-171450">
              <a:buFont typeface="Arial"/>
              <a:buChar char="•"/>
            </a:pPr>
            <a:r>
              <a:rPr lang="en-US"/>
              <a:t>Workers were replaced with </a:t>
            </a:r>
            <a:r>
              <a:rPr lang="en-US" b="1"/>
              <a:t>agency staff</a:t>
            </a:r>
            <a:r>
              <a:rPr lang="en-US"/>
              <a:t> to restructure and improve economic sustainability </a:t>
            </a:r>
          </a:p>
          <a:p>
            <a:pPr marL="171450" indent="-171450">
              <a:buFont typeface="Arial"/>
              <a:buChar char="•"/>
            </a:pPr>
            <a:r>
              <a:rPr lang="en-US"/>
              <a:t>Decision was made </a:t>
            </a:r>
            <a:r>
              <a:rPr lang="en-US" b="1"/>
              <a:t>rapidly in a top-down manner</a:t>
            </a:r>
            <a:r>
              <a:rPr lang="en-US"/>
              <a:t>, with minimal employee input </a:t>
            </a:r>
          </a:p>
          <a:p>
            <a:pPr marL="171450" indent="-171450">
              <a:buFont typeface="Arial"/>
              <a:buChar char="•"/>
            </a:pPr>
            <a:r>
              <a:rPr lang="en-US"/>
              <a:t>Reflects an </a:t>
            </a:r>
            <a:r>
              <a:rPr lang="en-US" b="1"/>
              <a:t>authoritarian leadership style</a:t>
            </a:r>
            <a:r>
              <a:rPr lang="en-US"/>
              <a:t> (Kotter, 1995) </a:t>
            </a:r>
          </a:p>
          <a:p>
            <a:br>
              <a:rPr lang="en-US" dirty="0"/>
            </a:br>
            <a:endParaRPr lang="en-US" dirty="0"/>
          </a:p>
          <a:p>
            <a:r>
              <a:rPr lang="en-US"/>
              <a:t>🟦 Company Justification</a:t>
            </a:r>
          </a:p>
          <a:p>
            <a:pPr marL="171450" indent="-171450">
              <a:buFont typeface="Arial"/>
              <a:buChar char="•"/>
            </a:pPr>
            <a:r>
              <a:rPr lang="en-US"/>
              <a:t>CEO Peter Hebblethwaite stated P&amp;O had lost </a:t>
            </a:r>
            <a:r>
              <a:rPr lang="en-US" b="1"/>
              <a:t>over £200 million in two years</a:t>
            </a:r>
            <a:r>
              <a:rPr lang="en-US" dirty="0"/>
              <a:t> </a:t>
            </a:r>
            <a:endParaRPr lang="en-US" dirty="0">
              <a:ea typeface="Calibri"/>
              <a:cs typeface="Calibri"/>
            </a:endParaRPr>
          </a:p>
          <a:p>
            <a:pPr marL="171450" indent="-171450">
              <a:buFont typeface="Arial"/>
              <a:buChar char="•"/>
            </a:pPr>
            <a:r>
              <a:rPr lang="en-US"/>
              <a:t>Argued drastic action was needed to </a:t>
            </a:r>
            <a:r>
              <a:rPr lang="en-US" b="1"/>
              <a:t>protect and sustain the business</a:t>
            </a:r>
            <a:r>
              <a:rPr lang="en-US"/>
              <a:t> (HR Solutions, 2022) </a:t>
            </a:r>
          </a:p>
          <a:p>
            <a:pPr marL="171450" indent="-171450">
              <a:buFont typeface="Arial"/>
              <a:buChar char="•"/>
            </a:pPr>
            <a:r>
              <a:rPr lang="en-US"/>
              <a:t>Measures were implemented with </a:t>
            </a:r>
            <a:r>
              <a:rPr lang="en-US" b="1"/>
              <a:t>immediate effect</a:t>
            </a:r>
            <a:r>
              <a:rPr lang="en-US" dirty="0"/>
              <a:t> </a:t>
            </a:r>
            <a:endParaRPr lang="en-US" dirty="0">
              <a:ea typeface="Calibri"/>
              <a:cs typeface="Calibri"/>
            </a:endParaRPr>
          </a:p>
          <a:p>
            <a:br>
              <a:rPr lang="en-US" dirty="0"/>
            </a:br>
            <a:endParaRPr lang="en-US" dirty="0"/>
          </a:p>
          <a:p>
            <a:r>
              <a:rPr lang="en-US"/>
              <a:t>🟦 Public and Ethical Reaction</a:t>
            </a:r>
          </a:p>
          <a:p>
            <a:pPr marL="171450" indent="-171450">
              <a:buFont typeface="Arial"/>
              <a:buChar char="•"/>
            </a:pPr>
            <a:r>
              <a:rPr lang="en-US"/>
              <a:t>Announcement caused </a:t>
            </a:r>
            <a:r>
              <a:rPr lang="en-US" b="1"/>
              <a:t>widespread public backlash</a:t>
            </a:r>
            <a:r>
              <a:rPr lang="en-US" dirty="0"/>
              <a:t> </a:t>
            </a:r>
            <a:endParaRPr lang="en-US" dirty="0">
              <a:ea typeface="Calibri"/>
              <a:cs typeface="Calibri"/>
            </a:endParaRPr>
          </a:p>
          <a:p>
            <a:pPr marL="171450" indent="-171450">
              <a:buFont typeface="Arial"/>
              <a:buChar char="•"/>
            </a:pPr>
            <a:r>
              <a:rPr lang="en-US"/>
              <a:t>Concerns raised over </a:t>
            </a:r>
            <a:r>
              <a:rPr lang="en-US" b="1"/>
              <a:t>ethical treatment of employees</a:t>
            </a:r>
            <a:r>
              <a:rPr lang="en-US"/>
              <a:t> and corporate responsibility </a:t>
            </a:r>
          </a:p>
          <a:p>
            <a:pPr marL="171450" indent="-171450">
              <a:buFont typeface="Arial"/>
              <a:buChar char="•"/>
            </a:pPr>
            <a:r>
              <a:rPr lang="en-US"/>
              <a:t>Company faced: </a:t>
            </a:r>
          </a:p>
          <a:p>
            <a:pPr marL="628650" lvl="1" indent="-171450">
              <a:buFont typeface="Arial"/>
              <a:buChar char="•"/>
            </a:pPr>
            <a:r>
              <a:rPr lang="en-US"/>
              <a:t>Public protests </a:t>
            </a:r>
          </a:p>
          <a:p>
            <a:pPr marL="628650" lvl="1" indent="-171450">
              <a:buFont typeface="Arial"/>
              <a:buChar char="•"/>
            </a:pPr>
            <a:r>
              <a:rPr lang="en-US"/>
              <a:t>Customer boycotts </a:t>
            </a:r>
          </a:p>
          <a:p>
            <a:pPr marL="628650" lvl="1" indent="-171450">
              <a:buFont typeface="Arial"/>
              <a:buChar char="•"/>
            </a:pPr>
            <a:r>
              <a:rPr lang="en-US"/>
              <a:t>Negative media coverage </a:t>
            </a:r>
          </a:p>
          <a:p>
            <a:pPr marL="628650" lvl="1" indent="-171450">
              <a:buFont typeface="Arial"/>
              <a:buChar char="•"/>
            </a:pPr>
            <a:r>
              <a:rPr lang="en-US"/>
              <a:t>Government involvement and trade union disputes </a:t>
            </a:r>
          </a:p>
          <a:p>
            <a:endParaRPr lang="en-US" dirty="0">
              <a:ea typeface="Calibri"/>
              <a:cs typeface="Calibri"/>
            </a:endParaRPr>
          </a:p>
          <a:p>
            <a:endParaRPr lang="en-US">
              <a:ea typeface="Calibri"/>
              <a:cs typeface="Calibri"/>
            </a:endParaRPr>
          </a:p>
          <a:p>
            <a:r>
              <a:rPr lang="en-US">
                <a:highlight>
                  <a:srgbClr val="FFFFFF"/>
                </a:highlight>
              </a:rPr>
              <a:t>"Peter Hebblethwaite claimed that the business had lost over two hundred million in the last two years, and in order to protect the business, these drastic measures had to be implemented with immediate effect."</a:t>
            </a:r>
          </a:p>
          <a:p>
            <a:endParaRPr lang="en-US">
              <a:highlight>
                <a:srgbClr val="FFFFFF"/>
              </a:highlight>
              <a:ea typeface="Calibri"/>
              <a:cs typeface="Calibri"/>
            </a:endParaRPr>
          </a:p>
          <a:p>
            <a:r>
              <a:rPr lang="en-US" dirty="0">
                <a:highlight>
                  <a:srgbClr val="FFFFFF"/>
                </a:highlight>
              </a:rPr>
              <a:t> Autocratic leadership </a:t>
            </a:r>
            <a:r>
              <a:rPr lang="en-US" dirty="0" err="1">
                <a:highlight>
                  <a:srgbClr val="FFFFFF"/>
                </a:highlight>
              </a:rPr>
              <a:t>aproach</a:t>
            </a:r>
            <a:r>
              <a:rPr lang="en-US" dirty="0">
                <a:highlight>
                  <a:srgbClr val="FFFFFF"/>
                </a:highlight>
              </a:rPr>
              <a:t> ,</a:t>
            </a:r>
            <a:r>
              <a:rPr lang="en-US" dirty="0" err="1">
                <a:highlight>
                  <a:srgbClr val="FFFFFF"/>
                </a:highlight>
              </a:rPr>
              <a:t>althou</a:t>
            </a:r>
            <a:r>
              <a:rPr lang="en-US" dirty="0">
                <a:highlight>
                  <a:srgbClr val="FFFFFF"/>
                </a:highlight>
              </a:rPr>
              <a:t> affective in crisis wear  decisive action is necessary, This style does not promote teamwork or collaboration </a:t>
            </a:r>
            <a:r>
              <a:rPr lang="en-US" dirty="0" err="1">
                <a:highlight>
                  <a:srgbClr val="FFFFFF"/>
                </a:highlight>
              </a:rPr>
              <a:t>neith</a:t>
            </a:r>
            <a:r>
              <a:rPr lang="en-US" dirty="0">
                <a:highlight>
                  <a:srgbClr val="FFFFFF"/>
                </a:highlight>
              </a:rPr>
              <a:t> dose it </a:t>
            </a:r>
            <a:r>
              <a:rPr lang="en-US" dirty="0" err="1">
                <a:highlight>
                  <a:srgbClr val="FFFFFF"/>
                </a:highlight>
              </a:rPr>
              <a:t>groth</a:t>
            </a:r>
            <a:r>
              <a:rPr lang="en-US" dirty="0">
                <a:highlight>
                  <a:srgbClr val="FFFFFF"/>
                </a:highlight>
              </a:rPr>
              <a:t> or security,</a:t>
            </a:r>
            <a:endParaRPr lang="en-US" dirty="0"/>
          </a:p>
        </p:txBody>
      </p:sp>
      <p:sp>
        <p:nvSpPr>
          <p:cNvPr id="4" name="Slide Number Placeholder 3"/>
          <p:cNvSpPr>
            <a:spLocks noGrp="1"/>
          </p:cNvSpPr>
          <p:nvPr>
            <p:ph type="sldNum" sz="quarter" idx="5"/>
          </p:nvPr>
        </p:nvSpPr>
        <p:spPr/>
        <p:txBody>
          <a:bodyPr/>
          <a:lstStyle/>
          <a:p>
            <a:fld id="{21EFF719-AA53-4F05-8909-70841F0BD83F}" type="slidenum">
              <a:t>5</a:t>
            </a:fld>
            <a:endParaRPr lang="en-US"/>
          </a:p>
        </p:txBody>
      </p:sp>
    </p:spTree>
    <p:extLst>
      <p:ext uri="{BB962C8B-B14F-4D97-AF65-F5344CB8AC3E}">
        <p14:creationId xmlns:p14="http://schemas.microsoft.com/office/powerpoint/2010/main" val="3162870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P&amp;O Ferries’ decision was similar to J D Wetherspoon CEO Tim Martin’s approach during COVID-19 </a:t>
            </a:r>
          </a:p>
          <a:p>
            <a:pPr marL="285750" indent="-285750">
              <a:buFont typeface="Arial"/>
              <a:buChar char="•"/>
            </a:pPr>
            <a:r>
              <a:rPr lang="en-US" dirty="0"/>
              <a:t>Tim Martin advised employees to seek other jobs due to uncertainty over government financial support (Martin, 2020) </a:t>
            </a:r>
            <a:endParaRPr lang="en-US" dirty="0">
              <a:ea typeface="Calibri"/>
              <a:cs typeface="Calibri"/>
            </a:endParaRPr>
          </a:p>
          <a:p>
            <a:pPr marL="285750" indent="-285750">
              <a:buFont typeface="Arial"/>
              <a:buChar char="•"/>
            </a:pPr>
            <a:r>
              <a:rPr lang="en-US" dirty="0"/>
              <a:t>Both companies </a:t>
            </a:r>
            <a:r>
              <a:rPr lang="en-US" dirty="0" err="1"/>
              <a:t>prioritised</a:t>
            </a:r>
            <a:r>
              <a:rPr lang="en-US" dirty="0"/>
              <a:t> </a:t>
            </a:r>
            <a:r>
              <a:rPr lang="en-US" b="1" dirty="0"/>
              <a:t>financial survival and cost reduction</a:t>
            </a:r>
            <a:r>
              <a:rPr lang="en-US" dirty="0"/>
              <a:t> during economic pressure </a:t>
            </a:r>
            <a:endParaRPr lang="en-US" dirty="0">
              <a:ea typeface="Calibri"/>
              <a:cs typeface="Calibri"/>
            </a:endParaRPr>
          </a:p>
          <a:p>
            <a:pPr marL="285750" indent="-285750">
              <a:buFont typeface="Arial"/>
              <a:buChar char="•"/>
            </a:pPr>
            <a:r>
              <a:rPr lang="en-US"/>
              <a:t>Both faced </a:t>
            </a:r>
            <a:r>
              <a:rPr lang="en-US" b="1"/>
              <a:t>criticism for employee treatment and reputational damage</a:t>
            </a:r>
            <a:r>
              <a:rPr lang="en-US" dirty="0"/>
              <a: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6</a:t>
            </a:fld>
            <a:endParaRPr lang="en-US"/>
          </a:p>
        </p:txBody>
      </p:sp>
    </p:spTree>
    <p:extLst>
      <p:ext uri="{BB962C8B-B14F-4D97-AF65-F5344CB8AC3E}">
        <p14:creationId xmlns:p14="http://schemas.microsoft.com/office/powerpoint/2010/main" val="1911439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P&amp;O Ferries </a:t>
            </a:r>
            <a:r>
              <a:rPr lang="en-US" dirty="0" err="1"/>
              <a:t>Organisational</a:t>
            </a:r>
            <a:r>
              <a:rPr lang="en-US" dirty="0"/>
              <a:t> Culture</a:t>
            </a:r>
          </a:p>
          <a:p>
            <a:pPr marL="171450" indent="-171450">
              <a:buFont typeface="Arial"/>
              <a:buChar char="•"/>
            </a:pPr>
            <a:r>
              <a:rPr lang="en-US"/>
              <a:t>P&amp;O has a </a:t>
            </a:r>
            <a:r>
              <a:rPr lang="en-US" b="1"/>
              <a:t>traditional maritime-influenced culture</a:t>
            </a:r>
            <a:r>
              <a:rPr lang="en-US" dirty="0"/>
              <a:t> </a:t>
            </a:r>
            <a:endParaRPr lang="en-US" dirty="0">
              <a:ea typeface="Calibri"/>
              <a:cs typeface="Calibri"/>
            </a:endParaRPr>
          </a:p>
          <a:p>
            <a:pPr marL="171450" indent="-171450">
              <a:buFont typeface="Arial"/>
              <a:buChar char="•"/>
            </a:pPr>
            <a:r>
              <a:rPr lang="en-US"/>
              <a:t>Strong focus on: </a:t>
            </a:r>
          </a:p>
          <a:p>
            <a:pPr marL="628650" lvl="1" indent="-171450">
              <a:buFont typeface="Arial"/>
              <a:buChar char="•"/>
            </a:pPr>
            <a:r>
              <a:rPr lang="en-US"/>
              <a:t>Efficiency </a:t>
            </a:r>
          </a:p>
          <a:p>
            <a:pPr marL="628650" lvl="1" indent="-171450">
              <a:buFont typeface="Arial"/>
              <a:buChar char="•"/>
            </a:pPr>
            <a:r>
              <a:rPr lang="en-US"/>
              <a:t>Timekeeping </a:t>
            </a:r>
          </a:p>
          <a:p>
            <a:pPr marL="628650" lvl="1" indent="-171450">
              <a:buFont typeface="Arial"/>
              <a:buChar char="•"/>
            </a:pPr>
            <a:r>
              <a:rPr lang="en-US"/>
              <a:t>Operational control </a:t>
            </a:r>
          </a:p>
          <a:p>
            <a:pPr marL="171450" indent="-171450">
              <a:buFont typeface="Arial"/>
              <a:buChar char="•"/>
            </a:pPr>
            <a:r>
              <a:rPr lang="en-US"/>
              <a:t>Management style is </a:t>
            </a:r>
            <a:r>
              <a:rPr lang="en-US" b="1"/>
              <a:t>hierarchical</a:t>
            </a:r>
            <a:r>
              <a:rPr lang="en-US"/>
              <a:t>, with decisions made at senior level </a:t>
            </a:r>
          </a:p>
          <a:p>
            <a:pPr marL="171450" indent="-171450">
              <a:buFont typeface="Arial"/>
              <a:buChar char="•"/>
            </a:pPr>
            <a:r>
              <a:rPr lang="en-US"/>
              <a:t>This improves </a:t>
            </a:r>
            <a:r>
              <a:rPr lang="en-US" b="1"/>
              <a:t>cost control and operational efficiency</a:t>
            </a:r>
            <a:r>
              <a:rPr lang="en-US" dirty="0"/>
              <a:t> </a:t>
            </a:r>
            <a:endParaRPr lang="en-US" dirty="0">
              <a:ea typeface="Calibri"/>
              <a:cs typeface="Calibri"/>
            </a:endParaRPr>
          </a:p>
          <a:p>
            <a:pPr marL="171450" indent="-171450">
              <a:buFont typeface="Arial"/>
              <a:buChar char="•"/>
            </a:pPr>
            <a:r>
              <a:rPr lang="en-US"/>
              <a:t>However, it can reduce </a:t>
            </a:r>
            <a:r>
              <a:rPr lang="en-US" b="1"/>
              <a:t>employee voice</a:t>
            </a:r>
            <a:r>
              <a:rPr lang="en-US"/>
              <a:t> and increase criticism of top-down leadership (P&amp;O Ferries, 2026) </a:t>
            </a:r>
          </a:p>
          <a:p>
            <a:br>
              <a:rPr lang="en-US" dirty="0"/>
            </a:br>
            <a:endParaRPr lang="en-US" dirty="0"/>
          </a:p>
          <a:p>
            <a:r>
              <a:rPr lang="en-US"/>
              <a:t>🟦 Required Cultural Shift</a:t>
            </a:r>
          </a:p>
          <a:p>
            <a:pPr marL="171450" indent="-171450">
              <a:buFont typeface="Arial"/>
              <a:buChar char="•"/>
            </a:pPr>
            <a:r>
              <a:rPr lang="en-US"/>
              <a:t>To rebuild trust as a brand, P&amp;O may need to shift: </a:t>
            </a:r>
          </a:p>
          <a:p>
            <a:pPr marL="628650" lvl="1" indent="-171450">
              <a:buFont typeface="Arial"/>
              <a:buChar char="•"/>
            </a:pPr>
            <a:r>
              <a:rPr lang="en-US" b="1"/>
              <a:t>Secrecy → Transparency</a:t>
            </a:r>
            <a:r>
              <a:rPr lang="en-US" dirty="0"/>
              <a:t> </a:t>
            </a:r>
            <a:endParaRPr lang="en-US" dirty="0">
              <a:ea typeface="Calibri"/>
              <a:cs typeface="Calibri"/>
            </a:endParaRPr>
          </a:p>
          <a:p>
            <a:pPr marL="628650" lvl="1" indent="-171450">
              <a:buFont typeface="Arial"/>
              <a:buChar char="•"/>
            </a:pPr>
            <a:r>
              <a:rPr lang="en-US" b="1"/>
              <a:t>Fear-based compliance → Trust-based performance</a:t>
            </a:r>
            <a:r>
              <a:rPr lang="en-US" dirty="0"/>
              <a:t> </a:t>
            </a:r>
            <a:endParaRPr lang="en-US" dirty="0">
              <a:ea typeface="Calibri"/>
              <a:cs typeface="Calibri"/>
            </a:endParaRPr>
          </a:p>
          <a:p>
            <a:pPr marL="628650" lvl="1" indent="-171450">
              <a:buFont typeface="Arial"/>
              <a:buChar char="•"/>
            </a:pPr>
            <a:r>
              <a:rPr lang="en-US" b="1"/>
              <a:t>Rigid hierarchy → Flexible leadership</a:t>
            </a:r>
            <a:r>
              <a:rPr lang="en-US" dirty="0"/>
              <a:t> </a:t>
            </a:r>
            <a:endParaRPr lang="en-US" dirty="0">
              <a:ea typeface="Calibri"/>
              <a:cs typeface="Calibri"/>
            </a:endParaRPr>
          </a:p>
          <a:p>
            <a:pPr lvl="1"/>
            <a:br>
              <a:rPr lang="en-US" dirty="0"/>
            </a:br>
            <a:endParaRPr lang="en-US" dirty="0"/>
          </a:p>
          <a:p>
            <a:pPr lvl="1"/>
            <a:r>
              <a:rPr lang="en-US"/>
              <a:t>🟦 Leadership and Change Approach</a:t>
            </a:r>
          </a:p>
          <a:p>
            <a:pPr marL="171450" indent="-171450">
              <a:buFont typeface="Arial"/>
              <a:buChar char="•"/>
            </a:pPr>
            <a:r>
              <a:rPr lang="en-US" b="1"/>
              <a:t>Transformational leadership</a:t>
            </a:r>
            <a:r>
              <a:rPr lang="en-US"/>
              <a:t> is seen as more effective for long-term success than authoritarian styles </a:t>
            </a:r>
          </a:p>
          <a:p>
            <a:pPr marL="171450" indent="-171450">
              <a:buFont typeface="Arial"/>
              <a:buChar char="•"/>
            </a:pPr>
            <a:r>
              <a:rPr lang="en-US"/>
              <a:t>Recommended approach: </a:t>
            </a:r>
            <a:r>
              <a:rPr lang="en-US" b="1"/>
              <a:t>authentic transformational strategy</a:t>
            </a:r>
            <a:r>
              <a:rPr lang="en-US"/>
              <a:t> to: </a:t>
            </a:r>
          </a:p>
          <a:p>
            <a:pPr marL="628650" lvl="1" indent="-171450">
              <a:buFont typeface="Arial"/>
              <a:buChar char="•"/>
            </a:pPr>
            <a:r>
              <a:rPr lang="en-US"/>
              <a:t>Rebuild trust </a:t>
            </a:r>
          </a:p>
          <a:p>
            <a:pPr marL="628650" lvl="1" indent="-171450">
              <a:buFont typeface="Arial"/>
              <a:buChar char="•"/>
            </a:pPr>
            <a:r>
              <a:rPr lang="en-US"/>
              <a:t>Improve employee motivation </a:t>
            </a:r>
          </a:p>
          <a:p>
            <a:pPr marL="171450" indent="-171450">
              <a:buFont typeface="Arial"/>
              <a:buChar char="•"/>
            </a:pPr>
            <a:r>
              <a:rPr lang="en-US"/>
              <a:t>Lewin’s Change Model suggests: </a:t>
            </a:r>
          </a:p>
          <a:p>
            <a:pPr marL="628650" lvl="1" indent="-171450">
              <a:buFont typeface="Arial"/>
              <a:buChar char="•"/>
            </a:pPr>
            <a:r>
              <a:rPr lang="en-US"/>
              <a:t>Prepare employees for change (unfreeze) </a:t>
            </a:r>
          </a:p>
          <a:p>
            <a:pPr marL="628650" lvl="1" indent="-171450">
              <a:buFont typeface="Arial"/>
              <a:buChar char="•"/>
            </a:pPr>
            <a:r>
              <a:rPr lang="en-US"/>
              <a:t>Introduce participative leadership (change) </a:t>
            </a:r>
          </a:p>
          <a:p>
            <a:pPr marL="628650" lvl="1" indent="-171450">
              <a:buFont typeface="Arial"/>
              <a:buChar char="•"/>
            </a:pPr>
            <a:r>
              <a:rPr lang="en-US" dirty="0"/>
              <a:t>Embed new culture into </a:t>
            </a:r>
            <a:r>
              <a:rPr lang="en-US" dirty="0" err="1"/>
              <a:t>organisation</a:t>
            </a:r>
            <a:r>
              <a:rPr lang="en-US" dirty="0"/>
              <a:t> (refreeze) (Lewin, 1947) </a:t>
            </a:r>
            <a:endParaRPr lang="en-US" dirty="0">
              <a:ea typeface="Calibri"/>
              <a:cs typeface="Calibri"/>
            </a:endParaRPr>
          </a:p>
          <a:p>
            <a:endParaRPr lang="en-US" dirty="0">
              <a:ea typeface="Calibri"/>
              <a:cs typeface="Calibri"/>
            </a:endParaRPr>
          </a:p>
          <a:p>
            <a:r>
              <a:rPr lang="en-US" dirty="0"/>
              <a:t>““</a:t>
            </a:r>
            <a:r>
              <a:rPr lang="en-US" dirty="0" err="1"/>
              <a:t>Organisational</a:t>
            </a:r>
            <a:r>
              <a:rPr lang="en-US" dirty="0"/>
              <a:t> culture refers to the collection of values, beliefs, norms and assumptions that shape the way people behave within </a:t>
            </a:r>
            <a:r>
              <a:rPr lang="en-US" dirty="0" err="1"/>
              <a:t>organisations</a:t>
            </a:r>
            <a:r>
              <a:rPr lang="en-US" dirty="0"/>
              <a:t>.” Mullins, L.J. (2016) Management and </a:t>
            </a:r>
            <a:r>
              <a:rPr lang="en-US" dirty="0" err="1"/>
              <a:t>Organisational</a:t>
            </a:r>
            <a:r>
              <a:rPr lang="en-US" dirty="0"/>
              <a:t> </a:t>
            </a:r>
            <a:r>
              <a:rPr lang="en-US" dirty="0" err="1"/>
              <a:t>Behaviour</a:t>
            </a:r>
            <a:r>
              <a:rPr lang="en-US" dirty="0"/>
              <a:t>. 11th </a:t>
            </a:r>
            <a:r>
              <a:rPr lang="en-US" dirty="0" err="1"/>
              <a:t>edn</a:t>
            </a:r>
            <a:r>
              <a:rPr lang="en-US" dirty="0"/>
              <a:t>. Harlow: Pearson. “</a:t>
            </a:r>
            <a:r>
              <a:rPr lang="en-US" dirty="0" err="1"/>
              <a:t>Organisational</a:t>
            </a:r>
            <a:r>
              <a:rPr lang="en-US" dirty="0"/>
              <a:t> culture is a pattern of shared</a:t>
            </a:r>
          </a:p>
          <a:p>
            <a:endParaRPr lang="en-US">
              <a:ea typeface="Calibri"/>
              <a:cs typeface="Calibri"/>
            </a:endParaRPr>
          </a:p>
          <a:p>
            <a:r>
              <a:rPr lang="en-US" dirty="0"/>
              <a:t>“</a:t>
            </a:r>
            <a:r>
              <a:rPr lang="en-US" dirty="0" err="1"/>
              <a:t>Organisational</a:t>
            </a:r>
            <a:r>
              <a:rPr lang="en-US" dirty="0"/>
              <a:t> culture is the way things are done around here.” Deal, T.E. and Kennedy, A.A. (1982) Corporate Cultures: The Rites and Rituals of Corporate Life. Reading, MA: Addison-Wesley</a:t>
            </a:r>
            <a:endParaRPr lang="en-US" dirty="0">
              <a:ea typeface="Calibri"/>
              <a:cs typeface="Calibri"/>
            </a:endParaRPr>
          </a:p>
          <a:p>
            <a:endParaRPr lang="en-US">
              <a:ea typeface="Calibri"/>
              <a:cs typeface="Calibri"/>
            </a:endParaRPr>
          </a:p>
          <a:p>
            <a:r>
              <a:rPr lang="en-US" dirty="0"/>
              <a:t>“</a:t>
            </a:r>
            <a:r>
              <a:rPr lang="en-US" dirty="0" err="1"/>
              <a:t>Organisational</a:t>
            </a:r>
            <a:r>
              <a:rPr lang="en-US" dirty="0"/>
              <a:t> culture is a pattern of shared basic assumptions learned by a group as it solved its problems of external adaptation and internal integration.” Schein, E.H. (2010) Organizational Culture and Leadership. 4th </a:t>
            </a:r>
            <a:r>
              <a:rPr lang="en-US" dirty="0" err="1"/>
              <a:t>edn</a:t>
            </a:r>
            <a:r>
              <a:rPr lang="en-US" dirty="0"/>
              <a:t>. San Francisco: Jossey-Bass</a:t>
            </a:r>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7</a:t>
            </a:fld>
            <a:endParaRPr lang="en-US"/>
          </a:p>
        </p:txBody>
      </p:sp>
    </p:spTree>
    <p:extLst>
      <p:ext uri="{BB962C8B-B14F-4D97-AF65-F5344CB8AC3E}">
        <p14:creationId xmlns:p14="http://schemas.microsoft.com/office/powerpoint/2010/main" val="3300835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In 2022, P&amp;O Ferries undertook a major leadership strategy by dismissing 800 employees without consultation, via a pre-recorded message, citing a need to cut costs in order to compete with the industry. Although this action led to positive cost reduction for P&amp;O, the communication method used had negative implications on relationships with staff, unions, politicians and customers; with the argument being that the company has displayed poor ethical leadership and disregarded the wellbeing of their workforce, which has had a long-term negative impact on organisational culture and the public perception of P&amp;O.</a:t>
            </a:r>
            <a:endParaRPr lang="en-GB">
              <a:highlight>
                <a:srgbClr val="606060"/>
              </a:highlight>
            </a:endParaRPr>
          </a:p>
          <a:p>
            <a:r>
              <a:rPr lang="en-GB">
                <a:highlight>
                  <a:srgbClr val="FFFFFF"/>
                </a:highlight>
              </a:rPr>
              <a:t> </a:t>
            </a:r>
            <a:endParaRPr lang="en-GB">
              <a:highlight>
                <a:srgbClr val="606060"/>
              </a:highlight>
            </a:endParaRPr>
          </a:p>
          <a:p>
            <a:r>
              <a:rPr lang="en-GB">
                <a:highlight>
                  <a:srgbClr val="FFFFFF"/>
                </a:highlight>
              </a:rPr>
              <a:t>This situation is aligned with Kotter's Change Management theory, where it is asserted that a successful change requires good communication and trust to employees to allow staff to be motivated through the transformation process. P&amp;O did not communicate with employees nor involve them in the process, resulting in an increase in resistance and deteriorating relationships between workers and management.</a:t>
            </a:r>
            <a:endParaRPr lang="en-GB">
              <a:highlight>
                <a:srgbClr val="606060"/>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GB"/>
              <a:t>8</a:t>
            </a:fld>
            <a:endParaRPr lang="en-GB"/>
          </a:p>
        </p:txBody>
      </p:sp>
    </p:spTree>
    <p:extLst>
      <p:ext uri="{BB962C8B-B14F-4D97-AF65-F5344CB8AC3E}">
        <p14:creationId xmlns:p14="http://schemas.microsoft.com/office/powerpoint/2010/main" val="4152552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During this organisational change HR, marketing and operations all played critical roles. HR managed the firings of all staff, recruiting new agency workers however the poor communication damaged trust and morale among employees, who did not feel that they had any support from leadership. Marketing had the difficult task of managing public perception in the media as criticism arose online. Consumers became reluctant to use the service and question the ethical nature of the organisation. Operations has also been adversely impacted as agency workers are less experienced and the effect this is having on quality of service, safety and training has led to less trust from the consumers.</a:t>
            </a:r>
            <a:endParaRPr lang="en-GB">
              <a:highlight>
                <a:srgbClr val="606060"/>
              </a:highlight>
            </a:endParaRPr>
          </a:p>
          <a:p>
            <a:r>
              <a:rPr lang="en-GB">
                <a:highlight>
                  <a:srgbClr val="FFFFFF"/>
                </a:highlight>
              </a:rPr>
              <a:t> </a:t>
            </a:r>
            <a:endParaRPr lang="en-GB">
              <a:highlight>
                <a:srgbClr val="606060"/>
              </a:highlight>
            </a:endParaRPr>
          </a:p>
          <a:p>
            <a:r>
              <a:rPr lang="en-GB">
                <a:highlight>
                  <a:srgbClr val="FFFFFF"/>
                </a:highlight>
              </a:rPr>
              <a:t>Psychological Contract Theory, regarding employers to treat employees fairly and with respect, despite not being part of a formal contract. P&amp;O Ferries had clearly violated this unwritten rule with the mass firings causing major trust issues among workers.</a:t>
            </a:r>
            <a:endParaRPr lang="en-GB">
              <a:highlight>
                <a:srgbClr val="606060"/>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GB"/>
              <a:t>9</a:t>
            </a:fld>
            <a:endParaRPr lang="en-GB"/>
          </a:p>
        </p:txBody>
      </p:sp>
    </p:spTree>
    <p:extLst>
      <p:ext uri="{BB962C8B-B14F-4D97-AF65-F5344CB8AC3E}">
        <p14:creationId xmlns:p14="http://schemas.microsoft.com/office/powerpoint/2010/main" val="1578443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Although P&amp;O Ferries had a short-term financial benefit, they did not find a long-term solution with low morale and low levels of trust from their workforce, coupled with negative public perceptions regarding safety and ethics. These problems further impacted business on an organizational culture level and have made leadership of the company lack credibility among many parties. The similar situation of the British Airways cabin crew dispute, had negative consequences on consumer trust and company image, illustrating the importance of good employee relations for the tourism and transport industries.</a:t>
            </a:r>
            <a:endParaRPr lang="en-US">
              <a:highlight>
                <a:srgbClr val="606060"/>
              </a:highlight>
            </a:endParaRPr>
          </a:p>
        </p:txBody>
      </p:sp>
      <p:sp>
        <p:nvSpPr>
          <p:cNvPr id="4" name="Slide Number Placeholder 3"/>
          <p:cNvSpPr>
            <a:spLocks noGrp="1"/>
          </p:cNvSpPr>
          <p:nvPr>
            <p:ph type="sldNum" sz="quarter" idx="5"/>
          </p:nvPr>
        </p:nvSpPr>
        <p:spPr/>
        <p:txBody>
          <a:bodyPr/>
          <a:lstStyle/>
          <a:p>
            <a:fld id="{21EFF719-AA53-4F05-8909-70841F0BD83F}" type="slidenum">
              <a:rPr lang="en-GB"/>
              <a:t>10</a:t>
            </a:fld>
            <a:endParaRPr lang="en-GB"/>
          </a:p>
        </p:txBody>
      </p:sp>
    </p:spTree>
    <p:extLst>
      <p:ext uri="{BB962C8B-B14F-4D97-AF65-F5344CB8AC3E}">
        <p14:creationId xmlns:p14="http://schemas.microsoft.com/office/powerpoint/2010/main" val="2099027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the disaster P&amp;O Ferries replaced workers with agency staff to help reduce costs. They also continue to run ferries, which keeps their operations running, as their owner DP World continues to plan for future expansion. Although they are still trying to resolve all the problems the benefits have not been far-reaching with staff reporting they still lack morale and trust for the leaders. This continues to be criticised by unions and government. Employees didn't trust management, and had concerns around job </a:t>
            </a:r>
            <a:r>
              <a:rPr lang="en-GB" err="1"/>
              <a:t>securuity</a:t>
            </a:r>
            <a:r>
              <a:rPr lang="en-GB"/>
              <a:t> even now. Customers regained some confidence due to the services, though </a:t>
            </a:r>
            <a:r>
              <a:rPr lang="en-GB" err="1"/>
              <a:t>repuation</a:t>
            </a:r>
            <a:r>
              <a:rPr lang="en-GB"/>
              <a:t> </a:t>
            </a:r>
            <a:r>
              <a:rPr lang="en-GB" err="1"/>
              <a:t>damange</a:t>
            </a:r>
            <a:r>
              <a:rPr lang="en-GB"/>
              <a:t> is still in the public eye. </a:t>
            </a:r>
            <a:endParaRPr lang="en-US"/>
          </a:p>
        </p:txBody>
      </p:sp>
      <p:sp>
        <p:nvSpPr>
          <p:cNvPr id="4" name="Slide Number Placeholder 3"/>
          <p:cNvSpPr>
            <a:spLocks noGrp="1"/>
          </p:cNvSpPr>
          <p:nvPr>
            <p:ph type="sldNum" sz="quarter" idx="5"/>
          </p:nvPr>
        </p:nvSpPr>
        <p:spPr/>
        <p:txBody>
          <a:bodyPr/>
          <a:lstStyle/>
          <a:p>
            <a:fld id="{21EFF719-AA53-4F05-8909-70841F0BD83F}" type="slidenum">
              <a:rPr lang="en-GB"/>
              <a:t>11</a:t>
            </a:fld>
            <a:endParaRPr lang="en-GB"/>
          </a:p>
        </p:txBody>
      </p:sp>
    </p:spTree>
    <p:extLst>
      <p:ext uri="{BB962C8B-B14F-4D97-AF65-F5344CB8AC3E}">
        <p14:creationId xmlns:p14="http://schemas.microsoft.com/office/powerpoint/2010/main" val="3014898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P&amp;O Ferries has a major impact on tourism because it connects the UK with countries such as France, the Netherlands and Belgium. This encourages international travel and makes holidays more accessible for families and tourists.</a:t>
            </a:r>
          </a:p>
          <a:p>
            <a:endParaRPr lang="en-GB"/>
          </a:p>
          <a:p>
            <a:r>
              <a:rPr lang="en-GB"/>
              <a:t>The company also benefits local economies because tourists spend money on hotels, restaurants, shops and attractions in port cities such as Dover and Hull. Ferry travel can often be cheaper and more flexible than flying, especially for people travelling with cars or larger groups.</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12</a:t>
            </a:fld>
            <a:endParaRPr lang="en-GB"/>
          </a:p>
        </p:txBody>
      </p:sp>
    </p:spTree>
    <p:extLst>
      <p:ext uri="{BB962C8B-B14F-4D97-AF65-F5344CB8AC3E}">
        <p14:creationId xmlns:p14="http://schemas.microsoft.com/office/powerpoint/2010/main" val="3847291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P&amp;O Ferries also impacts the leisure industry because the journey itself is designed to be enjoyable. Many ferries include restaurants, bars, shops and entertainment, creating a mini-cruise experience.</a:t>
            </a:r>
          </a:p>
          <a:p>
            <a:endParaRPr lang="en-GB"/>
          </a:p>
          <a:p>
            <a:r>
              <a:rPr lang="en-GB"/>
              <a:t>Routes such as Hull to Rotterdam are promoted as short leisure breaks rather than just transport. This appeals to couples, families and groups looking for affordable trips. Ferry travel also allows passengers to take vehicles, making road trips and longer holidays easier.</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13</a:t>
            </a:fld>
            <a:endParaRPr lang="en-GB"/>
          </a:p>
        </p:txBody>
      </p:sp>
    </p:spTree>
    <p:extLst>
      <p:ext uri="{BB962C8B-B14F-4D97-AF65-F5344CB8AC3E}">
        <p14:creationId xmlns:p14="http://schemas.microsoft.com/office/powerpoint/2010/main" val="2408805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P&amp;O Ferries supports the events industry by helping people travel to festivals, concerts, sporting events and cultural celebrations across Europe.</a:t>
            </a:r>
          </a:p>
          <a:p>
            <a:endParaRPr lang="en-GB"/>
          </a:p>
          <a:p>
            <a:r>
              <a:rPr lang="en-GB"/>
              <a:t>This is important because event tourism is growing rapidly, with many people travelling specifically to attend events. P&amp;O Ferries has also supported regional tourism campaigns and events, including activities linked to Hull City of Culture, which helped attract more visitors into the area.</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14</a:t>
            </a:fld>
            <a:endParaRPr lang="en-GB"/>
          </a:p>
        </p:txBody>
      </p:sp>
    </p:spTree>
    <p:extLst>
      <p:ext uri="{BB962C8B-B14F-4D97-AF65-F5344CB8AC3E}">
        <p14:creationId xmlns:p14="http://schemas.microsoft.com/office/powerpoint/2010/main" val="29759971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Although P&amp;O Ferries has many positive impacts, there are also challenges and negative effects.</a:t>
            </a:r>
          </a:p>
          <a:p>
            <a:endParaRPr lang="en-GB"/>
          </a:p>
          <a:p>
            <a:r>
              <a:rPr lang="en-GB"/>
              <a:t>One major issue is environmental sustainability, because ferries produce carbon emissions and pollution. As tourists become more environmentally aware, transport companies face increasing pressure to become greener.</a:t>
            </a:r>
          </a:p>
          <a:p>
            <a:endParaRPr lang="en-GB"/>
          </a:p>
          <a:p>
            <a:r>
              <a:rPr lang="en-GB"/>
              <a:t>Another issue was the 2022 employee dismissal controversy, where around 800 workers lost their jobs. This damaged the company’s public image and caused criticism from customers and the media. Competition from airlines and the </a:t>
            </a:r>
            <a:r>
              <a:rPr lang="en-GB" err="1"/>
              <a:t>Eurotunnel</a:t>
            </a:r>
            <a:r>
              <a:rPr lang="en-GB"/>
              <a:t> also creates pressure for the company to improve its services.</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15</a:t>
            </a:fld>
            <a:endParaRPr lang="en-GB"/>
          </a:p>
        </p:txBody>
      </p:sp>
    </p:spTree>
    <p:extLst>
      <p:ext uri="{BB962C8B-B14F-4D97-AF65-F5344CB8AC3E}">
        <p14:creationId xmlns:p14="http://schemas.microsoft.com/office/powerpoint/2010/main" val="28362487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FFFF"/>
                </a:highlight>
              </a:rPr>
              <a:t> One suggestion to improve future organizational change would be to implement an open communication strategy with employees, as employees felt neglected during the firings. With a strong communicative strategy employees would feel valued and more committed to the organisation and it would help to improve organisational culture and the relationships between management and workers. </a:t>
            </a:r>
            <a:endParaRPr lang="en-US"/>
          </a:p>
        </p:txBody>
      </p:sp>
      <p:sp>
        <p:nvSpPr>
          <p:cNvPr id="4" name="Slide Number Placeholder 3"/>
          <p:cNvSpPr>
            <a:spLocks noGrp="1"/>
          </p:cNvSpPr>
          <p:nvPr>
            <p:ph type="sldNum" sz="quarter" idx="5"/>
          </p:nvPr>
        </p:nvSpPr>
        <p:spPr/>
        <p:txBody>
          <a:bodyPr/>
          <a:lstStyle/>
          <a:p>
            <a:fld id="{21EFF719-AA53-4F05-8909-70841F0BD83F}" type="slidenum">
              <a:t>16</a:t>
            </a:fld>
            <a:endParaRPr lang="en-US"/>
          </a:p>
        </p:txBody>
      </p:sp>
    </p:spTree>
    <p:extLst>
      <p:ext uri="{BB962C8B-B14F-4D97-AF65-F5344CB8AC3E}">
        <p14:creationId xmlns:p14="http://schemas.microsoft.com/office/powerpoint/2010/main" val="26017238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Employee Motivation &amp; Incentives</a:t>
            </a:r>
          </a:p>
          <a:p>
            <a:pPr marL="285750" indent="-285750">
              <a:buFont typeface="Arial"/>
              <a:buChar char="•"/>
            </a:pPr>
            <a:r>
              <a:rPr lang="en-US"/>
              <a:t>Businesses can improve motivation using </a:t>
            </a:r>
            <a:r>
              <a:rPr lang="en-US" b="1"/>
              <a:t>incentive-based reward systems</a:t>
            </a:r>
            <a:r>
              <a:rPr lang="en-US" dirty="0"/>
              <a:t> </a:t>
            </a:r>
            <a:endParaRPr lang="en-US" dirty="0">
              <a:ea typeface="Calibri"/>
              <a:cs typeface="Calibri"/>
            </a:endParaRPr>
          </a:p>
          <a:p>
            <a:pPr marL="285750" indent="-285750">
              <a:buFont typeface="Arial"/>
              <a:buChar char="•"/>
            </a:pPr>
            <a:r>
              <a:rPr lang="en-US"/>
              <a:t>Examples include: </a:t>
            </a:r>
          </a:p>
          <a:p>
            <a:pPr marL="285750" lvl="1" indent="-285750">
              <a:buFont typeface="Arial"/>
              <a:buChar char="•"/>
            </a:pPr>
            <a:r>
              <a:rPr lang="en-US"/>
              <a:t>Holiday prizes </a:t>
            </a:r>
          </a:p>
          <a:p>
            <a:pPr marL="285750" lvl="1" indent="-285750">
              <a:buFont typeface="Arial"/>
              <a:buChar char="•"/>
            </a:pPr>
            <a:r>
              <a:rPr lang="en-US"/>
              <a:t>Travel vouchers </a:t>
            </a:r>
          </a:p>
          <a:p>
            <a:pPr marL="285750" lvl="1" indent="-285750">
              <a:buFont typeface="Arial"/>
              <a:buChar char="•"/>
            </a:pPr>
            <a:r>
              <a:rPr lang="en-US"/>
              <a:t>Recognition for most positive customer feedback </a:t>
            </a:r>
          </a:p>
          <a:p>
            <a:pPr marL="285750" indent="-285750">
              <a:buFont typeface="Arial"/>
              <a:buChar char="•"/>
            </a:pPr>
            <a:r>
              <a:rPr lang="en-US"/>
              <a:t>These act as </a:t>
            </a:r>
            <a:r>
              <a:rPr lang="en-US" b="1"/>
              <a:t>motivators</a:t>
            </a:r>
            <a:r>
              <a:rPr lang="en-US"/>
              <a:t> (Herzberg, 1966) </a:t>
            </a:r>
          </a:p>
          <a:p>
            <a:pPr marL="285750" indent="-285750">
              <a:buFont typeface="Arial"/>
              <a:buChar char="•"/>
            </a:pPr>
            <a:r>
              <a:rPr lang="en-US"/>
              <a:t>Encourages employees to: </a:t>
            </a:r>
          </a:p>
          <a:p>
            <a:pPr marL="285750" lvl="1" indent="-285750">
              <a:buFont typeface="Arial"/>
              <a:buChar char="•"/>
            </a:pPr>
            <a:r>
              <a:rPr lang="en-US"/>
              <a:t>Engage more with customers </a:t>
            </a:r>
          </a:p>
          <a:p>
            <a:pPr marL="285750" lvl="1" indent="-285750">
              <a:buFont typeface="Arial"/>
              <a:buChar char="•"/>
            </a:pPr>
            <a:r>
              <a:rPr lang="en-US"/>
              <a:t>Improve communication </a:t>
            </a:r>
          </a:p>
          <a:p>
            <a:pPr marL="285750" lvl="1" indent="-285750">
              <a:buFont typeface="Arial"/>
              <a:buChar char="•"/>
            </a:pPr>
            <a:r>
              <a:rPr lang="en-US"/>
              <a:t>Create a </a:t>
            </a:r>
            <a:r>
              <a:rPr lang="en-US" b="1"/>
              <a:t>friendlier, family-oriented brand image</a:t>
            </a:r>
            <a:r>
              <a:rPr lang="en-US" dirty="0"/>
              <a:t> </a:t>
            </a:r>
            <a:endParaRPr lang="en-US" dirty="0">
              <a:ea typeface="Calibri"/>
              <a:cs typeface="Calibri"/>
            </a:endParaRPr>
          </a:p>
          <a:p>
            <a:pPr marL="285750" indent="-285750">
              <a:buFont typeface="Arial"/>
              <a:buChar char="•"/>
            </a:pPr>
            <a:r>
              <a:rPr lang="en-US"/>
              <a:t>Leads to higher effort due to </a:t>
            </a:r>
            <a:r>
              <a:rPr lang="en-US" b="1"/>
              <a:t>performance-linked rewards</a:t>
            </a:r>
            <a:r>
              <a:rPr lang="en-US" dirty="0"/>
              <a:t> </a:t>
            </a:r>
            <a:endParaRPr lang="en-US" dirty="0">
              <a:ea typeface="Calibri"/>
              <a:cs typeface="Calibri"/>
            </a:endParaRPr>
          </a:p>
          <a:p>
            <a:br>
              <a:rPr lang="en-US" dirty="0"/>
            </a:br>
            <a:endParaRPr lang="en-US" dirty="0"/>
          </a:p>
          <a:p>
            <a:r>
              <a:rPr lang="en-US"/>
              <a:t>🟦 Team Development &amp; Workplace Culture</a:t>
            </a:r>
          </a:p>
          <a:p>
            <a:pPr marL="285750" indent="-285750">
              <a:buFont typeface="Arial"/>
              <a:buChar char="•"/>
            </a:pPr>
            <a:r>
              <a:rPr lang="en-US" b="1"/>
              <a:t>Team-building activities</a:t>
            </a:r>
            <a:r>
              <a:rPr lang="en-US"/>
              <a:t> (including social events) improve: </a:t>
            </a:r>
          </a:p>
          <a:p>
            <a:pPr marL="285750" lvl="1" indent="-285750">
              <a:buFont typeface="Arial"/>
              <a:buChar char="•"/>
            </a:pPr>
            <a:r>
              <a:rPr lang="en-US"/>
              <a:t>Morale </a:t>
            </a:r>
          </a:p>
          <a:p>
            <a:pPr marL="285750" lvl="1" indent="-285750">
              <a:buFont typeface="Arial"/>
              <a:buChar char="•"/>
            </a:pPr>
            <a:r>
              <a:rPr lang="en-US"/>
              <a:t>Workplace relationships </a:t>
            </a:r>
          </a:p>
          <a:p>
            <a:pPr marL="285750" lvl="1" indent="-285750">
              <a:buFont typeface="Arial"/>
              <a:buChar char="•"/>
            </a:pPr>
            <a:r>
              <a:rPr lang="en-US"/>
              <a:t>Overall performance (Mayo, 1933) </a:t>
            </a:r>
          </a:p>
          <a:p>
            <a:pPr marL="285750" indent="-285750">
              <a:buFont typeface="Arial"/>
              <a:buChar char="•"/>
            </a:pPr>
            <a:r>
              <a:rPr lang="en-US"/>
              <a:t>Tuckman’s model explains team progression: </a:t>
            </a:r>
          </a:p>
          <a:p>
            <a:pPr marL="285750" lvl="1" indent="-285750">
              <a:buFont typeface="Arial"/>
              <a:buChar char="•"/>
            </a:pPr>
            <a:r>
              <a:rPr lang="en-US"/>
              <a:t>Forming → Storming → Norming → Performing </a:t>
            </a:r>
          </a:p>
          <a:p>
            <a:pPr marL="285750" indent="-285750">
              <a:buFont typeface="Arial"/>
              <a:buChar char="•"/>
            </a:pPr>
            <a:r>
              <a:rPr lang="en-US"/>
              <a:t>Effective team-building helps teams: </a:t>
            </a:r>
          </a:p>
          <a:p>
            <a:pPr marL="285750" lvl="1" indent="-285750">
              <a:buFont typeface="Arial"/>
              <a:buChar char="•"/>
            </a:pPr>
            <a:r>
              <a:rPr lang="en-US"/>
              <a:t>Move through stages faster </a:t>
            </a:r>
          </a:p>
          <a:p>
            <a:pPr marL="285750" lvl="1" indent="-285750">
              <a:buFont typeface="Arial"/>
              <a:buChar char="•"/>
            </a:pPr>
            <a:r>
              <a:rPr lang="en-US"/>
              <a:t>Improve cooperation </a:t>
            </a:r>
          </a:p>
          <a:p>
            <a:pPr marL="285750" lvl="1" indent="-285750">
              <a:buFont typeface="Arial"/>
              <a:buChar char="•"/>
            </a:pPr>
            <a:r>
              <a:rPr lang="en-US"/>
              <a:t>Increase motivation and performance (Tuckman, 1965) </a:t>
            </a:r>
          </a:p>
          <a:p>
            <a:pPr lvl="1"/>
            <a:br>
              <a:rPr lang="en-US" dirty="0"/>
            </a:br>
            <a:endParaRPr lang="en-US" dirty="0"/>
          </a:p>
          <a:p>
            <a:pPr lvl="1"/>
            <a:r>
              <a:rPr lang="en-US"/>
              <a:t>🟦 Motivation Theory Link (Maslow)</a:t>
            </a:r>
          </a:p>
          <a:p>
            <a:pPr marL="285750" indent="-285750">
              <a:buFont typeface="Arial"/>
              <a:buChar char="•"/>
            </a:pPr>
            <a:r>
              <a:rPr lang="en-US"/>
              <a:t>Maslow’s Hierarchy of Needs explains employee motivation (Maslow, 1943) </a:t>
            </a:r>
          </a:p>
          <a:p>
            <a:pPr marL="285750" indent="-285750">
              <a:buFont typeface="Arial"/>
              <a:buChar char="•"/>
            </a:pPr>
            <a:r>
              <a:rPr lang="en-US"/>
              <a:t>Incentives support </a:t>
            </a:r>
            <a:r>
              <a:rPr lang="en-US" b="1"/>
              <a:t>higher-level needs</a:t>
            </a:r>
            <a:r>
              <a:rPr lang="en-US"/>
              <a:t>: </a:t>
            </a:r>
          </a:p>
          <a:p>
            <a:pPr marL="285750" lvl="1" indent="-285750">
              <a:buFont typeface="Arial"/>
              <a:buChar char="•"/>
            </a:pPr>
            <a:r>
              <a:rPr lang="en-US"/>
              <a:t>Esteem (recognition, respect) </a:t>
            </a:r>
          </a:p>
          <a:p>
            <a:pPr marL="285750" lvl="1" indent="-285750">
              <a:buFont typeface="Arial"/>
              <a:buChar char="•"/>
            </a:pPr>
            <a:r>
              <a:rPr lang="en-US" dirty="0"/>
              <a:t>Self-</a:t>
            </a:r>
            <a:r>
              <a:rPr lang="en-US" dirty="0" err="1"/>
              <a:t>actualisation</a:t>
            </a:r>
            <a:r>
              <a:rPr lang="en-US" dirty="0"/>
              <a:t> (achievement, personal growth) </a:t>
            </a:r>
            <a:endParaRPr lang="en-US" dirty="0">
              <a:ea typeface="Calibri"/>
              <a:cs typeface="Calibri"/>
            </a:endParaRPr>
          </a:p>
          <a:p>
            <a:pPr marL="285750" indent="-285750">
              <a:buFont typeface="Arial"/>
              <a:buChar char="•"/>
            </a:pPr>
            <a:r>
              <a:rPr lang="en-US" dirty="0"/>
              <a:t>Employees feel </a:t>
            </a:r>
            <a:r>
              <a:rPr lang="en-US" b="1" dirty="0"/>
              <a:t>valued and accomplished</a:t>
            </a:r>
            <a:r>
              <a:rPr lang="en-US" dirty="0"/>
              <a:t> within the </a:t>
            </a:r>
            <a:r>
              <a:rPr lang="en-US" dirty="0" err="1"/>
              <a:t>organisation</a:t>
            </a:r>
            <a:r>
              <a:rPr lang="en-US" dirty="0"/>
              <a: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17</a:t>
            </a:fld>
            <a:endParaRPr lang="en-US"/>
          </a:p>
        </p:txBody>
      </p:sp>
    </p:spTree>
    <p:extLst>
      <p:ext uri="{BB962C8B-B14F-4D97-AF65-F5344CB8AC3E}">
        <p14:creationId xmlns:p14="http://schemas.microsoft.com/office/powerpoint/2010/main" val="1544319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 recommendations for P&amp;O Ferries would mainly focus on sustainability, customer experience and reputation management.</a:t>
            </a:r>
          </a:p>
          <a:p>
            <a:endParaRPr lang="en-GB"/>
          </a:p>
          <a:p>
            <a:r>
              <a:rPr lang="en-GB"/>
              <a:t>Firstly, the company should continue investing in environmentally friendly ferries to reduce emissions and attract eco-conscious travellers.</a:t>
            </a:r>
            <a:br>
              <a:rPr lang="en-GB"/>
            </a:br>
            <a:endParaRPr lang="en-GB"/>
          </a:p>
          <a:p>
            <a:r>
              <a:rPr lang="en-GB"/>
              <a:t>Secondly, improving onboard entertainment and creating themed trips could make ferry travel more appealing. I would also recommend rebuilding public trust through better employee relations and stronger corporate responsibility.</a:t>
            </a:r>
          </a:p>
          <a:p>
            <a:endParaRPr lang="en-GB"/>
          </a:p>
          <a:p>
            <a:r>
              <a:rPr lang="en-GB"/>
              <a:t>Finally, P&amp;O Ferries could work more closely with tourism boards and event organisers to create travel packages that encourage event tourism.</a:t>
            </a:r>
          </a:p>
          <a:p>
            <a:endParaRPr lang="en-GB"/>
          </a:p>
          <a:p>
            <a:r>
              <a:rPr lang="en-GB"/>
              <a:t>Overall, P&amp;O Ferries continues to play an important role in supporting tourism, leisure and events by connecting destinations and encouraging travel across Europe.</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18</a:t>
            </a:fld>
            <a:endParaRPr lang="en-GB"/>
          </a:p>
        </p:txBody>
      </p:sp>
    </p:spTree>
    <p:extLst>
      <p:ext uri="{BB962C8B-B14F-4D97-AF65-F5344CB8AC3E}">
        <p14:creationId xmlns:p14="http://schemas.microsoft.com/office/powerpoint/2010/main" val="27974512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case is a warning to organizations in the tourism and events industry as there are long-term impacts that poor decision making by leadership can have on organizational culture and public image, linking to stakeholder theory as P&amp;O Ferries should not have focused solely on their financial standing when it caused problems for various other stakeholders, ultimately damaging their reputation and long-term success. This also links to Stakeholder Theory which explains that organisations need to balance the needs of all stakeholders not just profit. P&amp;O Ferries’ priority was on cutting costs and financial survival, but not on the impact on employees, unions, customers and public trust. This highlights how disregarding stakeholder relationships can harm an organisation’s reputation and long-term success, which P&amp;O have experienced. </a:t>
            </a:r>
            <a:endParaRPr lang="en-US"/>
          </a:p>
        </p:txBody>
      </p:sp>
      <p:sp>
        <p:nvSpPr>
          <p:cNvPr id="4" name="Slide Number Placeholder 3"/>
          <p:cNvSpPr>
            <a:spLocks noGrp="1"/>
          </p:cNvSpPr>
          <p:nvPr>
            <p:ph type="sldNum" sz="quarter" idx="5"/>
          </p:nvPr>
        </p:nvSpPr>
        <p:spPr/>
        <p:txBody>
          <a:bodyPr/>
          <a:lstStyle/>
          <a:p>
            <a:fld id="{21EFF719-AA53-4F05-8909-70841F0BD83F}" type="slidenum">
              <a:rPr lang="en-GB"/>
              <a:t>19</a:t>
            </a:fld>
            <a:endParaRPr lang="en-GB"/>
          </a:p>
        </p:txBody>
      </p:sp>
    </p:spTree>
    <p:extLst>
      <p:ext uri="{BB962C8B-B14F-4D97-AF65-F5344CB8AC3E}">
        <p14:creationId xmlns:p14="http://schemas.microsoft.com/office/powerpoint/2010/main" val="4208886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pPr marL="171450" indent="-171450">
              <a:spcBef>
                <a:spcPct val="20000"/>
              </a:spcBef>
              <a:spcAft>
                <a:spcPts val="600"/>
              </a:spcAft>
              <a:buFont typeface="Arial"/>
              <a:buChar char="•"/>
            </a:pPr>
            <a:r>
              <a:rPr lang="en-GB" cap="small" dirty="0">
                <a:solidFill>
                  <a:srgbClr val="FFFFFF"/>
                </a:solidFill>
              </a:rPr>
              <a:t>Overall, successful businesses </a:t>
            </a:r>
            <a:r>
              <a:rPr lang="en-GB" cap="small" dirty="0" err="1">
                <a:solidFill>
                  <a:srgbClr val="FFFFFF"/>
                </a:solidFill>
              </a:rPr>
              <a:t>arnot</a:t>
            </a:r>
            <a:r>
              <a:rPr lang="en-GB" cap="small" dirty="0">
                <a:solidFill>
                  <a:srgbClr val="FFFFFF"/>
                </a:solidFill>
              </a:rPr>
              <a:t> just driven by cost efficiency and control, but also rely on strong leadership, motivated employees, and an ethical workplace culture. Organisations that use open, inclusive, and transformational leadership styles are more likely to achieve long-term profitability while also maintaining trust and positive relationships with employees, customers, and stakeholders (Kotter, 1995).</a:t>
            </a:r>
            <a:endParaRPr lang="en-GB" dirty="0">
              <a:solidFill>
                <a:srgbClr val="FFFFFF"/>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22</a:t>
            </a:fld>
            <a:endParaRPr lang="en-US"/>
          </a:p>
        </p:txBody>
      </p:sp>
    </p:spTree>
    <p:extLst>
      <p:ext uri="{BB962C8B-B14F-4D97-AF65-F5344CB8AC3E}">
        <p14:creationId xmlns:p14="http://schemas.microsoft.com/office/powerpoint/2010/main" val="1809681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23</a:t>
            </a:fld>
            <a:endParaRPr lang="en-US"/>
          </a:p>
        </p:txBody>
      </p:sp>
    </p:spTree>
    <p:extLst>
      <p:ext uri="{BB962C8B-B14F-4D97-AF65-F5344CB8AC3E}">
        <p14:creationId xmlns:p14="http://schemas.microsoft.com/office/powerpoint/2010/main" val="4294853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2135348"/>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169952"/>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4198435"/>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9790656"/>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756359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1948121"/>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6095238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601969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5/12/2026</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389979"/>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9339858"/>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9579935"/>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3146578"/>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2694697"/>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050002"/>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2049316"/>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985780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4323966"/>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5/12/2026</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4778137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researchgate.net/publication/228320877_A_Stakeholder_Approach_to_Strategic_Management" TargetMode="External"/><Relationship Id="rId2" Type="http://schemas.openxmlformats.org/officeDocument/2006/relationships/hyperlink" Target="https://www.bbc.co.uk/news/business-12882499"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en.wikipedia.org/wiki/P%26O_Ferries" TargetMode="External"/><Relationship Id="rId3" Type="http://schemas.openxmlformats.org/officeDocument/2006/relationships/image" Target="../media/image1.jpeg"/><Relationship Id="rId7" Type="http://schemas.openxmlformats.org/officeDocument/2006/relationships/hyperlink" Target="https://en.wikipedia.org/wiki/P%26O_dismissal_controvers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poferries.com/en/about" TargetMode="External"/><Relationship Id="rId5" Type="http://schemas.openxmlformats.org/officeDocument/2006/relationships/hyperlink" Target="https://commonslibrary.parliament.uk/research-briefings/cbp-9529/" TargetMode="External"/><Relationship Id="rId10" Type="http://schemas.openxmlformats.org/officeDocument/2006/relationships/hyperlink" Target="https://www.hrsolutions-uk.com/insights/po-ferries-redundancy-case/" TargetMode="External"/><Relationship Id="rId4" Type="http://schemas.openxmlformats.org/officeDocument/2006/relationships/image" Target="../media/image27.jpeg"/><Relationship Id="rId9" Type="http://schemas.openxmlformats.org/officeDocument/2006/relationships/hyperlink" Target="https://www.gov.uk/government/publications/letter-from-business-secretary-kwasi-kwarteng-and-labour-markets-minister-paul-scully-to-ceo-of-po-ferries-following-the-redundancy-of-sta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B2E1-1CF5-478F-0FA9-04AB34524747}"/>
              </a:ext>
            </a:extLst>
          </p:cNvPr>
          <p:cNvSpPr>
            <a:spLocks noGrp="1"/>
          </p:cNvSpPr>
          <p:nvPr>
            <p:ph type="title"/>
          </p:nvPr>
        </p:nvSpPr>
        <p:spPr>
          <a:xfrm>
            <a:off x="643192" y="211016"/>
            <a:ext cx="3643674" cy="2268415"/>
          </a:xfrm>
        </p:spPr>
        <p:txBody>
          <a:bodyPr>
            <a:normAutofit/>
          </a:bodyPr>
          <a:lstStyle/>
          <a:p>
            <a:pPr>
              <a:lnSpc>
                <a:spcPct val="90000"/>
              </a:lnSpc>
            </a:pPr>
            <a:r>
              <a:rPr lang="en-US" sz="2000" u="sng">
                <a:gradFill flip="none">
                  <a:gsLst>
                    <a:gs pos="0">
                      <a:srgbClr val="FFFFFF"/>
                    </a:gs>
                    <a:gs pos="100000">
                      <a:srgbClr val="FFFFFF"/>
                    </a:gs>
                  </a:gsLst>
                  <a:lin ang="5580000" scaled="0"/>
                  <a:tileRect/>
                </a:gradFill>
                <a:latin typeface="Bierstadt Display"/>
                <a:ea typeface="+mj-lt"/>
                <a:cs typeface="+mj-lt"/>
              </a:rPr>
              <a:t>Round Table Discussion:</a:t>
            </a:r>
            <a:br>
              <a:rPr lang="en-US" sz="2000" u="sng">
                <a:effectLst>
                  <a:glow rad="38100">
                    <a:prstClr val="black">
                      <a:lumMod val="65000"/>
                      <a:lumOff val="35000"/>
                      <a:alpha val="40000"/>
                    </a:prstClr>
                  </a:glow>
                  <a:outerShdw blurRad="28575" dist="38100" dir="14040000" algn="tl" rotWithShape="0">
                    <a:srgbClr val="000000">
                      <a:alpha val="25000"/>
                    </a:srgbClr>
                  </a:outerShdw>
                </a:effectLst>
                <a:latin typeface="Bierstadt Display"/>
                <a:ea typeface="+mj-lt"/>
                <a:cs typeface="+mj-lt"/>
              </a:rPr>
            </a:br>
            <a:r>
              <a:rPr lang="en-US" sz="2000" u="sng">
                <a:gradFill flip="none">
                  <a:gsLst>
                    <a:gs pos="0">
                      <a:srgbClr val="FFFFFF"/>
                    </a:gs>
                    <a:gs pos="100000">
                      <a:srgbClr val="FFFFFF"/>
                    </a:gs>
                  </a:gsLst>
                  <a:lin ang="5580000" scaled="0"/>
                  <a:tileRect/>
                </a:gradFill>
                <a:latin typeface="Bierstadt Display"/>
                <a:ea typeface="+mj-lt"/>
                <a:cs typeface="+mj-lt"/>
              </a:rPr>
              <a:t> Managing Change and Organizational Strategy in the Tourism, Leisure, and Events Sectors</a:t>
            </a:r>
            <a:br>
              <a:rPr lang="en-US" sz="2000" u="sng">
                <a:latin typeface="Bierstadt Display"/>
                <a:ea typeface="+mj-lt"/>
                <a:cs typeface="+mj-lt"/>
              </a:rPr>
            </a:br>
            <a:r>
              <a:rPr lang="en-US" sz="2000" u="sng">
                <a:gradFill flip="none">
                  <a:gsLst>
                    <a:gs pos="0">
                      <a:srgbClr val="FFFFFF"/>
                    </a:gs>
                    <a:gs pos="100000">
                      <a:srgbClr val="FFFFFF"/>
                    </a:gs>
                  </a:gsLst>
                  <a:lin ang="5580000" scaled="0"/>
                  <a:tileRect/>
                </a:gradFill>
                <a:latin typeface="Bierstadt Display"/>
                <a:ea typeface="+mj-lt"/>
                <a:cs typeface="+mj-lt"/>
              </a:rPr>
              <a:t> </a:t>
            </a:r>
            <a:r>
              <a:rPr lang="en-US" sz="2000" u="sng" err="1">
                <a:gradFill flip="none">
                  <a:gsLst>
                    <a:gs pos="0">
                      <a:srgbClr val="FFFFFF"/>
                    </a:gs>
                    <a:gs pos="100000">
                      <a:srgbClr val="FFFFFF"/>
                    </a:gs>
                  </a:gsLst>
                  <a:lin ang="5580000" scaled="0"/>
                  <a:tileRect/>
                </a:gradFill>
                <a:latin typeface="Bierstadt Display"/>
                <a:ea typeface="+mj-lt"/>
                <a:cs typeface="+mj-lt"/>
              </a:rPr>
              <a:t>P+o</a:t>
            </a:r>
            <a:r>
              <a:rPr lang="en-US" sz="2000" u="sng">
                <a:gradFill flip="none">
                  <a:gsLst>
                    <a:gs pos="0">
                      <a:srgbClr val="FFFFFF"/>
                    </a:gs>
                    <a:gs pos="100000">
                      <a:srgbClr val="FFFFFF"/>
                    </a:gs>
                  </a:gsLst>
                  <a:lin ang="5580000" scaled="0"/>
                  <a:tileRect/>
                </a:gradFill>
                <a:latin typeface="Bierstadt Display"/>
                <a:ea typeface="+mj-lt"/>
                <a:cs typeface="+mj-lt"/>
              </a:rPr>
              <a:t> ferries</a:t>
            </a:r>
            <a:endParaRPr lang="en-US" sz="20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endParaRPr>
          </a:p>
        </p:txBody>
      </p:sp>
      <p:sp>
        <p:nvSpPr>
          <p:cNvPr id="32" name="Content Placeholder 2">
            <a:extLst>
              <a:ext uri="{FF2B5EF4-FFF2-40B4-BE49-F238E27FC236}">
                <a16:creationId xmlns:a16="http://schemas.microsoft.com/office/drawing/2014/main" id="{EBE16908-5E6F-F240-E87F-3967238549D2}"/>
              </a:ext>
            </a:extLst>
          </p:cNvPr>
          <p:cNvSpPr>
            <a:spLocks noGrp="1"/>
          </p:cNvSpPr>
          <p:nvPr>
            <p:ph idx="1"/>
          </p:nvPr>
        </p:nvSpPr>
        <p:spPr>
          <a:xfrm>
            <a:off x="643192" y="2491152"/>
            <a:ext cx="3643674" cy="3907938"/>
          </a:xfrm>
        </p:spPr>
        <p:txBody>
          <a:bodyPr vert="horz" lIns="91440" tIns="45720" rIns="91440" bIns="45720" rtlCol="0" anchor="t">
            <a:normAutofit/>
          </a:bodyPr>
          <a:lstStyle/>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Module: Managing Tourism, Leisure and Events Organization's</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Assignment Title: Round Table Discussion </a:t>
            </a:r>
            <a:r>
              <a:rPr lang="en-US" sz="1600">
                <a:gradFill flip="none">
                  <a:gsLst>
                    <a:gs pos="0">
                      <a:srgbClr val="FFFFFF"/>
                    </a:gs>
                    <a:gs pos="100000">
                      <a:srgbClr val="FFFFFF"/>
                    </a:gs>
                  </a:gsLst>
                  <a:lin ang="5580000" scaled="0"/>
                  <a:tileRect/>
                </a:gradFill>
                <a:latin typeface="Bierstadt Display"/>
                <a:ea typeface="+mn-lt"/>
                <a:cs typeface="Arial"/>
              </a:rPr>
              <a:t>- Assessment 2 </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Module Code: BMTP4004</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Lecturer: Neil Dyer</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rPr>
              <a:t>Student ID Number: 0650627 Beck Donovan-Morgan</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rPr>
              <a:t>Student ID Number:2500359  NEALAH GRIFFITHS</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rPr>
              <a:t>Student ID Number:2516848 CHELSEA RENSHAW</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endParaRPr lang="en-US" sz="1500"/>
          </a:p>
          <a:p>
            <a:pPr marL="0" indent="0">
              <a:lnSpc>
                <a:spcPct val="90000"/>
              </a:lnSpc>
              <a:buNone/>
            </a:pPr>
            <a:endParaRPr lang="en-US" sz="1500"/>
          </a:p>
        </p:txBody>
      </p:sp>
      <p:pic>
        <p:nvPicPr>
          <p:cNvPr id="16" name="Picture 15" descr="A hand holding a globe&#10;&#10;AI-generated content may be incorrect.">
            <a:extLst>
              <a:ext uri="{FF2B5EF4-FFF2-40B4-BE49-F238E27FC236}">
                <a16:creationId xmlns:a16="http://schemas.microsoft.com/office/drawing/2014/main" id="{DA9326A9-BBF9-1584-BE5A-81A290A848F5}"/>
              </a:ext>
            </a:extLst>
          </p:cNvPr>
          <p:cNvPicPr>
            <a:picLocks noChangeAspect="1"/>
          </p:cNvPicPr>
          <p:nvPr/>
        </p:nvPicPr>
        <p:blipFill>
          <a:blip r:embed="rId3"/>
          <a:stretch>
            <a:fillRect/>
          </a:stretch>
        </p:blipFill>
        <p:spPr>
          <a:xfrm>
            <a:off x="4630994" y="960553"/>
            <a:ext cx="6916633" cy="461685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865815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2E38-28B0-3888-F810-69AF1C5B399D}"/>
              </a:ext>
            </a:extLst>
          </p:cNvPr>
          <p:cNvSpPr>
            <a:spLocks noGrp="1"/>
          </p:cNvSpPr>
          <p:nvPr>
            <p:ph type="title"/>
          </p:nvPr>
        </p:nvSpPr>
        <p:spPr>
          <a:xfrm>
            <a:off x="329882" y="-1735050"/>
            <a:ext cx="4951897" cy="9361597"/>
          </a:xfrm>
        </p:spPr>
        <p:txBody>
          <a:bodyPr anchor="ctr">
            <a:normAutofit/>
          </a:bodyPr>
          <a:lstStyle/>
          <a:p>
            <a:r>
              <a:rPr lang="en-US" sz="3600" u="sng">
                <a:gradFill flip="none">
                  <a:gsLst>
                    <a:gs pos="0">
                      <a:srgbClr val="FFFFFF"/>
                    </a:gs>
                    <a:gs pos="100000">
                      <a:srgbClr val="FFFFFF"/>
                    </a:gs>
                  </a:gsLst>
                  <a:lin ang="5580000" scaled="0"/>
                  <a:tileRect/>
                </a:gradFill>
                <a:ea typeface="+mj-lt"/>
                <a:cs typeface="+mj-lt"/>
              </a:rPr>
              <a:t> </a:t>
            </a:r>
            <a:r>
              <a:rPr lang="en-US" sz="3600" u="sng" err="1">
                <a:gradFill flip="none">
                  <a:gsLst>
                    <a:gs pos="0">
                      <a:srgbClr val="FFFFFF"/>
                    </a:gs>
                    <a:gs pos="100000">
                      <a:srgbClr val="FFFFFF"/>
                    </a:gs>
                  </a:gsLst>
                  <a:lin ang="5580000" scaled="0"/>
                  <a:tileRect/>
                </a:gradFill>
                <a:latin typeface="Bierstadt Display"/>
                <a:ea typeface="+mj-lt"/>
                <a:cs typeface="+mj-lt"/>
              </a:rPr>
              <a:t>P+o</a:t>
            </a:r>
            <a:r>
              <a:rPr lang="en-US" sz="3600" u="sng">
                <a:gradFill flip="none">
                  <a:gsLst>
                    <a:gs pos="0">
                      <a:srgbClr val="FFFFFF"/>
                    </a:gs>
                    <a:gs pos="100000">
                      <a:srgbClr val="FFFFFF"/>
                    </a:gs>
                  </a:gsLst>
                  <a:lin ang="5580000" scaled="0"/>
                  <a:tileRect/>
                </a:gradFill>
                <a:latin typeface="Bierstadt Display"/>
                <a:ea typeface="+mj-lt"/>
                <a:cs typeface="+mj-lt"/>
              </a:rPr>
              <a:t> ferries </a:t>
            </a:r>
            <a:br>
              <a:rPr lang="en-US" sz="3600" u="sng">
                <a:latin typeface="Bierstadt Display"/>
                <a:ea typeface="+mj-lt"/>
                <a:cs typeface="+mj-lt"/>
              </a:rPr>
            </a:br>
            <a:r>
              <a:rPr lang="en-US" sz="3600" u="sng">
                <a:gradFill flip="none">
                  <a:gsLst>
                    <a:gs pos="0">
                      <a:srgbClr val="FFFFFF"/>
                    </a:gs>
                    <a:gs pos="100000">
                      <a:srgbClr val="FFFFFF"/>
                    </a:gs>
                  </a:gsLst>
                  <a:lin ang="5580000" scaled="0"/>
                  <a:tileRect/>
                </a:gradFill>
                <a:latin typeface="Bierstadt Display"/>
                <a:ea typeface="+mj-lt"/>
                <a:cs typeface="+mj-lt"/>
              </a:rPr>
              <a:t>Round Table Discussion Structure</a:t>
            </a:r>
            <a:endParaRPr lang="en-US" sz="36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endParaRPr>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3C5079B-FCEE-4A9B-EC43-5CB07D9294DB}"/>
              </a:ext>
            </a:extLst>
          </p:cNvPr>
          <p:cNvGraphicFramePr>
            <a:graphicFrameLocks noGrp="1"/>
          </p:cNvGraphicFramePr>
          <p:nvPr>
            <p:ph idx="1"/>
            <p:extLst>
              <p:ext uri="{D42A27DB-BD31-4B8C-83A1-F6EECF244321}">
                <p14:modId xmlns:p14="http://schemas.microsoft.com/office/powerpoint/2010/main" val="2578804809"/>
              </p:ext>
            </p:extLst>
          </p:nvPr>
        </p:nvGraphicFramePr>
        <p:xfrm>
          <a:off x="4972314" y="1129323"/>
          <a:ext cx="6046133" cy="4605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6322082"/>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CDD64-43CA-07CE-D64B-7E8D3ACBA20D}"/>
              </a:ext>
            </a:extLst>
          </p:cNvPr>
          <p:cNvSpPr>
            <a:spLocks noGrp="1"/>
          </p:cNvSpPr>
          <p:nvPr>
            <p:ph type="title"/>
          </p:nvPr>
        </p:nvSpPr>
        <p:spPr>
          <a:xfrm>
            <a:off x="1141413" y="609600"/>
            <a:ext cx="9905998" cy="1468582"/>
          </a:xfrm>
        </p:spPr>
        <p:txBody>
          <a:bodyPr>
            <a:normAutofit/>
          </a:bodyPr>
          <a:lstStyle/>
          <a:p>
            <a:r>
              <a:rPr lang="en-US" u="sng">
                <a:effectLst>
                  <a:glow rad="38100">
                    <a:prstClr val="black">
                      <a:lumMod val="65000"/>
                      <a:lumOff val="35000"/>
                      <a:alpha val="40000"/>
                    </a:prstClr>
                  </a:glow>
                  <a:outerShdw blurRad="28575" dist="38100" dir="14040000" algn="tl" rotWithShape="0">
                    <a:srgbClr val="000000">
                      <a:alpha val="25000"/>
                    </a:srgbClr>
                  </a:outerShdw>
                </a:effectLst>
                <a:latin typeface="Segoe UI"/>
                <a:cs typeface="Segoe UI"/>
              </a:rPr>
              <a:t>Key areas of focus</a:t>
            </a:r>
            <a:endParaRPr lang="en-US" u="sng"/>
          </a:p>
          <a:p>
            <a:endParaRPr lang="en-US" u="sng">
              <a:effectLst>
                <a:glow rad="38100">
                  <a:prstClr val="black">
                    <a:lumMod val="65000"/>
                    <a:lumOff val="35000"/>
                    <a:alpha val="40000"/>
                  </a:prstClr>
                </a:glow>
                <a:outerShdw blurRad="28575" dist="38100" dir="14040000" algn="tl" rotWithShape="0">
                  <a:srgbClr val="000000">
                    <a:alpha val="25000"/>
                  </a:srgbClr>
                </a:outerShdw>
              </a:effectLst>
              <a:latin typeface="Aptos"/>
            </a:endParaRPr>
          </a:p>
          <a:p>
            <a:endParaRPr lang="en-US"/>
          </a:p>
        </p:txBody>
      </p:sp>
      <p:graphicFrame>
        <p:nvGraphicFramePr>
          <p:cNvPr id="10" name="Content Placeholder 2">
            <a:extLst>
              <a:ext uri="{FF2B5EF4-FFF2-40B4-BE49-F238E27FC236}">
                <a16:creationId xmlns:a16="http://schemas.microsoft.com/office/drawing/2014/main" id="{E0E143D6-296B-9E12-561E-93D0012D1284}"/>
              </a:ext>
            </a:extLst>
          </p:cNvPr>
          <p:cNvGraphicFramePr>
            <a:graphicFrameLocks noGrp="1"/>
          </p:cNvGraphicFramePr>
          <p:nvPr>
            <p:ph idx="1"/>
            <p:extLst>
              <p:ext uri="{D42A27DB-BD31-4B8C-83A1-F6EECF244321}">
                <p14:modId xmlns:p14="http://schemas.microsoft.com/office/powerpoint/2010/main" val="4244428046"/>
              </p:ext>
            </p:extLst>
          </p:nvPr>
        </p:nvGraphicFramePr>
        <p:xfrm>
          <a:off x="1141413" y="1969477"/>
          <a:ext cx="9906000" cy="33874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511160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1" name="Content Placeholder 7">
            <a:extLst>
              <a:ext uri="{FF2B5EF4-FFF2-40B4-BE49-F238E27FC236}">
                <a16:creationId xmlns:a16="http://schemas.microsoft.com/office/drawing/2014/main" id="{43FEF954-494D-54F8-2006-03A986566887}"/>
              </a:ext>
            </a:extLst>
          </p:cNvPr>
          <p:cNvSpPr>
            <a:spLocks noGrp="1"/>
          </p:cNvSpPr>
          <p:nvPr>
            <p:ph idx="1"/>
          </p:nvPr>
        </p:nvSpPr>
        <p:spPr>
          <a:xfrm>
            <a:off x="6099139" y="1208396"/>
            <a:ext cx="6095763" cy="6410036"/>
          </a:xfrm>
        </p:spPr>
        <p:txBody>
          <a:bodyPr vert="horz" lIns="91440" tIns="45720" rIns="91440" bIns="45720" rtlCol="0" anchor="t">
            <a:noAutofit/>
          </a:bodyPr>
          <a:lstStyle/>
          <a:p>
            <a:pPr>
              <a:lnSpc>
                <a:spcPct val="90000"/>
              </a:lnSpc>
            </a:pP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P&amp;O Ferries </a:t>
            </a: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Founded in </a:t>
            </a:r>
            <a:r>
              <a:rPr lang="en-US" sz="28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1837</a:t>
            </a: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 in the UK</a:t>
            </a: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lnSpc>
                <a:spcPct val="90000"/>
              </a:lnSpc>
              <a:buClr>
                <a:srgbClr val="FFFFFF"/>
              </a:buClr>
            </a:pP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UK-based ferry operator providing scheduled passenger and freight transport services across Northern Ireland, and mainland Europe.</a:t>
            </a: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lnSpc>
                <a:spcPct val="90000"/>
              </a:lnSpc>
              <a:buClr>
                <a:srgbClr val="FFFFFF"/>
              </a:buClr>
            </a:pP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lnSpc>
                <a:spcPct val="90000"/>
              </a:lnSpc>
              <a:buClr>
                <a:srgbClr val="FFFFFF"/>
              </a:buClr>
            </a:pPr>
            <a:r>
              <a:rPr lang="en-US" sz="2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It plays an important role within the transport infrastructure supporting both international trade and tourism.(P&amp;O Ferries, 2026).</a:t>
            </a:r>
            <a:endParaRPr lang="en-US" sz="2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lnSpc>
                <a:spcPct val="90000"/>
              </a:lnSpc>
              <a:buClr>
                <a:srgbClr val="FFFFFF"/>
              </a:buClr>
            </a:pP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alibri"/>
              <a:ea typeface="Calibri"/>
              <a:cs typeface="Calibri"/>
            </a:endParaRPr>
          </a:p>
        </p:txBody>
      </p:sp>
      <p:pic>
        <p:nvPicPr>
          <p:cNvPr id="4" name="Content Placeholder 3" descr="A ferry boat in the water&#10;&#10;AI-generated content may be incorrect.">
            <a:extLst>
              <a:ext uri="{FF2B5EF4-FFF2-40B4-BE49-F238E27FC236}">
                <a16:creationId xmlns:a16="http://schemas.microsoft.com/office/drawing/2014/main" id="{AE91BF04-BFA1-9056-F75F-834D7B3EA08D}"/>
              </a:ext>
            </a:extLst>
          </p:cNvPr>
          <p:cNvPicPr>
            <a:picLocks noChangeAspect="1"/>
          </p:cNvPicPr>
          <p:nvPr/>
        </p:nvPicPr>
        <p:blipFill>
          <a:blip r:embed="rId4"/>
          <a:srcRect r="11033" b="-1"/>
          <a:stretch>
            <a:fillRect/>
          </a:stretch>
        </p:blipFill>
        <p:spPr>
          <a:xfrm>
            <a:off x="643192" y="1200861"/>
            <a:ext cx="5451627" cy="413623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76746314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 name="Content Placeholder 1" descr="Free stock photo of blue, ocean, water">
            <a:extLst>
              <a:ext uri="{FF2B5EF4-FFF2-40B4-BE49-F238E27FC236}">
                <a16:creationId xmlns:a16="http://schemas.microsoft.com/office/drawing/2014/main" id="{976384E9-8225-EC96-BF5F-E12904FBE679}"/>
              </a:ext>
            </a:extLst>
          </p:cNvPr>
          <p:cNvPicPr>
            <a:picLocks noChangeAspect="1"/>
          </p:cNvPicPr>
          <p:nvPr/>
        </p:nvPicPr>
        <p:blipFill>
          <a:blip r:embed="rId4">
            <a:alphaModFix amt="15000"/>
          </a:blip>
          <a:srcRect t="10712" b="5019"/>
          <a:stretch>
            <a:fillRect/>
          </a:stretch>
        </p:blipFill>
        <p:spPr>
          <a:xfrm>
            <a:off x="21" y="10"/>
            <a:ext cx="12338871" cy="7041604"/>
          </a:xfrm>
          <a:prstGeom prst="rect">
            <a:avLst/>
          </a:prstGeom>
        </p:spPr>
      </p:pic>
      <p:sp>
        <p:nvSpPr>
          <p:cNvPr id="3" name="TextBox 2">
            <a:extLst>
              <a:ext uri="{FF2B5EF4-FFF2-40B4-BE49-F238E27FC236}">
                <a16:creationId xmlns:a16="http://schemas.microsoft.com/office/drawing/2014/main" id="{CBC01C00-8CB8-B0A2-2433-869F4F3B075D}"/>
              </a:ext>
            </a:extLst>
          </p:cNvPr>
          <p:cNvSpPr txBox="1"/>
          <p:nvPr/>
        </p:nvSpPr>
        <p:spPr>
          <a:xfrm>
            <a:off x="3048000" y="3429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 </a:t>
            </a:r>
            <a:endParaRPr lang="en-US"/>
          </a:p>
        </p:txBody>
      </p:sp>
      <p:sp>
        <p:nvSpPr>
          <p:cNvPr id="5" name="Content Placeholder 4">
            <a:extLst>
              <a:ext uri="{FF2B5EF4-FFF2-40B4-BE49-F238E27FC236}">
                <a16:creationId xmlns:a16="http://schemas.microsoft.com/office/drawing/2014/main" id="{DA1B6694-5B81-FAEB-F1C2-78F1D1FA6E90}"/>
              </a:ext>
            </a:extLst>
          </p:cNvPr>
          <p:cNvSpPr>
            <a:spLocks noGrp="1"/>
          </p:cNvSpPr>
          <p:nvPr>
            <p:ph idx="1"/>
          </p:nvPr>
        </p:nvSpPr>
        <p:spPr>
          <a:xfrm>
            <a:off x="480401" y="10381"/>
            <a:ext cx="11338190" cy="6671348"/>
          </a:xfrm>
        </p:spPr>
        <p:txBody>
          <a:bodyPr vert="horz" lIns="91440" tIns="45720" rIns="91440" bIns="45720" rtlCol="0" anchor="ctr">
            <a:noAutofit/>
          </a:bodyPr>
          <a:lstStyle/>
          <a:p>
            <a:pPr>
              <a:buClr>
                <a:prstClr val="white"/>
              </a:buClr>
            </a:pP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In 2022, the chief executive of P&amp;O Ferries made headlines after a short-pre-recorded video was used to announce the immediate dismissal of around 800 employees, who were to be replaced with agency staff to restructure the work force to make it more  economically sustainable. This decision was made rapidly and imposed from the top(top-down manner) , with minimal employee input, this reflects an </a:t>
            </a:r>
            <a:r>
              <a:rPr lang="en-US" sz="24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authoritarian leadership approach</a:t>
            </a: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t>
            </a: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(Kotter, 1995)</a:t>
            </a: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Peter Hebblethwaite claimed that </a:t>
            </a:r>
            <a:r>
              <a:rPr lang="en-US" sz="24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p+o</a:t>
            </a: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had lost over two hundred million the last two years ; to protect the business these drastic measures had to be implemented with immediate  effect.(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HR Solutions (2022)</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onsolas"/>
              <a:ea typeface="+mn-lt"/>
              <a:cs typeface="+mn-lt"/>
            </a:endParaRPr>
          </a:p>
          <a:p>
            <a:pPr>
              <a:buClr>
                <a:srgbClr val="FFFFFF"/>
              </a:buClr>
            </a:pP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The announcement generated widespread public backlash and led to concerns about The company, branding the process unethical and unfair questioning corporates responsibility towards the treatment of workers . Resulting  in public protests ,customers boycotting ,negative media attention, government involvement leading to trade unions debate.</a:t>
            </a: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buClr>
                <a:srgbClr val="FFFFFF"/>
              </a:buClr>
              <a:buNone/>
            </a:pPr>
            <a:endParaRPr lang="en-US" sz="11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highlight>
                <a:srgbClr val="FFFFFF"/>
              </a:highlight>
              <a:latin typeface="Bierstadt Display"/>
            </a:endParaRPr>
          </a:p>
        </p:txBody>
      </p:sp>
    </p:spTree>
    <p:extLst>
      <p:ext uri="{BB962C8B-B14F-4D97-AF65-F5344CB8AC3E}">
        <p14:creationId xmlns:p14="http://schemas.microsoft.com/office/powerpoint/2010/main" val="1951151893"/>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Content Placeholder 3" descr="Free Images : sea, nature, ocean, woman, villa, vacation, hut, portrait ...">
            <a:extLst>
              <a:ext uri="{FF2B5EF4-FFF2-40B4-BE49-F238E27FC236}">
                <a16:creationId xmlns:a16="http://schemas.microsoft.com/office/drawing/2014/main" id="{956B8A2A-F93A-F357-FF2F-B7F938184261}"/>
              </a:ext>
            </a:extLst>
          </p:cNvPr>
          <p:cNvPicPr>
            <a:picLocks noChangeAspect="1"/>
          </p:cNvPicPr>
          <p:nvPr/>
        </p:nvPicPr>
        <p:blipFill>
          <a:blip r:embed="rId4">
            <a:alphaModFix amt="15000"/>
          </a:blip>
          <a:srcRect t="4242" b="10207"/>
          <a:stretch>
            <a:fillRect/>
          </a:stretch>
        </p:blipFill>
        <p:spPr>
          <a:xfrm>
            <a:off x="20" y="257917"/>
            <a:ext cx="12191980" cy="6600083"/>
          </a:xfrm>
          <a:prstGeom prst="rect">
            <a:avLst/>
          </a:prstGeom>
        </p:spPr>
      </p:pic>
      <p:sp>
        <p:nvSpPr>
          <p:cNvPr id="8" name="Content Placeholder 7">
            <a:extLst>
              <a:ext uri="{FF2B5EF4-FFF2-40B4-BE49-F238E27FC236}">
                <a16:creationId xmlns:a16="http://schemas.microsoft.com/office/drawing/2014/main" id="{2A70244D-56FD-5484-C535-3CC2794AAE72}"/>
              </a:ext>
            </a:extLst>
          </p:cNvPr>
          <p:cNvSpPr>
            <a:spLocks noGrp="1"/>
          </p:cNvSpPr>
          <p:nvPr>
            <p:ph idx="1"/>
          </p:nvPr>
        </p:nvSpPr>
        <p:spPr>
          <a:xfrm>
            <a:off x="463" y="2742423"/>
            <a:ext cx="12194819" cy="2866999"/>
          </a:xfrm>
        </p:spPr>
        <p:txBody>
          <a:bodyPr vert="horz" lIns="91440" tIns="45720" rIns="91440" bIns="45720" rtlCol="0" anchor="ctr">
            <a:noAutofit/>
          </a:bodyPr>
          <a:lstStyle/>
          <a:p>
            <a:r>
              <a:rPr lang="en-US" sz="1600" u="sng">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Culture and leadership</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This decision was not to dissimilar to , Tim martin who is the CEO of J D Wetherspoon .Tim famously told employees to seek other jobs because he could not guarantee government financial support during the COVID-19 pandemic, to protect the company’s survival.</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(Martin, 2020)</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In comparison, both companies used similar controversial tactics by prioritizing financial survival and cost reduction during periods of economic pressure, although both faced criticism about the ethical treatment of employees and damage to their public reputation.</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In business terms, the strategy helped J D Wetherspoon survive the pandemic. Most pubs reopened successfully, customers returned, and six years later the company continues to trade profitably. Financial reports showed revenue rising to over £2 billion in 2024, alongside a significant increase in profits, demonstrating the company’s financial recovery after COVID-19. </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(JD Wetherspoon, 2020)</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achieved rapid operational and financial change, but failed</a:t>
            </a:r>
            <a:br>
              <a:rPr lang="en-US" sz="1600">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b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to follow key change management principles such as communication,</a:t>
            </a:r>
            <a:br>
              <a:rPr lang="en-US" sz="1600">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b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employee engagement, and cultural alignment.</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(UK Department for Transport, 2022)</a:t>
            </a: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Kotter argues that many </a:t>
            </a:r>
            <a:r>
              <a:rPr lang="en-US" sz="16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organisational</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transformation efforts fail because leaders underestimate the importance of creating urgency and building a shared commitment to change before taking </a:t>
            </a:r>
            <a:r>
              <a:rPr lang="en-US" sz="16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action.Kotter</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J.P. (1995)</a:t>
            </a: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Kotter’s framework doesn’t </a:t>
            </a:r>
            <a:r>
              <a:rPr lang="en-US" sz="16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justify sacking</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but it explains how workforce changes should be </a:t>
            </a:r>
            <a:r>
              <a:rPr lang="en-US" sz="16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sequenced inside a structured change process</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not used as a blunt first move.</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836215201"/>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1B53132-4A30-6147-DF5F-2F81A801736F}"/>
              </a:ext>
            </a:extLst>
          </p:cNvPr>
          <p:cNvSpPr>
            <a:spLocks noGrp="1"/>
          </p:cNvSpPr>
          <p:nvPr>
            <p:ph type="title"/>
          </p:nvPr>
        </p:nvSpPr>
        <p:spPr>
          <a:xfrm>
            <a:off x="643192" y="304800"/>
            <a:ext cx="3643674" cy="2209800"/>
          </a:xfrm>
        </p:spPr>
        <p:txBody>
          <a:bodyPr>
            <a:normAutofit/>
          </a:bodyPr>
          <a:lstStyle/>
          <a:p>
            <a:r>
              <a:rPr lang="en-US" sz="200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highlight>
                  <a:srgbClr val="FFFFFF"/>
                </a:highlight>
                <a:latin typeface="Calibri"/>
                <a:ea typeface="Calibri"/>
                <a:cs typeface="Calibri"/>
              </a:rPr>
              <a:t> </a:t>
            </a:r>
            <a:endParaRPr lang="en-US" sz="2000"/>
          </a:p>
        </p:txBody>
      </p:sp>
      <p:sp>
        <p:nvSpPr>
          <p:cNvPr id="9" name="Content Placeholder 7">
            <a:extLst>
              <a:ext uri="{FF2B5EF4-FFF2-40B4-BE49-F238E27FC236}">
                <a16:creationId xmlns:a16="http://schemas.microsoft.com/office/drawing/2014/main" id="{2C7E6631-C793-E2C8-7D6B-ABBE495EA54C}"/>
              </a:ext>
            </a:extLst>
          </p:cNvPr>
          <p:cNvSpPr>
            <a:spLocks noGrp="1"/>
          </p:cNvSpPr>
          <p:nvPr>
            <p:ph idx="1"/>
          </p:nvPr>
        </p:nvSpPr>
        <p:spPr>
          <a:xfrm>
            <a:off x="76461" y="4698"/>
            <a:ext cx="8495256" cy="6981982"/>
          </a:xfrm>
        </p:spPr>
        <p:txBody>
          <a:bodyPr>
            <a:normAutofit fontScale="92500" lnSpcReduction="20000"/>
          </a:bodyPr>
          <a:lstStyle/>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P+O has a traditional maritime-influenced organizational culture where </a:t>
            </a:r>
            <a:r>
              <a:rPr lang="en-US"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efficiency, timekeeping, and operational control are highly valued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.hierarchical management is how things are done around hear but if they want to be a reliable trusted brand again,  the must change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From secrecy to transparency ,fear-based compliance to trust-based performance  and rigid hierarchy to flexible leadership,</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The structure is hierarchical, with decision-making concentrated at senior management level to support strict control over operations and costs. This can improve operational control, timekeeping, and cost efficiency, but it may also reduce employee voice and lead to criticism over top-down decision-making and ethical concerns (P&amp;O Ferries, 2026).</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buClr>
                <a:srgbClr val="FFFFFF"/>
              </a:buClr>
            </a:pPr>
            <a:r>
              <a:rPr lang="en-US"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transformational leadership style</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 is generally ,considered more effective for sustainable organizational success than authoritarian leadership. This is why we recommend  adopting authentic transformational strategy's moving forward this should help rebuild trust and motivate the</a:t>
            </a:r>
            <a:r>
              <a:rPr lang="en-US">
                <a:gradFill flip="none">
                  <a:gsLst>
                    <a:gs pos="0">
                      <a:srgbClr val="FFFFFF"/>
                    </a:gs>
                    <a:gs pos="100000">
                      <a:srgbClr val="FFFFFF"/>
                    </a:gs>
                  </a:gsLst>
                  <a:lin ang="5580000" scaled="0"/>
                  <a:tileRect/>
                </a:gradFill>
                <a:latin typeface="Bierstadt Display"/>
                <a:ea typeface="Calibri"/>
                <a:cs typeface="Calibri"/>
              </a:rPr>
              <a:t> workers. Lewin's</a:t>
            </a:r>
            <a:r>
              <a:rPr lang="en-US">
                <a:gradFill flip="none">
                  <a:gsLst>
                    <a:gs pos="0">
                      <a:srgbClr val="FFFFFF"/>
                    </a:gs>
                    <a:gs pos="100000">
                      <a:srgbClr val="FFFFFF"/>
                    </a:gs>
                  </a:gsLst>
                  <a:lin ang="5580000" scaled="0"/>
                  <a:tileRect/>
                </a:gradFill>
                <a:latin typeface="Bierstadt Display"/>
                <a:ea typeface="+mn-lt"/>
                <a:cs typeface="+mn-lt"/>
              </a:rPr>
              <a:t> Change Model suggests that organizations moving away from authoritarian practices should first prepare staff for change, implement participative leadership structures, and then embed these changes into organizational culture to improve both business reputation and employee satisfaction (Lewin, 1947).</a:t>
            </a:r>
            <a:endParaRPr lang="en-US">
              <a:gradFill flip="none">
                <a:gsLst>
                  <a:gs pos="0">
                    <a:srgbClr val="FFFFFF"/>
                  </a:gs>
                  <a:gs pos="100000">
                    <a:srgbClr val="FFFFFF"/>
                  </a:gs>
                </a:gsLst>
                <a:lin ang="5580000" scaled="0"/>
                <a:tileRect/>
              </a:gradFill>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Organizational culture is the way things are done around here.” Deal, T.E. and Kennedy, A.A. (1982)</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p:txBody>
      </p:sp>
      <p:pic>
        <p:nvPicPr>
          <p:cNvPr id="4" name="Content Placeholder 3" descr="Free Images : landscape, sea, nature, waterfall, sky, sunset ...">
            <a:extLst>
              <a:ext uri="{FF2B5EF4-FFF2-40B4-BE49-F238E27FC236}">
                <a16:creationId xmlns:a16="http://schemas.microsoft.com/office/drawing/2014/main" id="{04E29FD3-9B41-D5CE-5301-FB24D5E388EC}"/>
              </a:ext>
            </a:extLst>
          </p:cNvPr>
          <p:cNvPicPr>
            <a:picLocks noChangeAspect="1"/>
          </p:cNvPicPr>
          <p:nvPr/>
        </p:nvPicPr>
        <p:blipFill>
          <a:blip r:embed="rId4"/>
          <a:srcRect l="6535" r="6147" b="1"/>
          <a:stretch>
            <a:fillRect/>
          </a:stretch>
        </p:blipFill>
        <p:spPr>
          <a:xfrm>
            <a:off x="8465523" y="-3686"/>
            <a:ext cx="5041466" cy="6867454"/>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6513121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9B9B-184C-992B-6882-CF7A800D7627}"/>
              </a:ext>
            </a:extLst>
          </p:cNvPr>
          <p:cNvSpPr>
            <a:spLocks noGrp="1"/>
          </p:cNvSpPr>
          <p:nvPr>
            <p:ph type="title"/>
          </p:nvPr>
        </p:nvSpPr>
        <p:spPr/>
        <p:txBody>
          <a:bodyPr/>
          <a:lstStyle/>
          <a:p>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How </a:t>
            </a:r>
            <a:r>
              <a:rPr lang="en-GB"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p&amp;o</a:t>
            </a:r>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ferries managed organisational change</a:t>
            </a:r>
          </a:p>
        </p:txBody>
      </p:sp>
      <p:sp>
        <p:nvSpPr>
          <p:cNvPr id="3" name="Content Placeholder 2">
            <a:extLst>
              <a:ext uri="{FF2B5EF4-FFF2-40B4-BE49-F238E27FC236}">
                <a16:creationId xmlns:a16="http://schemas.microsoft.com/office/drawing/2014/main" id="{887A627E-65CB-B445-C14C-8827094D969D}"/>
              </a:ext>
            </a:extLst>
          </p:cNvPr>
          <p:cNvSpPr>
            <a:spLocks noGrp="1"/>
          </p:cNvSpPr>
          <p:nvPr>
            <p:ph idx="1"/>
          </p:nvPr>
        </p:nvSpPr>
        <p:spPr>
          <a:xfrm>
            <a:off x="1141413" y="2666999"/>
            <a:ext cx="9905998" cy="2431474"/>
          </a:xfrm>
        </p:spPr>
        <p:txBody>
          <a:bodyPr/>
          <a:lstStyle/>
          <a:p>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800 workers dismissed in 2022 via video message </a:t>
            </a:r>
            <a:endParaRPr lang="en-GB">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Replaced with lower-paid agency staff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Aim: reduce costs and improve competitiveness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Strong criticism from unions, government, and public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Major damage to trust and company reputation</a:t>
            </a:r>
            <a:endParaRPr lang="en-GB"/>
          </a:p>
          <a:p>
            <a:pPr marL="0" indent="0">
              <a:buClr>
                <a:srgbClr val="FFFFFF"/>
              </a:buClr>
              <a:buNone/>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TextBox 3">
            <a:extLst>
              <a:ext uri="{FF2B5EF4-FFF2-40B4-BE49-F238E27FC236}">
                <a16:creationId xmlns:a16="http://schemas.microsoft.com/office/drawing/2014/main" id="{2A8762F0-0A65-5AC5-DE3B-4C24E863CF40}"/>
              </a:ext>
            </a:extLst>
          </p:cNvPr>
          <p:cNvSpPr txBox="1"/>
          <p:nvPr/>
        </p:nvSpPr>
        <p:spPr>
          <a:xfrm>
            <a:off x="692891" y="4879109"/>
            <a:ext cx="96283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Theory Link – Kotter’s Change Management Theory (Kotter 1996)</a:t>
            </a:r>
            <a:endParaRPr lang="en-US" b="1"/>
          </a:p>
          <a:p>
            <a:pPr marL="285750" indent="-285750">
              <a:buFont typeface="Arial"/>
              <a:buChar char="•"/>
            </a:pPr>
            <a:r>
              <a:rPr lang="en-GB" b="1">
                <a:ea typeface="+mn-lt"/>
                <a:cs typeface="+mn-lt"/>
              </a:rPr>
              <a:t>Effective change requires communication and employee involvement </a:t>
            </a:r>
            <a:endParaRPr lang="en-GB" b="1"/>
          </a:p>
          <a:p>
            <a:pPr marL="285750" indent="-285750">
              <a:buFont typeface="Arial"/>
              <a:buChar char="•"/>
            </a:pPr>
            <a:r>
              <a:rPr lang="en-GB" b="1">
                <a:ea typeface="+mn-lt"/>
                <a:cs typeface="+mn-lt"/>
              </a:rPr>
              <a:t>P&amp;O failed to build trust during change </a:t>
            </a:r>
            <a:endParaRPr lang="en-GB" b="1"/>
          </a:p>
          <a:p>
            <a:endParaRPr lang="en-GB" b="1"/>
          </a:p>
        </p:txBody>
      </p:sp>
    </p:spTree>
    <p:extLst>
      <p:ext uri="{BB962C8B-B14F-4D97-AF65-F5344CB8AC3E}">
        <p14:creationId xmlns:p14="http://schemas.microsoft.com/office/powerpoint/2010/main" val="2343230356"/>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8323F-4980-5912-AF3B-A6EF03B4ABA0}"/>
              </a:ext>
            </a:extLst>
          </p:cNvPr>
          <p:cNvSpPr>
            <a:spLocks noGrp="1"/>
          </p:cNvSpPr>
          <p:nvPr>
            <p:ph type="title"/>
          </p:nvPr>
        </p:nvSpPr>
        <p:spPr/>
        <p:txBody>
          <a:bodyPr/>
          <a:lstStyle/>
          <a:p>
            <a:r>
              <a:rPr lang="en-GB" b="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Departments Involved in the Change Process</a:t>
            </a:r>
            <a:endParaRPr lang="en-US">
              <a:ea typeface="+mj-lt"/>
              <a:cs typeface="+mj-lt"/>
            </a:endParaRPr>
          </a:p>
          <a:p>
            <a:endPar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4BC53427-B975-1854-1ADE-D5797A9C45DD}"/>
              </a:ext>
            </a:extLst>
          </p:cNvPr>
          <p:cNvSpPr>
            <a:spLocks noGrp="1"/>
          </p:cNvSpPr>
          <p:nvPr>
            <p:ph idx="1"/>
          </p:nvPr>
        </p:nvSpPr>
        <p:spPr>
          <a:xfrm>
            <a:off x="7375958" y="2216727"/>
            <a:ext cx="4814453" cy="3124201"/>
          </a:xfrm>
        </p:spPr>
        <p:txBody>
          <a:bodyPr>
            <a:normAutofit/>
          </a:bodyPr>
          <a:lstStyle/>
          <a:p>
            <a:pPr marL="0" indent="0">
              <a:buClr>
                <a:srgbClr val="FFFFFF"/>
              </a:buCl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Operations</a:t>
            </a: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Continued ferry services with agency workers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Safety and training concerns raised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Operational disruption affected performance</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TextBox 3">
            <a:extLst>
              <a:ext uri="{FF2B5EF4-FFF2-40B4-BE49-F238E27FC236}">
                <a16:creationId xmlns:a16="http://schemas.microsoft.com/office/drawing/2014/main" id="{958177F5-7B48-BB0E-81F2-FA88674907EF}"/>
              </a:ext>
            </a:extLst>
          </p:cNvPr>
          <p:cNvSpPr txBox="1"/>
          <p:nvPr/>
        </p:nvSpPr>
        <p:spPr>
          <a:xfrm>
            <a:off x="-2808" y="2217273"/>
            <a:ext cx="4662580" cy="2837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endParaRPr lang="en-GB" cap="small"/>
          </a:p>
          <a:p>
            <a:pPr>
              <a:spcBef>
                <a:spcPct val="20000"/>
              </a:spcBef>
              <a:spcAft>
                <a:spcPts val="600"/>
              </a:spcAft>
            </a:pPr>
            <a:r>
              <a:rPr lang="en-GB" cap="small"/>
              <a:t>HR</a:t>
            </a:r>
            <a:endParaRPr lang="en-GB"/>
          </a:p>
          <a:p>
            <a:pPr marL="285750" indent="-285750">
              <a:spcBef>
                <a:spcPct val="20000"/>
              </a:spcBef>
              <a:spcAft>
                <a:spcPts val="600"/>
              </a:spcAft>
              <a:buFont typeface="Arial"/>
              <a:buChar char="•"/>
            </a:pPr>
            <a:r>
              <a:rPr lang="en-GB" cap="small"/>
              <a:t>Managed redundancies and recruitment </a:t>
            </a:r>
            <a:endParaRPr lang="en-GB"/>
          </a:p>
          <a:p>
            <a:pPr marL="285750" indent="-285750">
              <a:spcBef>
                <a:spcPct val="20000"/>
              </a:spcBef>
              <a:spcAft>
                <a:spcPts val="600"/>
              </a:spcAft>
              <a:buFont typeface="Arial"/>
              <a:buChar char="•"/>
            </a:pPr>
            <a:r>
              <a:rPr lang="en-GB" cap="small"/>
              <a:t>Criticised for lack of employee consultation </a:t>
            </a:r>
            <a:endParaRPr lang="en-GB"/>
          </a:p>
          <a:p>
            <a:pPr marL="285750" indent="-285750">
              <a:spcBef>
                <a:spcPct val="20000"/>
              </a:spcBef>
              <a:spcAft>
                <a:spcPts val="600"/>
              </a:spcAft>
              <a:buFont typeface="Arial"/>
              <a:buChar char="•"/>
            </a:pPr>
            <a:r>
              <a:rPr lang="en-GB" cap="small"/>
              <a:t>Staff morale and trust severely affected </a:t>
            </a:r>
            <a:endParaRPr lang="en-GB"/>
          </a:p>
        </p:txBody>
      </p:sp>
      <p:sp>
        <p:nvSpPr>
          <p:cNvPr id="5" name="TextBox 4">
            <a:extLst>
              <a:ext uri="{FF2B5EF4-FFF2-40B4-BE49-F238E27FC236}">
                <a16:creationId xmlns:a16="http://schemas.microsoft.com/office/drawing/2014/main" id="{8F3A4868-CAA3-1AA1-74BA-1EE2E138F2B7}"/>
              </a:ext>
            </a:extLst>
          </p:cNvPr>
          <p:cNvSpPr txBox="1"/>
          <p:nvPr/>
        </p:nvSpPr>
        <p:spPr>
          <a:xfrm>
            <a:off x="3496435" y="2220163"/>
            <a:ext cx="3883078" cy="24452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7">
              <a:spcBef>
                <a:spcPct val="20000"/>
              </a:spcBef>
              <a:spcAft>
                <a:spcPts val="600"/>
              </a:spcAft>
            </a:pPr>
            <a:endParaRPr lang="en-GB" sz="1050"/>
          </a:p>
          <a:p>
            <a:pPr>
              <a:spcBef>
                <a:spcPct val="20000"/>
              </a:spcBef>
              <a:spcAft>
                <a:spcPts val="600"/>
              </a:spcAft>
            </a:pPr>
            <a:r>
              <a:rPr lang="en-GB" cap="small"/>
              <a:t>Marketing</a:t>
            </a:r>
            <a:endParaRPr lang="en-US"/>
          </a:p>
          <a:p>
            <a:pPr marL="285750" indent="-285750">
              <a:spcBef>
                <a:spcPct val="20000"/>
              </a:spcBef>
              <a:spcAft>
                <a:spcPts val="600"/>
              </a:spcAft>
              <a:buFont typeface="Arial"/>
              <a:buChar char="•"/>
            </a:pPr>
            <a:r>
              <a:rPr lang="en-GB" cap="small"/>
              <a:t>Reputation management after backlash </a:t>
            </a:r>
            <a:endParaRPr lang="en-GB"/>
          </a:p>
          <a:p>
            <a:pPr marL="285750" indent="-285750">
              <a:spcBef>
                <a:spcPct val="20000"/>
              </a:spcBef>
              <a:spcAft>
                <a:spcPts val="600"/>
              </a:spcAft>
              <a:buFont typeface="Arial"/>
              <a:buChar char="•"/>
            </a:pPr>
            <a:r>
              <a:rPr lang="en-GB" cap="small"/>
              <a:t>Negative media coverage harmed </a:t>
            </a:r>
          </a:p>
          <a:p>
            <a:pPr marL="285750" indent="-285750">
              <a:spcBef>
                <a:spcPct val="20000"/>
              </a:spcBef>
              <a:spcAft>
                <a:spcPts val="600"/>
              </a:spcAft>
              <a:buFont typeface="Arial"/>
              <a:buChar char="•"/>
            </a:pPr>
            <a:r>
              <a:rPr lang="en-GB" cap="small"/>
              <a:t>Public confidence decreased</a:t>
            </a:r>
          </a:p>
        </p:txBody>
      </p:sp>
      <p:sp>
        <p:nvSpPr>
          <p:cNvPr id="6" name="TextBox 5">
            <a:extLst>
              <a:ext uri="{FF2B5EF4-FFF2-40B4-BE49-F238E27FC236}">
                <a16:creationId xmlns:a16="http://schemas.microsoft.com/office/drawing/2014/main" id="{3C6210CD-2E42-E908-39BE-141BEFDEF773}"/>
              </a:ext>
            </a:extLst>
          </p:cNvPr>
          <p:cNvSpPr txBox="1"/>
          <p:nvPr/>
        </p:nvSpPr>
        <p:spPr>
          <a:xfrm>
            <a:off x="447492" y="5413213"/>
            <a:ext cx="10422239" cy="6784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E8E345FB-83F7-E370-8D6A-EE72A5C63352}"/>
              </a:ext>
            </a:extLst>
          </p:cNvPr>
          <p:cNvSpPr txBox="1"/>
          <p:nvPr/>
        </p:nvSpPr>
        <p:spPr>
          <a:xfrm>
            <a:off x="707326" y="5499824"/>
            <a:ext cx="10176840" cy="7795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D6FA6611-C944-E6CE-C21F-FACB2F4880F0}"/>
              </a:ext>
            </a:extLst>
          </p:cNvPr>
          <p:cNvSpPr txBox="1"/>
          <p:nvPr/>
        </p:nvSpPr>
        <p:spPr>
          <a:xfrm>
            <a:off x="1443523" y="5430552"/>
            <a:ext cx="92842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Theory Link – Psychological Contract Theory (</a:t>
            </a:r>
            <a:r>
              <a:rPr lang="en-GB" b="1">
                <a:solidFill>
                  <a:srgbClr val="E8E8E8"/>
                </a:solidFill>
                <a:highlight>
                  <a:srgbClr val="22242A"/>
                </a:highlight>
                <a:latin typeface="Century Gothic"/>
              </a:rPr>
              <a:t>Rousseau (1995)</a:t>
            </a:r>
            <a:endParaRPr lang="en-US" b="1">
              <a:latin typeface="Century Gothic"/>
            </a:endParaRPr>
          </a:p>
          <a:p>
            <a:pPr marL="285750" indent="-285750">
              <a:buFont typeface="Arial"/>
              <a:buChar char="•"/>
            </a:pPr>
            <a:r>
              <a:rPr lang="en-GB" b="1">
                <a:ea typeface="+mn-lt"/>
                <a:cs typeface="+mn-lt"/>
              </a:rPr>
              <a:t>Employees expect fairness and respect </a:t>
            </a:r>
            <a:endParaRPr lang="en-GB" b="1"/>
          </a:p>
          <a:p>
            <a:pPr marL="285750" indent="-285750">
              <a:buFont typeface="Arial"/>
              <a:buChar char="•"/>
            </a:pPr>
            <a:r>
              <a:rPr lang="en-GB" b="1">
                <a:ea typeface="+mn-lt"/>
                <a:cs typeface="+mn-lt"/>
              </a:rPr>
              <a:t>Sudden dismissals broke employee trust</a:t>
            </a:r>
            <a:endParaRPr lang="en-GB" b="1"/>
          </a:p>
          <a:p>
            <a:pPr algn="l"/>
            <a:endParaRPr lang="en-GB" b="1"/>
          </a:p>
        </p:txBody>
      </p:sp>
    </p:spTree>
    <p:extLst>
      <p:ext uri="{BB962C8B-B14F-4D97-AF65-F5344CB8AC3E}">
        <p14:creationId xmlns:p14="http://schemas.microsoft.com/office/powerpoint/2010/main" val="400540714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10CE6-E2B0-7E5B-5599-4BFA58845425}"/>
              </a:ext>
            </a:extLst>
          </p:cNvPr>
          <p:cNvSpPr>
            <a:spLocks noGrp="1"/>
          </p:cNvSpPr>
          <p:nvPr>
            <p:ph type="title"/>
          </p:nvPr>
        </p:nvSpPr>
        <p:spPr/>
        <p:txBody>
          <a:bodyPr/>
          <a:lstStyle/>
          <a:p>
            <a:r>
              <a:rPr lang="en-GB" b="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Did the Change Strategies Work?</a:t>
            </a:r>
            <a:endParaRPr lang="en-US"/>
          </a:p>
        </p:txBody>
      </p:sp>
      <p:sp>
        <p:nvSpPr>
          <p:cNvPr id="6" name="TextBox 5">
            <a:extLst>
              <a:ext uri="{FF2B5EF4-FFF2-40B4-BE49-F238E27FC236}">
                <a16:creationId xmlns:a16="http://schemas.microsoft.com/office/drawing/2014/main" id="{4A77181B-8F31-3F6D-B773-15415B516610}"/>
              </a:ext>
            </a:extLst>
          </p:cNvPr>
          <p:cNvSpPr txBox="1"/>
          <p:nvPr/>
        </p:nvSpPr>
        <p:spPr>
          <a:xfrm>
            <a:off x="303140" y="2439554"/>
            <a:ext cx="369542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Employees</a:t>
            </a:r>
            <a:endParaRPr lang="en-US"/>
          </a:p>
          <a:p>
            <a:pPr marL="285750" indent="-285750">
              <a:buFont typeface="Arial"/>
              <a:buChar char="•"/>
            </a:pPr>
            <a:r>
              <a:rPr lang="en-GB">
                <a:ea typeface="+mn-lt"/>
                <a:cs typeface="+mn-lt"/>
              </a:rPr>
              <a:t>Low morale </a:t>
            </a:r>
            <a:endParaRPr lang="en-GB"/>
          </a:p>
          <a:p>
            <a:pPr marL="285750" indent="-285750">
              <a:buFont typeface="Arial"/>
              <a:buChar char="•"/>
            </a:pPr>
            <a:r>
              <a:rPr lang="en-GB">
                <a:ea typeface="+mn-lt"/>
                <a:cs typeface="+mn-lt"/>
              </a:rPr>
              <a:t>Fear and distrust of leadership </a:t>
            </a:r>
            <a:endParaRPr lang="en-GB"/>
          </a:p>
          <a:p>
            <a:pPr marL="285750" indent="-285750">
              <a:buFont typeface="Arial"/>
              <a:buChar char="•"/>
            </a:pPr>
            <a:r>
              <a:rPr lang="en-GB">
                <a:ea typeface="+mn-lt"/>
                <a:cs typeface="+mn-lt"/>
              </a:rPr>
              <a:t>Damaged organisational culture</a:t>
            </a:r>
            <a:endParaRPr lang="en-GB"/>
          </a:p>
          <a:p>
            <a:pPr algn="l"/>
            <a:endParaRPr lang="en-GB"/>
          </a:p>
        </p:txBody>
      </p:sp>
      <p:sp>
        <p:nvSpPr>
          <p:cNvPr id="7" name="TextBox 6">
            <a:extLst>
              <a:ext uri="{FF2B5EF4-FFF2-40B4-BE49-F238E27FC236}">
                <a16:creationId xmlns:a16="http://schemas.microsoft.com/office/drawing/2014/main" id="{E61E37F8-BB10-76FA-344E-C882B6B6AE5B}"/>
              </a:ext>
            </a:extLst>
          </p:cNvPr>
          <p:cNvSpPr txBox="1"/>
          <p:nvPr/>
        </p:nvSpPr>
        <p:spPr>
          <a:xfrm>
            <a:off x="4157348" y="2453989"/>
            <a:ext cx="391194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Customers</a:t>
            </a:r>
            <a:endParaRPr lang="en-US"/>
          </a:p>
          <a:p>
            <a:pPr marL="285750" indent="-285750">
              <a:buFont typeface="Arial"/>
              <a:buChar char="•"/>
            </a:pPr>
            <a:r>
              <a:rPr lang="en-GB">
                <a:ea typeface="+mn-lt"/>
                <a:cs typeface="+mn-lt"/>
              </a:rPr>
              <a:t>Concerns about ethics and safety </a:t>
            </a:r>
            <a:endParaRPr lang="en-GB"/>
          </a:p>
          <a:p>
            <a:pPr marL="285750" indent="-285750">
              <a:buFont typeface="Arial"/>
              <a:buChar char="•"/>
            </a:pPr>
            <a:r>
              <a:rPr lang="en-GB">
                <a:ea typeface="+mn-lt"/>
                <a:cs typeface="+mn-lt"/>
              </a:rPr>
              <a:t>Some customer boycotts </a:t>
            </a:r>
            <a:endParaRPr lang="en-GB"/>
          </a:p>
          <a:p>
            <a:pPr marL="285750" indent="-285750">
              <a:buFont typeface="Arial"/>
              <a:buChar char="•"/>
            </a:pPr>
            <a:r>
              <a:rPr lang="en-GB">
                <a:ea typeface="+mn-lt"/>
                <a:cs typeface="+mn-lt"/>
              </a:rPr>
              <a:t>Reduced loyalty</a:t>
            </a:r>
            <a:endParaRPr lang="en-GB"/>
          </a:p>
          <a:p>
            <a:pPr algn="l"/>
            <a:endParaRPr lang="en-GB"/>
          </a:p>
        </p:txBody>
      </p:sp>
      <p:sp>
        <p:nvSpPr>
          <p:cNvPr id="8" name="TextBox 7">
            <a:extLst>
              <a:ext uri="{FF2B5EF4-FFF2-40B4-BE49-F238E27FC236}">
                <a16:creationId xmlns:a16="http://schemas.microsoft.com/office/drawing/2014/main" id="{E4444277-62BC-CA3A-42A8-34BE7550B456}"/>
              </a:ext>
            </a:extLst>
          </p:cNvPr>
          <p:cNvSpPr txBox="1"/>
          <p:nvPr/>
        </p:nvSpPr>
        <p:spPr>
          <a:xfrm>
            <a:off x="8343565" y="2425119"/>
            <a:ext cx="288704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Stakeholders</a:t>
            </a:r>
            <a:endParaRPr lang="en-US"/>
          </a:p>
          <a:p>
            <a:pPr marL="285750" indent="-285750">
              <a:buFont typeface="Arial"/>
              <a:buChar char="•"/>
            </a:pPr>
            <a:r>
              <a:rPr lang="en-GB">
                <a:ea typeface="+mn-lt"/>
                <a:cs typeface="+mn-lt"/>
              </a:rPr>
              <a:t>Government criticism </a:t>
            </a:r>
            <a:endParaRPr lang="en-GB"/>
          </a:p>
          <a:p>
            <a:pPr marL="285750" indent="-285750">
              <a:buFont typeface="Arial"/>
              <a:buChar char="•"/>
            </a:pPr>
            <a:r>
              <a:rPr lang="en-GB">
                <a:ea typeface="+mn-lt"/>
                <a:cs typeface="+mn-lt"/>
              </a:rPr>
              <a:t>Investor concern over reputation </a:t>
            </a:r>
            <a:endParaRPr lang="en-GB"/>
          </a:p>
          <a:p>
            <a:pPr marL="285750" indent="-285750">
              <a:buFont typeface="Arial"/>
              <a:buChar char="•"/>
            </a:pPr>
            <a:r>
              <a:rPr lang="en-GB">
                <a:ea typeface="+mn-lt"/>
                <a:cs typeface="+mn-lt"/>
              </a:rPr>
              <a:t>Long-term trust issues</a:t>
            </a:r>
            <a:endParaRPr lang="en-GB"/>
          </a:p>
          <a:p>
            <a:pPr algn="l"/>
            <a:endParaRPr lang="en-GB"/>
          </a:p>
        </p:txBody>
      </p:sp>
      <p:sp>
        <p:nvSpPr>
          <p:cNvPr id="9" name="TextBox 8">
            <a:extLst>
              <a:ext uri="{FF2B5EF4-FFF2-40B4-BE49-F238E27FC236}">
                <a16:creationId xmlns:a16="http://schemas.microsoft.com/office/drawing/2014/main" id="{DF7255B7-E02B-C561-B429-C283EA5C99FB}"/>
              </a:ext>
            </a:extLst>
          </p:cNvPr>
          <p:cNvSpPr txBox="1"/>
          <p:nvPr/>
        </p:nvSpPr>
        <p:spPr>
          <a:xfrm>
            <a:off x="2410684" y="5254426"/>
            <a:ext cx="710213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Case Study Comparison – British Airways Dispute</a:t>
            </a:r>
            <a:endParaRPr lang="en-US" b="1"/>
          </a:p>
          <a:p>
            <a:pPr marL="285750" indent="-285750">
              <a:buFont typeface="Arial"/>
              <a:buChar char="•"/>
            </a:pPr>
            <a:r>
              <a:rPr lang="en-GB" b="1">
                <a:ea typeface="+mn-lt"/>
                <a:cs typeface="+mn-lt"/>
              </a:rPr>
              <a:t>Poor employee relations damaged reputation </a:t>
            </a:r>
            <a:endParaRPr lang="en-GB" b="1"/>
          </a:p>
          <a:p>
            <a:pPr marL="285750" indent="-285750">
              <a:buFont typeface="Arial"/>
              <a:buChar char="•"/>
            </a:pPr>
            <a:r>
              <a:rPr lang="en-GB" b="1">
                <a:ea typeface="+mn-lt"/>
                <a:cs typeface="+mn-lt"/>
              </a:rPr>
              <a:t>Similar issues with staff morale and public image</a:t>
            </a:r>
            <a:endParaRPr lang="en-GB" b="1"/>
          </a:p>
          <a:p>
            <a:pPr algn="l"/>
            <a:endParaRPr lang="en-GB" b="1"/>
          </a:p>
        </p:txBody>
      </p:sp>
    </p:spTree>
    <p:extLst>
      <p:ext uri="{BB962C8B-B14F-4D97-AF65-F5344CB8AC3E}">
        <p14:creationId xmlns:p14="http://schemas.microsoft.com/office/powerpoint/2010/main" val="4022148027"/>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D87A-72E1-BD87-6B83-00242E4C18F7}"/>
              </a:ext>
            </a:extLst>
          </p:cNvPr>
          <p:cNvSpPr>
            <a:spLocks noGrp="1"/>
          </p:cNvSpPr>
          <p:nvPr>
            <p:ph type="title"/>
          </p:nvPr>
        </p:nvSpPr>
        <p:spPr/>
        <p:txBody>
          <a:bodyPr/>
          <a:lstStyle/>
          <a:p>
            <a:r>
              <a:rPr lang="en-GB" b="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How P&amp;O Ferries Has Adapted After the Crisis</a:t>
            </a:r>
            <a:endParaRPr lang="en-US"/>
          </a:p>
          <a:p>
            <a:endPar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41C4030E-3200-DA34-2936-383DD3B306ED}"/>
              </a:ext>
            </a:extLst>
          </p:cNvPr>
          <p:cNvSpPr>
            <a:spLocks noGrp="1"/>
          </p:cNvSpPr>
          <p:nvPr>
            <p:ph idx="1"/>
          </p:nvPr>
        </p:nvSpPr>
        <p:spPr>
          <a:xfrm>
            <a:off x="1141413" y="2666999"/>
            <a:ext cx="9905998" cy="962248"/>
          </a:xfrm>
        </p:spPr>
        <p:txBody>
          <a:bodyPr vert="horz" lIns="91440" tIns="45720" rIns="91440" bIns="45720" rtlCol="0" anchor="ctr">
            <a:noAutofit/>
          </a:bodyPr>
          <a:lstStyle/>
          <a:p>
            <a:pPr marL="0" indent="0">
              <a:buNone/>
            </a:pPr>
            <a:r>
              <a:rPr lang="en-GB" sz="1800" b="1">
                <a:gradFill flip="none">
                  <a:gsLst>
                    <a:gs pos="0">
                      <a:srgbClr val="FFFFFF"/>
                    </a:gs>
                    <a:gs pos="100000">
                      <a:srgbClr val="FFFFFF"/>
                    </a:gs>
                  </a:gsLst>
                  <a:lin ang="5580000" scaled="0"/>
                  <a:tileRect/>
                </a:gradFill>
              </a:rPr>
              <a:t>Adaptation Strategies</a:t>
            </a:r>
            <a:endParaRPr lang="en-GB" sz="18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Replaced staff with agency workers to reduce costs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Increased focus on operational efficiency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Parent company invested in long-term recovery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Attempted to rebuild public confidence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TextBox 3">
            <a:extLst>
              <a:ext uri="{FF2B5EF4-FFF2-40B4-BE49-F238E27FC236}">
                <a16:creationId xmlns:a16="http://schemas.microsoft.com/office/drawing/2014/main" id="{857C4525-2064-FDB7-62A6-7776442CFBAA}"/>
              </a:ext>
            </a:extLst>
          </p:cNvPr>
          <p:cNvSpPr txBox="1"/>
          <p:nvPr/>
        </p:nvSpPr>
        <p:spPr>
          <a:xfrm>
            <a:off x="631864" y="4301108"/>
            <a:ext cx="3181247" cy="2560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r>
              <a:rPr lang="en-GB" b="1"/>
              <a:t>Employees</a:t>
            </a:r>
            <a:endParaRPr lang="en-US" b="1" cap="small"/>
          </a:p>
          <a:p>
            <a:pPr marL="285750" indent="-285750">
              <a:spcBef>
                <a:spcPct val="20000"/>
              </a:spcBef>
              <a:spcAft>
                <a:spcPts val="600"/>
              </a:spcAft>
              <a:buFont typeface="Arial"/>
              <a:buChar char="•"/>
            </a:pPr>
            <a:r>
              <a:rPr lang="en-GB" cap="small"/>
              <a:t>Trust and morale still low </a:t>
            </a:r>
          </a:p>
          <a:p>
            <a:pPr marL="285750" indent="-285750">
              <a:spcBef>
                <a:spcPct val="20000"/>
              </a:spcBef>
              <a:spcAft>
                <a:spcPts val="600"/>
              </a:spcAft>
              <a:buFont typeface="Arial"/>
              <a:buChar char="•"/>
            </a:pPr>
            <a:r>
              <a:rPr lang="en-GB" cap="small"/>
              <a:t>Concerns about job security remain </a:t>
            </a:r>
          </a:p>
          <a:p>
            <a:pPr marL="285750" indent="-285750">
              <a:spcBef>
                <a:spcPct val="20000"/>
              </a:spcBef>
              <a:spcAft>
                <a:spcPts val="600"/>
              </a:spcAft>
              <a:buFont typeface="Arial"/>
              <a:buChar char="•"/>
            </a:pPr>
            <a:endParaRPr lang="en-GB" cap="small"/>
          </a:p>
          <a:p>
            <a:pPr marL="285750" indent="-285750">
              <a:spcBef>
                <a:spcPct val="20000"/>
              </a:spcBef>
              <a:spcAft>
                <a:spcPts val="600"/>
              </a:spcAft>
              <a:buFont typeface="Arial"/>
              <a:buChar char="•"/>
            </a:pPr>
            <a:endParaRPr lang="en-GB" cap="small"/>
          </a:p>
        </p:txBody>
      </p:sp>
      <p:sp>
        <p:nvSpPr>
          <p:cNvPr id="5" name="TextBox 4">
            <a:extLst>
              <a:ext uri="{FF2B5EF4-FFF2-40B4-BE49-F238E27FC236}">
                <a16:creationId xmlns:a16="http://schemas.microsoft.com/office/drawing/2014/main" id="{574DCDE7-101A-703D-3B11-0B7A9630FAE0}"/>
              </a:ext>
            </a:extLst>
          </p:cNvPr>
          <p:cNvSpPr txBox="1"/>
          <p:nvPr/>
        </p:nvSpPr>
        <p:spPr>
          <a:xfrm>
            <a:off x="4702601" y="4304690"/>
            <a:ext cx="3118010" cy="24283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r>
              <a:rPr lang="en-GB" b="1" cap="small"/>
              <a:t>Customers</a:t>
            </a:r>
            <a:endParaRPr lang="en-US" b="1"/>
          </a:p>
          <a:p>
            <a:pPr marL="285750" indent="-285750">
              <a:spcBef>
                <a:spcPct val="20000"/>
              </a:spcBef>
              <a:spcAft>
                <a:spcPts val="600"/>
              </a:spcAft>
              <a:buFont typeface="Arial,Sans-Serif"/>
              <a:buChar char="•"/>
            </a:pPr>
            <a:r>
              <a:rPr lang="en-GB" cap="small"/>
              <a:t>Some confidence restored through continued services </a:t>
            </a:r>
            <a:endParaRPr lang="en-US"/>
          </a:p>
          <a:p>
            <a:pPr marL="285750" indent="-285750">
              <a:spcBef>
                <a:spcPct val="20000"/>
              </a:spcBef>
              <a:spcAft>
                <a:spcPts val="600"/>
              </a:spcAft>
              <a:buFont typeface="Arial,Sans-Serif"/>
              <a:buChar char="•"/>
            </a:pPr>
            <a:r>
              <a:rPr lang="en-GB" cap="small"/>
              <a:t>Reputation damage still affects public perception </a:t>
            </a:r>
            <a:endParaRPr lang="en-US"/>
          </a:p>
          <a:p>
            <a:pPr marL="285750" indent="-285750">
              <a:spcBef>
                <a:spcPct val="20000"/>
              </a:spcBef>
              <a:spcAft>
                <a:spcPts val="600"/>
              </a:spcAft>
              <a:buFont typeface="Arial,Sans-Serif"/>
              <a:buChar char="•"/>
            </a:pPr>
            <a:endParaRPr lang="en-GB" cap="small"/>
          </a:p>
        </p:txBody>
      </p:sp>
      <p:sp>
        <p:nvSpPr>
          <p:cNvPr id="6" name="TextBox 5">
            <a:extLst>
              <a:ext uri="{FF2B5EF4-FFF2-40B4-BE49-F238E27FC236}">
                <a16:creationId xmlns:a16="http://schemas.microsoft.com/office/drawing/2014/main" id="{4A7C94B1-8B2B-07CB-3770-00FC6D204A6B}"/>
              </a:ext>
            </a:extLst>
          </p:cNvPr>
          <p:cNvSpPr txBox="1"/>
          <p:nvPr/>
        </p:nvSpPr>
        <p:spPr>
          <a:xfrm>
            <a:off x="8296974" y="4473039"/>
            <a:ext cx="3060269" cy="20959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r>
              <a:rPr lang="en-GB" b="1" cap="small"/>
              <a:t>Stakeholders</a:t>
            </a:r>
            <a:endParaRPr lang="en-US" b="1"/>
          </a:p>
          <a:p>
            <a:pPr marL="285750" indent="-285750">
              <a:spcBef>
                <a:spcPct val="20000"/>
              </a:spcBef>
              <a:spcAft>
                <a:spcPts val="600"/>
              </a:spcAft>
              <a:buFont typeface="Arial,Sans-Serif"/>
              <a:buChar char="•"/>
            </a:pPr>
            <a:r>
              <a:rPr lang="en-GB" cap="small"/>
              <a:t>Investors may support cost savings </a:t>
            </a:r>
            <a:endParaRPr lang="en-US"/>
          </a:p>
          <a:p>
            <a:pPr marL="285750" indent="-285750">
              <a:spcBef>
                <a:spcPct val="20000"/>
              </a:spcBef>
              <a:spcAft>
                <a:spcPts val="600"/>
              </a:spcAft>
              <a:buFont typeface="Arial,Sans-Serif"/>
              <a:buChar char="•"/>
            </a:pPr>
            <a:r>
              <a:rPr lang="en-GB" cap="small"/>
              <a:t>Government and unions continue criticism</a:t>
            </a:r>
            <a:endParaRPr lang="en-US"/>
          </a:p>
          <a:p>
            <a:pPr algn="l"/>
            <a:endParaRPr lang="en-GB"/>
          </a:p>
        </p:txBody>
      </p:sp>
    </p:spTree>
    <p:extLst>
      <p:ext uri="{BB962C8B-B14F-4D97-AF65-F5344CB8AC3E}">
        <p14:creationId xmlns:p14="http://schemas.microsoft.com/office/powerpoint/2010/main" val="3741969873"/>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5A79-1540-FB8F-0BA9-2EC4B05AD170}"/>
              </a:ext>
            </a:extLst>
          </p:cNvPr>
          <p:cNvSpPr>
            <a:spLocks noGrp="1"/>
          </p:cNvSpPr>
          <p:nvPr>
            <p:ph type="title"/>
          </p:nvPr>
        </p:nvSpPr>
        <p:spPr>
          <a:xfrm>
            <a:off x="496644" y="628362"/>
            <a:ext cx="5599356" cy="1905000"/>
          </a:xfrm>
        </p:spPr>
        <p:txBody>
          <a:bodyPr/>
          <a:lstStyle/>
          <a:p>
            <a:r>
              <a:rPr lang="en-GB"/>
              <a:t>Impact on tourism</a:t>
            </a:r>
            <a:endParaRPr lang="en-US"/>
          </a:p>
        </p:txBody>
      </p:sp>
      <p:pic>
        <p:nvPicPr>
          <p:cNvPr id="5" name="Picture 4">
            <a:extLst>
              <a:ext uri="{FF2B5EF4-FFF2-40B4-BE49-F238E27FC236}">
                <a16:creationId xmlns:a16="http://schemas.microsoft.com/office/drawing/2014/main" id="{69D818A1-8C5F-4166-47CD-C942630BB4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6586" y="1261125"/>
            <a:ext cx="6598770" cy="36962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Content Placeholder 2">
            <a:extLst>
              <a:ext uri="{FF2B5EF4-FFF2-40B4-BE49-F238E27FC236}">
                <a16:creationId xmlns:a16="http://schemas.microsoft.com/office/drawing/2014/main" id="{C4EFB153-86A7-2095-AE0A-685F4A0EAC06}"/>
              </a:ext>
            </a:extLst>
          </p:cNvPr>
          <p:cNvSpPr>
            <a:spLocks noGrp="1"/>
          </p:cNvSpPr>
          <p:nvPr>
            <p:ph idx="1"/>
          </p:nvPr>
        </p:nvSpPr>
        <p:spPr>
          <a:xfrm>
            <a:off x="815772" y="1926220"/>
            <a:ext cx="3849884" cy="3805062"/>
          </a:xfrm>
        </p:spPr>
        <p:txBody>
          <a:bodyPr/>
          <a:lstStyle/>
          <a:p>
            <a:r>
              <a:rPr lang="en-GB"/>
              <a:t>Connects to Europe</a:t>
            </a:r>
          </a:p>
          <a:p>
            <a:r>
              <a:rPr lang="en-GB"/>
              <a:t>Encourages interns travel</a:t>
            </a:r>
          </a:p>
          <a:p>
            <a:r>
              <a:rPr lang="en-GB"/>
              <a:t>Boosts local economy </a:t>
            </a:r>
          </a:p>
          <a:p>
            <a:r>
              <a:rPr lang="en-GB"/>
              <a:t>Supports hotels, restaurants and attractions </a:t>
            </a:r>
            <a:endParaRPr lang="en-US"/>
          </a:p>
        </p:txBody>
      </p:sp>
    </p:spTree>
    <p:extLst>
      <p:ext uri="{BB962C8B-B14F-4D97-AF65-F5344CB8AC3E}">
        <p14:creationId xmlns:p14="http://schemas.microsoft.com/office/powerpoint/2010/main" val="35249938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B0544-FCB3-C3DE-0716-134108C58E7A}"/>
              </a:ext>
            </a:extLst>
          </p:cNvPr>
          <p:cNvSpPr>
            <a:spLocks noGrp="1"/>
          </p:cNvSpPr>
          <p:nvPr>
            <p:ph type="title"/>
          </p:nvPr>
        </p:nvSpPr>
        <p:spPr>
          <a:xfrm>
            <a:off x="3478148" y="66205"/>
            <a:ext cx="6480257" cy="1563077"/>
          </a:xfrm>
        </p:spPr>
        <p:txBody>
          <a:bodyPr>
            <a:normAutofit/>
          </a:bodyPr>
          <a:lstStyle/>
          <a:p>
            <a:r>
              <a:rPr lang="en-GB" sz="4400" b="1" cap="none" spc="50">
                <a:ln w="9525" cmpd="sng">
                  <a:solidFill>
                    <a:schemeClr val="accent1"/>
                  </a:solidFill>
                  <a:prstDash val="solid"/>
                </a:ln>
                <a:solidFill>
                  <a:srgbClr val="70AD47">
                    <a:tint val="1000"/>
                  </a:srgbClr>
                </a:solidFill>
                <a:effectLst>
                  <a:glow rad="38100">
                    <a:schemeClr val="accent1">
                      <a:alpha val="40000"/>
                    </a:schemeClr>
                  </a:glow>
                </a:effectLst>
              </a:rPr>
              <a:t>IMPACTS ON LEISURE</a:t>
            </a:r>
            <a:endParaRPr lang="en-US" sz="4400" b="1" cap="none" spc="5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4" name="TextBox 3">
            <a:extLst>
              <a:ext uri="{FF2B5EF4-FFF2-40B4-BE49-F238E27FC236}">
                <a16:creationId xmlns:a16="http://schemas.microsoft.com/office/drawing/2014/main" id="{48D90F72-9BDC-3BD2-F586-C3C675C80DC8}"/>
              </a:ext>
            </a:extLst>
          </p:cNvPr>
          <p:cNvSpPr txBox="1"/>
          <p:nvPr/>
        </p:nvSpPr>
        <p:spPr>
          <a:xfrm>
            <a:off x="752847" y="1135396"/>
            <a:ext cx="2495339"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a:t>Mini cruise experiences</a:t>
            </a:r>
            <a:endParaRPr lang="en-US"/>
          </a:p>
        </p:txBody>
      </p:sp>
      <p:sp>
        <p:nvSpPr>
          <p:cNvPr id="7" name="TextBox 6">
            <a:extLst>
              <a:ext uri="{FF2B5EF4-FFF2-40B4-BE49-F238E27FC236}">
                <a16:creationId xmlns:a16="http://schemas.microsoft.com/office/drawing/2014/main" id="{360C54B4-CE6A-4AF9-DF92-EFFA825CE4F5}"/>
              </a:ext>
            </a:extLst>
          </p:cNvPr>
          <p:cNvSpPr txBox="1"/>
          <p:nvPr/>
        </p:nvSpPr>
        <p:spPr>
          <a:xfrm>
            <a:off x="1486714" y="4126007"/>
            <a:ext cx="3522944"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Restaurants, bars &amp; entertainment onboard</a:t>
            </a:r>
            <a:endParaRPr lang="en-US"/>
          </a:p>
        </p:txBody>
      </p:sp>
      <p:sp>
        <p:nvSpPr>
          <p:cNvPr id="10" name="TextBox 9">
            <a:extLst>
              <a:ext uri="{FF2B5EF4-FFF2-40B4-BE49-F238E27FC236}">
                <a16:creationId xmlns:a16="http://schemas.microsoft.com/office/drawing/2014/main" id="{F2A19855-C149-3D64-DCFE-631E3594DD57}"/>
              </a:ext>
            </a:extLst>
          </p:cNvPr>
          <p:cNvSpPr txBox="1"/>
          <p:nvPr/>
        </p:nvSpPr>
        <p:spPr>
          <a:xfrm>
            <a:off x="5231006" y="1645722"/>
            <a:ext cx="2510041" cy="36933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Family friendly travel</a:t>
            </a:r>
            <a:endParaRPr lang="en-US"/>
          </a:p>
        </p:txBody>
      </p:sp>
      <p:sp>
        <p:nvSpPr>
          <p:cNvPr id="13" name="TextBox 12">
            <a:extLst>
              <a:ext uri="{FF2B5EF4-FFF2-40B4-BE49-F238E27FC236}">
                <a16:creationId xmlns:a16="http://schemas.microsoft.com/office/drawing/2014/main" id="{80F1A875-5495-3FDE-5794-DA39E6566673}"/>
              </a:ext>
            </a:extLst>
          </p:cNvPr>
          <p:cNvSpPr txBox="1"/>
          <p:nvPr/>
        </p:nvSpPr>
        <p:spPr>
          <a:xfrm>
            <a:off x="7606567" y="4159036"/>
            <a:ext cx="2510041"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Short breaks to Europe </a:t>
            </a:r>
            <a:endParaRPr lang="en-US"/>
          </a:p>
        </p:txBody>
      </p:sp>
      <p:sp>
        <p:nvSpPr>
          <p:cNvPr id="16" name="TextBox 15">
            <a:extLst>
              <a:ext uri="{FF2B5EF4-FFF2-40B4-BE49-F238E27FC236}">
                <a16:creationId xmlns:a16="http://schemas.microsoft.com/office/drawing/2014/main" id="{2937D13E-5379-8B93-DE16-B856BF27211B}"/>
              </a:ext>
            </a:extLst>
          </p:cNvPr>
          <p:cNvSpPr txBox="1"/>
          <p:nvPr/>
        </p:nvSpPr>
        <p:spPr>
          <a:xfrm>
            <a:off x="9158814" y="1263084"/>
            <a:ext cx="2510041"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Travel becomes part of the experience </a:t>
            </a:r>
            <a:endParaRPr lang="en-US"/>
          </a:p>
        </p:txBody>
      </p:sp>
      <p:pic>
        <p:nvPicPr>
          <p:cNvPr id="18" name="Picture 17">
            <a:extLst>
              <a:ext uri="{FF2B5EF4-FFF2-40B4-BE49-F238E27FC236}">
                <a16:creationId xmlns:a16="http://schemas.microsoft.com/office/drawing/2014/main" id="{22567A09-AA72-478D-B1F2-8E61B720E1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295" y="1781727"/>
            <a:ext cx="3522944" cy="2125370"/>
          </a:xfrm>
          <a:prstGeom prst="rect">
            <a:avLst/>
          </a:prstGeom>
          <a:ln>
            <a:noFill/>
          </a:ln>
          <a:effectLst>
            <a:softEdge rad="112500"/>
          </a:effectLst>
        </p:spPr>
      </p:pic>
      <p:pic>
        <p:nvPicPr>
          <p:cNvPr id="19" name="Picture 18">
            <a:extLst>
              <a:ext uri="{FF2B5EF4-FFF2-40B4-BE49-F238E27FC236}">
                <a16:creationId xmlns:a16="http://schemas.microsoft.com/office/drawing/2014/main" id="{A77EEC82-FC1B-CB6D-F885-8FA96C86B6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V="1">
            <a:off x="1640545" y="4832195"/>
            <a:ext cx="2710248" cy="1806175"/>
          </a:xfrm>
          <a:prstGeom prst="rect">
            <a:avLst/>
          </a:prstGeom>
          <a:ln>
            <a:noFill/>
          </a:ln>
          <a:effectLst>
            <a:softEdge rad="112500"/>
          </a:effectLst>
        </p:spPr>
      </p:pic>
      <p:pic>
        <p:nvPicPr>
          <p:cNvPr id="20" name="Picture 19">
            <a:extLst>
              <a:ext uri="{FF2B5EF4-FFF2-40B4-BE49-F238E27FC236}">
                <a16:creationId xmlns:a16="http://schemas.microsoft.com/office/drawing/2014/main" id="{14209DB2-FB25-DB64-6E0C-922DAE216D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53645" y="2031495"/>
            <a:ext cx="3113005" cy="2740843"/>
          </a:xfrm>
          <a:prstGeom prst="ellipse">
            <a:avLst/>
          </a:prstGeom>
          <a:ln>
            <a:noFill/>
          </a:ln>
          <a:effectLst>
            <a:softEdge rad="112500"/>
          </a:effectLst>
        </p:spPr>
      </p:pic>
      <p:pic>
        <p:nvPicPr>
          <p:cNvPr id="3" name="Picture 2">
            <a:extLst>
              <a:ext uri="{FF2B5EF4-FFF2-40B4-BE49-F238E27FC236}">
                <a16:creationId xmlns:a16="http://schemas.microsoft.com/office/drawing/2014/main" id="{1DF6C7B4-6C1A-6576-12B8-70BA5FB7B6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78763" y="1962697"/>
            <a:ext cx="3535992" cy="21253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04A926ED-F4D6-1AAD-F852-70EB57A7B8E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7841208" y="4832195"/>
            <a:ext cx="2275400" cy="1806176"/>
          </a:xfrm>
          <a:prstGeom prst="rect">
            <a:avLst/>
          </a:prstGeom>
          <a:ln>
            <a:noFill/>
          </a:ln>
          <a:effectLst>
            <a:softEdge rad="112500"/>
          </a:effectLst>
        </p:spPr>
      </p:pic>
    </p:spTree>
    <p:extLst>
      <p:ext uri="{BB962C8B-B14F-4D97-AF65-F5344CB8AC3E}">
        <p14:creationId xmlns:p14="http://schemas.microsoft.com/office/powerpoint/2010/main" val="1314037995"/>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F8982E-02F0-4D24-85CB-98DEBCC32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6022D-3714-371A-9916-AFC3ECC1F5C3}"/>
              </a:ext>
            </a:extLst>
          </p:cNvPr>
          <p:cNvSpPr>
            <a:spLocks noGrp="1"/>
          </p:cNvSpPr>
          <p:nvPr>
            <p:ph type="title"/>
          </p:nvPr>
        </p:nvSpPr>
        <p:spPr>
          <a:xfrm>
            <a:off x="643192" y="609600"/>
            <a:ext cx="3643674" cy="1905000"/>
          </a:xfrm>
        </p:spPr>
        <p:txBody>
          <a:bodyPr>
            <a:normAutofit/>
          </a:bodyPr>
          <a:lstStyle/>
          <a:p>
            <a:pPr algn="ctr"/>
            <a:r>
              <a:rPr lang="en-GB" sz="2800">
                <a:gradFill flip="none" rotWithShape="1">
                  <a:gsLst>
                    <a:gs pos="0">
                      <a:sysClr val="window" lastClr="FFFFFF"/>
                    </a:gs>
                    <a:gs pos="100000">
                      <a:sysClr val="window" lastClr="FFFFFF">
                        <a:lumMod val="65000"/>
                      </a:sysClr>
                    </a:gs>
                  </a:gsLst>
                  <a:lin ang="5580000" scaled="0"/>
                  <a:tileRect/>
                </a:gradFill>
              </a:rPr>
              <a:t>Impact on events</a:t>
            </a:r>
            <a:endParaRPr lang="en-US" sz="2800">
              <a:gradFill flip="none" rotWithShape="1">
                <a:gsLst>
                  <a:gs pos="0">
                    <a:sysClr val="window" lastClr="FFFFFF"/>
                  </a:gs>
                  <a:gs pos="100000">
                    <a:sysClr val="window" lastClr="FFFFFF">
                      <a:lumMod val="65000"/>
                    </a:sysClr>
                  </a:gs>
                </a:gsLst>
                <a:lin ang="5580000" scaled="0"/>
                <a:tileRect/>
              </a:gradFill>
            </a:endParaRPr>
          </a:p>
        </p:txBody>
      </p:sp>
      <p:sp>
        <p:nvSpPr>
          <p:cNvPr id="3" name="Content Placeholder 2">
            <a:extLst>
              <a:ext uri="{FF2B5EF4-FFF2-40B4-BE49-F238E27FC236}">
                <a16:creationId xmlns:a16="http://schemas.microsoft.com/office/drawing/2014/main" id="{5C3F6366-4E46-6DE4-2EF2-D12731263F09}"/>
              </a:ext>
            </a:extLst>
          </p:cNvPr>
          <p:cNvSpPr>
            <a:spLocks noGrp="1"/>
          </p:cNvSpPr>
          <p:nvPr>
            <p:ph idx="1"/>
          </p:nvPr>
        </p:nvSpPr>
        <p:spPr>
          <a:xfrm>
            <a:off x="643192" y="2666999"/>
            <a:ext cx="3643674" cy="3216276"/>
          </a:xfrm>
        </p:spPr>
        <p:txBody>
          <a:bodyPr anchor="t">
            <a:normAutofit/>
          </a:bodyPr>
          <a:lstStyle/>
          <a:p>
            <a:r>
              <a:rPr lang="en-GB" sz="1800">
                <a:gradFill flip="none" rotWithShape="1">
                  <a:gsLst>
                    <a:gs pos="0">
                      <a:sysClr val="window" lastClr="FFFFFF"/>
                    </a:gs>
                    <a:gs pos="100000">
                      <a:sysClr val="window" lastClr="FFFFFF">
                        <a:lumMod val="75000"/>
                      </a:sysClr>
                    </a:gs>
                  </a:gsLst>
                  <a:lin ang="5580000" scaled="0"/>
                  <a:tileRect/>
                </a:gradFill>
              </a:rPr>
              <a:t>Supports event tourism</a:t>
            </a:r>
          </a:p>
          <a:p>
            <a:r>
              <a:rPr lang="en-GB" sz="1800">
                <a:gradFill flip="none" rotWithShape="1">
                  <a:gsLst>
                    <a:gs pos="0">
                      <a:sysClr val="window" lastClr="FFFFFF"/>
                    </a:gs>
                    <a:gs pos="100000">
                      <a:sysClr val="window" lastClr="FFFFFF">
                        <a:lumMod val="75000"/>
                      </a:sysClr>
                    </a:gs>
                  </a:gsLst>
                  <a:lin ang="5580000" scaled="0"/>
                  <a:tileRect/>
                </a:gradFill>
              </a:rPr>
              <a:t>Helps people attend things like festivals, concerts and sporting events </a:t>
            </a:r>
          </a:p>
          <a:p>
            <a:r>
              <a:rPr lang="en-GB" sz="1800">
                <a:gradFill flip="none" rotWithShape="1">
                  <a:gsLst>
                    <a:gs pos="0">
                      <a:sysClr val="window" lastClr="FFFFFF"/>
                    </a:gs>
                    <a:gs pos="100000">
                      <a:sysClr val="window" lastClr="FFFFFF">
                        <a:lumMod val="75000"/>
                      </a:sysClr>
                    </a:gs>
                  </a:gsLst>
                  <a:lin ang="5580000" scaled="0"/>
                  <a:tileRect/>
                </a:gradFill>
              </a:rPr>
              <a:t>Supports local events </a:t>
            </a:r>
          </a:p>
          <a:p>
            <a:r>
              <a:rPr lang="en-GB" sz="1800">
                <a:gradFill flip="none" rotWithShape="1">
                  <a:gsLst>
                    <a:gs pos="0">
                      <a:sysClr val="window" lastClr="FFFFFF"/>
                    </a:gs>
                    <a:gs pos="100000">
                      <a:sysClr val="window" lastClr="FFFFFF">
                        <a:lumMod val="75000"/>
                      </a:sysClr>
                    </a:gs>
                  </a:gsLst>
                  <a:lin ang="5580000" scaled="0"/>
                  <a:tileRect/>
                </a:gradFill>
              </a:rPr>
              <a:t>Increase event visitor numbers </a:t>
            </a:r>
            <a:endParaRPr lang="en-US" sz="1800">
              <a:gradFill flip="none" rotWithShape="1">
                <a:gsLst>
                  <a:gs pos="0">
                    <a:sysClr val="window" lastClr="FFFFFF"/>
                  </a:gs>
                  <a:gs pos="100000">
                    <a:sysClr val="window" lastClr="FFFFFF">
                      <a:lumMod val="75000"/>
                    </a:sysClr>
                  </a:gs>
                </a:gsLst>
                <a:lin ang="5580000" scaled="0"/>
                <a:tileRect/>
              </a:gradFill>
            </a:endParaRPr>
          </a:p>
        </p:txBody>
      </p:sp>
      <p:sp>
        <p:nvSpPr>
          <p:cNvPr id="11" name="Rounded Rectangle 7">
            <a:extLst>
              <a:ext uri="{FF2B5EF4-FFF2-40B4-BE49-F238E27FC236}">
                <a16:creationId xmlns:a16="http://schemas.microsoft.com/office/drawing/2014/main" id="{2CB72970-2D5B-4516-9F76-B1220A77B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1D2832FD-4E73-B3EB-B745-97E41E7756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2845" y="1065469"/>
            <a:ext cx="6565743" cy="4382634"/>
          </a:xfrm>
          <a:prstGeom prst="rect">
            <a:avLst/>
          </a:prstGeom>
          <a:ln>
            <a:noFill/>
          </a:ln>
          <a:effectLst>
            <a:softEdge rad="112500"/>
          </a:effectLst>
        </p:spPr>
      </p:pic>
    </p:spTree>
    <p:extLst>
      <p:ext uri="{BB962C8B-B14F-4D97-AF65-F5344CB8AC3E}">
        <p14:creationId xmlns:p14="http://schemas.microsoft.com/office/powerpoint/2010/main" val="11110897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83053-1FB7-F60C-20BB-3B4FE8305890}"/>
              </a:ext>
            </a:extLst>
          </p:cNvPr>
          <p:cNvSpPr>
            <a:spLocks noGrp="1"/>
          </p:cNvSpPr>
          <p:nvPr>
            <p:ph type="title"/>
          </p:nvPr>
        </p:nvSpPr>
        <p:spPr>
          <a:xfrm>
            <a:off x="2124014" y="283959"/>
            <a:ext cx="7943972" cy="1051169"/>
          </a:xfrm>
        </p:spPr>
        <p:txBody>
          <a:bodyPr/>
          <a:lstStyle/>
          <a:p>
            <a:r>
              <a:rPr lang="en-GB"/>
              <a:t>Challenges and negative impacts </a:t>
            </a:r>
            <a:endParaRPr lang="en-US"/>
          </a:p>
        </p:txBody>
      </p:sp>
      <p:sp>
        <p:nvSpPr>
          <p:cNvPr id="5" name="TextBox 4">
            <a:extLst>
              <a:ext uri="{FF2B5EF4-FFF2-40B4-BE49-F238E27FC236}">
                <a16:creationId xmlns:a16="http://schemas.microsoft.com/office/drawing/2014/main" id="{85F22D8D-518C-1014-17FD-F52463E442E5}"/>
              </a:ext>
            </a:extLst>
          </p:cNvPr>
          <p:cNvSpPr txBox="1"/>
          <p:nvPr/>
        </p:nvSpPr>
        <p:spPr>
          <a:xfrm>
            <a:off x="551493" y="1335128"/>
            <a:ext cx="3145042" cy="369332"/>
          </a:xfrm>
          <a:prstGeom prst="rect">
            <a:avLst/>
          </a:prstGeom>
          <a:noFill/>
        </p:spPr>
        <p:txBody>
          <a:bodyPr wrap="square" rtlCol="0">
            <a:spAutoFit/>
          </a:bodyPr>
          <a:lstStyle/>
          <a:p>
            <a:pPr algn="l"/>
            <a:r>
              <a:rPr lang="en-GB"/>
              <a:t>Environmental pollution </a:t>
            </a:r>
            <a:endParaRPr lang="en-US"/>
          </a:p>
        </p:txBody>
      </p:sp>
      <p:pic>
        <p:nvPicPr>
          <p:cNvPr id="6" name="Picture 5">
            <a:extLst>
              <a:ext uri="{FF2B5EF4-FFF2-40B4-BE49-F238E27FC236}">
                <a16:creationId xmlns:a16="http://schemas.microsoft.com/office/drawing/2014/main" id="{17652FD7-BD12-E28B-455C-4CD88F7ED9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598887" y="1733579"/>
            <a:ext cx="2722095" cy="1724540"/>
          </a:xfrm>
          <a:prstGeom prst="rect">
            <a:avLst/>
          </a:prstGeom>
          <a:ln>
            <a:noFill/>
          </a:ln>
          <a:effectLst>
            <a:softEdge rad="112500"/>
          </a:effectLst>
        </p:spPr>
      </p:pic>
      <p:sp>
        <p:nvSpPr>
          <p:cNvPr id="7" name="TextBox 6">
            <a:extLst>
              <a:ext uri="{FF2B5EF4-FFF2-40B4-BE49-F238E27FC236}">
                <a16:creationId xmlns:a16="http://schemas.microsoft.com/office/drawing/2014/main" id="{DC0A9F37-F86E-73B5-1CB2-360722D122B3}"/>
              </a:ext>
            </a:extLst>
          </p:cNvPr>
          <p:cNvSpPr txBox="1"/>
          <p:nvPr/>
        </p:nvSpPr>
        <p:spPr>
          <a:xfrm>
            <a:off x="1992628" y="4132196"/>
            <a:ext cx="2486920" cy="369332"/>
          </a:xfrm>
          <a:prstGeom prst="rect">
            <a:avLst/>
          </a:prstGeom>
          <a:noFill/>
        </p:spPr>
        <p:txBody>
          <a:bodyPr wrap="square" rtlCol="0">
            <a:spAutoFit/>
          </a:bodyPr>
          <a:lstStyle/>
          <a:p>
            <a:pPr algn="l"/>
            <a:r>
              <a:rPr lang="en-GB"/>
              <a:t>Carbon emissions </a:t>
            </a:r>
            <a:endParaRPr lang="en-US"/>
          </a:p>
        </p:txBody>
      </p:sp>
      <p:pic>
        <p:nvPicPr>
          <p:cNvPr id="9" name="Picture 8">
            <a:extLst>
              <a:ext uri="{FF2B5EF4-FFF2-40B4-BE49-F238E27FC236}">
                <a16:creationId xmlns:a16="http://schemas.microsoft.com/office/drawing/2014/main" id="{A3BA2686-4D64-B8FE-84FE-C3D128F9D5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9934" y="4423894"/>
            <a:ext cx="2260055" cy="2256747"/>
          </a:xfrm>
          <a:prstGeom prst="rect">
            <a:avLst/>
          </a:prstGeom>
          <a:ln>
            <a:noFill/>
          </a:ln>
          <a:effectLst>
            <a:softEdge rad="112500"/>
          </a:effectLst>
        </p:spPr>
      </p:pic>
      <p:sp>
        <p:nvSpPr>
          <p:cNvPr id="10" name="TextBox 9">
            <a:extLst>
              <a:ext uri="{FF2B5EF4-FFF2-40B4-BE49-F238E27FC236}">
                <a16:creationId xmlns:a16="http://schemas.microsoft.com/office/drawing/2014/main" id="{C0D8E156-55B0-6E36-32C6-3EAE187527CD}"/>
              </a:ext>
            </a:extLst>
          </p:cNvPr>
          <p:cNvSpPr txBox="1"/>
          <p:nvPr/>
        </p:nvSpPr>
        <p:spPr>
          <a:xfrm>
            <a:off x="4852539" y="3592897"/>
            <a:ext cx="2486921" cy="646331"/>
          </a:xfrm>
          <a:prstGeom prst="rect">
            <a:avLst/>
          </a:prstGeom>
          <a:noFill/>
        </p:spPr>
        <p:txBody>
          <a:bodyPr wrap="square" rtlCol="0">
            <a:spAutoFit/>
          </a:bodyPr>
          <a:lstStyle/>
          <a:p>
            <a:pPr algn="l"/>
            <a:r>
              <a:rPr lang="en-GB"/>
              <a:t>Competition from airlines and Eurostar </a:t>
            </a:r>
            <a:endParaRPr lang="en-US"/>
          </a:p>
        </p:txBody>
      </p:sp>
      <p:pic>
        <p:nvPicPr>
          <p:cNvPr id="11" name="Picture 10">
            <a:extLst>
              <a:ext uri="{FF2B5EF4-FFF2-40B4-BE49-F238E27FC236}">
                <a16:creationId xmlns:a16="http://schemas.microsoft.com/office/drawing/2014/main" id="{C334A817-8027-AC1D-1705-3383F27503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65971" y="1335128"/>
            <a:ext cx="2034228" cy="2031639"/>
          </a:xfrm>
          <a:prstGeom prst="rect">
            <a:avLst/>
          </a:prstGeom>
          <a:ln>
            <a:noFill/>
          </a:ln>
          <a:effectLst>
            <a:softEdge rad="112500"/>
          </a:effectLst>
        </p:spPr>
      </p:pic>
      <p:pic>
        <p:nvPicPr>
          <p:cNvPr id="12" name="Picture 11">
            <a:extLst>
              <a:ext uri="{FF2B5EF4-FFF2-40B4-BE49-F238E27FC236}">
                <a16:creationId xmlns:a16="http://schemas.microsoft.com/office/drawing/2014/main" id="{642A59C2-1B1F-FC5A-A210-83C6542480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52539" y="4417936"/>
            <a:ext cx="2260055" cy="2257179"/>
          </a:xfrm>
          <a:prstGeom prst="ellipse">
            <a:avLst/>
          </a:prstGeom>
          <a:ln>
            <a:noFill/>
          </a:ln>
          <a:effectLst>
            <a:softEdge rad="112500"/>
          </a:effectLst>
        </p:spPr>
      </p:pic>
      <p:sp>
        <p:nvSpPr>
          <p:cNvPr id="13" name="TextBox 12">
            <a:extLst>
              <a:ext uri="{FF2B5EF4-FFF2-40B4-BE49-F238E27FC236}">
                <a16:creationId xmlns:a16="http://schemas.microsoft.com/office/drawing/2014/main" id="{A180E421-5D70-56AA-A181-26B7C0135888}"/>
              </a:ext>
            </a:extLst>
          </p:cNvPr>
          <p:cNvSpPr txBox="1"/>
          <p:nvPr/>
        </p:nvSpPr>
        <p:spPr>
          <a:xfrm>
            <a:off x="8645188" y="1364247"/>
            <a:ext cx="4043995" cy="369332"/>
          </a:xfrm>
          <a:prstGeom prst="rect">
            <a:avLst/>
          </a:prstGeom>
          <a:noFill/>
        </p:spPr>
        <p:txBody>
          <a:bodyPr wrap="square" rtlCol="0">
            <a:spAutoFit/>
          </a:bodyPr>
          <a:lstStyle/>
          <a:p>
            <a:pPr algn="l"/>
            <a:r>
              <a:rPr lang="en-GB"/>
              <a:t>2022 staff dismissal controversy </a:t>
            </a:r>
            <a:endParaRPr lang="en-US"/>
          </a:p>
        </p:txBody>
      </p:sp>
      <p:pic>
        <p:nvPicPr>
          <p:cNvPr id="14" name="Picture 13">
            <a:extLst>
              <a:ext uri="{FF2B5EF4-FFF2-40B4-BE49-F238E27FC236}">
                <a16:creationId xmlns:a16="http://schemas.microsoft.com/office/drawing/2014/main" id="{70C0C93C-17C6-4527-4C8C-257AD67F25C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45188" y="1704460"/>
            <a:ext cx="3030109" cy="1697983"/>
          </a:xfrm>
          <a:prstGeom prst="rect">
            <a:avLst/>
          </a:prstGeom>
          <a:ln>
            <a:noFill/>
          </a:ln>
          <a:effectLst>
            <a:softEdge rad="112500"/>
          </a:effectLst>
        </p:spPr>
      </p:pic>
      <p:sp>
        <p:nvSpPr>
          <p:cNvPr id="15" name="TextBox 14">
            <a:extLst>
              <a:ext uri="{FF2B5EF4-FFF2-40B4-BE49-F238E27FC236}">
                <a16:creationId xmlns:a16="http://schemas.microsoft.com/office/drawing/2014/main" id="{CD997C3E-7B74-7BE2-D66C-D1F24CFA858E}"/>
              </a:ext>
            </a:extLst>
          </p:cNvPr>
          <p:cNvSpPr txBox="1"/>
          <p:nvPr/>
        </p:nvSpPr>
        <p:spPr>
          <a:xfrm>
            <a:off x="7972010" y="4127597"/>
            <a:ext cx="3062744" cy="369333"/>
          </a:xfrm>
          <a:prstGeom prst="rect">
            <a:avLst/>
          </a:prstGeom>
          <a:noFill/>
        </p:spPr>
        <p:txBody>
          <a:bodyPr wrap="square" rtlCol="0">
            <a:spAutoFit/>
          </a:bodyPr>
          <a:lstStyle/>
          <a:p>
            <a:pPr algn="l"/>
            <a:r>
              <a:rPr lang="en-GB"/>
              <a:t>Reputation damage</a:t>
            </a:r>
            <a:endParaRPr lang="en-US"/>
          </a:p>
        </p:txBody>
      </p:sp>
      <p:pic>
        <p:nvPicPr>
          <p:cNvPr id="16" name="Picture 15">
            <a:extLst>
              <a:ext uri="{FF2B5EF4-FFF2-40B4-BE49-F238E27FC236}">
                <a16:creationId xmlns:a16="http://schemas.microsoft.com/office/drawing/2014/main" id="{C50E1A54-FE64-6961-7D0A-2202223B3C1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72010" y="4544285"/>
            <a:ext cx="3453475" cy="1724540"/>
          </a:xfrm>
          <a:prstGeom prst="rect">
            <a:avLst/>
          </a:prstGeom>
          <a:ln>
            <a:noFill/>
          </a:ln>
          <a:effectLst>
            <a:softEdge rad="112500"/>
          </a:effectLst>
        </p:spPr>
      </p:pic>
    </p:spTree>
    <p:extLst>
      <p:ext uri="{BB962C8B-B14F-4D97-AF65-F5344CB8AC3E}">
        <p14:creationId xmlns:p14="http://schemas.microsoft.com/office/powerpoint/2010/main" val="4167585379"/>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4B11-5256-221C-355F-05DEA1871BB0}"/>
              </a:ext>
            </a:extLst>
          </p:cNvPr>
          <p:cNvSpPr>
            <a:spLocks noGrp="1"/>
          </p:cNvSpPr>
          <p:nvPr>
            <p:ph type="title"/>
          </p:nvPr>
        </p:nvSpPr>
        <p:spPr>
          <a:xfrm>
            <a:off x="643192" y="-644768"/>
            <a:ext cx="3643674" cy="1705707"/>
          </a:xfrm>
        </p:spPr>
        <p:txBody>
          <a:bodyPr>
            <a:normAutofit/>
          </a:bodyPr>
          <a:lstStyle/>
          <a:p>
            <a:r>
              <a:rPr lang="en-US" sz="2800" u="sng">
                <a:effectLst>
                  <a:glow rad="38100">
                    <a:prstClr val="black">
                      <a:lumMod val="65000"/>
                      <a:lumOff val="35000"/>
                      <a:alpha val="40000"/>
                    </a:prstClr>
                  </a:glow>
                  <a:outerShdw blurRad="28575" dist="38100" dir="14040000" algn="tl" rotWithShape="0">
                    <a:srgbClr val="000000">
                      <a:alpha val="25000"/>
                    </a:srgbClr>
                  </a:outerShdw>
                </a:effectLst>
              </a:rPr>
              <a:t>Recommendation </a:t>
            </a:r>
            <a:endParaRPr lang="en-US" sz="2800" u="sng"/>
          </a:p>
        </p:txBody>
      </p:sp>
      <p:sp>
        <p:nvSpPr>
          <p:cNvPr id="26" name="Content Placeholder 2">
            <a:extLst>
              <a:ext uri="{FF2B5EF4-FFF2-40B4-BE49-F238E27FC236}">
                <a16:creationId xmlns:a16="http://schemas.microsoft.com/office/drawing/2014/main" id="{94B77370-8BCC-F98C-EC80-E865848EA3D3}"/>
              </a:ext>
            </a:extLst>
          </p:cNvPr>
          <p:cNvSpPr>
            <a:spLocks noGrp="1"/>
          </p:cNvSpPr>
          <p:nvPr>
            <p:ph idx="1"/>
          </p:nvPr>
        </p:nvSpPr>
        <p:spPr>
          <a:xfrm>
            <a:off x="197716" y="545123"/>
            <a:ext cx="4335334" cy="6064982"/>
          </a:xfrm>
        </p:spPr>
        <p:txBody>
          <a:bodyPr>
            <a:normAutofit/>
          </a:bodyPr>
          <a:lstStyle/>
          <a:p>
            <a:pPr marL="0" indent="0">
              <a:buNone/>
            </a:pPr>
            <a:r>
              <a:rPr lang="en-US" sz="1800">
                <a:gradFill flip="none">
                  <a:gsLst>
                    <a:gs pos="0">
                      <a:srgbClr val="FFFFFF"/>
                    </a:gs>
                    <a:gs pos="100000">
                      <a:srgbClr val="FFFFFF"/>
                    </a:gs>
                  </a:gsLst>
                  <a:lin ang="5580000" scaled="0"/>
                  <a:tileRect/>
                </a:gradFill>
                <a:latin typeface="Bierstadt Display"/>
              </a:rPr>
              <a:t>Improve Communication and Employee Involvement</a:t>
            </a:r>
            <a:r>
              <a:rPr lang="en-US" sz="1800">
                <a:gradFill flip="none">
                  <a:gsLst>
                    <a:gs pos="0">
                      <a:srgbClr val="FFFFFF"/>
                    </a:gs>
                    <a:gs pos="100000">
                      <a:srgbClr val="FFFFFF"/>
                    </a:gs>
                  </a:gsLst>
                  <a:lin ang="5580000" scaled="0"/>
                  <a:tileRect/>
                </a:gradFill>
                <a:latin typeface="Bierstadt Display"/>
                <a:ea typeface="+mn-lt"/>
                <a:cs typeface="+mn-lt"/>
              </a:rPr>
              <a:t>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Introduce regular staff meetings and feedback sessions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Involve employees in major organizational decisions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Use transparent communication during periods of change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Build trust between leadership and staff</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Clr>
                <a:srgbClr val="FFFFFF"/>
              </a:buClr>
              <a:buNone/>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lnSpc>
                <a:spcPct val="90000"/>
              </a:lnSpc>
              <a:buClr>
                <a:srgbClr val="FFFFFF"/>
              </a:buClr>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p:txBody>
      </p:sp>
      <p:pic>
        <p:nvPicPr>
          <p:cNvPr id="25" name="Picture 24" descr="Sunset by the beach">
            <a:extLst>
              <a:ext uri="{FF2B5EF4-FFF2-40B4-BE49-F238E27FC236}">
                <a16:creationId xmlns:a16="http://schemas.microsoft.com/office/drawing/2014/main" id="{DA96AAAC-7D41-97DF-36DF-51051E46F97D}"/>
              </a:ext>
            </a:extLst>
          </p:cNvPr>
          <p:cNvPicPr>
            <a:picLocks noChangeAspect="1"/>
          </p:cNvPicPr>
          <p:nvPr/>
        </p:nvPicPr>
        <p:blipFill>
          <a:blip r:embed="rId4"/>
          <a:srcRect l="6011" r="6009" b="-2"/>
          <a:stretch>
            <a:fillRect/>
          </a:stretch>
        </p:blipFill>
        <p:spPr>
          <a:xfrm>
            <a:off x="6553578" y="645106"/>
            <a:ext cx="4994049"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499551962"/>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D9AC-452D-596A-4428-FBBB5CEF03CA}"/>
              </a:ext>
            </a:extLst>
          </p:cNvPr>
          <p:cNvSpPr>
            <a:spLocks noGrp="1"/>
          </p:cNvSpPr>
          <p:nvPr>
            <p:ph type="title"/>
          </p:nvPr>
        </p:nvSpPr>
        <p:spPr>
          <a:xfrm>
            <a:off x="1141413" y="3673"/>
            <a:ext cx="9905998" cy="1170542"/>
          </a:xfrm>
        </p:spPr>
        <p:txBody>
          <a:bodyPr>
            <a:normAutofit fontScale="90000"/>
          </a:bodyPr>
          <a:lstStyle/>
          <a:p>
            <a:b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br>
            <a: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t>  </a:t>
            </a:r>
            <a:r>
              <a:rPr lang="en-US" sz="24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t>Recommendation continued  </a:t>
            </a:r>
            <a: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t>CULTUREL LEADERDHIP</a:t>
            </a:r>
            <a:b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br>
            <a:endParaRPr lang="en-US" sz="24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endParaRPr>
          </a:p>
        </p:txBody>
      </p:sp>
      <p:sp>
        <p:nvSpPr>
          <p:cNvPr id="3" name="Content Placeholder 2">
            <a:extLst>
              <a:ext uri="{FF2B5EF4-FFF2-40B4-BE49-F238E27FC236}">
                <a16:creationId xmlns:a16="http://schemas.microsoft.com/office/drawing/2014/main" id="{DACB7E3B-3B2A-C0FD-8029-B47A09D7CABF}"/>
              </a:ext>
            </a:extLst>
          </p:cNvPr>
          <p:cNvSpPr>
            <a:spLocks noGrp="1"/>
          </p:cNvSpPr>
          <p:nvPr>
            <p:ph idx="1"/>
          </p:nvPr>
        </p:nvSpPr>
        <p:spPr>
          <a:xfrm>
            <a:off x="159076" y="1087915"/>
            <a:ext cx="11916575" cy="4684923"/>
          </a:xfrm>
        </p:spPr>
        <p:txBody>
          <a:bodyPr>
            <a:normAutofit fontScale="85000" lnSpcReduction="10000"/>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To further improve staff motivation and organizational performance, businesses could introduce incentive-based reward systems such as the chance to win holidays or travel vouchers, alongside recognition schemes for employees who receive the most positive mentions in customer these act as “motivators” (Herzberg, 1966). This would encourage staff to engage more meaningfully with customers, strengthening communication and creating a more personable, family-friendly brand image rather than a purely transactional service experience. As a result, employees are more likely to put in greater effort when there is an additional tangible incentive linked to performance.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Forming → Storming → Norming</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a typeface="+mn-lt"/>
                <a:cs typeface="+mn-lt"/>
              </a:rPr>
              <a: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a typeface="+mn-lt"/>
                <a:cs typeface="+mn-lt"/>
              </a:rPr>
              <a:t>Team-building</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and activities outside work encouraging staff and manager social interaction can improve morale and performance by strengthening workplace relationships.(Mayo, 1933)</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Tuckman’s model suggests that effective team-building accelerates the progression from forming and storming into norming and performing, leading to improved cooperation, higher motivation, and increased organizational performance (Tuckman, 1965).</a:t>
            </a: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This approach can also be linked to Maslow’s Hierarchy of Needs, as outlined by Abraham Maslow. These rewards help satisfy higher-level needs such as esteem and self-actualization by recognizing achievement and giving employees a sense of value and accomplishment within the organization.(Maslow, 1943)</a:t>
            </a: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p:txBody>
      </p:sp>
    </p:spTree>
    <p:extLst>
      <p:ext uri="{BB962C8B-B14F-4D97-AF65-F5344CB8AC3E}">
        <p14:creationId xmlns:p14="http://schemas.microsoft.com/office/powerpoint/2010/main" val="4287532783"/>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277294-368D-76F5-1005-FE533E1919DB}"/>
              </a:ext>
            </a:extLst>
          </p:cNvPr>
          <p:cNvPicPr>
            <a:picLocks noChangeAspect="1"/>
          </p:cNvPicPr>
          <p:nvPr/>
        </p:nvPicPr>
        <p:blipFill>
          <a:blip r:embed="rId4">
            <a:alphaModFix amt="15000"/>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9A988D9-0679-0D7A-5F37-8A89ED8178AA}"/>
              </a:ext>
            </a:extLst>
          </p:cNvPr>
          <p:cNvSpPr>
            <a:spLocks noGrp="1"/>
          </p:cNvSpPr>
          <p:nvPr>
            <p:ph type="title"/>
          </p:nvPr>
        </p:nvSpPr>
        <p:spPr>
          <a:xfrm>
            <a:off x="1141413" y="609600"/>
            <a:ext cx="9905998" cy="1905000"/>
          </a:xfrm>
        </p:spPr>
        <p:txBody>
          <a:bodyPr>
            <a:normAutofit/>
          </a:bodyPr>
          <a:lstStyle/>
          <a:p>
            <a:r>
              <a:rPr lang="en-GB"/>
              <a:t>Recommendations &amp; conclusion</a:t>
            </a:r>
            <a:endParaRPr lang="en-US"/>
          </a:p>
        </p:txBody>
      </p:sp>
      <p:sp>
        <p:nvSpPr>
          <p:cNvPr id="3" name="Content Placeholder 2">
            <a:extLst>
              <a:ext uri="{FF2B5EF4-FFF2-40B4-BE49-F238E27FC236}">
                <a16:creationId xmlns:a16="http://schemas.microsoft.com/office/drawing/2014/main" id="{694A7E9F-2FBC-FF00-4C7F-454C82276DE5}"/>
              </a:ext>
            </a:extLst>
          </p:cNvPr>
          <p:cNvSpPr>
            <a:spLocks noGrp="1"/>
          </p:cNvSpPr>
          <p:nvPr>
            <p:ph idx="1"/>
          </p:nvPr>
        </p:nvSpPr>
        <p:spPr>
          <a:xfrm>
            <a:off x="1141413" y="2666999"/>
            <a:ext cx="9905998" cy="3124201"/>
          </a:xfrm>
        </p:spPr>
        <p:txBody>
          <a:bodyPr>
            <a:normAutofit/>
          </a:bodyPr>
          <a:lstStyle/>
          <a:p>
            <a:r>
              <a:rPr lang="en-GB"/>
              <a:t>Invest in greener ferries </a:t>
            </a:r>
          </a:p>
          <a:p>
            <a:r>
              <a:rPr lang="en-GB"/>
              <a:t>Improve onboard experiences </a:t>
            </a:r>
          </a:p>
          <a:p>
            <a:r>
              <a:rPr lang="en-GB"/>
              <a:t>Rebuild public trust</a:t>
            </a:r>
          </a:p>
          <a:p>
            <a:r>
              <a:rPr lang="en-GB"/>
              <a:t>Create event travel packages </a:t>
            </a:r>
          </a:p>
          <a:p>
            <a:r>
              <a:rPr lang="en-GB"/>
              <a:t>Partner with tourism organisations</a:t>
            </a:r>
          </a:p>
        </p:txBody>
      </p:sp>
    </p:spTree>
    <p:extLst>
      <p:ext uri="{BB962C8B-B14F-4D97-AF65-F5344CB8AC3E}">
        <p14:creationId xmlns:p14="http://schemas.microsoft.com/office/powerpoint/2010/main" val="2005954737"/>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63F93-B578-D507-451E-64C3DF8DBEB5}"/>
              </a:ext>
            </a:extLst>
          </p:cNvPr>
          <p:cNvSpPr>
            <a:spLocks noGrp="1"/>
          </p:cNvSpPr>
          <p:nvPr>
            <p:ph type="title"/>
          </p:nvPr>
        </p:nvSpPr>
        <p:spPr/>
        <p:txBody>
          <a:bodyPr/>
          <a:lstStyle/>
          <a:p>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Reflection: </a:t>
            </a:r>
            <a:endParaRPr lang="en-GB"/>
          </a:p>
        </p:txBody>
      </p:sp>
      <p:sp>
        <p:nvSpPr>
          <p:cNvPr id="3" name="Content Placeholder 2">
            <a:extLst>
              <a:ext uri="{FF2B5EF4-FFF2-40B4-BE49-F238E27FC236}">
                <a16:creationId xmlns:a16="http://schemas.microsoft.com/office/drawing/2014/main" id="{EB736DFA-46BB-33D8-D1B9-45F48C746224}"/>
              </a:ext>
            </a:extLst>
          </p:cNvPr>
          <p:cNvSpPr>
            <a:spLocks noGrp="1"/>
          </p:cNvSpPr>
          <p:nvPr>
            <p:ph idx="1"/>
          </p:nvPr>
        </p:nvSpPr>
        <p:spPr>
          <a:xfrm>
            <a:off x="1025958" y="1417603"/>
            <a:ext cx="9905998" cy="6570785"/>
          </a:xfrm>
        </p:spPr>
        <p:txBody>
          <a:bodyPr>
            <a:normAutofit/>
          </a:bodyPr>
          <a:lstStyle/>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Leadership decisions can permanently damage organisational culture </a:t>
            </a:r>
            <a:endParaRPr lang="en-US"/>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Poor communication reduces trust between staff and management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Ethical leadership is essential in tourism and events organisations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Employee wellbeing directly affects customer experience and reputation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Long-term trust is more important than short-term cost savings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Organisations must balance financial survival with social responsibility</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Stakeholder theory connections (freeman1984)</a:t>
            </a:r>
          </a:p>
          <a:p>
            <a:pPr>
              <a:buClr>
                <a:srgbClr val="FFFFFF"/>
              </a:buClr>
            </a:pPr>
            <a:r>
              <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Overall, successful businesses are not just driven by cost efficiency and control, but also rely on strong leadership, motivated employees, and an ethical workplace culture. Organisations that use open, inclusive, and transformational leadership styles are more likely to achieve long-term profitability while also maintaining trust and positive relationships with employees, customers, and stakeholders (Kotter, 1995).</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2451257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63EB2-75C2-8D7B-3E2B-FFAE6FFC91F0}"/>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501B2795-3943-2237-EBA5-0F85942AB60B}"/>
              </a:ext>
            </a:extLst>
          </p:cNvPr>
          <p:cNvSpPr>
            <a:spLocks noGrp="1"/>
          </p:cNvSpPr>
          <p:nvPr>
            <p:ph idx="1"/>
          </p:nvPr>
        </p:nvSpPr>
        <p:spPr/>
        <p:txBody>
          <a:bodyPr>
            <a:normAutofit fontScale="70000" lnSpcReduction="20000"/>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Here’s the Harvard-style in-text citation as a sentence:</a:t>
            </a:r>
            <a:endParaRPr lang="en-US">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Edgar H. Schein argues that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organisational</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culture is created and reinforced through the shared assumptions, values, and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behaviours</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that leaders embed and consistently communicate over time (Schein, 2010).</a:t>
            </a:r>
            <a:endParaRPr lang="en-US"/>
          </a:p>
          <a:p>
            <a:pPr>
              <a:buClr>
                <a:srgbClr val="FFFFFF"/>
              </a:buClr>
            </a:pPr>
            <a:br>
              <a:rPr lang="en-US"/>
            </a:br>
            <a:endParaRPr lang="en-US"/>
          </a:p>
          <a:p>
            <a:pPr>
              <a:buClr>
                <a:srgbClr val="FFFFFF"/>
              </a:buClr>
            </a:pPr>
            <a:r>
              <a:rPr lang="en-US"/>
              <a:t>🔧 One recommendation for P&amp;O (rebuilding trust and performance)</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P&amp;O should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prioritise</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t>
            </a:r>
            <a:r>
              <a:rPr lang="en-US"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transparent, consistent leadership communication paired with visible action on employee concerns</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because rebuilding culture depends less on messaging itself and more on repeatedly proving—through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behaviour</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—that stated values are real. This means closing the gap between what is said and what is experienced on the ground, especially around fairness, consultation, and decision-making processes.</a:t>
            </a:r>
            <a:endParaRPr lang="en-US"/>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In Schein’s terms, culture repair happens when leaders stop “declaring values” and start “demonstrating assumptions” in everyday decisions.</a:t>
            </a:r>
            <a:endParaRPr lang="en-US"/>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99342844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9DDC9-7C2D-3F76-AE5A-43166333E54B}"/>
              </a:ext>
            </a:extLst>
          </p:cNvPr>
          <p:cNvSpPr>
            <a:spLocks noGrp="1"/>
          </p:cNvSpPr>
          <p:nvPr>
            <p:ph type="title"/>
          </p:nvPr>
        </p:nvSpPr>
        <p:spPr/>
        <p:txBody>
          <a:bodyPr/>
          <a:lstStyle/>
          <a:p>
            <a:r>
              <a:rPr lang="en-GB"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Nealah</a:t>
            </a:r>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References</a:t>
            </a:r>
            <a:endParaRPr lang="en-GB"/>
          </a:p>
        </p:txBody>
      </p:sp>
      <p:sp>
        <p:nvSpPr>
          <p:cNvPr id="3" name="Content Placeholder 2">
            <a:extLst>
              <a:ext uri="{FF2B5EF4-FFF2-40B4-BE49-F238E27FC236}">
                <a16:creationId xmlns:a16="http://schemas.microsoft.com/office/drawing/2014/main" id="{2858D906-3170-F6AE-B147-4307715C0AA1}"/>
              </a:ext>
            </a:extLst>
          </p:cNvPr>
          <p:cNvSpPr>
            <a:spLocks noGrp="1"/>
          </p:cNvSpPr>
          <p:nvPr>
            <p:ph idx="1"/>
          </p:nvPr>
        </p:nvSpPr>
        <p:spPr/>
        <p:txBody>
          <a:bodyPr>
            <a:normAutofit fontScale="92500" lnSpcReduction="20000"/>
          </a:bodyPr>
          <a:lstStyle/>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British Airways cabin crew vote to strike again. (2011).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BBC News</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 [online] 28 Mar. Available at: </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hlinkClick r:id="rId2"/>
              </a:rPr>
              <a:t>https://www.bbc.co.uk/news/business-12882499</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Freeman, E. and </a:t>
            </a:r>
            <a:r>
              <a:rPr lang="en-GB" sz="18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Mcvea</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 J. (2001).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A Stakeholder Approach to Strategic Management</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 [online] ResearchGate. Available at: </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hlinkClick r:id="rId3"/>
              </a:rPr>
              <a:t>https://www.researchgate.net/publication/228320877_A_Stakeholder_Approach_to_Strategic_Management</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None/>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endParaRPr>
          </a:p>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Kotter, J.P. (1996).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Leading Change</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 Boston, Mass.: Harvard Business School Press.</a:t>
            </a:r>
          </a:p>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Rousseau, D. (1989). Psychological and Implied Contracts in Organizations.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Employee Responsibilities and Rights Journal</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 [online] 2(2), pp.121–139. </a:t>
            </a:r>
            <a:r>
              <a:rPr lang="en-GB" sz="18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doi:https</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://doi.org/10.1007/BF01384942.</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None/>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endParaRPr>
          </a:p>
        </p:txBody>
      </p:sp>
    </p:spTree>
    <p:extLst>
      <p:ext uri="{BB962C8B-B14F-4D97-AF65-F5344CB8AC3E}">
        <p14:creationId xmlns:p14="http://schemas.microsoft.com/office/powerpoint/2010/main" val="2074268821"/>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A71D-876E-9366-800B-11DFEAC08EB4}"/>
              </a:ext>
            </a:extLst>
          </p:cNvPr>
          <p:cNvSpPr>
            <a:spLocks noGrp="1"/>
          </p:cNvSpPr>
          <p:nvPr>
            <p:ph type="title"/>
          </p:nvPr>
        </p:nvSpPr>
        <p:spPr>
          <a:xfrm>
            <a:off x="227013" y="-107511"/>
            <a:ext cx="10820398" cy="444397"/>
          </a:xfrm>
        </p:spPr>
        <p:txBody>
          <a:bodyPr>
            <a:normAutofit/>
          </a:bodyPr>
          <a:lstStyle/>
          <a:p>
            <a:r>
              <a:rPr lang="en-US" sz="2000" u="sng"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Harvard </a:t>
            </a:r>
            <a:r>
              <a:rPr lang="en-US" sz="2000" u="sng" dirty="0"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refrence</a:t>
            </a:r>
            <a:r>
              <a:rPr lang="en-US" sz="2000" u="sng"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 used by group</a:t>
            </a:r>
          </a:p>
        </p:txBody>
      </p:sp>
      <p:sp>
        <p:nvSpPr>
          <p:cNvPr id="3" name="Content Placeholder 2">
            <a:extLst>
              <a:ext uri="{FF2B5EF4-FFF2-40B4-BE49-F238E27FC236}">
                <a16:creationId xmlns:a16="http://schemas.microsoft.com/office/drawing/2014/main" id="{DA9B8668-8B22-D22B-8C89-37AD2FE23F49}"/>
              </a:ext>
            </a:extLst>
          </p:cNvPr>
          <p:cNvSpPr>
            <a:spLocks noGrp="1"/>
          </p:cNvSpPr>
          <p:nvPr>
            <p:ph idx="1"/>
          </p:nvPr>
        </p:nvSpPr>
        <p:spPr>
          <a:xfrm>
            <a:off x="361053" y="345606"/>
            <a:ext cx="10675200" cy="1443643"/>
          </a:xfrm>
        </p:spPr>
        <p:txBody>
          <a:bodyPr>
            <a:noAutofit/>
          </a:bodyPr>
          <a:lstStyle/>
          <a:p>
            <a:pPr marL="0" indent="0">
              <a:buNone/>
            </a:pPr>
            <a:endParaRPr lang="en-US" sz="1800" b="1" u="sng">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endParaRPr lang="en-US" sz="1800" b="1" u="sng">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5" name="TextBox 4">
            <a:extLst>
              <a:ext uri="{FF2B5EF4-FFF2-40B4-BE49-F238E27FC236}">
                <a16:creationId xmlns:a16="http://schemas.microsoft.com/office/drawing/2014/main" id="{AB581CF2-34D0-AF95-586C-C51910520AEC}"/>
              </a:ext>
            </a:extLst>
          </p:cNvPr>
          <p:cNvSpPr txBox="1"/>
          <p:nvPr/>
        </p:nvSpPr>
        <p:spPr>
          <a:xfrm>
            <a:off x="-4941" y="1070541"/>
            <a:ext cx="1134426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u="sng" dirty="0">
              <a:ea typeface="+mn-lt"/>
              <a:cs typeface="+mn-lt"/>
            </a:endParaRPr>
          </a:p>
          <a:p>
            <a:r>
              <a:rPr lang="en-US" sz="1400">
                <a:ea typeface="+mn-lt"/>
                <a:cs typeface="+mn-lt"/>
              </a:rPr>
              <a:t>Castillo-Manzano, J.I. et al. (2022) A dynamic modelling approach to manage cruise ports. </a:t>
            </a:r>
            <a:r>
              <a:rPr lang="en-US" sz="1400" i="1">
                <a:ea typeface="+mn-lt"/>
                <a:cs typeface="+mn-lt"/>
              </a:rPr>
              <a:t>Research in Transportation Business &amp; Management</a:t>
            </a:r>
            <a:r>
              <a:rPr lang="en-US" sz="1400">
                <a:ea typeface="+mn-lt"/>
                <a:cs typeface="+mn-lt"/>
              </a:rPr>
              <a:t>, 43.</a:t>
            </a:r>
            <a:endParaRPr lang="en-US" sz="1400" dirty="0">
              <a:ea typeface="+mn-lt"/>
              <a:cs typeface="+mn-lt"/>
            </a:endParaRPr>
          </a:p>
          <a:p>
            <a:r>
              <a:rPr lang="en-US" sz="1400" dirty="0">
                <a:ea typeface="+mn-lt"/>
                <a:cs typeface="+mn-lt"/>
              </a:rPr>
              <a:t>Chen, M., </a:t>
            </a:r>
            <a:r>
              <a:rPr lang="en-US" sz="1400" dirty="0" err="1">
                <a:ea typeface="+mn-lt"/>
                <a:cs typeface="+mn-lt"/>
              </a:rPr>
              <a:t>Lijesen</a:t>
            </a:r>
            <a:r>
              <a:rPr lang="en-US" sz="1400" dirty="0">
                <a:ea typeface="+mn-lt"/>
                <a:cs typeface="+mn-lt"/>
              </a:rPr>
              <a:t>, M.G. and Nijkamp, P. (2017) Interpretation of cruise industry in a two-sided market context: An exploration on Japan. </a:t>
            </a:r>
            <a:r>
              <a:rPr lang="en-US" sz="1400" i="1" dirty="0">
                <a:ea typeface="+mn-lt"/>
                <a:cs typeface="+mn-lt"/>
              </a:rPr>
              <a:t>Maritime Policy &amp; Management</a:t>
            </a:r>
            <a:r>
              <a:rPr lang="en-US" sz="1400" dirty="0">
                <a:ea typeface="+mn-lt"/>
                <a:cs typeface="+mn-lt"/>
              </a:rPr>
              <a:t>, 44(6), pp. 790–801.</a:t>
            </a:r>
          </a:p>
          <a:p>
            <a:r>
              <a:rPr lang="en-US" sz="1400">
                <a:ea typeface="+mn-lt"/>
                <a:cs typeface="+mn-lt"/>
              </a:rPr>
              <a:t>Deal, T.E. and Kennedy, A.A. (1982) </a:t>
            </a:r>
            <a:r>
              <a:rPr lang="en-US" sz="1400" i="1">
                <a:ea typeface="+mn-lt"/>
                <a:cs typeface="+mn-lt"/>
              </a:rPr>
              <a:t>Corporate Cultures: The Rites and Rituals of Corporate Life</a:t>
            </a:r>
            <a:r>
              <a:rPr lang="en-US" sz="1400">
                <a:ea typeface="+mn-lt"/>
                <a:cs typeface="+mn-lt"/>
              </a:rPr>
              <a:t>. Reading, MA: Addison-Wesley.</a:t>
            </a:r>
            <a:endParaRPr lang="en-US" sz="1400" dirty="0">
              <a:ea typeface="+mn-lt"/>
              <a:cs typeface="+mn-lt"/>
            </a:endParaRPr>
          </a:p>
          <a:p>
            <a:r>
              <a:rPr lang="en-US" sz="1400">
                <a:ea typeface="+mn-lt"/>
                <a:cs typeface="+mn-lt"/>
              </a:rPr>
              <a:t>Maslow, A.H. (1954) </a:t>
            </a:r>
            <a:r>
              <a:rPr lang="en-US" sz="1400" i="1">
                <a:ea typeface="+mn-lt"/>
                <a:cs typeface="+mn-lt"/>
              </a:rPr>
              <a:t>Motivation and Personality</a:t>
            </a:r>
            <a:r>
              <a:rPr lang="en-US" sz="1400">
                <a:ea typeface="+mn-lt"/>
                <a:cs typeface="+mn-lt"/>
              </a:rPr>
              <a:t>. New York: Harper &amp; Row.</a:t>
            </a:r>
            <a:endParaRPr lang="en-US" sz="1400" dirty="0">
              <a:ea typeface="+mn-lt"/>
              <a:cs typeface="+mn-lt"/>
            </a:endParaRPr>
          </a:p>
          <a:p>
            <a:r>
              <a:rPr lang="en-US" sz="1400">
                <a:ea typeface="+mn-lt"/>
                <a:cs typeface="+mn-lt"/>
              </a:rPr>
              <a:t>Esteve-Perez, J. and Garcia-Sanchez, A. (2017) Characteristics and consequences of cruise traffic seasonality on ports. </a:t>
            </a:r>
            <a:r>
              <a:rPr lang="en-US" sz="1400" i="1">
                <a:ea typeface="+mn-lt"/>
                <a:cs typeface="+mn-lt"/>
              </a:rPr>
              <a:t>Maritime Policy &amp; Management</a:t>
            </a:r>
            <a:r>
              <a:rPr lang="en-US" sz="1400">
                <a:ea typeface="+mn-lt"/>
                <a:cs typeface="+mn-lt"/>
              </a:rPr>
              <a:t>, 44(3), pp. 358–372.</a:t>
            </a:r>
            <a:endParaRPr lang="en-US" sz="1400" dirty="0">
              <a:ea typeface="+mn-lt"/>
              <a:cs typeface="+mn-lt"/>
            </a:endParaRPr>
          </a:p>
          <a:p>
            <a:r>
              <a:rPr lang="en-US" sz="1400" dirty="0">
                <a:ea typeface="+mn-lt"/>
                <a:cs typeface="+mn-lt"/>
              </a:rPr>
              <a:t>Gu, S., Ge, J. and Jin, J. (2026) Determinants of cruise port competitiveness: a Grey-DEMATEL approach. </a:t>
            </a:r>
            <a:r>
              <a:rPr lang="en-US" sz="1400" i="1" dirty="0">
                <a:ea typeface="+mn-lt"/>
                <a:cs typeface="+mn-lt"/>
              </a:rPr>
              <a:t>Transportation Research Record</a:t>
            </a:r>
            <a:r>
              <a:rPr lang="en-US" sz="1400" dirty="0">
                <a:ea typeface="+mn-lt"/>
                <a:cs typeface="+mn-lt"/>
              </a:rPr>
              <a:t>.</a:t>
            </a:r>
          </a:p>
          <a:p>
            <a:r>
              <a:rPr lang="en-US" sz="1400">
                <a:ea typeface="+mn-lt"/>
                <a:cs typeface="+mn-lt"/>
              </a:rPr>
              <a:t>Tuckman, B.W. (1965) ‘Developmental sequence in small groups’, </a:t>
            </a:r>
            <a:r>
              <a:rPr lang="en-US" sz="1400" i="1">
                <a:ea typeface="+mn-lt"/>
                <a:cs typeface="+mn-lt"/>
              </a:rPr>
              <a:t>Psychological Bulletin</a:t>
            </a:r>
            <a:r>
              <a:rPr lang="en-US" sz="1400">
                <a:ea typeface="+mn-lt"/>
                <a:cs typeface="+mn-lt"/>
              </a:rPr>
              <a:t>, 63(6), pp. 384–399.</a:t>
            </a:r>
            <a:endParaRPr lang="en-US" sz="1400" dirty="0">
              <a:ea typeface="+mn-lt"/>
              <a:cs typeface="+mn-lt"/>
            </a:endParaRPr>
          </a:p>
          <a:p>
            <a:r>
              <a:rPr lang="en-US" sz="1400">
                <a:ea typeface="+mn-lt"/>
                <a:cs typeface="+mn-lt"/>
              </a:rPr>
              <a:t>Lewin, K. (1947) ‘Frontiers in group dynamics’, </a:t>
            </a:r>
            <a:r>
              <a:rPr lang="en-US" sz="1400" i="1">
                <a:ea typeface="+mn-lt"/>
                <a:cs typeface="+mn-lt"/>
              </a:rPr>
              <a:t>Human Relations</a:t>
            </a:r>
            <a:r>
              <a:rPr lang="en-US" sz="1400">
                <a:ea typeface="+mn-lt"/>
                <a:cs typeface="+mn-lt"/>
              </a:rPr>
              <a:t>, 1(1), pp. 5–41.</a:t>
            </a:r>
            <a:endParaRPr lang="en-US" sz="1400" dirty="0">
              <a:ea typeface="+mn-lt"/>
              <a:cs typeface="+mn-lt"/>
            </a:endParaRPr>
          </a:p>
          <a:p>
            <a:r>
              <a:rPr lang="en-US" sz="1400">
                <a:ea typeface="+mn-lt"/>
                <a:cs typeface="+mn-lt"/>
              </a:rPr>
              <a:t>Herzberg, F. (1966) </a:t>
            </a:r>
            <a:r>
              <a:rPr lang="en-US" sz="1400" i="1">
                <a:ea typeface="+mn-lt"/>
                <a:cs typeface="+mn-lt"/>
              </a:rPr>
              <a:t>Work and the Nature of Man</a:t>
            </a:r>
            <a:r>
              <a:rPr lang="en-US" sz="1400">
                <a:ea typeface="+mn-lt"/>
                <a:cs typeface="+mn-lt"/>
              </a:rPr>
              <a:t>. Cleveland: World Publishing Company</a:t>
            </a:r>
            <a:endParaRPr lang="en-US" sz="1400" dirty="0">
              <a:ea typeface="+mn-lt"/>
              <a:cs typeface="+mn-lt"/>
            </a:endParaRPr>
          </a:p>
          <a:p>
            <a:r>
              <a:rPr lang="en-US" sz="1400" dirty="0" err="1">
                <a:ea typeface="+mn-lt"/>
                <a:cs typeface="+mn-lt"/>
              </a:rPr>
              <a:t>Ramoa</a:t>
            </a:r>
            <a:r>
              <a:rPr lang="en-US" sz="1400" dirty="0">
                <a:ea typeface="+mn-lt"/>
                <a:cs typeface="+mn-lt"/>
              </a:rPr>
              <a:t>, C.E., Flores, L.C. and Herle, F.B. (2019) Environmental sustainability as a strategic value in cruise industry management. </a:t>
            </a:r>
            <a:r>
              <a:rPr lang="en-US" sz="1400" i="1" dirty="0">
                <a:ea typeface="+mn-lt"/>
                <a:cs typeface="+mn-lt"/>
              </a:rPr>
              <a:t>Journal of Hospitality and Tourism Insights</a:t>
            </a:r>
            <a:r>
              <a:rPr lang="en-US" sz="1400" dirty="0">
                <a:ea typeface="+mn-lt"/>
                <a:cs typeface="+mn-lt"/>
              </a:rPr>
              <a:t>, 2, pp. 229–251.</a:t>
            </a:r>
          </a:p>
          <a:p>
            <a:r>
              <a:rPr lang="en-US" sz="1400" dirty="0">
                <a:ea typeface="+mn-lt"/>
                <a:cs typeface="+mn-lt"/>
              </a:rPr>
              <a:t>Rodrigue, J-P. and </a:t>
            </a:r>
            <a:r>
              <a:rPr lang="en-US" sz="1400" dirty="0" err="1">
                <a:ea typeface="+mn-lt"/>
                <a:cs typeface="+mn-lt"/>
              </a:rPr>
              <a:t>Notteboom</a:t>
            </a:r>
            <a:r>
              <a:rPr lang="en-US" sz="1400" dirty="0">
                <a:ea typeface="+mn-lt"/>
                <a:cs typeface="+mn-lt"/>
              </a:rPr>
              <a:t>, T. (2013) The geography of cruises: itineraries, not destinations. </a:t>
            </a:r>
            <a:r>
              <a:rPr lang="en-US" sz="1400" i="1" dirty="0">
                <a:ea typeface="+mn-lt"/>
                <a:cs typeface="+mn-lt"/>
              </a:rPr>
              <a:t>Applied Geography</a:t>
            </a:r>
            <a:r>
              <a:rPr lang="en-US" sz="1400" dirty="0">
                <a:ea typeface="+mn-lt"/>
                <a:cs typeface="+mn-lt"/>
              </a:rPr>
              <a:t>, 38, pp. 31–42.</a:t>
            </a:r>
          </a:p>
          <a:p>
            <a:r>
              <a:rPr lang="en-US" sz="1400">
                <a:ea typeface="+mn-lt"/>
                <a:cs typeface="+mn-lt"/>
              </a:rPr>
              <a:t>Mayo, E. (1933) </a:t>
            </a:r>
            <a:r>
              <a:rPr lang="en-US" sz="1400" i="1">
                <a:ea typeface="+mn-lt"/>
                <a:cs typeface="+mn-lt"/>
              </a:rPr>
              <a:t>The Human Problems of an Industrial Civilization</a:t>
            </a:r>
            <a:r>
              <a:rPr lang="en-US" sz="1400">
                <a:ea typeface="+mn-lt"/>
                <a:cs typeface="+mn-lt"/>
              </a:rPr>
              <a:t>. New York: Macmillan.</a:t>
            </a:r>
            <a:endParaRPr lang="en-US" sz="1400" dirty="0">
              <a:ea typeface="+mn-lt"/>
              <a:cs typeface="+mn-lt"/>
            </a:endParaRPr>
          </a:p>
          <a:p>
            <a:r>
              <a:rPr lang="en-US" sz="1400">
                <a:ea typeface="+mn-lt"/>
                <a:cs typeface="+mn-lt"/>
              </a:rPr>
              <a:t>Martin, T. (2020) Interviews and public statements on COVID-19 response and pub closures, JD Wetherspoon plc communications.</a:t>
            </a:r>
            <a:endParaRPr lang="en-US" sz="1400" dirty="0">
              <a:ea typeface="+mn-lt"/>
              <a:cs typeface="+mn-lt"/>
            </a:endParaRPr>
          </a:p>
          <a:p>
            <a:endParaRPr lang="en-US" sz="1400" dirty="0">
              <a:ea typeface="+mn-lt"/>
              <a:cs typeface="+mn-lt"/>
            </a:endParaRPr>
          </a:p>
          <a:p>
            <a:endParaRPr lang="en-US" sz="1400" dirty="0">
              <a:ea typeface="+mn-lt"/>
              <a:cs typeface="+mn-lt"/>
            </a:endParaRPr>
          </a:p>
          <a:p>
            <a:r>
              <a:rPr lang="en-US" sz="1400" dirty="0">
                <a:ea typeface="+mn-lt"/>
                <a:cs typeface="+mn-lt"/>
              </a:rPr>
              <a:t>Santos, M., </a:t>
            </a:r>
            <a:r>
              <a:rPr lang="en-US" sz="1400" dirty="0" err="1">
                <a:ea typeface="+mn-lt"/>
                <a:cs typeface="+mn-lt"/>
              </a:rPr>
              <a:t>Radicchi</a:t>
            </a:r>
            <a:r>
              <a:rPr lang="en-US" sz="1400" dirty="0">
                <a:ea typeface="+mn-lt"/>
                <a:cs typeface="+mn-lt"/>
              </a:rPr>
              <a:t>, E. and </a:t>
            </a:r>
            <a:r>
              <a:rPr lang="en-US" sz="1400" dirty="0" err="1">
                <a:ea typeface="+mn-lt"/>
                <a:cs typeface="+mn-lt"/>
              </a:rPr>
              <a:t>Zagnoli</a:t>
            </a:r>
            <a:r>
              <a:rPr lang="en-US" sz="1400" dirty="0">
                <a:ea typeface="+mn-lt"/>
                <a:cs typeface="+mn-lt"/>
              </a:rPr>
              <a:t>, P. (2019) Port’s role as a determinant of cruise destination socio-economic sustainability. </a:t>
            </a:r>
            <a:r>
              <a:rPr lang="en-US" sz="1400" i="1" dirty="0">
                <a:ea typeface="+mn-lt"/>
                <a:cs typeface="+mn-lt"/>
              </a:rPr>
              <a:t>Sustainability</a:t>
            </a:r>
            <a:r>
              <a:rPr lang="en-US" sz="1400" dirty="0">
                <a:ea typeface="+mn-lt"/>
                <a:cs typeface="+mn-lt"/>
              </a:rPr>
              <a:t>, 11(17), 4542.</a:t>
            </a:r>
          </a:p>
          <a:p>
            <a:r>
              <a:rPr lang="en-US" sz="1400">
                <a:ea typeface="+mn-lt"/>
                <a:cs typeface="+mn-lt"/>
              </a:rPr>
              <a:t>Schein, E.H. (2010) </a:t>
            </a:r>
            <a:r>
              <a:rPr lang="en-US" sz="1400" i="1">
                <a:ea typeface="+mn-lt"/>
                <a:cs typeface="+mn-lt"/>
              </a:rPr>
              <a:t>Organizational Culture and Leadership</a:t>
            </a:r>
            <a:r>
              <a:rPr lang="en-US" sz="1400">
                <a:ea typeface="+mn-lt"/>
                <a:cs typeface="+mn-lt"/>
              </a:rPr>
              <a:t>. 4th ed. San Francisco: Jossey-Bass.</a:t>
            </a:r>
            <a:endParaRPr lang="en-US" sz="1400" dirty="0">
              <a:ea typeface="+mn-lt"/>
              <a:cs typeface="+mn-lt"/>
            </a:endParaRPr>
          </a:p>
          <a:p>
            <a:r>
              <a:rPr lang="en-US" sz="1400" dirty="0" err="1">
                <a:ea typeface="+mn-lt"/>
                <a:cs typeface="+mn-lt"/>
              </a:rPr>
              <a:t>Selvaduray</a:t>
            </a:r>
            <a:r>
              <a:rPr lang="en-US" sz="1400" dirty="0">
                <a:ea typeface="+mn-lt"/>
                <a:cs typeface="+mn-lt"/>
              </a:rPr>
              <a:t>, M., Bandara, Y.M. and Yunus, N. (2023) Port city development as a strategy to attract cruise visitors. </a:t>
            </a:r>
            <a:r>
              <a:rPr lang="en-US" sz="1400" i="1" dirty="0">
                <a:ea typeface="+mn-lt"/>
                <a:cs typeface="+mn-lt"/>
              </a:rPr>
              <a:t>Journal of Maritime Logistics</a:t>
            </a:r>
            <a:r>
              <a:rPr lang="en-US" sz="1400" dirty="0">
                <a:ea typeface="+mn-lt"/>
                <a:cs typeface="+mn-lt"/>
              </a:rPr>
              <a:t>.</a:t>
            </a:r>
          </a:p>
          <a:p>
            <a:pPr algn="ctr"/>
            <a:endParaRPr lang="en-US" sz="1400" dirty="0">
              <a:ea typeface="+mn-lt"/>
              <a:cs typeface="+mn-lt"/>
            </a:endParaRPr>
          </a:p>
        </p:txBody>
      </p:sp>
    </p:spTree>
    <p:extLst>
      <p:ext uri="{BB962C8B-B14F-4D97-AF65-F5344CB8AC3E}">
        <p14:creationId xmlns:p14="http://schemas.microsoft.com/office/powerpoint/2010/main" val="984529927"/>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Content Placeholder 3" descr="Free stock photo of dessert, gelato, ice cream">
            <a:extLst>
              <a:ext uri="{FF2B5EF4-FFF2-40B4-BE49-F238E27FC236}">
                <a16:creationId xmlns:a16="http://schemas.microsoft.com/office/drawing/2014/main" id="{B9DD61B6-6853-0951-72A6-79A37C561E47}"/>
              </a:ext>
            </a:extLst>
          </p:cNvPr>
          <p:cNvPicPr>
            <a:picLocks noChangeAspect="1"/>
          </p:cNvPicPr>
          <p:nvPr/>
        </p:nvPicPr>
        <p:blipFill>
          <a:blip r:embed="rId4">
            <a:alphaModFix amt="15000"/>
          </a:blip>
          <a:srcRect t="4617" b="6801"/>
          <a:stretch>
            <a:fillRect/>
          </a:stretch>
        </p:blipFill>
        <p:spPr>
          <a:xfrm>
            <a:off x="-146872" y="-348857"/>
            <a:ext cx="12191980" cy="6857990"/>
          </a:xfrm>
          <a:prstGeom prst="rect">
            <a:avLst/>
          </a:prstGeom>
        </p:spPr>
      </p:pic>
      <p:sp>
        <p:nvSpPr>
          <p:cNvPr id="2" name="Title 1">
            <a:extLst>
              <a:ext uri="{FF2B5EF4-FFF2-40B4-BE49-F238E27FC236}">
                <a16:creationId xmlns:a16="http://schemas.microsoft.com/office/drawing/2014/main" id="{CAAED317-79E4-FAB6-9CA3-BC6E0DCFEAF7}"/>
              </a:ext>
            </a:extLst>
          </p:cNvPr>
          <p:cNvSpPr>
            <a:spLocks noGrp="1"/>
          </p:cNvSpPr>
          <p:nvPr>
            <p:ph type="title"/>
          </p:nvPr>
        </p:nvSpPr>
        <p:spPr>
          <a:xfrm>
            <a:off x="1141413" y="175847"/>
            <a:ext cx="9905998" cy="486508"/>
          </a:xfrm>
        </p:spPr>
        <p:txBody>
          <a:bodyPr>
            <a:normAutofit fontScale="90000"/>
          </a:bodyPr>
          <a:lstStyle/>
          <a:p>
            <a:r>
              <a:rPr lang="en-US"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Web references</a:t>
            </a:r>
          </a:p>
        </p:txBody>
      </p:sp>
      <p:sp>
        <p:nvSpPr>
          <p:cNvPr id="8" name="Content Placeholder 7">
            <a:extLst>
              <a:ext uri="{FF2B5EF4-FFF2-40B4-BE49-F238E27FC236}">
                <a16:creationId xmlns:a16="http://schemas.microsoft.com/office/drawing/2014/main" id="{4EA59919-E71F-6C6F-9D49-FCFB956D1BAC}"/>
              </a:ext>
            </a:extLst>
          </p:cNvPr>
          <p:cNvSpPr>
            <a:spLocks noGrp="1"/>
          </p:cNvSpPr>
          <p:nvPr>
            <p:ph idx="1"/>
          </p:nvPr>
        </p:nvSpPr>
        <p:spPr>
          <a:xfrm>
            <a:off x="1141413" y="896815"/>
            <a:ext cx="9905998" cy="5609492"/>
          </a:xfrm>
        </p:spPr>
        <p:txBody>
          <a:bodyPr>
            <a:normAutofit fontScale="92500" lnSpcReduction="10000"/>
          </a:bodyPr>
          <a:lstStyle/>
          <a:p>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UK Parliament (n.d.)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Research Briefing CBP-9529</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UK Parliament Commons Library.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hlinkClick r:id="rId5"/>
              </a:rPr>
              <a:t>https://commonslibrary.parliament.uk/research-briefings/cbp-9529/</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(Accessed: 12 May 2026).</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P&amp;O Ferries (2026)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About us</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hlinkClick r:id="rId6"/>
              </a:rPr>
              <a:t>https://www.poferries.com/en/about</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(Accessed: 12 May 2026).</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Websites</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(2022)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dismissal controversy</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7"/>
              </a:rPr>
              <a:t>https://en.wikipedia.org/wiki/P%26O_dismissal_controversy</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(2026)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8"/>
              </a:rPr>
              <a:t>https://en.wikipedia.org/wiki/P%26O_Ferries</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UK Government (2022) </a:t>
            </a:r>
            <a:r>
              <a:rPr lang="en-US" sz="1800" i="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Letter to P&amp;O Ferries regarding redundancy of staff</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9"/>
              </a:rPr>
              <a:t>https://www.gov.uk/government/publications/letter-from-business-secretary-kwasi-kwarteng-and-labour-markets-minister-paul-scully-to-ceo-of-po-ferries-following-the-redundancy-of-staff</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HR Solutions (2022)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redundancy case</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10"/>
              </a:rPr>
              <a:t>https://www.hrsolutions-uk.com/insights/po-ferries-redundancy-case/</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By Michiel Hendryckx - Own work, CC B</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br>
              <a:rPr lang="en-US" dirty="0"/>
            </a:br>
            <a:endParaRPr lang="en-US"/>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989247119"/>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21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Mesh</vt:lpstr>
      <vt:lpstr>Round Table Discussion:  Managing Change and Organizational Strategy in the Tourism, Leisure, and Events Sectors  P+o ferries</vt:lpstr>
      <vt:lpstr> P+o ferries  Round Table Discussion Structure</vt:lpstr>
      <vt:lpstr>Key areas of focus  </vt:lpstr>
      <vt:lpstr>PowerPoint Presentation</vt:lpstr>
      <vt:lpstr>PowerPoint Presentation</vt:lpstr>
      <vt:lpstr>PowerPoint Presentation</vt:lpstr>
      <vt:lpstr> </vt:lpstr>
      <vt:lpstr>How p&amp;o ferries managed organisational change</vt:lpstr>
      <vt:lpstr>Departments Involved in the Change Process </vt:lpstr>
      <vt:lpstr>Did the Change Strategies Work?</vt:lpstr>
      <vt:lpstr>How P&amp;O Ferries Has Adapted After the Crisis </vt:lpstr>
      <vt:lpstr>Impact on tourism</vt:lpstr>
      <vt:lpstr>IMPACTS ON LEISURE</vt:lpstr>
      <vt:lpstr>Impact on events</vt:lpstr>
      <vt:lpstr>Challenges and negative impacts </vt:lpstr>
      <vt:lpstr>Recommendation </vt:lpstr>
      <vt:lpstr>   Recommendation continued  CULTUREL LEADERDHIP </vt:lpstr>
      <vt:lpstr>Recommendations &amp; conclusion</vt:lpstr>
      <vt:lpstr>Reflection: </vt:lpstr>
      <vt:lpstr>PowerPoint Presentation</vt:lpstr>
      <vt:lpstr>Nealah References</vt:lpstr>
      <vt:lpstr>Harvard refrence used by group</vt:lpstr>
      <vt:lpstr>Web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Round Table Discussion:  Managing Change and Organizational Strategy in the Tourism, Leisure, and Events Sectors  P+o ferries</dc:title>
  <dc:creator/>
  <cp:revision>43</cp:revision>
  <dcterms:created xsi:type="dcterms:W3CDTF">2026-05-05T09:44:02Z</dcterms:created>
  <dcterms:modified xsi:type="dcterms:W3CDTF">2026-05-12T21:36:16Z</dcterms:modified>
</cp:coreProperties>
</file>