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68" r:id="rId4"/>
    <p:sldId id="258" r:id="rId5"/>
    <p:sldId id="261" r:id="rId6"/>
    <p:sldId id="260" r:id="rId7"/>
    <p:sldId id="264" r:id="rId8"/>
    <p:sldId id="272" r:id="rId9"/>
    <p:sldId id="262" r:id="rId10"/>
    <p:sldId id="263" r:id="rId11"/>
    <p:sldId id="265" r:id="rId12"/>
    <p:sldId id="266" r:id="rId13"/>
    <p:sldId id="267" r:id="rId14"/>
    <p:sldId id="269" r:id="rId15"/>
    <p:sldId id="270" r:id="rId16"/>
    <p:sldId id="271"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916"/>
    <p:restoredTop sz="95741"/>
  </p:normalViewPr>
  <p:slideViewPr>
    <p:cSldViewPr snapToGrid="0" snapToObjects="1">
      <p:cViewPr>
        <p:scale>
          <a:sx n="121" d="100"/>
          <a:sy n="121" d="100"/>
        </p:scale>
        <p:origin x="416"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Cold- hot </a:t>
            </a:r>
          </a:p>
          <a:p>
            <a:pPr>
              <a:defRPr/>
            </a:pPr>
            <a:r>
              <a:rPr lang="en-US"/>
              <a:t>food</a:t>
            </a:r>
          </a:p>
        </c:rich>
      </c:tx>
      <c:layout>
        <c:manualLayout>
          <c:xMode val="edge"/>
          <c:yMode val="edge"/>
          <c:x val="0.41248043799212597"/>
          <c:y val="7.0312495674674236E-3"/>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HOT FOOD</c:v>
                </c:pt>
              </c:strCache>
            </c:strRef>
          </c:tx>
          <c:spPr>
            <a:gradFill rotWithShape="1">
              <a:gsLst>
                <a:gs pos="0">
                  <a:schemeClr val="accent1">
                    <a:tint val="96000"/>
                    <a:satMod val="100000"/>
                    <a:lumMod val="104000"/>
                  </a:schemeClr>
                </a:gs>
                <a:gs pos="78000">
                  <a:schemeClr val="accent1">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Sheet1!$A$2:$A$6</c:f>
              <c:strCache>
                <c:ptCount val="5"/>
                <c:pt idx="0">
                  <c:v>BUFFET</c:v>
                </c:pt>
                <c:pt idx="1">
                  <c:v>WEEDING</c:v>
                </c:pt>
                <c:pt idx="2">
                  <c:v>BANQUET</c:v>
                </c:pt>
                <c:pt idx="3">
                  <c:v>GRILL</c:v>
                </c:pt>
                <c:pt idx="4">
                  <c:v>CASUAL</c:v>
                </c:pt>
              </c:strCache>
            </c:strRef>
          </c:cat>
          <c:val>
            <c:numRef>
              <c:f>Sheet1!$B$2:$B$6</c:f>
              <c:numCache>
                <c:formatCode>General</c:formatCode>
                <c:ptCount val="5"/>
                <c:pt idx="0">
                  <c:v>0</c:v>
                </c:pt>
                <c:pt idx="1">
                  <c:v>5</c:v>
                </c:pt>
                <c:pt idx="2">
                  <c:v>4</c:v>
                </c:pt>
                <c:pt idx="3">
                  <c:v>8</c:v>
                </c:pt>
                <c:pt idx="4">
                  <c:v>7</c:v>
                </c:pt>
              </c:numCache>
            </c:numRef>
          </c:val>
          <c:extLst>
            <c:ext xmlns:c16="http://schemas.microsoft.com/office/drawing/2014/chart" uri="{C3380CC4-5D6E-409C-BE32-E72D297353CC}">
              <c16:uniqueId val="{00000000-57C2-FC4C-A71A-E26F15A62C2F}"/>
            </c:ext>
          </c:extLst>
        </c:ser>
        <c:ser>
          <c:idx val="1"/>
          <c:order val="1"/>
          <c:tx>
            <c:strRef>
              <c:f>Sheet1!$C$1</c:f>
              <c:strCache>
                <c:ptCount val="1"/>
                <c:pt idx="0">
                  <c:v>COLD FOOD</c:v>
                </c:pt>
              </c:strCache>
            </c:strRef>
          </c:tx>
          <c:spPr>
            <a:gradFill rotWithShape="1">
              <a:gsLst>
                <a:gs pos="0">
                  <a:schemeClr val="accent2">
                    <a:tint val="96000"/>
                    <a:satMod val="100000"/>
                    <a:lumMod val="104000"/>
                  </a:schemeClr>
                </a:gs>
                <a:gs pos="78000">
                  <a:schemeClr val="accent2">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Sheet1!$A$2:$A$6</c:f>
              <c:strCache>
                <c:ptCount val="5"/>
                <c:pt idx="0">
                  <c:v>BUFFET</c:v>
                </c:pt>
                <c:pt idx="1">
                  <c:v>WEEDING</c:v>
                </c:pt>
                <c:pt idx="2">
                  <c:v>BANQUET</c:v>
                </c:pt>
                <c:pt idx="3">
                  <c:v>GRILL</c:v>
                </c:pt>
                <c:pt idx="4">
                  <c:v>CASUAL</c:v>
                </c:pt>
              </c:strCache>
            </c:strRef>
          </c:cat>
          <c:val>
            <c:numRef>
              <c:f>Sheet1!$C$2:$C$6</c:f>
              <c:numCache>
                <c:formatCode>General</c:formatCode>
                <c:ptCount val="5"/>
                <c:pt idx="0">
                  <c:v>10</c:v>
                </c:pt>
                <c:pt idx="1">
                  <c:v>5</c:v>
                </c:pt>
                <c:pt idx="2">
                  <c:v>6</c:v>
                </c:pt>
                <c:pt idx="3">
                  <c:v>2</c:v>
                </c:pt>
                <c:pt idx="4">
                  <c:v>3</c:v>
                </c:pt>
              </c:numCache>
            </c:numRef>
          </c:val>
          <c:extLst>
            <c:ext xmlns:c16="http://schemas.microsoft.com/office/drawing/2014/chart" uri="{C3380CC4-5D6E-409C-BE32-E72D297353CC}">
              <c16:uniqueId val="{00000001-57C2-FC4C-A71A-E26F15A62C2F}"/>
            </c:ext>
          </c:extLst>
        </c:ser>
        <c:ser>
          <c:idx val="2"/>
          <c:order val="2"/>
          <c:tx>
            <c:strRef>
              <c:f>Sheet1!$D$1</c:f>
              <c:strCache>
                <c:ptCount val="1"/>
                <c:pt idx="0">
                  <c:v>MIX</c:v>
                </c:pt>
              </c:strCache>
            </c:strRef>
          </c:tx>
          <c:spPr>
            <a:gradFill rotWithShape="1">
              <a:gsLst>
                <a:gs pos="0">
                  <a:schemeClr val="accent3">
                    <a:tint val="96000"/>
                    <a:satMod val="100000"/>
                    <a:lumMod val="104000"/>
                  </a:schemeClr>
                </a:gs>
                <a:gs pos="78000">
                  <a:schemeClr val="accent3">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Sheet1!$A$2:$A$6</c:f>
              <c:strCache>
                <c:ptCount val="5"/>
                <c:pt idx="0">
                  <c:v>BUFFET</c:v>
                </c:pt>
                <c:pt idx="1">
                  <c:v>WEEDING</c:v>
                </c:pt>
                <c:pt idx="2">
                  <c:v>BANQUET</c:v>
                </c:pt>
                <c:pt idx="3">
                  <c:v>GRILL</c:v>
                </c:pt>
                <c:pt idx="4">
                  <c:v>CASUAL</c:v>
                </c:pt>
              </c:strCache>
            </c:strRef>
          </c:cat>
          <c:val>
            <c:numRef>
              <c:f>Sheet1!$D$2:$D$6</c:f>
              <c:numCache>
                <c:formatCode>General</c:formatCode>
                <c:ptCount val="5"/>
                <c:pt idx="0">
                  <c:v>0</c:v>
                </c:pt>
                <c:pt idx="1">
                  <c:v>10</c:v>
                </c:pt>
                <c:pt idx="2">
                  <c:v>9</c:v>
                </c:pt>
                <c:pt idx="3">
                  <c:v>2</c:v>
                </c:pt>
              </c:numCache>
            </c:numRef>
          </c:val>
          <c:extLst>
            <c:ext xmlns:c16="http://schemas.microsoft.com/office/drawing/2014/chart" uri="{C3380CC4-5D6E-409C-BE32-E72D297353CC}">
              <c16:uniqueId val="{00000002-57C2-FC4C-A71A-E26F15A62C2F}"/>
            </c:ext>
          </c:extLst>
        </c:ser>
        <c:dLbls>
          <c:dLblPos val="ctr"/>
          <c:showLegendKey val="0"/>
          <c:showVal val="1"/>
          <c:showCatName val="0"/>
          <c:showSerName val="0"/>
          <c:showPercent val="0"/>
          <c:showBubbleSize val="0"/>
        </c:dLbls>
        <c:gapWidth val="100"/>
        <c:overlap val="-24"/>
        <c:axId val="48390704"/>
        <c:axId val="48815808"/>
      </c:barChart>
      <c:catAx>
        <c:axId val="48390704"/>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8815808"/>
        <c:crosses val="autoZero"/>
        <c:auto val="1"/>
        <c:lblAlgn val="ctr"/>
        <c:lblOffset val="100"/>
        <c:noMultiLvlLbl val="0"/>
      </c:catAx>
      <c:valAx>
        <c:axId val="48815808"/>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4839070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BC01A4-B7ED-004C-8F2B-F5BCF15FAD5E}" type="datetimeFigureOut">
              <a:rPr lang="en-US" smtClean="0"/>
              <a:t>3/19/20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1CB0F1-CA10-3E46-8573-C3C07054D9E8}" type="slidenum">
              <a:rPr lang="en-US" smtClean="0"/>
              <a:t>‹#›</a:t>
            </a:fld>
            <a:endParaRPr lang="en-US"/>
          </a:p>
        </p:txBody>
      </p:sp>
    </p:spTree>
    <p:extLst>
      <p:ext uri="{BB962C8B-B14F-4D97-AF65-F5344CB8AC3E}">
        <p14:creationId xmlns:p14="http://schemas.microsoft.com/office/powerpoint/2010/main" val="1509925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3/19/20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3/19/20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3/19/20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3/19/20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3/19/20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3/19/20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3/19/20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Twin_Bridges_Motor_Hotel" TargetMode="External"/><Relationship Id="rId2" Type="http://schemas.openxmlformats.org/officeDocument/2006/relationships/hyperlink" Target="https://en.wikipedia.org/wiki/John_Willard_Marriott" TargetMode="External"/><Relationship Id="rId1" Type="http://schemas.openxmlformats.org/officeDocument/2006/relationships/slideLayout" Target="../slideLayouts/slideLayout12.xml"/><Relationship Id="rId5" Type="http://schemas.openxmlformats.org/officeDocument/2006/relationships/hyperlink" Target="https://en.wikipedia.org/wiki/Rosslyn,_Arlington,_Virginia" TargetMode="External"/><Relationship Id="rId4" Type="http://schemas.openxmlformats.org/officeDocument/2006/relationships/hyperlink" Target="https://en.wikipedia.org/wiki/Arlington,_Virgini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1.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g"/><Relationship Id="rId7" Type="http://schemas.openxmlformats.org/officeDocument/2006/relationships/image" Target="../media/image26.jpg"/><Relationship Id="rId2" Type="http://schemas.openxmlformats.org/officeDocument/2006/relationships/image" Target="../media/image21.jpg"/><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 Id="rId5" Type="http://schemas.openxmlformats.org/officeDocument/2006/relationships/image" Target="../media/image30.jpg"/><Relationship Id="rId4" Type="http://schemas.openxmlformats.org/officeDocument/2006/relationships/image" Target="../media/image29.jpg"/></Relationships>
</file>

<file path=ppt/slides/_rels/slide1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2.xml"/><Relationship Id="rId6" Type="http://schemas.openxmlformats.org/officeDocument/2006/relationships/image" Target="../media/image35.jpg"/><Relationship Id="rId5" Type="http://schemas.openxmlformats.org/officeDocument/2006/relationships/image" Target="../media/image34.jpg"/><Relationship Id="rId4" Type="http://schemas.openxmlformats.org/officeDocument/2006/relationships/image" Target="../media/image33.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marriott.com/hotels/hotel-information/restaurant/cvtgs-forest-of-arden-marriott-hotel-and-country-clu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C85C2-4D19-4C40-A958-CF5BA0C8E1DA}"/>
              </a:ext>
            </a:extLst>
          </p:cNvPr>
          <p:cNvSpPr>
            <a:spLocks noGrp="1"/>
          </p:cNvSpPr>
          <p:nvPr>
            <p:ph type="ctrTitle"/>
          </p:nvPr>
        </p:nvSpPr>
        <p:spPr>
          <a:xfrm>
            <a:off x="-191237" y="1138432"/>
            <a:ext cx="9448800" cy="4271575"/>
          </a:xfrm>
        </p:spPr>
        <p:txBody>
          <a:bodyPr>
            <a:normAutofit/>
          </a:bodyPr>
          <a:lstStyle/>
          <a:p>
            <a:pPr algn="ctr"/>
            <a:r>
              <a:rPr lang="en-GB" b="1"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Forest of Arden Marriott Hotel &amp; Country Club</a:t>
            </a:r>
            <a:br>
              <a:rPr lang="en-GB"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br>
            <a:br>
              <a:rPr lang="en-GB"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br>
            <a:r>
              <a:rPr lang="en-GB"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Mari-Nicolle Spirea</a:t>
            </a:r>
            <a:br>
              <a:rPr lang="en-GB"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br>
            <a:r>
              <a:rPr lang="en-GB"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1816301 </a:t>
            </a:r>
            <a:endParaRPr lang="en-US"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5" name="Picture 4">
            <a:extLst>
              <a:ext uri="{FF2B5EF4-FFF2-40B4-BE49-F238E27FC236}">
                <a16:creationId xmlns:a16="http://schemas.microsoft.com/office/drawing/2014/main" id="{89578B8A-5B0A-D54A-BCE5-20C651987AF5}"/>
              </a:ext>
            </a:extLst>
          </p:cNvPr>
          <p:cNvPicPr>
            <a:picLocks noChangeAspect="1"/>
          </p:cNvPicPr>
          <p:nvPr/>
        </p:nvPicPr>
        <p:blipFill>
          <a:blip r:embed="rId2"/>
          <a:stretch>
            <a:fillRect/>
          </a:stretch>
        </p:blipFill>
        <p:spPr>
          <a:xfrm>
            <a:off x="9046122" y="490673"/>
            <a:ext cx="3145878" cy="41945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71117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3E75C-A444-7C4C-A01D-D4693EF67467}"/>
              </a:ext>
            </a:extLst>
          </p:cNvPr>
          <p:cNvSpPr>
            <a:spLocks noGrp="1"/>
          </p:cNvSpPr>
          <p:nvPr>
            <p:ph type="title"/>
          </p:nvPr>
        </p:nvSpPr>
        <p:spPr>
          <a:xfrm>
            <a:off x="1663326" y="298585"/>
            <a:ext cx="8610600" cy="1293028"/>
          </a:xfrm>
        </p:spPr>
        <p:txBody>
          <a:bodyPr/>
          <a:lstStyle/>
          <a:p>
            <a:pPr algn="ctr"/>
            <a:r>
              <a:rPr lang="en-US" cap="none"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Table of content</a:t>
            </a:r>
          </a:p>
        </p:txBody>
      </p:sp>
      <p:sp>
        <p:nvSpPr>
          <p:cNvPr id="3" name="Content Placeholder 2">
            <a:extLst>
              <a:ext uri="{FF2B5EF4-FFF2-40B4-BE49-F238E27FC236}">
                <a16:creationId xmlns:a16="http://schemas.microsoft.com/office/drawing/2014/main" id="{D3CEAA75-8A41-3E4E-A496-78809865DA6F}"/>
              </a:ext>
            </a:extLst>
          </p:cNvPr>
          <p:cNvSpPr>
            <a:spLocks noGrp="1"/>
          </p:cNvSpPr>
          <p:nvPr>
            <p:ph idx="1"/>
          </p:nvPr>
        </p:nvSpPr>
        <p:spPr>
          <a:xfrm>
            <a:off x="685800" y="1360449"/>
            <a:ext cx="10820400" cy="5497551"/>
          </a:xfrm>
        </p:spPr>
        <p:txBody>
          <a:bodyPr>
            <a:normAutofit fontScale="92500" lnSpcReduction="20000"/>
          </a:bodyPr>
          <a:lstStyle/>
          <a:p>
            <a:pPr marL="457200" indent="-457200">
              <a:buFont typeface="+mj-lt"/>
              <a:buAutoNum type="arabicPeriod"/>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History </a:t>
            </a:r>
          </a:p>
          <a:p>
            <a:pPr marL="457200" indent="-457200">
              <a:buFont typeface="+mj-lt"/>
              <a:buAutoNum type="arabicPeriod"/>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House keeping operations</a:t>
            </a:r>
          </a:p>
          <a:p>
            <a:pPr marL="457200" indent="-457200">
              <a:buFont typeface="+mj-lt"/>
              <a:buAutoNum type="arabicPeriod"/>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Type of operations</a:t>
            </a:r>
          </a:p>
          <a:p>
            <a:pPr marL="457200" indent="-457200">
              <a:buFont typeface="+mj-lt"/>
              <a:buAutoNum type="arabicPeriod"/>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Resource:</a:t>
            </a:r>
          </a:p>
          <a:p>
            <a:pPr>
              <a:buFont typeface="Wingdings" pitchFamily="2" charset="2"/>
              <a:buChar char="ü"/>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Food &amp; Beverage- type of menu </a:t>
            </a:r>
          </a:p>
          <a:p>
            <a:pPr marL="0" indent="0">
              <a:buNone/>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and kitchen</a:t>
            </a:r>
          </a:p>
          <a:p>
            <a:pPr>
              <a:buFont typeface="Wingdings" pitchFamily="2" charset="2"/>
              <a:buChar char="ü"/>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Golf- shop</a:t>
            </a:r>
          </a:p>
          <a:p>
            <a:pPr>
              <a:buFont typeface="Wingdings" pitchFamily="2" charset="2"/>
              <a:buChar char="ü"/>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Spa </a:t>
            </a:r>
          </a:p>
          <a:p>
            <a:pPr marL="0" indent="0">
              <a:buNone/>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5. Policy of health and safety </a:t>
            </a:r>
          </a:p>
          <a:p>
            <a:pPr marL="0" indent="0">
              <a:buNone/>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procedures</a:t>
            </a:r>
          </a:p>
          <a:p>
            <a:pPr marL="0" indent="0">
              <a:buNone/>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6.    </a:t>
            </a: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How they sell the products- Marketing</a:t>
            </a:r>
          </a:p>
          <a:p>
            <a:pPr marL="0" indent="0">
              <a:buNone/>
            </a:pP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7.   </a:t>
            </a: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yuthaya" pitchFamily="2" charset="-34"/>
                <a:ea typeface="Ayuthaya" pitchFamily="2" charset="-34"/>
                <a:cs typeface="Ayuthaya" pitchFamily="2" charset="-34"/>
              </a:rPr>
              <a:t>References</a:t>
            </a:r>
            <a:r>
              <a:rPr lang="en-US" sz="3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p>
          <a:p>
            <a:pPr marL="0" indent="0">
              <a:buNone/>
            </a:pPr>
            <a:endParaRPr lang="en-US" dirty="0"/>
          </a:p>
        </p:txBody>
      </p:sp>
      <p:pic>
        <p:nvPicPr>
          <p:cNvPr id="5" name="Picture 4">
            <a:extLst>
              <a:ext uri="{FF2B5EF4-FFF2-40B4-BE49-F238E27FC236}">
                <a16:creationId xmlns:a16="http://schemas.microsoft.com/office/drawing/2014/main" id="{2A3A74D5-57C7-CB46-9193-C043AA70413B}"/>
              </a:ext>
            </a:extLst>
          </p:cNvPr>
          <p:cNvPicPr>
            <a:picLocks noChangeAspect="1"/>
          </p:cNvPicPr>
          <p:nvPr/>
        </p:nvPicPr>
        <p:blipFill>
          <a:blip r:embed="rId2"/>
          <a:stretch>
            <a:fillRect/>
          </a:stretch>
        </p:blipFill>
        <p:spPr>
          <a:xfrm>
            <a:off x="7081984" y="1500477"/>
            <a:ext cx="5040353" cy="3606525"/>
          </a:xfrm>
          <a:prstGeom prst="rect">
            <a:avLst/>
          </a:prstGeom>
          <a:ln>
            <a:noFill/>
          </a:ln>
          <a:effectLst>
            <a:reflection blurRad="6350" stA="50000" endA="300" endPos="55500" dist="50800" dir="5400000" sy="-100000" algn="bl" rotWithShape="0"/>
            <a:softEdge rad="112500"/>
          </a:effectLst>
        </p:spPr>
      </p:pic>
    </p:spTree>
    <p:extLst>
      <p:ext uri="{BB962C8B-B14F-4D97-AF65-F5344CB8AC3E}">
        <p14:creationId xmlns:p14="http://schemas.microsoft.com/office/powerpoint/2010/main" val="775732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A1F15C-8E41-5845-B2CE-A4B061BB50F3}"/>
              </a:ext>
            </a:extLst>
          </p:cNvPr>
          <p:cNvPicPr>
            <a:picLocks noChangeAspect="1"/>
          </p:cNvPicPr>
          <p:nvPr/>
        </p:nvPicPr>
        <p:blipFill>
          <a:blip r:embed="rId2"/>
          <a:stretch>
            <a:fillRect/>
          </a:stretch>
        </p:blipFill>
        <p:spPr>
          <a:xfrm>
            <a:off x="147145" y="430923"/>
            <a:ext cx="6053959" cy="5644055"/>
          </a:xfrm>
          <a:prstGeom prst="rect">
            <a:avLst/>
          </a:prstGeom>
          <a:ln>
            <a:noFill/>
          </a:ln>
          <a:effectLst>
            <a:outerShdw blurRad="44450" dist="27940" dir="5400000" algn="ctr">
              <a:srgbClr val="000000">
                <a:alpha val="32000"/>
              </a:srgbClr>
            </a:outerShdw>
            <a:reflection blurRad="6350" stA="52000" endA="300" endPos="35000" dir="5400000" sy="-100000" algn="bl" rotWithShape="0"/>
          </a:effectLst>
          <a:scene3d>
            <a:camera prst="orthographicFront">
              <a:rot lat="0" lon="0" rev="0"/>
            </a:camera>
            <a:lightRig rig="balanced" dir="t">
              <a:rot lat="0" lon="0" rev="8700000"/>
            </a:lightRig>
          </a:scene3d>
          <a:sp3d>
            <a:bevelT w="190500" h="38100"/>
          </a:sp3d>
        </p:spPr>
      </p:pic>
      <p:pic>
        <p:nvPicPr>
          <p:cNvPr id="10" name="Picture 9">
            <a:extLst>
              <a:ext uri="{FF2B5EF4-FFF2-40B4-BE49-F238E27FC236}">
                <a16:creationId xmlns:a16="http://schemas.microsoft.com/office/drawing/2014/main" id="{DB3C48D2-1E10-4E4B-BC3D-3C43C9D7B0D2}"/>
              </a:ext>
            </a:extLst>
          </p:cNvPr>
          <p:cNvPicPr>
            <a:picLocks noChangeAspect="1"/>
          </p:cNvPicPr>
          <p:nvPr/>
        </p:nvPicPr>
        <p:blipFill>
          <a:blip r:embed="rId3"/>
          <a:stretch>
            <a:fillRect/>
          </a:stretch>
        </p:blipFill>
        <p:spPr>
          <a:xfrm>
            <a:off x="6264165" y="430923"/>
            <a:ext cx="5927835" cy="5644055"/>
          </a:xfrm>
          <a:prstGeom prst="rect">
            <a:avLst/>
          </a:prstGeom>
          <a:ln>
            <a:noFill/>
          </a:ln>
          <a:effectLst>
            <a:outerShdw blurRad="44450" dist="27940" dir="5400000" algn="ctr">
              <a:srgbClr val="000000">
                <a:alpha val="32000"/>
              </a:srgbClr>
            </a:outerShdw>
            <a:reflection blurRad="6350" stA="52000" endA="300" endPos="35000" dir="5400000" sy="-100000" algn="bl" rotWithShape="0"/>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2338230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9AF20-FEAD-1A4E-81C4-E898547AF75F}"/>
              </a:ext>
            </a:extLst>
          </p:cNvPr>
          <p:cNvSpPr>
            <a:spLocks noGrp="1"/>
          </p:cNvSpPr>
          <p:nvPr>
            <p:ph type="title"/>
          </p:nvPr>
        </p:nvSpPr>
        <p:spPr>
          <a:xfrm>
            <a:off x="1024467" y="753533"/>
            <a:ext cx="10151533" cy="1242535"/>
          </a:xfrm>
        </p:spPr>
        <p:txBody>
          <a:bodyPr>
            <a:normAutofit fontScale="90000"/>
          </a:bodyPr>
          <a:lstStyle/>
          <a:p>
            <a:br>
              <a:rPr lang="en-GB" cap="none" dirty="0">
                <a:effectLst>
                  <a:reflection blurRad="6350" stA="55000" endA="300" endPos="45500" dir="5400000" sy="-100000" algn="bl" rotWithShape="0"/>
                </a:effectLst>
                <a:latin typeface="Ayuthaya" pitchFamily="2" charset="-34"/>
                <a:ea typeface="Ayuthaya" pitchFamily="2" charset="-34"/>
                <a:cs typeface="Ayuthaya" pitchFamily="2" charset="-34"/>
              </a:rPr>
            </a:br>
            <a:br>
              <a:rPr lang="en-GB" cap="none" dirty="0">
                <a:effectLst>
                  <a:reflection blurRad="6350" stA="55000" endA="300" endPos="45500" dir="5400000" sy="-100000" algn="bl" rotWithShape="0"/>
                </a:effectLst>
                <a:latin typeface="Ayuthaya" pitchFamily="2" charset="-34"/>
                <a:ea typeface="Ayuthaya" pitchFamily="2" charset="-34"/>
                <a:cs typeface="Ayuthaya" pitchFamily="2" charset="-34"/>
              </a:rPr>
            </a:br>
            <a:r>
              <a:rPr lang="en-GB" i="1" cap="none" dirty="0">
                <a:effectLst>
                  <a:reflection blurRad="6350" stA="55000" endA="300" endPos="45500" dir="5400000" sy="-100000" algn="bl" rotWithShape="0"/>
                </a:effectLst>
                <a:latin typeface="Ayuthaya" pitchFamily="2" charset="-34"/>
                <a:ea typeface="Ayuthaya" pitchFamily="2" charset="-34"/>
                <a:cs typeface="Ayuthaya" pitchFamily="2" charset="-34"/>
              </a:rPr>
              <a:t>Good food and good service at a fair price.</a:t>
            </a:r>
            <a:br>
              <a:rPr lang="en-GB" i="1" cap="none" dirty="0">
                <a:effectLst>
                  <a:reflection blurRad="6350" stA="55000" endA="300" endPos="45500" dir="5400000" sy="-100000" algn="bl" rotWithShape="0"/>
                </a:effectLst>
                <a:latin typeface="Ayuthaya" pitchFamily="2" charset="-34"/>
                <a:ea typeface="Ayuthaya" pitchFamily="2" charset="-34"/>
                <a:cs typeface="Ayuthaya" pitchFamily="2" charset="-34"/>
              </a:rPr>
            </a:br>
            <a:r>
              <a:rPr lang="en-GB" i="1" cap="none" dirty="0">
                <a:effectLst>
                  <a:reflection blurRad="6350" stA="55000" endA="300" endPos="45500" dir="5400000" sy="-100000" algn="bl" rotWithShape="0"/>
                </a:effectLst>
                <a:latin typeface="Ayuthaya" pitchFamily="2" charset="-34"/>
                <a:ea typeface="Ayuthaya" pitchFamily="2" charset="-34"/>
                <a:cs typeface="Ayuthaya" pitchFamily="2" charset="-34"/>
              </a:rPr>
              <a:t>                            </a:t>
            </a:r>
            <a:r>
              <a:rPr lang="en-GB" b="1" i="1" dirty="0">
                <a:effectLst>
                  <a:reflection blurRad="6350" stA="55000" endA="300" endPos="45500" dir="5400000" sy="-100000" algn="bl" rotWithShape="0"/>
                </a:effectLst>
                <a:latin typeface="Ayuthaya" pitchFamily="2" charset="-34"/>
                <a:ea typeface="Ayuthaya" pitchFamily="2" charset="-34"/>
                <a:cs typeface="Ayuthaya" pitchFamily="2" charset="-34"/>
              </a:rPr>
              <a:t>Willard Marriott</a:t>
            </a:r>
            <a:endParaRPr lang="en-US" b="1" i="1" cap="none" dirty="0">
              <a:effectLst>
                <a:reflection blurRad="6350" stA="55000" endA="300" endPos="45500" dir="5400000" sy="-100000" algn="bl" rotWithShape="0"/>
              </a:effectLst>
              <a:latin typeface="Ayuthaya" pitchFamily="2" charset="-34"/>
              <a:ea typeface="Ayuthaya" pitchFamily="2" charset="-34"/>
              <a:cs typeface="Ayuthaya" pitchFamily="2" charset="-34"/>
            </a:endParaRPr>
          </a:p>
        </p:txBody>
      </p:sp>
      <p:sp>
        <p:nvSpPr>
          <p:cNvPr id="3" name="Text Placeholder 2">
            <a:extLst>
              <a:ext uri="{FF2B5EF4-FFF2-40B4-BE49-F238E27FC236}">
                <a16:creationId xmlns:a16="http://schemas.microsoft.com/office/drawing/2014/main" id="{8B0E7D49-403B-314A-B05E-BBAD92FF43D0}"/>
              </a:ext>
            </a:extLst>
          </p:cNvPr>
          <p:cNvSpPr>
            <a:spLocks noGrp="1"/>
          </p:cNvSpPr>
          <p:nvPr>
            <p:ph type="body" sz="half" idx="13"/>
          </p:nvPr>
        </p:nvSpPr>
        <p:spPr>
          <a:xfrm>
            <a:off x="322557" y="2397513"/>
            <a:ext cx="5364564" cy="3809999"/>
          </a:xfrm>
        </p:spPr>
        <p:txBody>
          <a:bodyPr/>
          <a:lstStyle/>
          <a:p>
            <a:r>
              <a:rPr lang="en-GB" sz="1800" i="1" dirty="0">
                <a:latin typeface="Ayuthaya" pitchFamily="2" charset="-34"/>
                <a:ea typeface="Ayuthaya" pitchFamily="2" charset="-34"/>
                <a:cs typeface="Ayuthaya" pitchFamily="2" charset="-34"/>
              </a:rPr>
              <a:t>"</a:t>
            </a:r>
            <a:r>
              <a:rPr lang="en-GB" sz="1800" i="1" dirty="0">
                <a:effectLst>
                  <a:reflection blurRad="6350" stA="55000" endA="300" endPos="45500" dir="5400000" sy="-100000" algn="bl" rotWithShape="0"/>
                </a:effectLst>
                <a:latin typeface="Ayuthaya" pitchFamily="2" charset="-34"/>
                <a:ea typeface="Ayuthaya" pitchFamily="2" charset="-34"/>
                <a:cs typeface="Ayuthaya" pitchFamily="2" charset="-34"/>
              </a:rPr>
              <a:t>Take care of associates and they will take care of the customers.”</a:t>
            </a:r>
          </a:p>
          <a:p>
            <a:r>
              <a:rPr lang="en-GB" dirty="0">
                <a:effectLst>
                  <a:reflection blurRad="6350" stA="55000" endA="300" endPos="45500" dir="5400000" sy="-100000" algn="bl" rotWithShape="0"/>
                </a:effectLst>
              </a:rPr>
              <a:t>                                                        </a:t>
            </a:r>
            <a:r>
              <a:rPr lang="en-GB" i="1" dirty="0">
                <a:effectLst>
                  <a:reflection blurRad="6350" stA="55000" endA="300" endPos="45500" dir="5400000" sy="-100000" algn="bl" rotWithShape="0"/>
                </a:effectLst>
                <a:latin typeface="Ayuthaya" pitchFamily="2" charset="-34"/>
                <a:ea typeface="Ayuthaya" pitchFamily="2" charset="-34"/>
                <a:cs typeface="Ayuthaya" pitchFamily="2" charset="-34"/>
                <a:hlinkClick r:id="rId2" tooltip="John Willard Marriott">
                  <a:extLst>
                    <a:ext uri="{A12FA001-AC4F-418D-AE19-62706E023703}">
                      <ahyp:hlinkClr xmlns:ahyp="http://schemas.microsoft.com/office/drawing/2018/hyperlinkcolor" val="tx"/>
                    </a:ext>
                  </a:extLst>
                </a:hlinkClick>
              </a:rPr>
              <a:t>John Willard Marriott</a:t>
            </a:r>
            <a:r>
              <a:rPr lang="en-GB" i="1" dirty="0">
                <a:effectLst>
                  <a:reflection blurRad="6350" stA="55000" endA="300" endPos="45500" dir="5400000" sy="-100000" algn="bl" rotWithShape="0"/>
                </a:effectLst>
                <a:latin typeface="Ayuthaya" pitchFamily="2" charset="-34"/>
                <a:ea typeface="Ayuthaya" pitchFamily="2" charset="-34"/>
                <a:cs typeface="Ayuthaya" pitchFamily="2" charset="-34"/>
              </a:rPr>
              <a:t> </a:t>
            </a:r>
            <a:endParaRPr lang="en-GB" sz="1800" i="1" dirty="0">
              <a:effectLst>
                <a:reflection blurRad="6350" stA="55000" endA="300" endPos="45500" dir="5400000" sy="-100000" algn="bl" rotWithShape="0"/>
              </a:effectLst>
              <a:latin typeface="Ayuthaya" pitchFamily="2" charset="-34"/>
              <a:ea typeface="Ayuthaya" pitchFamily="2" charset="-34"/>
              <a:cs typeface="Ayuthaya" pitchFamily="2" charset="-34"/>
            </a:endParaRPr>
          </a:p>
          <a:p>
            <a:endParaRPr lang="en-US" dirty="0">
              <a:effectLst>
                <a:reflection blurRad="6350" stA="55000" endA="300" endPos="45500" dir="5400000" sy="-100000" algn="bl" rotWithShape="0"/>
              </a:effectLst>
            </a:endParaRPr>
          </a:p>
          <a:p>
            <a:pPr>
              <a:lnSpc>
                <a:spcPct val="150000"/>
              </a:lnSpc>
            </a:pPr>
            <a:r>
              <a:rPr lang="en-US" sz="1600" dirty="0">
                <a:effectLst>
                  <a:reflection blurRad="6350" stA="55000" endA="300" endPos="45500" dir="5400000" sy="-100000" algn="bl" rotWithShape="0"/>
                </a:effectLst>
                <a:latin typeface="Ayuthaya" pitchFamily="2" charset="-34"/>
                <a:ea typeface="Ayuthaya" pitchFamily="2" charset="-34"/>
                <a:cs typeface="Ayuthaya" pitchFamily="2" charset="-34"/>
              </a:rPr>
              <a:t>This is their founder philosophy and it has made Marriott International a great place for employers to grow up, be qualify and  succeed as part of the company for more then 93 years.</a:t>
            </a:r>
          </a:p>
        </p:txBody>
      </p:sp>
      <p:sp>
        <p:nvSpPr>
          <p:cNvPr id="4" name="Text Placeholder 3">
            <a:extLst>
              <a:ext uri="{FF2B5EF4-FFF2-40B4-BE49-F238E27FC236}">
                <a16:creationId xmlns:a16="http://schemas.microsoft.com/office/drawing/2014/main" id="{9C447360-C6D0-DF4E-875F-74CF7DA3520D}"/>
              </a:ext>
            </a:extLst>
          </p:cNvPr>
          <p:cNvSpPr>
            <a:spLocks noGrp="1"/>
          </p:cNvSpPr>
          <p:nvPr>
            <p:ph type="body" sz="half" idx="2"/>
          </p:nvPr>
        </p:nvSpPr>
        <p:spPr>
          <a:xfrm>
            <a:off x="5555785" y="2397513"/>
            <a:ext cx="5374888" cy="3832302"/>
          </a:xfrm>
        </p:spPr>
        <p:txBody>
          <a:bodyPr>
            <a:normAutofit lnSpcReduction="10000"/>
          </a:bodyPr>
          <a:lstStyle/>
          <a:p>
            <a:pPr>
              <a:lnSpc>
                <a:spcPct val="150000"/>
              </a:lnSpc>
            </a:pPr>
            <a:r>
              <a:rPr lang="en-US" dirty="0">
                <a:effectLst>
                  <a:reflection blurRad="6350" stA="55000" endA="300" endPos="45500" dir="5400000" sy="-100000" algn="bl" rotWithShape="0"/>
                </a:effectLst>
                <a:latin typeface="Ayuthaya" pitchFamily="2" charset="-34"/>
                <a:ea typeface="Ayuthaya" pitchFamily="2" charset="-34"/>
                <a:cs typeface="Ayuthaya" pitchFamily="2" charset="-34"/>
              </a:rPr>
              <a:t>In the early 27’s a couple start their journey in life, with just 200$ in their pockets and a big dream they start thinking and trying different types of hospitality industry business, first it was a root beer in </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rPr>
              <a:t>Washington</a:t>
            </a:r>
            <a:r>
              <a:rPr lang="en-US" dirty="0">
                <a:effectLst>
                  <a:reflection blurRad="6350" stA="55000" endA="300" endPos="45500" dir="5400000" sy="-100000" algn="bl" rotWithShape="0"/>
                </a:effectLst>
                <a:latin typeface="Ayuthaya" pitchFamily="2" charset="-34"/>
                <a:ea typeface="Ayuthaya" pitchFamily="2" charset="-34"/>
                <a:cs typeface="Ayuthaya" pitchFamily="2" charset="-34"/>
              </a:rPr>
              <a:t>, then a hot </a:t>
            </a:r>
            <a:r>
              <a:rPr lang="en-US" dirty="0" err="1">
                <a:effectLst>
                  <a:reflection blurRad="6350" stA="55000" endA="300" endPos="45500" dir="5400000" sy="-100000" algn="bl" rotWithShape="0"/>
                </a:effectLst>
                <a:latin typeface="Ayuthaya" pitchFamily="2" charset="-34"/>
                <a:ea typeface="Ayuthaya" pitchFamily="2" charset="-34"/>
                <a:cs typeface="Ayuthaya" pitchFamily="2" charset="-34"/>
              </a:rPr>
              <a:t>shoppes</a:t>
            </a:r>
            <a:r>
              <a:rPr lang="en-US" dirty="0">
                <a:effectLst>
                  <a:reflection blurRad="6350" stA="55000" endA="300" endPos="45500" dir="5400000" sy="-100000" algn="bl" rotWithShape="0"/>
                </a:effectLst>
                <a:latin typeface="Ayuthaya" pitchFamily="2" charset="-34"/>
                <a:ea typeface="Ayuthaya" pitchFamily="2" charset="-34"/>
                <a:cs typeface="Ayuthaya" pitchFamily="2" charset="-34"/>
              </a:rPr>
              <a:t> restaurant, then their </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rPr>
              <a:t>first hotel  </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hlinkClick r:id="rId3" tooltip="Twin Bridges Motor Hotel">
                  <a:extLst>
                    <a:ext uri="{A12FA001-AC4F-418D-AE19-62706E023703}">
                      <ahyp:hlinkClr xmlns:ahyp="http://schemas.microsoft.com/office/drawing/2018/hyperlinkcolor" val="tx"/>
                    </a:ext>
                  </a:extLst>
                </a:hlinkClick>
              </a:rPr>
              <a:t>Twin Bridges Marriott Motor Hotel</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rPr>
              <a:t>, in </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hlinkClick r:id="rId4" tooltip="Arlington, Virginia">
                  <a:extLst>
                    <a:ext uri="{A12FA001-AC4F-418D-AE19-62706E023703}">
                      <ahyp:hlinkClr xmlns:ahyp="http://schemas.microsoft.com/office/drawing/2018/hyperlinkcolor" val="tx"/>
                    </a:ext>
                  </a:extLst>
                </a:hlinkClick>
              </a:rPr>
              <a:t>Arlington, Virginia</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rPr>
              <a:t> in 1957and the second one Key Bridge Marriott in the </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hlinkClick r:id="rId5">
                  <a:extLst>
                    <a:ext uri="{A12FA001-AC4F-418D-AE19-62706E023703}">
                      <ahyp:hlinkClr xmlns:ahyp="http://schemas.microsoft.com/office/drawing/2018/hyperlinkcolor" val="tx"/>
                    </a:ext>
                  </a:extLst>
                </a:hlinkClick>
              </a:rPr>
              <a:t>Rosslyn</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rPr>
              <a:t>.</a:t>
            </a:r>
            <a:endParaRPr lang="en-US" dirty="0">
              <a:effectLst>
                <a:reflection blurRad="6350" stA="55000" endA="300" endPos="45500" dir="5400000" sy="-100000" algn="bl" rotWithShape="0"/>
              </a:effectLst>
              <a:latin typeface="Ayuthaya" pitchFamily="2" charset="-34"/>
              <a:ea typeface="Ayuthaya" pitchFamily="2" charset="-34"/>
              <a:cs typeface="Ayuthaya" pitchFamily="2" charset="-34"/>
            </a:endParaRPr>
          </a:p>
        </p:txBody>
      </p:sp>
      <p:sp>
        <p:nvSpPr>
          <p:cNvPr id="5" name="Slide Number Placeholder 4">
            <a:extLst>
              <a:ext uri="{FF2B5EF4-FFF2-40B4-BE49-F238E27FC236}">
                <a16:creationId xmlns:a16="http://schemas.microsoft.com/office/drawing/2014/main" id="{4B9BCCAA-B305-0C49-B824-C414FCA9B5C0}"/>
              </a:ext>
            </a:extLst>
          </p:cNvPr>
          <p:cNvSpPr>
            <a:spLocks noGrp="1"/>
          </p:cNvSpPr>
          <p:nvPr>
            <p:ph type="sldNum" sz="quarter" idx="12"/>
          </p:nvPr>
        </p:nvSpPr>
        <p:spPr/>
        <p:txBody>
          <a:bodyPr/>
          <a:lstStyle/>
          <a:p>
            <a:fld id="{6D22F896-40B5-4ADD-8801-0D06FADFA095}" type="slidenum">
              <a:rPr lang="en-US" smtClean="0"/>
              <a:t>4</a:t>
            </a:fld>
            <a:endParaRPr lang="en-US" dirty="0"/>
          </a:p>
        </p:txBody>
      </p:sp>
    </p:spTree>
    <p:extLst>
      <p:ext uri="{BB962C8B-B14F-4D97-AF65-F5344CB8AC3E}">
        <p14:creationId xmlns:p14="http://schemas.microsoft.com/office/powerpoint/2010/main" val="1243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CB64334-0551-004E-8E0F-016CEBBE7ABF}"/>
              </a:ext>
            </a:extLst>
          </p:cNvPr>
          <p:cNvSpPr>
            <a:spLocks noGrp="1"/>
          </p:cNvSpPr>
          <p:nvPr>
            <p:ph type="body" sz="half" idx="2"/>
          </p:nvPr>
        </p:nvSpPr>
        <p:spPr>
          <a:xfrm>
            <a:off x="0" y="-320700"/>
            <a:ext cx="10130516" cy="6810711"/>
          </a:xfrm>
        </p:spPr>
        <p:txBody>
          <a:bodyPr>
            <a:normAutofit/>
          </a:bodyPr>
          <a:lstStyle/>
          <a:p>
            <a:pPr marL="285750" indent="-285750">
              <a:lnSpc>
                <a:spcPct val="150000"/>
              </a:lnSpc>
              <a:buFont typeface="Wingdings" pitchFamily="2" charset="2"/>
              <a:buChar char="ü"/>
            </a:pPr>
            <a:r>
              <a:rPr lang="en-US" b="1" u="sng" dirty="0">
                <a:effectLst>
                  <a:reflection blurRad="6350" stA="55000" endA="300" endPos="45500" dir="5400000" sy="-100000" algn="bl" rotWithShape="0"/>
                </a:effectLst>
                <a:latin typeface="Ayuthaya" pitchFamily="2" charset="-34"/>
                <a:ea typeface="Ayuthaya" pitchFamily="2" charset="-34"/>
                <a:cs typeface="Ayuthaya" pitchFamily="2" charset="-34"/>
              </a:rPr>
              <a:t>Front desk/ reception</a:t>
            </a:r>
            <a:r>
              <a:rPr lang="en-US" dirty="0">
                <a:effectLst>
                  <a:reflection blurRad="6350" stA="55000" endA="300" endPos="45500" dir="5400000" sy="-100000" algn="bl" rotWithShape="0"/>
                </a:effectLst>
                <a:latin typeface="Ayuthaya" pitchFamily="2" charset="-34"/>
                <a:ea typeface="Ayuthaya" pitchFamily="2" charset="-34"/>
                <a:cs typeface="Ayuthaya" pitchFamily="2" charset="-34"/>
              </a:rPr>
              <a:t>: there was very friendly and nice staff but very slow, waiting in a queue because was no one to reception. They should stay there all the time. But when they are there they do a very good job and deal quick with the problems.</a:t>
            </a:r>
          </a:p>
          <a:p>
            <a:pPr marL="285750" indent="-285750">
              <a:lnSpc>
                <a:spcPct val="150000"/>
              </a:lnSpc>
              <a:buFont typeface="Wingdings" pitchFamily="2" charset="2"/>
              <a:buChar char="ü"/>
            </a:pPr>
            <a:r>
              <a:rPr lang="en-US" b="1" u="sng" dirty="0">
                <a:effectLst>
                  <a:reflection blurRad="6350" stA="55000" endA="300" endPos="45500" dir="5400000" sy="-100000" algn="bl" rotWithShape="0"/>
                </a:effectLst>
                <a:latin typeface="Ayuthaya" pitchFamily="2" charset="-34"/>
                <a:ea typeface="Ayuthaya" pitchFamily="2" charset="-34"/>
                <a:cs typeface="Ayuthaya" pitchFamily="2" charset="-34"/>
              </a:rPr>
              <a:t>House keeping</a:t>
            </a:r>
            <a:r>
              <a:rPr lang="en-US" dirty="0">
                <a:effectLst>
                  <a:reflection blurRad="6350" stA="55000" endA="300" endPos="45500" dir="5400000" sy="-100000" algn="bl" rotWithShape="0"/>
                </a:effectLst>
                <a:latin typeface="Ayuthaya" pitchFamily="2" charset="-34"/>
                <a:ea typeface="Ayuthaya" pitchFamily="2" charset="-34"/>
                <a:cs typeface="Ayuthaya" pitchFamily="2" charset="-34"/>
              </a:rPr>
              <a:t>: I did not had the occasion to go and visit the rooms or the kitchen so I can not say nothing about this of </a:t>
            </a:r>
            <a:r>
              <a:rPr lang="en-GB" dirty="0">
                <a:ln w="0"/>
                <a:effectLst>
                  <a:reflection blurRad="6350" stA="55000" endA="300" endPos="45500" dir="5400000" sy="-100000" algn="bl" rotWithShape="0"/>
                </a:effectLst>
                <a:latin typeface="Ayuthaya" pitchFamily="2" charset="-34"/>
                <a:ea typeface="Ayuthaya" pitchFamily="2" charset="-34"/>
                <a:cs typeface="Ayuthaya" pitchFamily="2" charset="-34"/>
              </a:rPr>
              <a:t>Forest of Arden Marriott Hotel &amp; Country Club. Conforming with Charlie the house keeping staff have target 16 rooms per day to get done so that mean 25 minutes per room.</a:t>
            </a:r>
            <a:endParaRPr lang="en-US" dirty="0">
              <a:effectLst>
                <a:reflection blurRad="6350" stA="55000" endA="300" endPos="45500" dir="5400000" sy="-100000" algn="bl" rotWithShape="0"/>
              </a:effectLst>
              <a:latin typeface="Ayuthaya" pitchFamily="2" charset="-34"/>
              <a:ea typeface="Ayuthaya" pitchFamily="2" charset="-34"/>
              <a:cs typeface="Ayuthaya" pitchFamily="2" charset="-34"/>
            </a:endParaRPr>
          </a:p>
          <a:p>
            <a:pPr marL="285750" indent="-285750">
              <a:lnSpc>
                <a:spcPct val="150000"/>
              </a:lnSpc>
              <a:buFont typeface="Wingdings" pitchFamily="2" charset="2"/>
              <a:buChar char="ü"/>
            </a:pPr>
            <a:r>
              <a:rPr lang="en-US" b="1" u="sng" dirty="0">
                <a:effectLst>
                  <a:reflection blurRad="6350" stA="55000" endA="300" endPos="45500" dir="5400000" sy="-100000" algn="bl" rotWithShape="0"/>
                </a:effectLst>
                <a:latin typeface="Ayuthaya" pitchFamily="2" charset="-34"/>
                <a:ea typeface="Ayuthaya" pitchFamily="2" charset="-34"/>
                <a:cs typeface="Ayuthaya" pitchFamily="2" charset="-34"/>
              </a:rPr>
              <a:t>Food and beverage</a:t>
            </a:r>
            <a:r>
              <a:rPr lang="en-US" dirty="0">
                <a:effectLst>
                  <a:reflection blurRad="6350" stA="55000" endA="300" endPos="45500" dir="5400000" sy="-100000" algn="bl" rotWithShape="0"/>
                </a:effectLst>
                <a:latin typeface="Ayuthaya" pitchFamily="2" charset="-34"/>
                <a:ea typeface="Ayuthaya" pitchFamily="2" charset="-34"/>
                <a:cs typeface="Ayuthaya" pitchFamily="2" charset="-34"/>
              </a:rPr>
              <a:t>: they have two restaurants, two bars cocktail and mocktail, they have set menu, pizza 24h, buffet, </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rPr>
              <a:t>Cast Iron Bar &amp; Grill, Zest Restaurant</a:t>
            </a:r>
          </a:p>
          <a:p>
            <a:pPr marL="285750" indent="-285750">
              <a:lnSpc>
                <a:spcPct val="150000"/>
              </a:lnSpc>
              <a:buFont typeface="Wingdings" pitchFamily="2" charset="2"/>
              <a:buChar char="ü"/>
            </a:pPr>
            <a:r>
              <a:rPr lang="en-GB" b="1" u="sng" dirty="0">
                <a:effectLst>
                  <a:reflection blurRad="6350" stA="55000" endA="300" endPos="45500" dir="5400000" sy="-100000" algn="bl" rotWithShape="0"/>
                </a:effectLst>
                <a:latin typeface="Ayuthaya" pitchFamily="2" charset="-34"/>
                <a:ea typeface="Ayuthaya" pitchFamily="2" charset="-34"/>
                <a:cs typeface="Ayuthaya" pitchFamily="2" charset="-34"/>
              </a:rPr>
              <a:t>Facility management</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rPr>
              <a:t>: engineering department, human resources, financial department, marketing department, golf resort department and management.</a:t>
            </a:r>
          </a:p>
          <a:p>
            <a:pPr marL="285750" indent="-285750">
              <a:lnSpc>
                <a:spcPct val="150000"/>
              </a:lnSpc>
              <a:buFont typeface="Wingdings" pitchFamily="2" charset="2"/>
              <a:buChar char="ü"/>
            </a:pPr>
            <a:r>
              <a:rPr lang="en-GB" b="1" u="sng" dirty="0">
                <a:effectLst>
                  <a:reflection blurRad="6350" stA="55000" endA="300" endPos="45500" dir="5400000" sy="-100000" algn="bl" rotWithShape="0"/>
                </a:effectLst>
                <a:latin typeface="Ayuthaya" pitchFamily="2" charset="-34"/>
                <a:ea typeface="Ayuthaya" pitchFamily="2" charset="-34"/>
                <a:cs typeface="Ayuthaya" pitchFamily="2" charset="-34"/>
              </a:rPr>
              <a:t>Marketing:</a:t>
            </a:r>
            <a:r>
              <a:rPr lang="en-GB" dirty="0">
                <a:effectLst>
                  <a:reflection blurRad="6350" stA="55000" endA="300" endPos="45500" dir="5400000" sy="-100000" algn="bl" rotWithShape="0"/>
                </a:effectLst>
                <a:latin typeface="Ayuthaya" pitchFamily="2" charset="-34"/>
                <a:ea typeface="Ayuthaya" pitchFamily="2" charset="-34"/>
                <a:cs typeface="Ayuthaya" pitchFamily="2" charset="-34"/>
              </a:rPr>
              <a:t> they are on Facebook and Twitter, also they keep the communication between guest and staff on email. Media is the highs level of marketing which they have.</a:t>
            </a:r>
            <a:endParaRPr lang="en-US" dirty="0">
              <a:effectLst>
                <a:reflection blurRad="6350" stA="55000" endA="300" endPos="45500" dir="5400000" sy="-100000" algn="bl" rotWithShape="0"/>
              </a:effectLst>
              <a:latin typeface="Ayuthaya" pitchFamily="2" charset="-34"/>
              <a:ea typeface="Ayuthaya" pitchFamily="2" charset="-34"/>
              <a:cs typeface="Ayuthaya" pitchFamily="2" charset="-34"/>
            </a:endParaRPr>
          </a:p>
        </p:txBody>
      </p:sp>
    </p:spTree>
    <p:extLst>
      <p:ext uri="{BB962C8B-B14F-4D97-AF65-F5344CB8AC3E}">
        <p14:creationId xmlns:p14="http://schemas.microsoft.com/office/powerpoint/2010/main" val="1387373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2B47234-7367-B24C-9E23-A07FFF7D6582}"/>
              </a:ext>
            </a:extLst>
          </p:cNvPr>
          <p:cNvPicPr>
            <a:picLocks noChangeAspect="1"/>
          </p:cNvPicPr>
          <p:nvPr/>
        </p:nvPicPr>
        <p:blipFill>
          <a:blip r:embed="rId2"/>
          <a:stretch>
            <a:fillRect/>
          </a:stretch>
        </p:blipFill>
        <p:spPr>
          <a:xfrm>
            <a:off x="0" y="2838499"/>
            <a:ext cx="4776439" cy="3582329"/>
          </a:xfrm>
          <a:prstGeom prst="rect">
            <a:avLst/>
          </a:prstGeom>
          <a:ln>
            <a:noFill/>
          </a:ln>
          <a:effectLst>
            <a:outerShdw blurRad="292100" dist="139700" dir="2700000" algn="tl" rotWithShape="0">
              <a:srgbClr val="333333">
                <a:alpha val="65000"/>
              </a:srgbClr>
            </a:outerShdw>
            <a:reflection blurRad="6350" stA="52000" endA="300" endPos="35000" dir="5400000" sy="-100000" algn="bl" rotWithShape="0"/>
          </a:effectLst>
        </p:spPr>
      </p:pic>
      <p:sp>
        <p:nvSpPr>
          <p:cNvPr id="5" name="Title 1">
            <a:extLst>
              <a:ext uri="{FF2B5EF4-FFF2-40B4-BE49-F238E27FC236}">
                <a16:creationId xmlns:a16="http://schemas.microsoft.com/office/drawing/2014/main" id="{8765E40C-A0EE-7343-A184-888507EEF10E}"/>
              </a:ext>
            </a:extLst>
          </p:cNvPr>
          <p:cNvSpPr txBox="1">
            <a:spLocks/>
          </p:cNvSpPr>
          <p:nvPr/>
        </p:nvSpPr>
        <p:spPr>
          <a:xfrm>
            <a:off x="178419" y="312234"/>
            <a:ext cx="11288751" cy="3412274"/>
          </a:xfrm>
          <a:prstGeom prst="rect">
            <a:avLst/>
          </a:prstGeom>
        </p:spPr>
        <p:txBody>
          <a:bodyPr vert="horz" lIns="91440" tIns="45720" rIns="91440" bIns="45720" rtlCol="0" anchor="ctr">
            <a:normAutofit lnSpcReduction="10000"/>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lnSpc>
                <a:spcPct val="150000"/>
              </a:lnSpc>
            </a:pPr>
            <a:r>
              <a:rPr lang="en-US" sz="1700" b="1" cap="none" dirty="0">
                <a:ln w="0"/>
                <a:effectLst>
                  <a:reflection blurRad="6350" stA="55000" endA="300" endPos="45500" dir="5400000" sy="-100000" algn="bl" rotWithShape="0"/>
                </a:effectLst>
                <a:latin typeface="Ayuthaya" pitchFamily="2" charset="-34"/>
                <a:ea typeface="Ayuthaya" pitchFamily="2" charset="-34"/>
                <a:cs typeface="Ayuthaya" pitchFamily="2" charset="-34"/>
              </a:rPr>
              <a:t>The house keeping operations really disappointed me! In the middle of the back restaurant at 11AM I found this frame, straight away got my eyes, this restaurant should have high standards and never leave that in the middle of the way where anytime can came a kid and get hurt! I could not get visible in any pictures but the chandeliers had dust on them too. To be honest that is unacceptable from a big company like Marriott</a:t>
            </a:r>
            <a:r>
              <a:rPr lang="en-US" sz="2100" b="1" cap="none" dirty="0">
                <a:ln w="0"/>
                <a:effectLst>
                  <a:reflection blurRad="6350" stA="55000" endA="300" endPos="45500" dir="5400000" sy="-100000" algn="bl" rotWithShape="0"/>
                </a:effectLst>
                <a:latin typeface="Ayuthaya" pitchFamily="2" charset="-34"/>
                <a:ea typeface="Ayuthaya" pitchFamily="2" charset="-34"/>
                <a:cs typeface="Ayuthaya" pitchFamily="2" charset="-34"/>
              </a:rPr>
              <a:t>.</a:t>
            </a:r>
          </a:p>
          <a:p>
            <a:pPr algn="l"/>
            <a:endParaRPr lang="en-US" sz="1600" cap="none" dirty="0">
              <a:latin typeface="Ayuthaya" pitchFamily="2" charset="-34"/>
              <a:ea typeface="Ayuthaya" pitchFamily="2" charset="-34"/>
              <a:cs typeface="Ayuthaya" pitchFamily="2" charset="-34"/>
            </a:endParaRPr>
          </a:p>
          <a:p>
            <a:pPr algn="ctr"/>
            <a:r>
              <a:rPr lang="en-US" sz="1600" cap="none" dirty="0">
                <a:latin typeface="Ayuthaya" pitchFamily="2" charset="-34"/>
                <a:ea typeface="Ayuthaya" pitchFamily="2" charset="-34"/>
                <a:cs typeface="Ayuthaya" pitchFamily="2" charset="-34"/>
              </a:rPr>
              <a:t>                           </a:t>
            </a:r>
          </a:p>
          <a:p>
            <a:pPr algn="ctr"/>
            <a:endParaRPr lang="en-US" sz="1600" cap="none" dirty="0">
              <a:latin typeface="Ayuthaya" pitchFamily="2" charset="-34"/>
              <a:ea typeface="Ayuthaya" pitchFamily="2" charset="-34"/>
              <a:cs typeface="Ayuthaya" pitchFamily="2" charset="-34"/>
            </a:endParaRPr>
          </a:p>
          <a:p>
            <a:pPr algn="ctr"/>
            <a:endParaRPr lang="en-US" sz="1600" cap="none" dirty="0">
              <a:latin typeface="Ayuthaya" pitchFamily="2" charset="-34"/>
              <a:ea typeface="Ayuthaya" pitchFamily="2" charset="-34"/>
              <a:cs typeface="Ayuthaya" pitchFamily="2" charset="-34"/>
            </a:endParaRPr>
          </a:p>
          <a:p>
            <a:pPr algn="ctr"/>
            <a:r>
              <a:rPr lang="en-US" sz="1600" cap="none" dirty="0">
                <a:latin typeface="Ayuthaya" pitchFamily="2" charset="-34"/>
                <a:ea typeface="Ayuthaya" pitchFamily="2" charset="-34"/>
                <a:cs typeface="Ayuthaya" pitchFamily="2" charset="-34"/>
              </a:rPr>
              <a:t>                            </a:t>
            </a:r>
          </a:p>
        </p:txBody>
      </p:sp>
      <p:sp>
        <p:nvSpPr>
          <p:cNvPr id="9" name="TextBox 8">
            <a:extLst>
              <a:ext uri="{FF2B5EF4-FFF2-40B4-BE49-F238E27FC236}">
                <a16:creationId xmlns:a16="http://schemas.microsoft.com/office/drawing/2014/main" id="{B8670622-B77A-8F49-A18D-68027FF9023A}"/>
              </a:ext>
            </a:extLst>
          </p:cNvPr>
          <p:cNvSpPr txBox="1"/>
          <p:nvPr/>
        </p:nvSpPr>
        <p:spPr>
          <a:xfrm>
            <a:off x="4949280" y="2254127"/>
            <a:ext cx="6677723" cy="4480073"/>
          </a:xfrm>
          <a:prstGeom prst="rect">
            <a:avLst/>
          </a:prstGeom>
          <a:noFill/>
        </p:spPr>
        <p:txBody>
          <a:bodyPr wrap="square" rtlCol="0">
            <a:spAutoFit/>
          </a:bodyPr>
          <a:lstStyle/>
          <a:p>
            <a:pPr>
              <a:lnSpc>
                <a:spcPct val="150000"/>
              </a:lnSpc>
            </a:pPr>
            <a:r>
              <a:rPr lang="en-US" sz="1600" dirty="0">
                <a:ln w="0"/>
                <a:effectLst>
                  <a:outerShdw blurRad="38100" dist="19050" dir="2700000" algn="tl" rotWithShape="0">
                    <a:schemeClr val="dk1">
                      <a:alpha val="40000"/>
                    </a:schemeClr>
                  </a:outerShdw>
                  <a:reflection blurRad="6350" stA="55000" endA="300" endPos="45500" dir="5400000" sy="-100000" algn="bl" rotWithShape="0"/>
                </a:effectLst>
                <a:latin typeface="Ayuthaya" pitchFamily="2" charset="-34"/>
                <a:ea typeface="Ayuthaya" pitchFamily="2" charset="-34"/>
                <a:cs typeface="Ayuthaya" pitchFamily="2" charset="-34"/>
              </a:rPr>
              <a:t>They should be more careful and train the house keeping to be more organized and don’t leave things behind. </a:t>
            </a:r>
          </a:p>
          <a:p>
            <a:pPr>
              <a:lnSpc>
                <a:spcPct val="150000"/>
              </a:lnSpc>
            </a:pPr>
            <a:r>
              <a:rPr lang="en-US" sz="1600" dirty="0">
                <a:ln w="0"/>
                <a:effectLst>
                  <a:outerShdw blurRad="38100" dist="19050" dir="2700000" algn="tl" rotWithShape="0">
                    <a:schemeClr val="dk1">
                      <a:alpha val="40000"/>
                    </a:schemeClr>
                  </a:outerShdw>
                  <a:reflection blurRad="6350" stA="55000" endA="300" endPos="45500" dir="5400000" sy="-100000" algn="bl" rotWithShape="0"/>
                </a:effectLst>
                <a:latin typeface="Ayuthaya" pitchFamily="2" charset="-34"/>
                <a:ea typeface="Ayuthaya" pitchFamily="2" charset="-34"/>
                <a:cs typeface="Ayuthaya" pitchFamily="2" charset="-34"/>
              </a:rPr>
              <a:t>Also when they gave us tea and sweets ,the house keeping staff come to clean after us but that is waiters job, they should came and clean the table, make up the table and ask if anyone need something or no, not the house keeping staff who clean the rooms and toilets. Also one of the woman who came to clean the table has no uniform code so to be honest I did not see any rules or standards which I usually meet in another Marriott’s.</a:t>
            </a:r>
          </a:p>
        </p:txBody>
      </p:sp>
    </p:spTree>
    <p:extLst>
      <p:ext uri="{BB962C8B-B14F-4D97-AF65-F5344CB8AC3E}">
        <p14:creationId xmlns:p14="http://schemas.microsoft.com/office/powerpoint/2010/main" val="2739741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D5234-B595-854E-BC3C-4119FE1F811D}"/>
              </a:ext>
            </a:extLst>
          </p:cNvPr>
          <p:cNvSpPr>
            <a:spLocks noGrp="1"/>
          </p:cNvSpPr>
          <p:nvPr>
            <p:ph idx="1"/>
          </p:nvPr>
        </p:nvSpPr>
        <p:spPr>
          <a:xfrm>
            <a:off x="685800" y="502418"/>
            <a:ext cx="10820400" cy="5716267"/>
          </a:xfrm>
        </p:spPr>
        <p:txBody>
          <a:bodyPr/>
          <a:lstStyle/>
          <a:p>
            <a:pPr marL="0" indent="0">
              <a:buNone/>
            </a:pPr>
            <a:r>
              <a:rPr lang="en-US" sz="2000" u="sng" dirty="0">
                <a:ln w="0"/>
                <a:effectLst>
                  <a:glow rad="63500">
                    <a:schemeClr val="accent6">
                      <a:satMod val="175000"/>
                      <a:alpha val="40000"/>
                    </a:schemeClr>
                  </a:glow>
                  <a:outerShdw blurRad="38100" dist="19050" dir="2700000" algn="tl" rotWithShape="0">
                    <a:schemeClr val="dk1">
                      <a:alpha val="40000"/>
                    </a:schemeClr>
                  </a:outerShdw>
                  <a:reflection blurRad="6350" stA="55000" endA="300" endPos="45500" dir="5400000" sy="-100000" algn="bl" rotWithShape="0"/>
                </a:effectLst>
                <a:latin typeface="Ayuthaya" pitchFamily="2" charset="-34"/>
                <a:ea typeface="Ayuthaya" pitchFamily="2" charset="-34"/>
                <a:cs typeface="Ayuthaya" pitchFamily="2" charset="-34"/>
              </a:rPr>
              <a:t>Food</a:t>
            </a:r>
          </a:p>
          <a:p>
            <a:pPr marL="457200" indent="-457200">
              <a:buFont typeface="+mj-lt"/>
              <a:buAutoNum type="arabicPeriod"/>
            </a:pPr>
            <a:r>
              <a:rPr lang="en-US" sz="2000" dirty="0">
                <a:ln w="0"/>
                <a:effectLst>
                  <a:glow rad="63500">
                    <a:schemeClr val="accent6">
                      <a:satMod val="175000"/>
                      <a:alpha val="40000"/>
                    </a:schemeClr>
                  </a:glow>
                  <a:outerShdw blurRad="38100" dist="19050" dir="2700000" algn="tl" rotWithShape="0">
                    <a:schemeClr val="dk1">
                      <a:alpha val="40000"/>
                    </a:schemeClr>
                  </a:outerShdw>
                  <a:reflection blurRad="6350" stA="55000" endA="300" endPos="45500" dir="5400000" sy="-100000" algn="bl" rotWithShape="0"/>
                </a:effectLst>
                <a:latin typeface="Ayuthaya" pitchFamily="2" charset="-34"/>
                <a:ea typeface="Ayuthaya" pitchFamily="2" charset="-34"/>
                <a:cs typeface="Ayuthaya" pitchFamily="2" charset="-34"/>
              </a:rPr>
              <a:t>Events menu- weeding, party’s, </a:t>
            </a:r>
          </a:p>
          <a:p>
            <a:pPr marL="0" indent="0">
              <a:buNone/>
            </a:pPr>
            <a:r>
              <a:rPr lang="en-US" sz="2000" dirty="0">
                <a:ln w="0"/>
                <a:effectLst>
                  <a:glow rad="63500">
                    <a:schemeClr val="accent6">
                      <a:satMod val="175000"/>
                      <a:alpha val="40000"/>
                    </a:schemeClr>
                  </a:glow>
                  <a:outerShdw blurRad="38100" dist="19050" dir="2700000" algn="tl" rotWithShape="0">
                    <a:schemeClr val="dk1">
                      <a:alpha val="40000"/>
                    </a:schemeClr>
                  </a:outerShdw>
                  <a:reflection blurRad="6350" stA="55000" endA="300" endPos="45500" dir="5400000" sy="-100000" algn="bl" rotWithShape="0"/>
                </a:effectLst>
                <a:latin typeface="Ayuthaya" pitchFamily="2" charset="-34"/>
                <a:ea typeface="Ayuthaya" pitchFamily="2" charset="-34"/>
                <a:cs typeface="Ayuthaya" pitchFamily="2" charset="-34"/>
              </a:rPr>
              <a:t>ceremonies, conferences.</a:t>
            </a:r>
            <a:endParaRPr lang="en-GB" sz="2000" dirty="0">
              <a:ln w="0"/>
              <a:effectLst>
                <a:glow rad="63500">
                  <a:schemeClr val="accent6">
                    <a:satMod val="175000"/>
                    <a:alpha val="40000"/>
                  </a:schemeClr>
                </a:glow>
                <a:outerShdw blurRad="38100" dist="19050" dir="2700000" algn="tl" rotWithShape="0">
                  <a:schemeClr val="dk1">
                    <a:alpha val="40000"/>
                  </a:schemeClr>
                </a:outerShdw>
                <a:reflection blurRad="6350" stA="55000" endA="300" endPos="45500" dir="5400000" sy="-100000" algn="bl" rotWithShape="0"/>
              </a:effectLst>
              <a:latin typeface="Ayuthaya" pitchFamily="2" charset="-34"/>
              <a:ea typeface="Ayuthaya" pitchFamily="2" charset="-34"/>
              <a:cs typeface="Ayuthaya" pitchFamily="2" charset="-34"/>
            </a:endParaRPr>
          </a:p>
          <a:p>
            <a:pPr marL="0" indent="0">
              <a:buNone/>
            </a:pPr>
            <a:r>
              <a:rPr lang="en-GB" sz="2000" dirty="0">
                <a:ln w="0"/>
                <a:effectLst>
                  <a:glow rad="63500">
                    <a:schemeClr val="accent6">
                      <a:satMod val="175000"/>
                      <a:alpha val="40000"/>
                    </a:schemeClr>
                  </a:glow>
                  <a:outerShdw blurRad="38100" dist="19050" dir="2700000" algn="tl" rotWithShape="0">
                    <a:schemeClr val="dk1">
                      <a:alpha val="40000"/>
                    </a:schemeClr>
                  </a:outerShdw>
                  <a:reflection blurRad="6350" stA="55000" endA="300" endPos="45500" dir="5400000" sy="-100000" algn="bl" rotWithShape="0"/>
                </a:effectLst>
                <a:latin typeface="Ayuthaya" pitchFamily="2" charset="-34"/>
                <a:ea typeface="Ayuthaya" pitchFamily="2" charset="-34"/>
                <a:cs typeface="Ayuthaya" pitchFamily="2" charset="-34"/>
              </a:rPr>
              <a:t>2.  INTERNATIONAL-Zest Restaurant</a:t>
            </a:r>
          </a:p>
          <a:p>
            <a:pPr marL="0" indent="0">
              <a:buNone/>
            </a:pPr>
            <a:endParaRPr lang="en-GB" b="1" dirty="0"/>
          </a:p>
          <a:p>
            <a:pPr marL="0" indent="0">
              <a:buNone/>
            </a:pPr>
            <a:endParaRPr lang="en-US" dirty="0"/>
          </a:p>
        </p:txBody>
      </p:sp>
      <p:pic>
        <p:nvPicPr>
          <p:cNvPr id="4" name="Picture 3">
            <a:extLst>
              <a:ext uri="{FF2B5EF4-FFF2-40B4-BE49-F238E27FC236}">
                <a16:creationId xmlns:a16="http://schemas.microsoft.com/office/drawing/2014/main" id="{B1072811-4009-B442-98D5-D8A8312ED6C2}"/>
              </a:ext>
            </a:extLst>
          </p:cNvPr>
          <p:cNvPicPr>
            <a:picLocks noChangeAspect="1"/>
          </p:cNvPicPr>
          <p:nvPr/>
        </p:nvPicPr>
        <p:blipFill>
          <a:blip r:embed="rId2"/>
          <a:stretch>
            <a:fillRect/>
          </a:stretch>
        </p:blipFill>
        <p:spPr>
          <a:xfrm>
            <a:off x="-124903" y="3537819"/>
            <a:ext cx="5091041" cy="2901068"/>
          </a:xfrm>
          <a:prstGeom prst="rect">
            <a:avLst/>
          </a:prstGeom>
          <a:ln>
            <a:noFill/>
          </a:ln>
          <a:effectLst>
            <a:reflection blurRad="6350" stA="50000" endA="300" endPos="55000" dir="5400000" sy="-100000" algn="bl" rotWithShape="0"/>
            <a:softEdge rad="112500"/>
          </a:effectLst>
        </p:spPr>
      </p:pic>
      <p:pic>
        <p:nvPicPr>
          <p:cNvPr id="5" name="Picture 4">
            <a:extLst>
              <a:ext uri="{FF2B5EF4-FFF2-40B4-BE49-F238E27FC236}">
                <a16:creationId xmlns:a16="http://schemas.microsoft.com/office/drawing/2014/main" id="{64210929-B3E9-C249-8AC1-4EAA4647FAFB}"/>
              </a:ext>
            </a:extLst>
          </p:cNvPr>
          <p:cNvPicPr>
            <a:picLocks noChangeAspect="1"/>
          </p:cNvPicPr>
          <p:nvPr/>
        </p:nvPicPr>
        <p:blipFill>
          <a:blip r:embed="rId3"/>
          <a:stretch>
            <a:fillRect/>
          </a:stretch>
        </p:blipFill>
        <p:spPr>
          <a:xfrm>
            <a:off x="6949670" y="0"/>
            <a:ext cx="5242330" cy="3022686"/>
          </a:xfrm>
          <a:prstGeom prst="rect">
            <a:avLst/>
          </a:prstGeom>
          <a:ln>
            <a:noFill/>
          </a:ln>
          <a:effectLst>
            <a:outerShdw blurRad="292100" dist="139700" dir="2700000" algn="tl" rotWithShape="0">
              <a:srgbClr val="333333">
                <a:alpha val="65000"/>
              </a:srgbClr>
            </a:outerShdw>
            <a:reflection blurRad="6350" stA="52000" endA="300" endPos="35000" dir="5400000" sy="-100000" algn="bl" rotWithShape="0"/>
          </a:effectLst>
        </p:spPr>
      </p:pic>
      <p:sp>
        <p:nvSpPr>
          <p:cNvPr id="7" name="TextBox 6">
            <a:extLst>
              <a:ext uri="{FF2B5EF4-FFF2-40B4-BE49-F238E27FC236}">
                <a16:creationId xmlns:a16="http://schemas.microsoft.com/office/drawing/2014/main" id="{594814D6-6EB3-0242-A09E-7F8E51E700D1}"/>
              </a:ext>
            </a:extLst>
          </p:cNvPr>
          <p:cNvSpPr txBox="1"/>
          <p:nvPr/>
        </p:nvSpPr>
        <p:spPr>
          <a:xfrm>
            <a:off x="8041579" y="3042362"/>
            <a:ext cx="4003276" cy="646331"/>
          </a:xfrm>
          <a:prstGeom prst="rect">
            <a:avLst/>
          </a:prstGeom>
          <a:noFill/>
        </p:spPr>
        <p:txBody>
          <a:bodyPr wrap="square" rtlCol="0">
            <a:spAutoFit/>
          </a:bodyPr>
          <a:lstStyle/>
          <a:p>
            <a:r>
              <a:rPr lang="en-GB"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3. Cast Iron Bar &amp;  Grill</a:t>
            </a:r>
          </a:p>
          <a:p>
            <a:endParaRPr lang="en-US" dirty="0"/>
          </a:p>
        </p:txBody>
      </p:sp>
      <p:pic>
        <p:nvPicPr>
          <p:cNvPr id="9" name="Picture 8">
            <a:extLst>
              <a:ext uri="{FF2B5EF4-FFF2-40B4-BE49-F238E27FC236}">
                <a16:creationId xmlns:a16="http://schemas.microsoft.com/office/drawing/2014/main" id="{31EE3455-7F49-9E48-85A1-AE1E9CD83F6E}"/>
              </a:ext>
            </a:extLst>
          </p:cNvPr>
          <p:cNvPicPr>
            <a:picLocks noChangeAspect="1"/>
          </p:cNvPicPr>
          <p:nvPr/>
        </p:nvPicPr>
        <p:blipFill>
          <a:blip r:embed="rId4"/>
          <a:stretch>
            <a:fillRect/>
          </a:stretch>
        </p:blipFill>
        <p:spPr>
          <a:xfrm>
            <a:off x="7588469" y="3537819"/>
            <a:ext cx="4572295" cy="2873491"/>
          </a:xfrm>
          <a:prstGeom prst="rect">
            <a:avLst/>
          </a:prstGeom>
          <a:ln>
            <a:noFill/>
          </a:ln>
          <a:effectLst>
            <a:outerShdw blurRad="292100" dist="139700" dir="2700000" algn="tl" rotWithShape="0">
              <a:srgbClr val="333333">
                <a:alpha val="65000"/>
              </a:srgbClr>
            </a:outerShdw>
            <a:reflection blurRad="6350" stA="52000" endA="300" endPos="35000" dir="5400000" sy="-100000" algn="bl" rotWithShape="0"/>
          </a:effectLst>
        </p:spPr>
      </p:pic>
      <p:sp>
        <p:nvSpPr>
          <p:cNvPr id="10" name="TextBox 9">
            <a:extLst>
              <a:ext uri="{FF2B5EF4-FFF2-40B4-BE49-F238E27FC236}">
                <a16:creationId xmlns:a16="http://schemas.microsoft.com/office/drawing/2014/main" id="{21C2DB74-8CEE-4942-994F-1D554C7F9C3D}"/>
              </a:ext>
            </a:extLst>
          </p:cNvPr>
          <p:cNvSpPr txBox="1"/>
          <p:nvPr/>
        </p:nvSpPr>
        <p:spPr>
          <a:xfrm>
            <a:off x="6568966" y="6411310"/>
            <a:ext cx="2039006" cy="646331"/>
          </a:xfrm>
          <a:prstGeom prst="rect">
            <a:avLst/>
          </a:prstGeom>
          <a:noFill/>
        </p:spPr>
        <p:txBody>
          <a:bodyPr wrap="square" rtlCol="0">
            <a:spAutoFit/>
          </a:bodyPr>
          <a:lstStyle/>
          <a:p>
            <a:r>
              <a:rPr lang="en-US"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5. Buffet</a:t>
            </a:r>
          </a:p>
          <a:p>
            <a:endParaRPr lang="en-US" dirty="0"/>
          </a:p>
        </p:txBody>
      </p:sp>
      <p:sp>
        <p:nvSpPr>
          <p:cNvPr id="11" name="TextBox 10">
            <a:extLst>
              <a:ext uri="{FF2B5EF4-FFF2-40B4-BE49-F238E27FC236}">
                <a16:creationId xmlns:a16="http://schemas.microsoft.com/office/drawing/2014/main" id="{31655A89-53C8-604F-AD2D-3717F23489AD}"/>
              </a:ext>
            </a:extLst>
          </p:cNvPr>
          <p:cNvSpPr txBox="1"/>
          <p:nvPr/>
        </p:nvSpPr>
        <p:spPr>
          <a:xfrm>
            <a:off x="935421" y="6411310"/>
            <a:ext cx="2427889" cy="646331"/>
          </a:xfrm>
          <a:prstGeom prst="rect">
            <a:avLst/>
          </a:prstGeom>
          <a:noFill/>
        </p:spPr>
        <p:txBody>
          <a:bodyPr wrap="square" rtlCol="0">
            <a:spAutoFit/>
          </a:bodyPr>
          <a:lstStyle/>
          <a:p>
            <a:r>
              <a:rPr lang="en-US"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4. Set menu</a:t>
            </a:r>
          </a:p>
          <a:p>
            <a:endParaRPr lang="en-US" dirty="0"/>
          </a:p>
        </p:txBody>
      </p:sp>
      <p:pic>
        <p:nvPicPr>
          <p:cNvPr id="12" name="Picture 11">
            <a:extLst>
              <a:ext uri="{FF2B5EF4-FFF2-40B4-BE49-F238E27FC236}">
                <a16:creationId xmlns:a16="http://schemas.microsoft.com/office/drawing/2014/main" id="{90E388B4-2550-754E-B1D9-E727BDCAD6FE}"/>
              </a:ext>
            </a:extLst>
          </p:cNvPr>
          <p:cNvPicPr>
            <a:picLocks noChangeAspect="1"/>
          </p:cNvPicPr>
          <p:nvPr/>
        </p:nvPicPr>
        <p:blipFill>
          <a:blip r:embed="rId5"/>
          <a:stretch>
            <a:fillRect/>
          </a:stretch>
        </p:blipFill>
        <p:spPr>
          <a:xfrm>
            <a:off x="3726500" y="1934159"/>
            <a:ext cx="4315079" cy="3014696"/>
          </a:xfrm>
          <a:prstGeom prst="ellipse">
            <a:avLst/>
          </a:prstGeom>
          <a:ln>
            <a:noFill/>
          </a:ln>
          <a:effectLst>
            <a:softEdge rad="112500"/>
          </a:effectLst>
        </p:spPr>
      </p:pic>
    </p:spTree>
    <p:extLst>
      <p:ext uri="{BB962C8B-B14F-4D97-AF65-F5344CB8AC3E}">
        <p14:creationId xmlns:p14="http://schemas.microsoft.com/office/powerpoint/2010/main" val="3669310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a:extLst>
              <a:ext uri="{FF2B5EF4-FFF2-40B4-BE49-F238E27FC236}">
                <a16:creationId xmlns:a16="http://schemas.microsoft.com/office/drawing/2014/main" id="{563E9B51-F8A8-E342-9AA0-F11D4D42626F}"/>
              </a:ext>
            </a:extLst>
          </p:cNvPr>
          <p:cNvGraphicFramePr/>
          <p:nvPr>
            <p:extLst>
              <p:ext uri="{D42A27DB-BD31-4B8C-83A1-F6EECF244321}">
                <p14:modId xmlns:p14="http://schemas.microsoft.com/office/powerpoint/2010/main" val="3264793920"/>
              </p:ext>
            </p:extLst>
          </p:nvPr>
        </p:nvGraphicFramePr>
        <p:xfrm>
          <a:off x="2032000" y="719666"/>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34401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05E57D0-AB14-BC44-8281-9A9B745DFBD3}"/>
              </a:ext>
            </a:extLst>
          </p:cNvPr>
          <p:cNvPicPr>
            <a:picLocks noChangeAspect="1"/>
          </p:cNvPicPr>
          <p:nvPr/>
        </p:nvPicPr>
        <p:blipFill>
          <a:blip r:embed="rId2"/>
          <a:stretch>
            <a:fillRect/>
          </a:stretch>
        </p:blipFill>
        <p:spPr>
          <a:xfrm>
            <a:off x="6453352" y="3026978"/>
            <a:ext cx="5738648" cy="3831021"/>
          </a:xfrm>
          <a:prstGeom prst="rect">
            <a:avLst/>
          </a:prstGeom>
          <a:ln>
            <a:noFill/>
          </a:ln>
          <a:effectLst>
            <a:outerShdw blurRad="292100" dist="139700" dir="2700000" algn="tl" rotWithShape="0">
              <a:srgbClr val="333333">
                <a:alpha val="65000"/>
              </a:srgbClr>
            </a:outerShdw>
          </a:effectLst>
        </p:spPr>
      </p:pic>
      <p:sp>
        <p:nvSpPr>
          <p:cNvPr id="8" name="Curved Right Arrow 7">
            <a:extLst>
              <a:ext uri="{FF2B5EF4-FFF2-40B4-BE49-F238E27FC236}">
                <a16:creationId xmlns:a16="http://schemas.microsoft.com/office/drawing/2014/main" id="{FB51A058-BF90-794F-A440-5825DF946A66}"/>
              </a:ext>
            </a:extLst>
          </p:cNvPr>
          <p:cNvSpPr/>
          <p:nvPr/>
        </p:nvSpPr>
        <p:spPr>
          <a:xfrm>
            <a:off x="6453352" y="5276193"/>
            <a:ext cx="1007389" cy="784493"/>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Curved Left Arrow 8">
            <a:extLst>
              <a:ext uri="{FF2B5EF4-FFF2-40B4-BE49-F238E27FC236}">
                <a16:creationId xmlns:a16="http://schemas.microsoft.com/office/drawing/2014/main" id="{1279B866-A599-CF42-94AB-A8C316452F6C}"/>
              </a:ext>
            </a:extLst>
          </p:cNvPr>
          <p:cNvSpPr/>
          <p:nvPr/>
        </p:nvSpPr>
        <p:spPr>
          <a:xfrm>
            <a:off x="8151541" y="5213193"/>
            <a:ext cx="702527" cy="847493"/>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Right Arrow 9">
            <a:extLst>
              <a:ext uri="{FF2B5EF4-FFF2-40B4-BE49-F238E27FC236}">
                <a16:creationId xmlns:a16="http://schemas.microsoft.com/office/drawing/2014/main" id="{02FA39EB-5DF9-F348-A714-0CCA43D6BB79}"/>
              </a:ext>
            </a:extLst>
          </p:cNvPr>
          <p:cNvSpPr/>
          <p:nvPr/>
        </p:nvSpPr>
        <p:spPr>
          <a:xfrm>
            <a:off x="9686692" y="5185316"/>
            <a:ext cx="557561" cy="39029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Left Arrow 10">
            <a:extLst>
              <a:ext uri="{FF2B5EF4-FFF2-40B4-BE49-F238E27FC236}">
                <a16:creationId xmlns:a16="http://schemas.microsoft.com/office/drawing/2014/main" id="{26E7E204-E574-9946-B564-5A388DEACB88}"/>
              </a:ext>
            </a:extLst>
          </p:cNvPr>
          <p:cNvSpPr/>
          <p:nvPr/>
        </p:nvSpPr>
        <p:spPr>
          <a:xfrm>
            <a:off x="11076877" y="5168589"/>
            <a:ext cx="635620" cy="4237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0A20A1F-2CAD-8344-A78D-417F3FC83C97}"/>
              </a:ext>
            </a:extLst>
          </p:cNvPr>
          <p:cNvPicPr>
            <a:picLocks noChangeAspect="1"/>
          </p:cNvPicPr>
          <p:nvPr/>
        </p:nvPicPr>
        <p:blipFill>
          <a:blip r:embed="rId3"/>
          <a:stretch>
            <a:fillRect/>
          </a:stretch>
        </p:blipFill>
        <p:spPr>
          <a:xfrm>
            <a:off x="0" y="0"/>
            <a:ext cx="6606311" cy="2785241"/>
          </a:xfrm>
          <a:prstGeom prst="rect">
            <a:avLst/>
          </a:prstGeom>
          <a:ln>
            <a:noFill/>
          </a:ln>
          <a:effectLst>
            <a:outerShdw blurRad="292100" dist="139700" dir="2700000" algn="tl" rotWithShape="0">
              <a:srgbClr val="333333">
                <a:alpha val="65000"/>
              </a:srgbClr>
            </a:outerShdw>
          </a:effectLst>
        </p:spPr>
      </p:pic>
      <p:pic>
        <p:nvPicPr>
          <p:cNvPr id="14" name="Picture 13">
            <a:extLst>
              <a:ext uri="{FF2B5EF4-FFF2-40B4-BE49-F238E27FC236}">
                <a16:creationId xmlns:a16="http://schemas.microsoft.com/office/drawing/2014/main" id="{6CE3CF17-B2C6-3641-ADF1-CA77B67F2BEC}"/>
              </a:ext>
            </a:extLst>
          </p:cNvPr>
          <p:cNvPicPr>
            <a:picLocks noChangeAspect="1"/>
          </p:cNvPicPr>
          <p:nvPr/>
        </p:nvPicPr>
        <p:blipFill>
          <a:blip r:embed="rId4"/>
          <a:stretch>
            <a:fillRect/>
          </a:stretch>
        </p:blipFill>
        <p:spPr>
          <a:xfrm>
            <a:off x="0" y="3668110"/>
            <a:ext cx="5044193" cy="3189890"/>
          </a:xfrm>
          <a:prstGeom prst="rect">
            <a:avLst/>
          </a:prstGeom>
        </p:spPr>
      </p:pic>
      <p:pic>
        <p:nvPicPr>
          <p:cNvPr id="19" name="Picture 18">
            <a:extLst>
              <a:ext uri="{FF2B5EF4-FFF2-40B4-BE49-F238E27FC236}">
                <a16:creationId xmlns:a16="http://schemas.microsoft.com/office/drawing/2014/main" id="{EF52F86A-18FF-1548-B763-2C790F6BECBB}"/>
              </a:ext>
            </a:extLst>
          </p:cNvPr>
          <p:cNvPicPr>
            <a:picLocks noChangeAspect="1"/>
          </p:cNvPicPr>
          <p:nvPr/>
        </p:nvPicPr>
        <p:blipFill>
          <a:blip r:embed="rId5"/>
          <a:stretch>
            <a:fillRect/>
          </a:stretch>
        </p:blipFill>
        <p:spPr>
          <a:xfrm>
            <a:off x="7882758" y="1"/>
            <a:ext cx="4309241" cy="2932386"/>
          </a:xfrm>
          <a:prstGeom prst="rect">
            <a:avLst/>
          </a:prstGeom>
        </p:spPr>
      </p:pic>
      <p:pic>
        <p:nvPicPr>
          <p:cNvPr id="22" name="Picture 21">
            <a:extLst>
              <a:ext uri="{FF2B5EF4-FFF2-40B4-BE49-F238E27FC236}">
                <a16:creationId xmlns:a16="http://schemas.microsoft.com/office/drawing/2014/main" id="{B92985B5-9A74-5E48-80D1-7E522B7083EE}"/>
              </a:ext>
            </a:extLst>
          </p:cNvPr>
          <p:cNvPicPr>
            <a:picLocks noChangeAspect="1"/>
          </p:cNvPicPr>
          <p:nvPr/>
        </p:nvPicPr>
        <p:blipFill>
          <a:blip r:embed="rId6"/>
          <a:stretch>
            <a:fillRect/>
          </a:stretch>
        </p:blipFill>
        <p:spPr>
          <a:xfrm>
            <a:off x="3866741" y="816221"/>
            <a:ext cx="5173222" cy="3538645"/>
          </a:xfrm>
          <a:prstGeom prst="ellipse">
            <a:avLst/>
          </a:prstGeom>
          <a:ln>
            <a:noFill/>
          </a:ln>
          <a:effectLst>
            <a:softEdge rad="112500"/>
          </a:effectLst>
        </p:spPr>
      </p:pic>
    </p:spTree>
    <p:extLst>
      <p:ext uri="{BB962C8B-B14F-4D97-AF65-F5344CB8AC3E}">
        <p14:creationId xmlns:p14="http://schemas.microsoft.com/office/powerpoint/2010/main" val="2470064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5D4DBD-45F2-AB4B-94FA-60B6E945A877}"/>
              </a:ext>
            </a:extLst>
          </p:cNvPr>
          <p:cNvSpPr txBox="1"/>
          <p:nvPr/>
        </p:nvSpPr>
        <p:spPr>
          <a:xfrm>
            <a:off x="1019503" y="746234"/>
            <a:ext cx="10131973" cy="1883721"/>
          </a:xfrm>
          <a:prstGeom prst="rect">
            <a:avLst/>
          </a:prstGeom>
          <a:noFill/>
        </p:spPr>
        <p:txBody>
          <a:bodyPr wrap="square" rtlCol="0">
            <a:spAutoFit/>
          </a:bodyPr>
          <a:lstStyle/>
          <a:p>
            <a:pPr>
              <a:lnSpc>
                <a:spcPct val="150000"/>
              </a:lnSpc>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Beverage </a:t>
            </a:r>
          </a:p>
          <a:p>
            <a:pPr marL="342900" indent="-342900">
              <a:lnSpc>
                <a:spcPct val="150000"/>
              </a:lnSpc>
              <a:buFont typeface="+mj-lt"/>
              <a:buAutoNum type="arabicPeriod"/>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Mocktail bar</a:t>
            </a:r>
          </a:p>
          <a:p>
            <a:pPr marL="342900" indent="-342900">
              <a:lnSpc>
                <a:spcPct val="150000"/>
              </a:lnSpc>
              <a:buFont typeface="+mj-lt"/>
              <a:buAutoNum type="arabicPeriod"/>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Cocktail bar</a:t>
            </a:r>
          </a:p>
          <a:p>
            <a:pPr marL="342900" indent="-342900">
              <a:lnSpc>
                <a:spcPct val="150000"/>
              </a:lnSpc>
              <a:buFont typeface="+mj-lt"/>
              <a:buAutoNum type="arabicPeriod"/>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Soft drinks</a:t>
            </a:r>
          </a:p>
        </p:txBody>
      </p:sp>
      <p:pic>
        <p:nvPicPr>
          <p:cNvPr id="8" name="Picture 7">
            <a:extLst>
              <a:ext uri="{FF2B5EF4-FFF2-40B4-BE49-F238E27FC236}">
                <a16:creationId xmlns:a16="http://schemas.microsoft.com/office/drawing/2014/main" id="{8503921F-A53E-0A4B-92E7-33A18C565ED6}"/>
              </a:ext>
            </a:extLst>
          </p:cNvPr>
          <p:cNvPicPr>
            <a:picLocks noChangeAspect="1"/>
          </p:cNvPicPr>
          <p:nvPr/>
        </p:nvPicPr>
        <p:blipFill>
          <a:blip r:embed="rId2"/>
          <a:stretch>
            <a:fillRect/>
          </a:stretch>
        </p:blipFill>
        <p:spPr>
          <a:xfrm>
            <a:off x="6958680" y="-90221"/>
            <a:ext cx="4750675" cy="2627587"/>
          </a:xfrm>
          <a:prstGeom prst="ellipse">
            <a:avLst/>
          </a:prstGeom>
          <a:ln>
            <a:noFill/>
          </a:ln>
          <a:effectLst>
            <a:softEdge rad="112500"/>
          </a:effectLst>
        </p:spPr>
      </p:pic>
      <p:pic>
        <p:nvPicPr>
          <p:cNvPr id="12" name="Picture 11">
            <a:extLst>
              <a:ext uri="{FF2B5EF4-FFF2-40B4-BE49-F238E27FC236}">
                <a16:creationId xmlns:a16="http://schemas.microsoft.com/office/drawing/2014/main" id="{DA8E37F1-1DB3-0D4C-B8D0-B5D042721125}"/>
              </a:ext>
            </a:extLst>
          </p:cNvPr>
          <p:cNvPicPr>
            <a:picLocks noChangeAspect="1"/>
          </p:cNvPicPr>
          <p:nvPr/>
        </p:nvPicPr>
        <p:blipFill>
          <a:blip r:embed="rId3"/>
          <a:stretch>
            <a:fillRect/>
          </a:stretch>
        </p:blipFill>
        <p:spPr>
          <a:xfrm>
            <a:off x="187904" y="3499945"/>
            <a:ext cx="6336480" cy="2959803"/>
          </a:xfrm>
          <a:prstGeom prst="rect">
            <a:avLst/>
          </a:prstGeom>
          <a:ln>
            <a:noFill/>
          </a:ln>
          <a:effectLst>
            <a:softEdge rad="112500"/>
          </a:effectLst>
        </p:spPr>
      </p:pic>
      <p:sp>
        <p:nvSpPr>
          <p:cNvPr id="6" name="Right Arrow Callout 5">
            <a:extLst>
              <a:ext uri="{FF2B5EF4-FFF2-40B4-BE49-F238E27FC236}">
                <a16:creationId xmlns:a16="http://schemas.microsoft.com/office/drawing/2014/main" id="{A137965B-4670-0744-86CD-11CFA5F930AA}"/>
              </a:ext>
            </a:extLst>
          </p:cNvPr>
          <p:cNvSpPr/>
          <p:nvPr/>
        </p:nvSpPr>
        <p:spPr>
          <a:xfrm>
            <a:off x="3731172" y="1229710"/>
            <a:ext cx="609600" cy="79878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EDEAAD9D-D6BF-7B4D-B541-AB34078D624B}"/>
              </a:ext>
            </a:extLst>
          </p:cNvPr>
          <p:cNvSpPr txBox="1"/>
          <p:nvPr/>
        </p:nvSpPr>
        <p:spPr>
          <a:xfrm>
            <a:off x="4771696" y="1444437"/>
            <a:ext cx="1219200" cy="400110"/>
          </a:xfrm>
          <a:prstGeom prst="rect">
            <a:avLst/>
          </a:prstGeom>
          <a:noFill/>
        </p:spPr>
        <p:txBody>
          <a:bodyPr wrap="square" rtlCol="0">
            <a:spAutoFit/>
          </a:bodyPr>
          <a:lstStyle/>
          <a:p>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24h</a:t>
            </a:r>
          </a:p>
        </p:txBody>
      </p:sp>
    </p:spTree>
    <p:extLst>
      <p:ext uri="{BB962C8B-B14F-4D97-AF65-F5344CB8AC3E}">
        <p14:creationId xmlns:p14="http://schemas.microsoft.com/office/powerpoint/2010/main" val="2054263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673914-B671-BD42-92D6-15F0B5104032}"/>
              </a:ext>
            </a:extLst>
          </p:cNvPr>
          <p:cNvSpPr>
            <a:spLocks noGrp="1"/>
          </p:cNvSpPr>
          <p:nvPr>
            <p:ph idx="1"/>
          </p:nvPr>
        </p:nvSpPr>
        <p:spPr>
          <a:xfrm>
            <a:off x="170793" y="104053"/>
            <a:ext cx="10820400" cy="6555302"/>
          </a:xfrm>
        </p:spPr>
        <p:txBody>
          <a:bodyPr>
            <a:normAutofit/>
          </a:bodyPr>
          <a:lstStyle/>
          <a:p>
            <a:pPr marL="0" indent="0">
              <a:lnSpc>
                <a:spcPct val="150000"/>
              </a:lnSpc>
              <a:buNone/>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Golf </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Every year they organize tournament of golf in the</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 summer time when everyone have time off from work or </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schools, they play with people from all over the country and </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different countries, conforming with Charlie. </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Inside the hotel they have the land special made it</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 for golf, two retired mans give courses of golf</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 to the kids or adults who wants to learn how </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to play.</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There is a department of golf- leisure club, who have</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 care of the land to be always in a good condition </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for playing.</a:t>
            </a:r>
          </a:p>
          <a:p>
            <a:pPr marL="0" indent="0">
              <a:lnSpc>
                <a:spcPct val="150000"/>
              </a:lnSpc>
              <a:buNone/>
            </a:pPr>
            <a:r>
              <a:rPr lang="en-US" sz="16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Also, they have a shop with all the golf stuff necessary to use and play.</a:t>
            </a:r>
          </a:p>
          <a:p>
            <a:pPr marL="0" indent="0">
              <a:buNone/>
            </a:pPr>
            <a:endParaRPr lang="en-US" dirty="0"/>
          </a:p>
        </p:txBody>
      </p:sp>
      <p:pic>
        <p:nvPicPr>
          <p:cNvPr id="9" name="Picture 8">
            <a:extLst>
              <a:ext uri="{FF2B5EF4-FFF2-40B4-BE49-F238E27FC236}">
                <a16:creationId xmlns:a16="http://schemas.microsoft.com/office/drawing/2014/main" id="{A86026B7-9556-8A4B-A69D-72F40D40B9EB}"/>
              </a:ext>
            </a:extLst>
          </p:cNvPr>
          <p:cNvPicPr>
            <a:picLocks noChangeAspect="1"/>
          </p:cNvPicPr>
          <p:nvPr/>
        </p:nvPicPr>
        <p:blipFill>
          <a:blip r:embed="rId2"/>
          <a:stretch>
            <a:fillRect/>
          </a:stretch>
        </p:blipFill>
        <p:spPr>
          <a:xfrm>
            <a:off x="8439807" y="3381704"/>
            <a:ext cx="3752193" cy="2814145"/>
          </a:xfrm>
          <a:prstGeom prst="rect">
            <a:avLst/>
          </a:prstGeom>
          <a:ln>
            <a:noFill/>
          </a:ln>
          <a:effectLst>
            <a:reflection blurRad="6350" stA="50000" endA="300" endPos="55000" dir="5400000" sy="-100000" algn="bl" rotWithShape="0"/>
            <a:softEdge rad="112500"/>
          </a:effectLst>
        </p:spPr>
      </p:pic>
      <p:pic>
        <p:nvPicPr>
          <p:cNvPr id="17" name="Picture 16">
            <a:extLst>
              <a:ext uri="{FF2B5EF4-FFF2-40B4-BE49-F238E27FC236}">
                <a16:creationId xmlns:a16="http://schemas.microsoft.com/office/drawing/2014/main" id="{64DA73DC-4063-1F4D-AA15-870B82604FE0}"/>
              </a:ext>
            </a:extLst>
          </p:cNvPr>
          <p:cNvPicPr>
            <a:picLocks noChangeAspect="1"/>
          </p:cNvPicPr>
          <p:nvPr/>
        </p:nvPicPr>
        <p:blipFill>
          <a:blip r:embed="rId3"/>
          <a:stretch>
            <a:fillRect/>
          </a:stretch>
        </p:blipFill>
        <p:spPr>
          <a:xfrm>
            <a:off x="9396248" y="0"/>
            <a:ext cx="2795752" cy="2096814"/>
          </a:xfrm>
          <a:prstGeom prst="rect">
            <a:avLst/>
          </a:prstGeom>
          <a:ln>
            <a:noFill/>
          </a:ln>
          <a:effectLst>
            <a:reflection blurRad="6350" stA="50000" endA="300" endPos="55000" dir="5400000" sy="-100000" algn="bl" rotWithShape="0"/>
            <a:softEdge rad="112500"/>
          </a:effectLst>
        </p:spPr>
      </p:pic>
    </p:spTree>
    <p:extLst>
      <p:ext uri="{BB962C8B-B14F-4D97-AF65-F5344CB8AC3E}">
        <p14:creationId xmlns:p14="http://schemas.microsoft.com/office/powerpoint/2010/main" val="2523587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447CF5-6A6E-1D49-8293-E650A285C916}"/>
              </a:ext>
            </a:extLst>
          </p:cNvPr>
          <p:cNvPicPr>
            <a:picLocks noChangeAspect="1"/>
          </p:cNvPicPr>
          <p:nvPr/>
        </p:nvPicPr>
        <p:blipFill>
          <a:blip r:embed="rId2"/>
          <a:stretch>
            <a:fillRect/>
          </a:stretch>
        </p:blipFill>
        <p:spPr>
          <a:xfrm>
            <a:off x="-1" y="0"/>
            <a:ext cx="4792717" cy="3074275"/>
          </a:xfrm>
          <a:prstGeom prst="rect">
            <a:avLst/>
          </a:prstGeom>
        </p:spPr>
      </p:pic>
      <p:pic>
        <p:nvPicPr>
          <p:cNvPr id="5" name="Picture 4">
            <a:extLst>
              <a:ext uri="{FF2B5EF4-FFF2-40B4-BE49-F238E27FC236}">
                <a16:creationId xmlns:a16="http://schemas.microsoft.com/office/drawing/2014/main" id="{FC1FA738-7789-E64E-8638-46443B82AFC6}"/>
              </a:ext>
            </a:extLst>
          </p:cNvPr>
          <p:cNvPicPr>
            <a:picLocks noChangeAspect="1"/>
          </p:cNvPicPr>
          <p:nvPr/>
        </p:nvPicPr>
        <p:blipFill>
          <a:blip r:embed="rId3"/>
          <a:stretch>
            <a:fillRect/>
          </a:stretch>
        </p:blipFill>
        <p:spPr>
          <a:xfrm>
            <a:off x="8156028" y="0"/>
            <a:ext cx="4035972" cy="3074274"/>
          </a:xfrm>
          <a:prstGeom prst="rect">
            <a:avLst/>
          </a:prstGeom>
        </p:spPr>
      </p:pic>
      <p:pic>
        <p:nvPicPr>
          <p:cNvPr id="6" name="Picture 5">
            <a:extLst>
              <a:ext uri="{FF2B5EF4-FFF2-40B4-BE49-F238E27FC236}">
                <a16:creationId xmlns:a16="http://schemas.microsoft.com/office/drawing/2014/main" id="{FAFE077D-529B-9A4F-9368-FB2D268DBF2C}"/>
              </a:ext>
            </a:extLst>
          </p:cNvPr>
          <p:cNvPicPr>
            <a:picLocks noChangeAspect="1"/>
          </p:cNvPicPr>
          <p:nvPr/>
        </p:nvPicPr>
        <p:blipFill>
          <a:blip r:embed="rId4"/>
          <a:stretch>
            <a:fillRect/>
          </a:stretch>
        </p:blipFill>
        <p:spPr>
          <a:xfrm>
            <a:off x="4635062" y="3058793"/>
            <a:ext cx="3678621" cy="3799207"/>
          </a:xfrm>
          <a:prstGeom prst="rect">
            <a:avLst/>
          </a:prstGeom>
        </p:spPr>
      </p:pic>
      <p:pic>
        <p:nvPicPr>
          <p:cNvPr id="7" name="Picture 6">
            <a:extLst>
              <a:ext uri="{FF2B5EF4-FFF2-40B4-BE49-F238E27FC236}">
                <a16:creationId xmlns:a16="http://schemas.microsoft.com/office/drawing/2014/main" id="{88793E53-6184-EB4C-9CC9-45164BCC7E8E}"/>
              </a:ext>
            </a:extLst>
          </p:cNvPr>
          <p:cNvPicPr>
            <a:picLocks noChangeAspect="1"/>
          </p:cNvPicPr>
          <p:nvPr/>
        </p:nvPicPr>
        <p:blipFill>
          <a:blip r:embed="rId5"/>
          <a:stretch>
            <a:fillRect/>
          </a:stretch>
        </p:blipFill>
        <p:spPr>
          <a:xfrm>
            <a:off x="73572" y="3074275"/>
            <a:ext cx="4545721" cy="3799206"/>
          </a:xfrm>
          <a:prstGeom prst="rect">
            <a:avLst/>
          </a:prstGeom>
        </p:spPr>
      </p:pic>
      <p:pic>
        <p:nvPicPr>
          <p:cNvPr id="8" name="Picture 7">
            <a:extLst>
              <a:ext uri="{FF2B5EF4-FFF2-40B4-BE49-F238E27FC236}">
                <a16:creationId xmlns:a16="http://schemas.microsoft.com/office/drawing/2014/main" id="{0942BDBE-9BD0-AA40-81D3-0263135D5BDE}"/>
              </a:ext>
            </a:extLst>
          </p:cNvPr>
          <p:cNvPicPr>
            <a:picLocks noChangeAspect="1"/>
          </p:cNvPicPr>
          <p:nvPr/>
        </p:nvPicPr>
        <p:blipFill>
          <a:blip r:embed="rId6"/>
          <a:stretch>
            <a:fillRect/>
          </a:stretch>
        </p:blipFill>
        <p:spPr>
          <a:xfrm>
            <a:off x="4635062" y="-1"/>
            <a:ext cx="3678621" cy="3074275"/>
          </a:xfrm>
          <a:prstGeom prst="rect">
            <a:avLst/>
          </a:prstGeom>
        </p:spPr>
      </p:pic>
      <p:pic>
        <p:nvPicPr>
          <p:cNvPr id="9" name="Picture 8">
            <a:extLst>
              <a:ext uri="{FF2B5EF4-FFF2-40B4-BE49-F238E27FC236}">
                <a16:creationId xmlns:a16="http://schemas.microsoft.com/office/drawing/2014/main" id="{40610FA7-1F87-FE44-9595-8B7D585B64E2}"/>
              </a:ext>
            </a:extLst>
          </p:cNvPr>
          <p:cNvPicPr>
            <a:picLocks noChangeAspect="1"/>
          </p:cNvPicPr>
          <p:nvPr/>
        </p:nvPicPr>
        <p:blipFill>
          <a:blip r:embed="rId7"/>
          <a:stretch>
            <a:fillRect/>
          </a:stretch>
        </p:blipFill>
        <p:spPr>
          <a:xfrm>
            <a:off x="8329452" y="3074274"/>
            <a:ext cx="3862548" cy="3783726"/>
          </a:xfrm>
          <a:prstGeom prst="rect">
            <a:avLst/>
          </a:prstGeom>
        </p:spPr>
      </p:pic>
    </p:spTree>
    <p:extLst>
      <p:ext uri="{BB962C8B-B14F-4D97-AF65-F5344CB8AC3E}">
        <p14:creationId xmlns:p14="http://schemas.microsoft.com/office/powerpoint/2010/main" val="2893055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6AB8B09-DB6F-6645-92AE-CAE2B363F36F}"/>
              </a:ext>
            </a:extLst>
          </p:cNvPr>
          <p:cNvSpPr txBox="1">
            <a:spLocks/>
          </p:cNvSpPr>
          <p:nvPr/>
        </p:nvSpPr>
        <p:spPr>
          <a:xfrm>
            <a:off x="223345" y="155553"/>
            <a:ext cx="10820400"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endParaRPr lang="en-US" dirty="0"/>
          </a:p>
        </p:txBody>
      </p:sp>
      <p:sp>
        <p:nvSpPr>
          <p:cNvPr id="8" name="TextBox 7">
            <a:extLst>
              <a:ext uri="{FF2B5EF4-FFF2-40B4-BE49-F238E27FC236}">
                <a16:creationId xmlns:a16="http://schemas.microsoft.com/office/drawing/2014/main" id="{339447F9-5B77-0C4C-9038-D8A2F50B9D4A}"/>
              </a:ext>
            </a:extLst>
          </p:cNvPr>
          <p:cNvSpPr txBox="1"/>
          <p:nvPr/>
        </p:nvSpPr>
        <p:spPr>
          <a:xfrm>
            <a:off x="223345" y="155553"/>
            <a:ext cx="9606455" cy="3730380"/>
          </a:xfrm>
          <a:prstGeom prst="rect">
            <a:avLst/>
          </a:prstGeom>
          <a:noFill/>
        </p:spPr>
        <p:txBody>
          <a:bodyPr wrap="square" rtlCol="0">
            <a:spAutoFit/>
          </a:bodyPr>
          <a:lstStyle/>
          <a:p>
            <a:pPr>
              <a:lnSpc>
                <a:spcPct val="150000"/>
              </a:lnSpc>
            </a:pPr>
            <a:r>
              <a:rPr lang="en-US" sz="2000" dirty="0">
                <a:effectLst>
                  <a:glow rad="63500">
                    <a:schemeClr val="accent6">
                      <a:satMod val="175000"/>
                      <a:alpha val="40000"/>
                    </a:schemeClr>
                  </a:glow>
                </a:effectLst>
                <a:latin typeface="Ayuthaya" pitchFamily="2" charset="-34"/>
                <a:ea typeface="Ayuthaya" pitchFamily="2" charset="-34"/>
                <a:cs typeface="Ayuthaya" pitchFamily="2" charset="-34"/>
              </a:rPr>
              <a:t>Spa </a:t>
            </a:r>
          </a:p>
          <a:p>
            <a:pPr>
              <a:lnSpc>
                <a:spcPct val="150000"/>
              </a:lnSpc>
            </a:pPr>
            <a:r>
              <a:rPr lang="en-US" sz="2000" dirty="0">
                <a:effectLst>
                  <a:glow rad="63500">
                    <a:schemeClr val="accent6">
                      <a:satMod val="175000"/>
                      <a:alpha val="40000"/>
                    </a:schemeClr>
                  </a:glow>
                </a:effectLst>
                <a:latin typeface="Ayuthaya" pitchFamily="2" charset="-34"/>
                <a:ea typeface="Ayuthaya" pitchFamily="2" charset="-34"/>
                <a:cs typeface="Ayuthaya" pitchFamily="2" charset="-34"/>
              </a:rPr>
              <a:t>The </a:t>
            </a:r>
            <a:r>
              <a:rPr lang="en-GB" sz="2000" dirty="0">
                <a:ln w="0"/>
                <a:effectLst>
                  <a:glow rad="63500">
                    <a:schemeClr val="accent6">
                      <a:satMod val="175000"/>
                      <a:alpha val="40000"/>
                    </a:schemeClr>
                  </a:glow>
                  <a:reflection blurRad="6350" stA="53000" endA="300" endPos="35500" dir="5400000" sy="-90000" algn="bl" rotWithShape="0"/>
                </a:effectLst>
                <a:latin typeface="Ayuthaya" pitchFamily="2" charset="-34"/>
                <a:ea typeface="Ayuthaya" pitchFamily="2" charset="-34"/>
                <a:cs typeface="Ayuthaya" pitchFamily="2" charset="-34"/>
              </a:rPr>
              <a:t>Forest of Arden Marriott Hotel &amp; Country </a:t>
            </a:r>
          </a:p>
          <a:p>
            <a:pPr>
              <a:lnSpc>
                <a:spcPct val="150000"/>
              </a:lnSpc>
            </a:pPr>
            <a:r>
              <a:rPr lang="en-GB" sz="2000" dirty="0">
                <a:ln w="0"/>
                <a:effectLst>
                  <a:glow rad="63500">
                    <a:schemeClr val="accent6">
                      <a:satMod val="175000"/>
                      <a:alpha val="40000"/>
                    </a:schemeClr>
                  </a:glow>
                  <a:reflection blurRad="6350" stA="53000" endA="300" endPos="35500" dir="5400000" sy="-90000" algn="bl" rotWithShape="0"/>
                </a:effectLst>
                <a:latin typeface="Ayuthaya" pitchFamily="2" charset="-34"/>
                <a:ea typeface="Ayuthaya" pitchFamily="2" charset="-34"/>
                <a:cs typeface="Ayuthaya" pitchFamily="2" charset="-34"/>
              </a:rPr>
              <a:t>Club have spa club who offer massage, nails,</a:t>
            </a:r>
          </a:p>
          <a:p>
            <a:pPr>
              <a:lnSpc>
                <a:spcPct val="150000"/>
              </a:lnSpc>
            </a:pPr>
            <a:r>
              <a:rPr lang="en-GB" sz="2000" dirty="0">
                <a:ln w="0"/>
                <a:effectLst>
                  <a:glow rad="63500">
                    <a:schemeClr val="accent6">
                      <a:satMod val="175000"/>
                      <a:alpha val="40000"/>
                    </a:schemeClr>
                  </a:glow>
                  <a:reflection blurRad="6350" stA="53000" endA="300" endPos="35500" dir="5400000" sy="-90000" algn="bl" rotWithShape="0"/>
                </a:effectLst>
                <a:latin typeface="Ayuthaya" pitchFamily="2" charset="-34"/>
                <a:ea typeface="Ayuthaya" pitchFamily="2" charset="-34"/>
                <a:cs typeface="Ayuthaya" pitchFamily="2" charset="-34"/>
              </a:rPr>
              <a:t> body and face treatments , they also have a</a:t>
            </a:r>
          </a:p>
          <a:p>
            <a:pPr>
              <a:lnSpc>
                <a:spcPct val="150000"/>
              </a:lnSpc>
            </a:pPr>
            <a:r>
              <a:rPr lang="en-GB" sz="2000" dirty="0">
                <a:ln w="0"/>
                <a:effectLst>
                  <a:glow rad="63500">
                    <a:schemeClr val="accent6">
                      <a:satMod val="175000"/>
                      <a:alpha val="40000"/>
                    </a:schemeClr>
                  </a:glow>
                  <a:reflection blurRad="6350" stA="53000" endA="300" endPos="35500" dir="5400000" sy="-90000" algn="bl" rotWithShape="0"/>
                </a:effectLst>
                <a:latin typeface="Ayuthaya" pitchFamily="2" charset="-34"/>
                <a:ea typeface="Ayuthaya" pitchFamily="2" charset="-34"/>
                <a:cs typeface="Ayuthaya" pitchFamily="2" charset="-34"/>
              </a:rPr>
              <a:t> gym and fitness room, pool and jacuzzi.</a:t>
            </a:r>
          </a:p>
          <a:p>
            <a:pPr>
              <a:lnSpc>
                <a:spcPct val="150000"/>
              </a:lnSpc>
            </a:pPr>
            <a:r>
              <a:rPr lang="en-GB" sz="2000" dirty="0">
                <a:ln w="0"/>
                <a:effectLst>
                  <a:glow rad="63500">
                    <a:schemeClr val="accent6">
                      <a:satMod val="175000"/>
                      <a:alpha val="40000"/>
                    </a:schemeClr>
                  </a:glow>
                  <a:reflection blurRad="6350" stA="53000" endA="300" endPos="35500" dir="5400000" sy="-90000" algn="bl" rotWithShape="0"/>
                </a:effectLst>
                <a:latin typeface="Ayuthaya" pitchFamily="2" charset="-34"/>
                <a:ea typeface="Ayuthaya" pitchFamily="2" charset="-34"/>
                <a:cs typeface="Ayuthaya" pitchFamily="2" charset="-34"/>
              </a:rPr>
              <a:t>They have different offers and deals with one </a:t>
            </a:r>
          </a:p>
          <a:p>
            <a:pPr>
              <a:lnSpc>
                <a:spcPct val="150000"/>
              </a:lnSpc>
            </a:pPr>
            <a:r>
              <a:rPr lang="en-GB" sz="2000" dirty="0">
                <a:ln w="0"/>
                <a:effectLst>
                  <a:glow rad="63500">
                    <a:schemeClr val="accent6">
                      <a:satMod val="175000"/>
                      <a:alpha val="40000"/>
                    </a:schemeClr>
                  </a:glow>
                  <a:reflection blurRad="6350" stA="53000" endA="300" endPos="35500" dir="5400000" sy="-90000" algn="bl" rotWithShape="0"/>
                </a:effectLst>
                <a:latin typeface="Ayuthaya" pitchFamily="2" charset="-34"/>
                <a:ea typeface="Ayuthaya" pitchFamily="2" charset="-34"/>
                <a:cs typeface="Ayuthaya" pitchFamily="2" charset="-34"/>
              </a:rPr>
              <a:t>or two days spa leisure who include the price for</a:t>
            </a:r>
          </a:p>
          <a:p>
            <a:pPr>
              <a:lnSpc>
                <a:spcPct val="150000"/>
              </a:lnSpc>
            </a:pPr>
            <a:r>
              <a:rPr lang="en-GB" sz="2000" dirty="0">
                <a:ln w="0"/>
                <a:effectLst>
                  <a:glow rad="63500">
                    <a:schemeClr val="accent6">
                      <a:satMod val="175000"/>
                      <a:alpha val="40000"/>
                    </a:schemeClr>
                  </a:glow>
                  <a:reflection blurRad="6350" stA="53000" endA="300" endPos="35500" dir="5400000" sy="-90000" algn="bl" rotWithShape="0"/>
                </a:effectLst>
                <a:latin typeface="Ayuthaya" pitchFamily="2" charset="-34"/>
                <a:ea typeface="Ayuthaya" pitchFamily="2" charset="-34"/>
                <a:cs typeface="Ayuthaya" pitchFamily="2" charset="-34"/>
              </a:rPr>
              <a:t>hotel room as well.</a:t>
            </a:r>
            <a:endParaRPr lang="en-US" sz="2000" dirty="0">
              <a:effectLst>
                <a:glow rad="63500">
                  <a:schemeClr val="accent6">
                    <a:satMod val="175000"/>
                    <a:alpha val="40000"/>
                  </a:schemeClr>
                </a:glow>
              </a:effectLst>
              <a:latin typeface="Ayuthaya" pitchFamily="2" charset="-34"/>
              <a:ea typeface="Ayuthaya" pitchFamily="2" charset="-34"/>
              <a:cs typeface="Ayuthaya" pitchFamily="2" charset="-34"/>
            </a:endParaRPr>
          </a:p>
        </p:txBody>
      </p:sp>
      <p:pic>
        <p:nvPicPr>
          <p:cNvPr id="12" name="Picture 11">
            <a:extLst>
              <a:ext uri="{FF2B5EF4-FFF2-40B4-BE49-F238E27FC236}">
                <a16:creationId xmlns:a16="http://schemas.microsoft.com/office/drawing/2014/main" id="{3CB8595C-9837-3F43-B192-29F15EB79826}"/>
              </a:ext>
            </a:extLst>
          </p:cNvPr>
          <p:cNvPicPr>
            <a:picLocks noChangeAspect="1"/>
          </p:cNvPicPr>
          <p:nvPr/>
        </p:nvPicPr>
        <p:blipFill>
          <a:blip r:embed="rId2"/>
          <a:stretch>
            <a:fillRect/>
          </a:stretch>
        </p:blipFill>
        <p:spPr>
          <a:xfrm>
            <a:off x="63445" y="3885661"/>
            <a:ext cx="3751810" cy="2893239"/>
          </a:xfrm>
          <a:prstGeom prst="rect">
            <a:avLst/>
          </a:prstGeom>
          <a:ln>
            <a:noFill/>
          </a:ln>
          <a:effectLst>
            <a:reflection blurRad="6350" stA="52000" endA="300" endPos="35000" dir="5400000" sy="-100000" algn="bl" rotWithShape="0"/>
            <a:softEdge rad="112500"/>
          </a:effectLst>
        </p:spPr>
      </p:pic>
      <p:pic>
        <p:nvPicPr>
          <p:cNvPr id="14" name="Picture 13">
            <a:extLst>
              <a:ext uri="{FF2B5EF4-FFF2-40B4-BE49-F238E27FC236}">
                <a16:creationId xmlns:a16="http://schemas.microsoft.com/office/drawing/2014/main" id="{F0D0BDA2-ECD5-8A4E-ABF7-954682545ADA}"/>
              </a:ext>
            </a:extLst>
          </p:cNvPr>
          <p:cNvPicPr>
            <a:picLocks noChangeAspect="1"/>
          </p:cNvPicPr>
          <p:nvPr/>
        </p:nvPicPr>
        <p:blipFill>
          <a:blip r:embed="rId3"/>
          <a:stretch>
            <a:fillRect/>
          </a:stretch>
        </p:blipFill>
        <p:spPr>
          <a:xfrm>
            <a:off x="4573040" y="3885660"/>
            <a:ext cx="2694261" cy="2893239"/>
          </a:xfrm>
          <a:prstGeom prst="rect">
            <a:avLst/>
          </a:prstGeom>
          <a:ln>
            <a:noFill/>
          </a:ln>
          <a:effectLst>
            <a:reflection blurRad="6350" stA="52000" endA="300" endPos="35000" dir="5400000" sy="-100000" algn="bl" rotWithShape="0"/>
            <a:softEdge rad="112500"/>
          </a:effectLst>
        </p:spPr>
      </p:pic>
      <p:pic>
        <p:nvPicPr>
          <p:cNvPr id="16" name="Picture 15">
            <a:extLst>
              <a:ext uri="{FF2B5EF4-FFF2-40B4-BE49-F238E27FC236}">
                <a16:creationId xmlns:a16="http://schemas.microsoft.com/office/drawing/2014/main" id="{8F78B41C-D5AE-DD49-B0FD-3926E1C01C37}"/>
              </a:ext>
            </a:extLst>
          </p:cNvPr>
          <p:cNvPicPr>
            <a:picLocks noChangeAspect="1"/>
          </p:cNvPicPr>
          <p:nvPr/>
        </p:nvPicPr>
        <p:blipFill>
          <a:blip r:embed="rId4"/>
          <a:stretch>
            <a:fillRect/>
          </a:stretch>
        </p:blipFill>
        <p:spPr>
          <a:xfrm>
            <a:off x="8025086" y="3885660"/>
            <a:ext cx="4151586" cy="2893239"/>
          </a:xfrm>
          <a:prstGeom prst="rect">
            <a:avLst/>
          </a:prstGeom>
          <a:ln>
            <a:noFill/>
          </a:ln>
          <a:effectLst>
            <a:reflection blurRad="6350" stA="52000" endA="300" endPos="35000" dir="5400000" sy="-100000" algn="bl" rotWithShape="0"/>
            <a:softEdge rad="112500"/>
          </a:effectLst>
        </p:spPr>
      </p:pic>
      <p:pic>
        <p:nvPicPr>
          <p:cNvPr id="20" name="Picture 19">
            <a:extLst>
              <a:ext uri="{FF2B5EF4-FFF2-40B4-BE49-F238E27FC236}">
                <a16:creationId xmlns:a16="http://schemas.microsoft.com/office/drawing/2014/main" id="{03A08F30-E675-DD40-ADF2-4B090ED05081}"/>
              </a:ext>
            </a:extLst>
          </p:cNvPr>
          <p:cNvPicPr>
            <a:picLocks noChangeAspect="1"/>
          </p:cNvPicPr>
          <p:nvPr/>
        </p:nvPicPr>
        <p:blipFill>
          <a:blip r:embed="rId5"/>
          <a:stretch>
            <a:fillRect/>
          </a:stretch>
        </p:blipFill>
        <p:spPr>
          <a:xfrm>
            <a:off x="8040413" y="0"/>
            <a:ext cx="4151587" cy="3113690"/>
          </a:xfrm>
          <a:prstGeom prst="rect">
            <a:avLst/>
          </a:prstGeom>
          <a:ln>
            <a:noFill/>
          </a:ln>
          <a:effectLst>
            <a:reflection blurRad="6350" stA="52000" endA="300" endPos="35000" dir="5400000" sy="-100000" algn="bl" rotWithShape="0"/>
            <a:softEdge rad="112500"/>
          </a:effectLst>
        </p:spPr>
      </p:pic>
    </p:spTree>
    <p:extLst>
      <p:ext uri="{BB962C8B-B14F-4D97-AF65-F5344CB8AC3E}">
        <p14:creationId xmlns:p14="http://schemas.microsoft.com/office/powerpoint/2010/main" val="1889530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A2CE14-1771-C04D-885B-0F98656745DD}"/>
              </a:ext>
            </a:extLst>
          </p:cNvPr>
          <p:cNvPicPr>
            <a:picLocks noChangeAspect="1"/>
          </p:cNvPicPr>
          <p:nvPr/>
        </p:nvPicPr>
        <p:blipFill>
          <a:blip r:embed="rId2"/>
          <a:stretch>
            <a:fillRect/>
          </a:stretch>
        </p:blipFill>
        <p:spPr>
          <a:xfrm>
            <a:off x="-1" y="0"/>
            <a:ext cx="6011917" cy="3331779"/>
          </a:xfrm>
          <a:prstGeom prst="rect">
            <a:avLst/>
          </a:prstGeom>
        </p:spPr>
      </p:pic>
      <p:pic>
        <p:nvPicPr>
          <p:cNvPr id="6" name="Picture 5">
            <a:extLst>
              <a:ext uri="{FF2B5EF4-FFF2-40B4-BE49-F238E27FC236}">
                <a16:creationId xmlns:a16="http://schemas.microsoft.com/office/drawing/2014/main" id="{163B1F80-5149-1B41-AF80-5A7620284CF6}"/>
              </a:ext>
            </a:extLst>
          </p:cNvPr>
          <p:cNvPicPr>
            <a:picLocks noChangeAspect="1"/>
          </p:cNvPicPr>
          <p:nvPr/>
        </p:nvPicPr>
        <p:blipFill>
          <a:blip r:embed="rId3"/>
          <a:stretch>
            <a:fillRect/>
          </a:stretch>
        </p:blipFill>
        <p:spPr>
          <a:xfrm>
            <a:off x="6011916" y="0"/>
            <a:ext cx="6180083" cy="3331779"/>
          </a:xfrm>
          <a:prstGeom prst="rect">
            <a:avLst/>
          </a:prstGeom>
        </p:spPr>
      </p:pic>
      <p:pic>
        <p:nvPicPr>
          <p:cNvPr id="8" name="Picture 7">
            <a:extLst>
              <a:ext uri="{FF2B5EF4-FFF2-40B4-BE49-F238E27FC236}">
                <a16:creationId xmlns:a16="http://schemas.microsoft.com/office/drawing/2014/main" id="{941844D3-06B6-5445-9F22-83E2F7140118}"/>
              </a:ext>
            </a:extLst>
          </p:cNvPr>
          <p:cNvPicPr>
            <a:picLocks noChangeAspect="1"/>
          </p:cNvPicPr>
          <p:nvPr/>
        </p:nvPicPr>
        <p:blipFill>
          <a:blip r:embed="rId4"/>
          <a:stretch>
            <a:fillRect/>
          </a:stretch>
        </p:blipFill>
        <p:spPr>
          <a:xfrm>
            <a:off x="0" y="3331779"/>
            <a:ext cx="6011916" cy="3526221"/>
          </a:xfrm>
          <a:prstGeom prst="rect">
            <a:avLst/>
          </a:prstGeom>
        </p:spPr>
      </p:pic>
      <p:pic>
        <p:nvPicPr>
          <p:cNvPr id="10" name="Picture 9">
            <a:extLst>
              <a:ext uri="{FF2B5EF4-FFF2-40B4-BE49-F238E27FC236}">
                <a16:creationId xmlns:a16="http://schemas.microsoft.com/office/drawing/2014/main" id="{7A06E870-8316-0443-B11A-033FE02D351E}"/>
              </a:ext>
            </a:extLst>
          </p:cNvPr>
          <p:cNvPicPr>
            <a:picLocks noChangeAspect="1"/>
          </p:cNvPicPr>
          <p:nvPr/>
        </p:nvPicPr>
        <p:blipFill>
          <a:blip r:embed="rId5"/>
          <a:stretch>
            <a:fillRect/>
          </a:stretch>
        </p:blipFill>
        <p:spPr>
          <a:xfrm>
            <a:off x="6011916" y="3331779"/>
            <a:ext cx="6180083" cy="3526221"/>
          </a:xfrm>
          <a:prstGeom prst="rect">
            <a:avLst/>
          </a:prstGeom>
        </p:spPr>
      </p:pic>
      <p:pic>
        <p:nvPicPr>
          <p:cNvPr id="12" name="Picture 11">
            <a:extLst>
              <a:ext uri="{FF2B5EF4-FFF2-40B4-BE49-F238E27FC236}">
                <a16:creationId xmlns:a16="http://schemas.microsoft.com/office/drawing/2014/main" id="{BCCB2BD7-BB8B-4647-A7FA-CF171F7AADAD}"/>
              </a:ext>
            </a:extLst>
          </p:cNvPr>
          <p:cNvPicPr>
            <a:picLocks noChangeAspect="1"/>
          </p:cNvPicPr>
          <p:nvPr/>
        </p:nvPicPr>
        <p:blipFill>
          <a:blip r:embed="rId6"/>
          <a:stretch>
            <a:fillRect/>
          </a:stretch>
        </p:blipFill>
        <p:spPr>
          <a:xfrm>
            <a:off x="3899338" y="1665889"/>
            <a:ext cx="4403835" cy="3205654"/>
          </a:xfrm>
          <a:prstGeom prst="ellipse">
            <a:avLst/>
          </a:prstGeom>
          <a:ln>
            <a:noFill/>
          </a:ln>
          <a:effectLst>
            <a:softEdge rad="112500"/>
          </a:effectLst>
        </p:spPr>
      </p:pic>
    </p:spTree>
    <p:extLst>
      <p:ext uri="{BB962C8B-B14F-4D97-AF65-F5344CB8AC3E}">
        <p14:creationId xmlns:p14="http://schemas.microsoft.com/office/powerpoint/2010/main" val="265965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79DCED-A84F-1540-8CF5-AC3873865072}"/>
              </a:ext>
            </a:extLst>
          </p:cNvPr>
          <p:cNvSpPr>
            <a:spLocks noGrp="1"/>
          </p:cNvSpPr>
          <p:nvPr>
            <p:ph idx="1"/>
          </p:nvPr>
        </p:nvSpPr>
        <p:spPr>
          <a:xfrm>
            <a:off x="317938" y="323718"/>
            <a:ext cx="10820400" cy="6171675"/>
          </a:xfrm>
        </p:spPr>
        <p:txBody>
          <a:bodyPr>
            <a:normAutofit fontScale="92500"/>
          </a:bodyPr>
          <a:lstStyle/>
          <a:p>
            <a:pPr marL="0" indent="0">
              <a:lnSpc>
                <a:spcPct val="150000"/>
              </a:lnSpc>
              <a:buNone/>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Health and safety</a:t>
            </a:r>
          </a:p>
          <a:p>
            <a:pPr marL="0" indent="0">
              <a:lnSpc>
                <a:spcPct val="150000"/>
              </a:lnSpc>
              <a:buNone/>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All the staff is full trained for the job what is doing it:</a:t>
            </a:r>
          </a:p>
          <a:p>
            <a:pPr>
              <a:lnSpc>
                <a:spcPct val="150000"/>
              </a:lnSpc>
              <a:buFont typeface="Wingdings" pitchFamily="2" charset="2"/>
              <a:buChar char="ü"/>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The waiter from the way how to serve to the table to the dress code;</a:t>
            </a:r>
          </a:p>
          <a:p>
            <a:pPr>
              <a:lnSpc>
                <a:spcPct val="150000"/>
              </a:lnSpc>
              <a:buFont typeface="Wingdings" pitchFamily="2" charset="2"/>
              <a:buChar char="ü"/>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The house keepers from the chemical solutions to dress code;</a:t>
            </a:r>
          </a:p>
          <a:p>
            <a:pPr>
              <a:lnSpc>
                <a:spcPct val="150000"/>
              </a:lnSpc>
              <a:buFont typeface="Wingdings" pitchFamily="2" charset="2"/>
              <a:buChar char="ü"/>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The front office staff from the first aid to communication skills</a:t>
            </a:r>
          </a:p>
          <a:p>
            <a:pPr>
              <a:lnSpc>
                <a:spcPct val="150000"/>
              </a:lnSpc>
              <a:buFont typeface="Wingdings" pitchFamily="2" charset="2"/>
              <a:buChar char="ü"/>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Kitchen staff from plate make-up to stuff instruction (oven, knife, </a:t>
            </a:r>
            <a:r>
              <a:rPr lang="en-US" sz="2000" dirty="0" err="1">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etc</a:t>
            </a: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a:t>
            </a:r>
          </a:p>
          <a:p>
            <a:pPr>
              <a:lnSpc>
                <a:spcPct val="150000"/>
              </a:lnSpc>
              <a:buFont typeface="Wingdings" pitchFamily="2" charset="2"/>
              <a:buChar char="ü"/>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Golf resort from land maintaining to course classes</a:t>
            </a:r>
          </a:p>
          <a:p>
            <a:pPr>
              <a:lnSpc>
                <a:spcPct val="150000"/>
              </a:lnSpc>
              <a:buFont typeface="Wingdings" pitchFamily="2" charset="2"/>
              <a:buChar char="ü"/>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Spa leisure from dress code to instruments using</a:t>
            </a:r>
          </a:p>
          <a:p>
            <a:pPr marL="0" indent="0">
              <a:lnSpc>
                <a:spcPct val="150000"/>
              </a:lnSpc>
              <a:buNone/>
            </a:pPr>
            <a:endPar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endParaRPr>
          </a:p>
          <a:p>
            <a:pPr marL="0" indent="0">
              <a:lnSpc>
                <a:spcPct val="150000"/>
              </a:lnSpc>
              <a:buNone/>
            </a:pP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And all of them have in common one thing: knowledge about place history.</a:t>
            </a:r>
          </a:p>
        </p:txBody>
      </p:sp>
    </p:spTree>
    <p:extLst>
      <p:ext uri="{BB962C8B-B14F-4D97-AF65-F5344CB8AC3E}">
        <p14:creationId xmlns:p14="http://schemas.microsoft.com/office/powerpoint/2010/main" val="3082563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F29F4A1-A335-AC4F-ABE0-DA6EB80A374B}"/>
              </a:ext>
            </a:extLst>
          </p:cNvPr>
          <p:cNvSpPr txBox="1">
            <a:spLocks/>
          </p:cNvSpPr>
          <p:nvPr/>
        </p:nvSpPr>
        <p:spPr>
          <a:xfrm>
            <a:off x="423041" y="386781"/>
            <a:ext cx="10820400" cy="402412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nSpc>
                <a:spcPct val="160000"/>
              </a:lnSpc>
              <a:buNone/>
            </a:pPr>
            <a:r>
              <a:rPr lang="en-US" sz="18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Marketing </a:t>
            </a:r>
          </a:p>
          <a:p>
            <a:pPr marL="0" indent="0">
              <a:lnSpc>
                <a:spcPct val="160000"/>
              </a:lnSpc>
              <a:buNone/>
            </a:pPr>
            <a:r>
              <a:rPr lang="en-US" sz="18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As everyone know already the media is a very important sector in a business, media is everywhere and media/ publicity bring the customers.</a:t>
            </a:r>
          </a:p>
          <a:p>
            <a:pPr marL="0" indent="0">
              <a:lnSpc>
                <a:spcPct val="160000"/>
              </a:lnSpc>
              <a:buNone/>
            </a:pPr>
            <a:r>
              <a:rPr lang="en-US" sz="18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The ways how this resort get customers, public offers/ deals and speak with their guest’s is online on their own website, Facebook page and Twitter, also they use email to keep in touch closely with faithfully customers.</a:t>
            </a:r>
          </a:p>
          <a:p>
            <a:pPr marL="0" indent="0">
              <a:lnSpc>
                <a:spcPct val="160000"/>
              </a:lnSpc>
              <a:buNone/>
            </a:pPr>
            <a:r>
              <a:rPr lang="en-US" sz="18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They are very active on social media and try to improve their location by getting as much as they can, feedback’s, getting more feedback’s they know what can be improved or changed.</a:t>
            </a:r>
          </a:p>
          <a:p>
            <a:pPr marL="0" indent="0">
              <a:lnSpc>
                <a:spcPct val="160000"/>
              </a:lnSpc>
              <a:buNone/>
            </a:pPr>
            <a:r>
              <a:rPr lang="en-US" sz="18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Their customers are aged between 35- 45+, family’s, retires who came to enjoy the golf game and spa, weddings, conferences of business’s, most of them are British and Americans, conforming to Charlie.</a:t>
            </a:r>
          </a:p>
        </p:txBody>
      </p:sp>
    </p:spTree>
    <p:extLst>
      <p:ext uri="{BB962C8B-B14F-4D97-AF65-F5344CB8AC3E}">
        <p14:creationId xmlns:p14="http://schemas.microsoft.com/office/powerpoint/2010/main" val="2428018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1AADAF-7EE7-B047-8C3D-D2A32AA21B4A}"/>
              </a:ext>
            </a:extLst>
          </p:cNvPr>
          <p:cNvSpPr txBox="1"/>
          <p:nvPr/>
        </p:nvSpPr>
        <p:spPr>
          <a:xfrm>
            <a:off x="1450428" y="483476"/>
            <a:ext cx="6737131" cy="2523768"/>
          </a:xfrm>
          <a:prstGeom prst="rect">
            <a:avLst/>
          </a:prstGeom>
          <a:noFill/>
        </p:spPr>
        <p:txBody>
          <a:bodyPr wrap="square" rtlCol="0">
            <a:spAutoFit/>
          </a:bodyPr>
          <a:lstStyle/>
          <a:p>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References</a:t>
            </a:r>
          </a:p>
          <a:p>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Trip to the location</a:t>
            </a:r>
          </a:p>
          <a:p>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Marriott website  </a:t>
            </a: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hlinkClick r:id="rId2">
                  <a:extLst>
                    <a:ext uri="{A12FA001-AC4F-418D-AE19-62706E023703}">
                      <ahyp:hlinkClr xmlns:ahyp="http://schemas.microsoft.com/office/drawing/2018/hyperlinkcolor" val="tx"/>
                    </a:ext>
                  </a:extLst>
                </a:hlinkClick>
              </a:rPr>
              <a:t>https://www.marriott.com/hotels/hotel-information/restaurant/cvtgs-forest-of-arden-marriott-hotel-and-country-club/</a:t>
            </a: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 -3</a:t>
            </a:r>
            <a:r>
              <a:rPr lang="en-US" sz="2000" baseline="30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rd</a:t>
            </a:r>
            <a:r>
              <a:rPr lang="en-US" sz="2000" dirty="0">
                <a:effectLst>
                  <a:glow rad="63500">
                    <a:schemeClr val="accent6">
                      <a:satMod val="175000"/>
                      <a:alpha val="40000"/>
                    </a:schemeClr>
                  </a:glow>
                  <a:reflection blurRad="6350" stA="55000" endA="300" endPos="45500" dir="5400000" sy="-100000" algn="bl" rotWithShape="0"/>
                </a:effectLst>
                <a:latin typeface="Ayuthaya" pitchFamily="2" charset="-34"/>
                <a:ea typeface="Ayuthaya" pitchFamily="2" charset="-34"/>
                <a:cs typeface="Ayuthaya" pitchFamily="2" charset="-34"/>
              </a:rPr>
              <a:t> of March</a:t>
            </a:r>
          </a:p>
          <a:p>
            <a:endParaRPr lang="en-US" dirty="0"/>
          </a:p>
        </p:txBody>
      </p:sp>
    </p:spTree>
    <p:extLst>
      <p:ext uri="{BB962C8B-B14F-4D97-AF65-F5344CB8AC3E}">
        <p14:creationId xmlns:p14="http://schemas.microsoft.com/office/powerpoint/2010/main" val="225005033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3212</TotalTime>
  <Words>1096</Words>
  <Application>Microsoft Macintosh PowerPoint</Application>
  <PresentationFormat>Widescreen</PresentationFormat>
  <Paragraphs>87</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Ayuthaya</vt:lpstr>
      <vt:lpstr>Calibri</vt:lpstr>
      <vt:lpstr>Century Gothic</vt:lpstr>
      <vt:lpstr>Wingdings</vt:lpstr>
      <vt:lpstr>Vapor Trail</vt:lpstr>
      <vt:lpstr>Forest of Arden Marriott Hotel &amp; Country Club  Mari-Nicolle Spirea 1816301 </vt:lpstr>
      <vt:lpstr>Table of content</vt:lpstr>
      <vt:lpstr>PowerPoint Presentation</vt:lpstr>
      <vt:lpstr>  Good food and good service at a fair price.                             Willard Marriott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Forest of Arden Marriott Hotel &amp; Country Club  Mari-Nicolle Spirea 1816301 </dc:title>
  <dc:creator>Macbook Pro</dc:creator>
  <cp:lastModifiedBy>Macbook Pro</cp:lastModifiedBy>
  <cp:revision>33</cp:revision>
  <dcterms:created xsi:type="dcterms:W3CDTF">2020-03-13T15:35:41Z</dcterms:created>
  <dcterms:modified xsi:type="dcterms:W3CDTF">2020-03-20T01:19:38Z</dcterms:modified>
</cp:coreProperties>
</file>