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20" r:id="rId3"/>
    <p:sldMasterId id="2147483732" r:id="rId4"/>
    <p:sldMasterId id="2147483744" r:id="rId5"/>
    <p:sldMasterId id="2147483756" r:id="rId6"/>
    <p:sldMasterId id="2147483768" r:id="rId7"/>
    <p:sldMasterId id="2147483780" r:id="rId8"/>
  </p:sldMasterIdLst>
  <p:notesMasterIdLst>
    <p:notesMasterId r:id="rId49"/>
  </p:notesMasterIdLst>
  <p:sldIdLst>
    <p:sldId id="280" r:id="rId9"/>
    <p:sldId id="279" r:id="rId10"/>
    <p:sldId id="316" r:id="rId11"/>
    <p:sldId id="323" r:id="rId12"/>
    <p:sldId id="327" r:id="rId13"/>
    <p:sldId id="341" r:id="rId14"/>
    <p:sldId id="328" r:id="rId15"/>
    <p:sldId id="342" r:id="rId16"/>
    <p:sldId id="339" r:id="rId17"/>
    <p:sldId id="265" r:id="rId18"/>
    <p:sldId id="259" r:id="rId19"/>
    <p:sldId id="273" r:id="rId20"/>
    <p:sldId id="260" r:id="rId21"/>
    <p:sldId id="332" r:id="rId22"/>
    <p:sldId id="291" r:id="rId23"/>
    <p:sldId id="261" r:id="rId24"/>
    <p:sldId id="292" r:id="rId25"/>
    <p:sldId id="322" r:id="rId26"/>
    <p:sldId id="272" r:id="rId27"/>
    <p:sldId id="262" r:id="rId28"/>
    <p:sldId id="276" r:id="rId29"/>
    <p:sldId id="333" r:id="rId30"/>
    <p:sldId id="334" r:id="rId31"/>
    <p:sldId id="335" r:id="rId32"/>
    <p:sldId id="278" r:id="rId33"/>
    <p:sldId id="336" r:id="rId34"/>
    <p:sldId id="337" r:id="rId35"/>
    <p:sldId id="338" r:id="rId36"/>
    <p:sldId id="304" r:id="rId37"/>
    <p:sldId id="315" r:id="rId38"/>
    <p:sldId id="307" r:id="rId39"/>
    <p:sldId id="308" r:id="rId40"/>
    <p:sldId id="309" r:id="rId41"/>
    <p:sldId id="310" r:id="rId42"/>
    <p:sldId id="343" r:id="rId43"/>
    <p:sldId id="344" r:id="rId44"/>
    <p:sldId id="345" r:id="rId45"/>
    <p:sldId id="347" r:id="rId46"/>
    <p:sldId id="311" r:id="rId47"/>
    <p:sldId id="346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slide" Target="slides/slide3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8" Type="http://schemas.openxmlformats.org/officeDocument/2006/relationships/slideMaster" Target="slideMasters/slideMaster8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F474B-98A5-4960-989A-EE88335FD839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DA1-DD24-4950-B8C4-39F9E2C7F8FC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A92BD-116F-48EA-92FC-AE4EC68696F6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EF229-AA01-4EB7-AE79-8C724E36681B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74963-7261-4757-AEED-31F20434E75C}" type="datetime1">
              <a:rPr lang="en-GB" smtClean="0"/>
              <a:t>03/09/2021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753E2-A48E-45AD-9D72-3E228B4C3A7E}" type="datetime1">
              <a:rPr lang="en-GB" smtClean="0"/>
              <a:t>03/09/2021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B28-7ABE-4306-947E-49D3B06F4FB7}" type="datetime1">
              <a:rPr lang="en-GB" smtClean="0"/>
              <a:t>03/09/2021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A34DD-4762-4F5B-B766-18B4B8F1723B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4FC8-38C5-4B39-887C-6E8A71E15747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C58ED-4E14-40EF-A427-79261B9FDF99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6853F-88C0-4A4F-A60B-A6F83D0D3CDC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B60EE10-3554-4DB7-8687-BD40C3733E7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4C25-0E6F-4674-82AB-42C21C15F2B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AF08-F09C-44F4-9CE7-69942AD01A2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1789-719B-4754-A74F-41BFF83744A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F60F5-D667-4E9E-995A-2474EDDA5D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504D6-919F-4AD5-A81B-F2F7A0B951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63B62-64BB-45C9-A9D6-7988E88495A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7E1DB-6691-4C20-A483-8A3FFD0E0FF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E879-07FD-4641-8E05-F9FE66390E2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3C01-9CD5-4973-B893-6BFCE7A6D29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DB5AE-1AE0-4BB0-822D-65018EE676F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A644F-4648-44BE-BC67-F63F2502CC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80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7224B-96A5-4A54-B502-7462D6126C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57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23790-3DA7-4BBD-BC3A-1C30EB50F5D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7088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BC898-E314-4BBD-986D-36FE6B4AB89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8155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92BB-599C-4F5D-85D2-4E33EA4FDA6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438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A0B57-7834-4427-B1E0-818E5AECD6F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640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336C9-2030-46BA-83D1-6CD6D2D290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612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A0F1A-3B25-4F18-A238-D3D8BA62FB5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4241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BEA9-21C2-4256-B461-4421AE3267A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9843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39F9D-39D7-4B7B-82BE-2BD7BE7DAF6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0084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FB09-11B4-45F3-81D6-3823F953D9D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4177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41048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715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467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8422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t>03/09/2021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8406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t>03/09/2021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5683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t>03/09/2021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458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99800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259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86383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73350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04035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48220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38559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9009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35048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93125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633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1493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46739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0237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25446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371CB-1A9C-4C67-81A7-488362A0C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06EC36-ECBD-4DE1-BDD6-E2CD51666E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7955E-B990-4CC4-BC9D-D85AF1644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6E0E0-5D72-40F4-839C-BBBBDFD1D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08722-11DA-489E-9D22-B35E7B017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899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6C748-69BB-4FC5-9A97-EA302DD9F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C4DE1-677F-4446-8181-469367643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8B553-58B4-42CC-BAD6-212E79020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0D54DC-BE80-4F12-81A6-6A13729C4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10F76-D04B-4957-9942-C03E9EA05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37230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D86E2-0977-4987-95C8-851602FFF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9F09D-1D50-4485-848E-902E8696E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761AB-F347-43E2-B563-593EC619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95F77-1C57-4E31-882F-B1EF6B55F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1623F-487F-49F2-81E6-94E6A401A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32912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2C3DC-6F16-41EC-95F8-883EEF7E9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D8DC-C035-43AC-9AAA-FDA4B1B48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4EE877-1344-444B-A2DD-8601E1EF9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D054A-1ED3-434C-BE69-83DDAEA1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9F6FB-18D4-45F6-95BD-2888BC9E1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6BE8A0-99BE-4EF6-B946-91502283A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11437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6E9EC-60A3-43BB-AB6D-3CA06D8D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3CEE7-9B5B-4B8D-B3A5-CA99D4D58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C2433B-A42C-4B86-B612-48026A90B6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0F00E9-E20E-4738-BF8C-F1A350A3D9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4DEE8-C331-4A37-9A51-281B111AE9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9A5AF-6045-4517-BCEC-BD09876A2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A5CB32-48A0-4736-9EE6-967AD9C39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1CA874-A2CA-4362-B43B-D4B5C5759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15950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60C69-C43A-451D-BE8D-E12A29A5E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867445-6F44-4019-830C-02F79E475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4E629E-DEFD-4F1B-A616-69A887BB6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7853-90C4-4BFA-AF04-DDA0CCBBD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3705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7F638B-4809-45E4-B7D4-1B31F6D68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0A3C38-94CF-48CF-88EB-C71E47B94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ED3B14-74AB-4BEF-B253-5BA7D0170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14716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D2903-C9B0-496B-BC71-E96C4DB08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A0C66-0DB7-4503-AF11-7D2FACB06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8453CF-6D41-4A5C-9C5C-E5B1E27995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774E52-CFAC-49D5-998C-05C3910A4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09714-A8AA-4751-B2DD-04AF5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7617F-45FE-4BF7-8C81-B5E4C69E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0939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E339B-1431-4ED5-A886-2EA5AB4A7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D6391-B944-4E7F-9DA6-83C1437D25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2AC6E8-4A03-4447-9B8D-F425CDE07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79E055-901A-4E5F-940F-FCD72CE72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908749-877D-4BB8-8B99-60365C7FC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2FD37-290C-4496-933C-36D38E43C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4571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AE7CB-FBC5-492E-9A60-B829AC786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AED599-F2AB-4BED-A964-90F279FD99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79410-A174-491C-A7F2-9EB3B0F1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8D64E-527B-46DC-9A08-9D3F9FBB6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94539-E8D2-4510-B02E-1C46C0AD0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8764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5B804-2F4B-4FB8-9724-88223A63EE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AD5AF-2D04-4142-BAA7-4E6072200C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0FDD2-4AE7-480F-8F0F-9EE00345F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6FE0A-B5BC-4406-8D99-14835C958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93DC4-24A3-4D02-9051-A050BD45C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87472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C7411-A41F-4FB6-A252-97FB8AE3684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02526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B4A7C-BEB5-4CAD-89CB-8DF49128739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65844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949C-1695-4050-A478-AB4C5E5100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43703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85417-F89E-4ED1-B954-7CFD513BDE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65355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B79C-EC39-4BCC-9D2A-4B6B4A61FF1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81718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5FB1B-1963-49A9-AE4C-AFBE368346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76062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3A5F8-30EC-4E73-960A-B1E7BCC8B38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26725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C3D8-E38F-4C2C-97BF-4FEB9B91FF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08147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82E7A-364E-4263-B1C4-607C43F82A9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60655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0ED97-8E7F-4291-BBCC-0E1E05F628D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52101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86344-393C-482E-A8DF-64BE27BEC2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31177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61528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61369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862767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3557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19812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10139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35190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21559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54101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21682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05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1DA46AD-3918-4245-923D-DF747EEFA1CC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89CD3-6D2C-4578-AD5B-BCEF4FE3C9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7C043-1F07-413F-A4CE-8201BA790A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5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08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54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533A1A-3F29-4515-AA38-8651B048C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B21459-BC3C-429B-9969-A374A33251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E6070-17EC-403B-8223-8B7C84040D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7B8EA-6501-4F89-997E-15D86D42446A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B6B5D-C1B0-4874-9732-AE87BB4A9B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52E79-34BA-4C7C-9496-AAAEF08F7F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001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550E1-08F7-4C35-B614-AEDB441E352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8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03/09/2021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625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46.xml"/><Relationship Id="rId4" Type="http://schemas.openxmlformats.org/officeDocument/2006/relationships/hyperlink" Target="https://twitter.com/Mikedurk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issuu.com/trinitysaintdavid/docs/uwtsd-mini-guide-2021_b9f9a7d476144f/1?ff" TargetMode="External"/><Relationship Id="rId1" Type="http://schemas.openxmlformats.org/officeDocument/2006/relationships/slideLayout" Target="../slideLayouts/slideLayout6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cabinet-office" TargetMode="External"/><Relationship Id="rId7" Type="http://schemas.openxmlformats.org/officeDocument/2006/relationships/hyperlink" Target="http://www.wales.gov.uk/" TargetMode="External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organisations" TargetMode="External"/><Relationship Id="rId5" Type="http://schemas.openxmlformats.org/officeDocument/2006/relationships/hyperlink" Target="http://locality.org.uk/" TargetMode="External"/><Relationship Id="rId4" Type="http://schemas.openxmlformats.org/officeDocument/2006/relationships/hyperlink" Target="http://www.communitycare.co.uk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www.bbc.co.uk/news/blogs-the-papers-58429723" TargetMode="Externa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88696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Contemporary Issues in Public Services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10000" b="1" dirty="0">
                <a:solidFill>
                  <a:schemeClr val="bg1"/>
                </a:solidFill>
              </a:rPr>
              <a:t>2021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609600" y="1556792"/>
            <a:ext cx="8426896" cy="43924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Contemporary Issues in Public Services &amp; Policing</a:t>
            </a:r>
          </a:p>
          <a:p>
            <a:pPr lvl="0" algn="ctr">
              <a:buClr>
                <a:srgbClr val="93A299"/>
              </a:buClr>
              <a:defRPr/>
            </a:pPr>
            <a:endParaRPr lang="en-US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BMPS 5007 &amp; BMPL5004</a:t>
            </a: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r>
              <a:rPr lang="en-GB" sz="2000" dirty="0">
                <a:solidFill>
                  <a:schemeClr val="tx1"/>
                </a:solidFill>
                <a:latin typeface="Arial"/>
              </a:rPr>
              <a:t> </a:t>
            </a: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Module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4186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b="1" dirty="0"/>
              <a:t>Overview</a:t>
            </a:r>
          </a:p>
          <a:p>
            <a:pPr lvl="1"/>
            <a:r>
              <a:rPr lang="en-GB" dirty="0"/>
              <a:t>Welcome</a:t>
            </a:r>
          </a:p>
          <a:p>
            <a:pPr lvl="1"/>
            <a:r>
              <a:rPr lang="en-GB" dirty="0"/>
              <a:t>Level of Study </a:t>
            </a:r>
          </a:p>
          <a:p>
            <a:pPr lvl="1"/>
            <a:r>
              <a:rPr lang="en-GB" dirty="0"/>
              <a:t>Aims of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Lesson Content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95936" y="1628800"/>
            <a:ext cx="4926629" cy="431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2. Assessments</a:t>
            </a:r>
          </a:p>
          <a:p>
            <a:pPr lvl="1"/>
            <a:r>
              <a:rPr lang="en-GB" dirty="0"/>
              <a:t>Deadline Dates</a:t>
            </a:r>
          </a:p>
          <a:p>
            <a:pPr lvl="1"/>
            <a:r>
              <a:rPr lang="en-GB" dirty="0"/>
              <a:t>Referencing </a:t>
            </a:r>
          </a:p>
          <a:p>
            <a:pPr lvl="1"/>
            <a:r>
              <a:rPr lang="en-GB" dirty="0"/>
              <a:t>Reading List 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b="1" dirty="0"/>
              <a:t>3. What success looks like</a:t>
            </a:r>
          </a:p>
          <a:p>
            <a:pPr lvl="1"/>
            <a:r>
              <a:rPr lang="en-GB" dirty="0"/>
              <a:t>You Will Need …</a:t>
            </a:r>
          </a:p>
          <a:p>
            <a:pPr lvl="1"/>
            <a:r>
              <a:rPr lang="en-GB" dirty="0"/>
              <a:t>VLE</a:t>
            </a:r>
          </a:p>
          <a:p>
            <a:pPr lvl="1"/>
            <a:r>
              <a:rPr lang="en-GB" dirty="0"/>
              <a:t>Your Next Steps …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11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Welcome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330826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Senior Lecturer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Programme Management for Public Services &amp; Criminology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Undergraduate: BA (Hons) </a:t>
            </a:r>
          </a:p>
          <a:p>
            <a:pPr>
              <a:lnSpc>
                <a:spcPct val="90000"/>
              </a:lnSpc>
            </a:pPr>
            <a:r>
              <a:rPr lang="en-GB" sz="2200" dirty="0" err="1"/>
              <a:t>CMgr</a:t>
            </a:r>
            <a:r>
              <a:rPr lang="en-GB" sz="2200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See also, ’56+ years in 2 minutes’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5008240" y="1844824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F6BA3F-3DB4-4958-B019-83BF6722F82D}"/>
              </a:ext>
            </a:extLst>
          </p:cNvPr>
          <p:cNvSpPr txBox="1"/>
          <p:nvPr/>
        </p:nvSpPr>
        <p:spPr>
          <a:xfrm>
            <a:off x="4787555" y="5159895"/>
            <a:ext cx="3841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https://youtu.be/h8OJ3X_k5AQ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8EDE2F-0CE9-4B4C-B963-3690864D1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Email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2"/>
              </a:rPr>
              <a:t>Mike.durke@uwtsd.ac.uk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Repeated because it is so important!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Website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3"/>
              </a:rPr>
              <a:t>www.mikedurke.co.uk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Twitter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4"/>
              </a:rPr>
              <a:t>https://twitter.com/Mikedurke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  <a:hlinkClick r:id="rId3"/>
            </a:endParaRP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627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18" y="887148"/>
            <a:ext cx="8229600" cy="1143000"/>
          </a:xfrm>
        </p:spPr>
        <p:txBody>
          <a:bodyPr/>
          <a:lstStyle/>
          <a:p>
            <a:r>
              <a:rPr lang="en-GB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1979712" y="5182474"/>
            <a:ext cx="6174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https://democracy.swansea.gov.uk/mgUserInfo.aspx?UID=392&amp;LLL=-1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755576" y="2175150"/>
            <a:ext cx="6696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Swansea Council website contains a huge amount of information relating to a very wide range of public service provision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Lists of councillors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Lists of meetings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Agenda packs and reports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Videos of public meetings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‘Scrutiny’ of what the council does and why it does it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 are accountable to the 245,000 people who live here!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1453D7-2DAF-4AAF-BDDE-B68DAC394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445" y="1988088"/>
            <a:ext cx="1563397" cy="21887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888" y="274638"/>
            <a:ext cx="1872208" cy="64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dirty="0"/>
              <a:t>Timetables &amp; Teaching</a:t>
            </a:r>
          </a:p>
          <a:p>
            <a:pPr marL="0" indent="0" algn="ctr">
              <a:buNone/>
            </a:pPr>
            <a:r>
              <a:rPr lang="en-GB" sz="4800" b="1" dirty="0"/>
              <a:t>On the Hwb</a:t>
            </a:r>
          </a:p>
          <a:p>
            <a:pPr marL="0" indent="0" algn="ctr">
              <a:buNone/>
            </a:pPr>
            <a:r>
              <a:rPr lang="en-GB" sz="4800" b="1" dirty="0"/>
              <a:t>Always access there</a:t>
            </a:r>
          </a:p>
          <a:p>
            <a:pPr marL="0" indent="0" algn="ctr">
              <a:buNone/>
            </a:pPr>
            <a:r>
              <a:rPr lang="en-GB" sz="4800" b="1" dirty="0"/>
              <a:t>Download the app</a:t>
            </a:r>
          </a:p>
          <a:p>
            <a:pPr marL="0" indent="0" algn="ctr">
              <a:buNone/>
            </a:pPr>
            <a:r>
              <a:rPr lang="en-GB" sz="4800" b="1" dirty="0"/>
              <a:t>Ensure your </a:t>
            </a:r>
            <a:r>
              <a:rPr lang="en-GB" sz="4800" b="1" dirty="0" err="1"/>
              <a:t>uwtsd</a:t>
            </a:r>
            <a:r>
              <a:rPr lang="en-GB" sz="4800" b="1" dirty="0"/>
              <a:t> email is working correctly</a:t>
            </a:r>
          </a:p>
          <a:p>
            <a:pPr marL="0" indent="0" algn="ctr">
              <a:buNone/>
            </a:pPr>
            <a:endParaRPr lang="en-GB" sz="3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AD10AC-8B6A-4207-B918-62722EC6F2CE}"/>
              </a:ext>
            </a:extLst>
          </p:cNvPr>
          <p:cNvGraphicFramePr>
            <a:graphicFrameLocks noGrp="1"/>
          </p:cNvGraphicFramePr>
          <p:nvPr/>
        </p:nvGraphicFramePr>
        <p:xfrm>
          <a:off x="4499992" y="1844824"/>
          <a:ext cx="4392488" cy="3096348"/>
        </p:xfrm>
        <a:graphic>
          <a:graphicData uri="http://schemas.openxmlformats.org/drawingml/2006/table">
            <a:tbl>
              <a:tblPr firstRow="1" firstCol="1" bandRow="1"/>
              <a:tblGrid>
                <a:gridCol w="1944216">
                  <a:extLst>
                    <a:ext uri="{9D8B030D-6E8A-4147-A177-3AD203B41FA5}">
                      <a16:colId xmlns:a16="http://schemas.microsoft.com/office/drawing/2014/main" val="3532147617"/>
                    </a:ext>
                  </a:extLst>
                </a:gridCol>
                <a:gridCol w="1159980">
                  <a:extLst>
                    <a:ext uri="{9D8B030D-6E8A-4147-A177-3AD203B41FA5}">
                      <a16:colId xmlns:a16="http://schemas.microsoft.com/office/drawing/2014/main" val="314518621"/>
                    </a:ext>
                  </a:extLst>
                </a:gridCol>
                <a:gridCol w="1288292">
                  <a:extLst>
                    <a:ext uri="{9D8B030D-6E8A-4147-A177-3AD203B41FA5}">
                      <a16:colId xmlns:a16="http://schemas.microsoft.com/office/drawing/2014/main" val="2211084596"/>
                    </a:ext>
                  </a:extLst>
                </a:gridCol>
              </a:tblGrid>
              <a:tr h="2435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Subject 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Degree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UCAS Code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6531527"/>
                  </a:ext>
                </a:extLst>
              </a:tr>
              <a:tr h="2435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Public Services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 (Hons)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L492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6918174"/>
                  </a:ext>
                </a:extLst>
              </a:tr>
              <a:tr h="2435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Public Services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HND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064L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5875533"/>
                  </a:ext>
                </a:extLst>
              </a:tr>
              <a:tr h="2435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Professional Policing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BSc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1K46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61491821"/>
                  </a:ext>
                </a:extLst>
              </a:tr>
              <a:tr h="2451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Joint Honours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2944992"/>
                  </a:ext>
                </a:extLst>
              </a:tr>
              <a:tr h="500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Policing &amp; Criminology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BSc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53C7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79388689"/>
                  </a:ext>
                </a:extLst>
              </a:tr>
              <a:tr h="2435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Law &amp; Policing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 (Hons)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972H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0943011"/>
                  </a:ext>
                </a:extLst>
              </a:tr>
              <a:tr h="2435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Law &amp; Criminology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 (Hons)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861G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8901506"/>
                  </a:ext>
                </a:extLst>
              </a:tr>
              <a:tr h="500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Law &amp; Public Services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 (Hons)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L2J5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2797847"/>
                  </a:ext>
                </a:extLst>
              </a:tr>
              <a:tr h="2435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Law &amp; Business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 (Hons)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K1V2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51732005"/>
                  </a:ext>
                </a:extLst>
              </a:tr>
              <a:tr h="1461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385037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C72F99E-4C37-40A9-A753-C5F8FD023062}"/>
              </a:ext>
            </a:extLst>
          </p:cNvPr>
          <p:cNvSpPr txBox="1"/>
          <p:nvPr/>
        </p:nvSpPr>
        <p:spPr>
          <a:xfrm>
            <a:off x="5148064" y="6065122"/>
            <a:ext cx="3497674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007542"/>
                </a:solidFill>
                <a:effectLst/>
                <a:uLnTx/>
                <a:uFillTx/>
                <a:latin typeface="helvetica neue"/>
                <a:ea typeface="+mn-ea"/>
                <a:cs typeface="+mn-cs"/>
                <a:hlinkClick r:id="rId2"/>
              </a:rPr>
              <a:t>https://issuu.com/trinitysaintdavid/docs/uwtsd-mini-guide-2021_b9f9a7d476144f/1?ff</a:t>
            </a:r>
            <a:r>
              <a:rPr kumimoji="0" lang="en-GB" sz="1350" b="0" i="0" u="none" strike="noStrike" kern="1200" cap="none" spc="0" normalizeH="0" baseline="0" noProof="0" dirty="0">
                <a:ln>
                  <a:noFill/>
                </a:ln>
                <a:solidFill>
                  <a:srgbClr val="007542"/>
                </a:solidFill>
                <a:effectLst/>
                <a:uLnTx/>
                <a:uFillTx/>
                <a:latin typeface="helvetica neue"/>
                <a:ea typeface="+mn-ea"/>
                <a:cs typeface="+mn-cs"/>
              </a:rPr>
              <a:t> 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B658FE-A850-427F-92D0-8E2EDDEBB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44" y="692696"/>
            <a:ext cx="4234126" cy="5626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942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93175" y="256529"/>
            <a:ext cx="6172200" cy="546253"/>
          </a:xfrm>
        </p:spPr>
        <p:txBody>
          <a:bodyPr>
            <a:noAutofit/>
          </a:bodyPr>
          <a:lstStyle/>
          <a:p>
            <a:r>
              <a:rPr lang="en-GB" sz="4500" dirty="0"/>
              <a:t>Semester 1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70244" y="978266"/>
            <a:ext cx="8216556" cy="1885496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250" b="1" dirty="0">
                <a:solidFill>
                  <a:srgbClr val="292934"/>
                </a:solidFill>
                <a:latin typeface="Arial"/>
              </a:rPr>
              <a:t>Weeks 1 – 7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250" dirty="0">
                <a:solidFill>
                  <a:srgbClr val="292934"/>
                </a:solidFill>
                <a:latin typeface="Arial"/>
              </a:rPr>
              <a:t>20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September – 1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st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November 2021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25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– Friday 5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November 11.59pm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250" dirty="0">
                <a:solidFill>
                  <a:srgbClr val="292934"/>
                </a:solidFill>
                <a:latin typeface="Arial"/>
              </a:rPr>
              <a:t>Week 8 (8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November) – no classes, reading week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2250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225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70244" y="2996952"/>
            <a:ext cx="8278220" cy="290387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250" b="1" dirty="0">
                <a:solidFill>
                  <a:srgbClr val="292934"/>
                </a:solidFill>
                <a:latin typeface="Arial"/>
              </a:rPr>
              <a:t>Weeks 9 - 12 (w/b)</a:t>
            </a:r>
          </a:p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250" dirty="0">
                <a:solidFill>
                  <a:srgbClr val="292934"/>
                </a:solidFill>
                <a:latin typeface="Arial"/>
              </a:rPr>
              <a:t>15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November – 6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December</a:t>
            </a:r>
          </a:p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100" dirty="0">
                <a:solidFill>
                  <a:srgbClr val="292934"/>
                </a:solidFill>
                <a:latin typeface="Arial"/>
              </a:rPr>
              <a:t>Xmas break 13</a:t>
            </a:r>
            <a:r>
              <a:rPr lang="en-GB" sz="21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100" dirty="0">
                <a:solidFill>
                  <a:srgbClr val="292934"/>
                </a:solidFill>
                <a:latin typeface="Arial"/>
              </a:rPr>
              <a:t> December – 3</a:t>
            </a:r>
            <a:r>
              <a:rPr lang="en-GB" sz="21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2100" dirty="0">
                <a:solidFill>
                  <a:srgbClr val="292934"/>
                </a:solidFill>
                <a:latin typeface="Arial"/>
              </a:rPr>
              <a:t> January 2021</a:t>
            </a:r>
          </a:p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250" b="1" dirty="0">
                <a:solidFill>
                  <a:srgbClr val="292934"/>
                </a:solidFill>
                <a:latin typeface="Arial"/>
              </a:rPr>
              <a:t>Week 13 (w/b)</a:t>
            </a:r>
          </a:p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250" dirty="0">
                <a:solidFill>
                  <a:srgbClr val="292934"/>
                </a:solidFill>
                <a:latin typeface="Arial"/>
              </a:rPr>
              <a:t>4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January 2021</a:t>
            </a:r>
          </a:p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250" b="1" dirty="0">
                <a:solidFill>
                  <a:srgbClr val="292934"/>
                </a:solidFill>
                <a:latin typeface="Arial"/>
              </a:rPr>
              <a:t>Assignment 2 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– Friday 7</a:t>
            </a:r>
            <a:r>
              <a:rPr lang="en-GB" sz="225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dirty="0">
                <a:solidFill>
                  <a:srgbClr val="292934"/>
                </a:solidFill>
                <a:latin typeface="Arial"/>
              </a:rPr>
              <a:t> January 2022</a:t>
            </a:r>
          </a:p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250" b="1" dirty="0">
                <a:solidFill>
                  <a:srgbClr val="292934"/>
                </a:solidFill>
                <a:latin typeface="Arial"/>
              </a:rPr>
              <a:t>Semester 2 begins 24</a:t>
            </a:r>
            <a:r>
              <a:rPr lang="en-GB" sz="2250" b="1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250" b="1" dirty="0">
                <a:solidFill>
                  <a:srgbClr val="292934"/>
                </a:solidFill>
                <a:latin typeface="Arial"/>
              </a:rPr>
              <a:t> January</a:t>
            </a:r>
          </a:p>
        </p:txBody>
      </p:sp>
      <p:sp>
        <p:nvSpPr>
          <p:cNvPr id="4" name="Rectangle 3"/>
          <p:cNvSpPr/>
          <p:nvPr/>
        </p:nvSpPr>
        <p:spPr>
          <a:xfrm>
            <a:off x="6948264" y="298822"/>
            <a:ext cx="15888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68580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685800">
                <a:defRPr/>
              </a:pPr>
              <a:t>9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2948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435280" cy="4536504"/>
          </a:xfrm>
        </p:spPr>
        <p:txBody>
          <a:bodyPr>
            <a:noAutofit/>
          </a:bodyPr>
          <a:lstStyle/>
          <a:p>
            <a:r>
              <a:rPr lang="en-US" sz="2800" dirty="0"/>
              <a:t>Level 5 reflects the ability </a:t>
            </a:r>
            <a:r>
              <a:rPr lang="en-US" sz="2800" b="1" dirty="0"/>
              <a:t>to identify and use relevant understanding, methods and skills </a:t>
            </a:r>
            <a:r>
              <a:rPr lang="en-US" sz="2800" dirty="0"/>
              <a:t>to address broadly-defined, complex problems. </a:t>
            </a:r>
          </a:p>
          <a:p>
            <a:r>
              <a:rPr lang="en-US" sz="2800" b="1" dirty="0"/>
              <a:t>Taking responsibility </a:t>
            </a:r>
            <a:r>
              <a:rPr lang="en-US" sz="2800" dirty="0"/>
              <a:t>for planning and developing courses of action as well as exercising autonomy and judgement within broad parameters. </a:t>
            </a:r>
          </a:p>
          <a:p>
            <a:r>
              <a:rPr lang="en-US" sz="2800" dirty="0"/>
              <a:t>Reflects understanding of </a:t>
            </a:r>
            <a:r>
              <a:rPr lang="en-US" sz="2800" b="1" dirty="0"/>
              <a:t>different perspectives</a:t>
            </a:r>
            <a:r>
              <a:rPr lang="en-US" sz="2800" dirty="0"/>
              <a:t>, approaches or schools of thought and the reasoning behind them.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065240"/>
          </a:xfrm>
        </p:spPr>
        <p:txBody>
          <a:bodyPr>
            <a:noAutofit/>
          </a:bodyPr>
          <a:lstStyle/>
          <a:p>
            <a:r>
              <a:rPr lang="en-US" sz="2800" dirty="0"/>
              <a:t>To develop knowledge and critical understanding of contemporary issues in public services including </a:t>
            </a:r>
            <a:r>
              <a:rPr lang="en-US" sz="2800" b="1" dirty="0"/>
              <a:t>setting priorities</a:t>
            </a:r>
            <a:r>
              <a:rPr lang="en-US" sz="2800" dirty="0"/>
              <a:t>, the </a:t>
            </a:r>
            <a:r>
              <a:rPr lang="en-US" sz="2800" b="1" dirty="0"/>
              <a:t>design</a:t>
            </a:r>
            <a:r>
              <a:rPr lang="en-US" sz="2800" dirty="0"/>
              <a:t> and </a:t>
            </a:r>
            <a:r>
              <a:rPr lang="en-US" sz="2800" b="1" dirty="0"/>
              <a:t>delivery</a:t>
            </a:r>
            <a:r>
              <a:rPr lang="en-US" sz="2800" dirty="0"/>
              <a:t> of services and </a:t>
            </a:r>
            <a:r>
              <a:rPr lang="en-US" sz="2800" b="1" dirty="0"/>
              <a:t>the challenge of managing change</a:t>
            </a:r>
            <a:endParaRPr lang="en-US" sz="2800" dirty="0"/>
          </a:p>
          <a:p>
            <a:r>
              <a:rPr lang="en-US" sz="2800" dirty="0"/>
              <a:t>To explore </a:t>
            </a:r>
            <a:r>
              <a:rPr lang="en-US" sz="2800" b="1" dirty="0"/>
              <a:t>partnership working </a:t>
            </a:r>
            <a:r>
              <a:rPr lang="en-US" sz="2800" dirty="0"/>
              <a:t>at all levels, the reduction of </a:t>
            </a:r>
            <a:r>
              <a:rPr lang="en-US" sz="2800" b="1" dirty="0"/>
              <a:t>negative outcomes </a:t>
            </a:r>
            <a:r>
              <a:rPr lang="en-US" sz="2800" dirty="0"/>
              <a:t>and </a:t>
            </a:r>
            <a:r>
              <a:rPr lang="en-US" sz="2800" b="1" dirty="0"/>
              <a:t>the role of the media in shaping public opinion </a:t>
            </a:r>
            <a:r>
              <a:rPr lang="en-US" sz="2800" dirty="0"/>
              <a:t>about public service performance.</a:t>
            </a:r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58924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8794"/>
            <a:ext cx="8507288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Upon the successful completion of this module, the student should be able to demonstrate the ability to:</a:t>
            </a:r>
          </a:p>
          <a:p>
            <a:r>
              <a:rPr lang="en-US" sz="2800" dirty="0"/>
              <a:t>critically evaluate contemporary issues for public services, with emphasis on setting priorities, the design and delivery of services and the challenge of managing change;</a:t>
            </a:r>
          </a:p>
          <a:p>
            <a:r>
              <a:rPr lang="en-US" sz="2800" dirty="0"/>
              <a:t>investigate the role various media sources have in shaping public perception of public service </a:t>
            </a:r>
            <a:r>
              <a:rPr lang="en-US" sz="2800" dirty="0" err="1"/>
              <a:t>organisations</a:t>
            </a:r>
            <a:r>
              <a:rPr lang="en-US" sz="2800" dirty="0"/>
              <a:t> and the issues they face.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491880" y="577123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2340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11806"/>
            <a:ext cx="8363272" cy="4713538"/>
          </a:xfrm>
        </p:spPr>
        <p:txBody>
          <a:bodyPr>
            <a:normAutofit lnSpcReduction="10000"/>
          </a:bodyPr>
          <a:lstStyle/>
          <a:p>
            <a:r>
              <a:rPr lang="en-US" sz="3000" dirty="0"/>
              <a:t>Review of the public sector working environment e.g. in the historical context of child and family social services and in the design and delivery of police services</a:t>
            </a:r>
          </a:p>
          <a:p>
            <a:r>
              <a:rPr lang="en-US" sz="3000" dirty="0"/>
              <a:t>Theoretical perspectives of partnership working and collaboration and how these have evolved into statutory requirements enshrined in legislation like the partnership arrangements under Part 9 of the Social Services and Well-being (Wales) Act 2014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44208" y="486177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036" y="839055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363272" cy="4248472"/>
          </a:xfrm>
        </p:spPr>
        <p:txBody>
          <a:bodyPr>
            <a:normAutofit/>
          </a:bodyPr>
          <a:lstStyle/>
          <a:p>
            <a:r>
              <a:rPr lang="en-US" sz="3000" dirty="0"/>
              <a:t>Examination of real-world partnership working in the public sector including the role of Integrated Family Support Teams</a:t>
            </a:r>
          </a:p>
          <a:p>
            <a:r>
              <a:rPr lang="en-US" sz="3000" dirty="0"/>
              <a:t>Tackling poverty and multiple-deprivation: an examination of how government agencies have attempted to tackle complex problems</a:t>
            </a:r>
          </a:p>
          <a:p>
            <a:endParaRPr lang="en-US" sz="3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44208" y="642730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95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3847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507288" cy="4536504"/>
          </a:xfrm>
        </p:spPr>
        <p:txBody>
          <a:bodyPr>
            <a:normAutofit/>
          </a:bodyPr>
          <a:lstStyle/>
          <a:p>
            <a:r>
              <a:rPr lang="en-US" sz="2800" dirty="0"/>
              <a:t>Elected members and officers: the challenges of working together for community benefit</a:t>
            </a:r>
          </a:p>
          <a:p>
            <a:r>
              <a:rPr lang="en-US" sz="2800" dirty="0"/>
              <a:t>The reduction of negative outcomes, demonstrating success and making recommendation for continued change and improvement</a:t>
            </a:r>
          </a:p>
          <a:p>
            <a:r>
              <a:rPr lang="en-US" sz="2800" dirty="0"/>
              <a:t>Positive and negative aspects of the role the media plays in shaping the public perception of public services.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40122" y="577522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2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16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457200" y="1716366"/>
            <a:ext cx="8507288" cy="2215991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Assessment Component 1 - 50% Coursework</a:t>
            </a:r>
          </a:p>
          <a:p>
            <a:endParaRPr lang="en-US" dirty="0"/>
          </a:p>
          <a:p>
            <a:r>
              <a:rPr lang="en-US" sz="2400" dirty="0"/>
              <a:t>Students are required to write an essay of 2,500 words through which they demonstrate their understanding of the concept of partnership working within public services.</a:t>
            </a:r>
          </a:p>
          <a:p>
            <a:endParaRPr lang="en-US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303D7D-663E-4C03-A055-4ECDB12E8E6A}"/>
              </a:ext>
            </a:extLst>
          </p:cNvPr>
          <p:cNvSpPr/>
          <p:nvPr/>
        </p:nvSpPr>
        <p:spPr>
          <a:xfrm>
            <a:off x="457200" y="4124723"/>
            <a:ext cx="850728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Exemplar:</a:t>
            </a:r>
          </a:p>
          <a:p>
            <a:r>
              <a:rPr lang="en-US" dirty="0"/>
              <a:t>Collaboration, shared services, pooled budgets and clear objectives, can </a:t>
            </a:r>
            <a:r>
              <a:rPr lang="en-US" dirty="0" err="1"/>
              <a:t>galvanise</a:t>
            </a:r>
            <a:r>
              <a:rPr lang="en-US" dirty="0"/>
              <a:t> the efforts of public services across a variety of disciplines to achieve better results than they otherwise might by working in isolation. Through consideration of theoretical perspectives balanced with real-world illustrations, students will develop a comprehensive appreciation of the strengths and weaknesses of partnership working in the modern context.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" y="1700808"/>
            <a:ext cx="8435280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17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078D4E-3425-442A-9518-351028E0C017}"/>
              </a:ext>
            </a:extLst>
          </p:cNvPr>
          <p:cNvSpPr/>
          <p:nvPr/>
        </p:nvSpPr>
        <p:spPr>
          <a:xfrm>
            <a:off x="434514" y="1851293"/>
            <a:ext cx="8435280" cy="2215991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Assessment Component 2 - 50% Practical</a:t>
            </a:r>
          </a:p>
          <a:p>
            <a:endParaRPr lang="en-US" sz="2400" dirty="0"/>
          </a:p>
          <a:p>
            <a:r>
              <a:rPr lang="en-US" sz="2400" dirty="0"/>
              <a:t>Students are required to work as a team member to identify a contemporary issue for public services and to evaluate the various media sources which shape public perception. </a:t>
            </a:r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7EBC7F-16EE-4605-95CC-568A8C4D5923}"/>
              </a:ext>
            </a:extLst>
          </p:cNvPr>
          <p:cNvSpPr/>
          <p:nvPr/>
        </p:nvSpPr>
        <p:spPr>
          <a:xfrm>
            <a:off x="470028" y="4187696"/>
            <a:ext cx="80752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Exemplar:</a:t>
            </a:r>
          </a:p>
          <a:p>
            <a:r>
              <a:rPr lang="en-US" sz="2000" dirty="0"/>
              <a:t>As a group, teams will present the findings of their research to class colleagues and staff. Each student will receive a mark based on a supportive paper of 1,250 words and a 5 minute presentation of their individual research. The total word count for assignment will be no more than 2,500.</a:t>
            </a:r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88640"/>
            <a:ext cx="8568952" cy="25922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u="sng" dirty="0"/>
              <a:t>Assignment 1 </a:t>
            </a:r>
          </a:p>
          <a:p>
            <a:pPr marL="0" indent="0" algn="ctr">
              <a:buNone/>
            </a:pPr>
            <a:r>
              <a:rPr lang="en-GB" sz="4800" b="1" dirty="0"/>
              <a:t>11.59pm on Friday 5</a:t>
            </a:r>
            <a:r>
              <a:rPr lang="en-GB" sz="4800" b="1" baseline="30000" dirty="0"/>
              <a:t>th</a:t>
            </a:r>
            <a:r>
              <a:rPr lang="en-GB" sz="4800" b="1" dirty="0"/>
              <a:t> November 2021</a:t>
            </a:r>
          </a:p>
        </p:txBody>
      </p:sp>
      <p:sp>
        <p:nvSpPr>
          <p:cNvPr id="2" name="Rectangle 1"/>
          <p:cNvSpPr/>
          <p:nvPr/>
        </p:nvSpPr>
        <p:spPr>
          <a:xfrm>
            <a:off x="971600" y="2996952"/>
            <a:ext cx="7272808" cy="24560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Assignment 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800" b="1" dirty="0">
                <a:solidFill>
                  <a:prstClr val="black"/>
                </a:solidFill>
                <a:latin typeface="Myriad Pro"/>
              </a:rPr>
              <a:t>11.59pm on Friday 7</a:t>
            </a:r>
            <a:r>
              <a:rPr lang="en-GB" sz="4800" b="1" baseline="30000" dirty="0">
                <a:solidFill>
                  <a:prstClr val="black"/>
                </a:solidFill>
                <a:latin typeface="Myriad Pro"/>
              </a:rPr>
              <a:t>th</a:t>
            </a:r>
            <a:r>
              <a:rPr lang="en-GB" sz="4800" b="1" dirty="0">
                <a:solidFill>
                  <a:prstClr val="black"/>
                </a:solidFill>
                <a:latin typeface="Myriad Pro"/>
              </a:rPr>
              <a:t> January 2022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9268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29286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435280" cy="3240360"/>
          </a:xfrm>
        </p:spPr>
        <p:txBody>
          <a:bodyPr>
            <a:normAutofit/>
          </a:bodyPr>
          <a:lstStyle/>
          <a:p>
            <a:r>
              <a:rPr lang="en-GB" sz="2800" dirty="0"/>
              <a:t>How did you get on with Harvard at Level 4?</a:t>
            </a:r>
          </a:p>
          <a:p>
            <a:r>
              <a:rPr lang="en-GB" sz="2800" dirty="0"/>
              <a:t>Self-assessment is of fundamental importance</a:t>
            </a:r>
          </a:p>
          <a:p>
            <a:r>
              <a:rPr lang="en-GB" sz="2800" dirty="0"/>
              <a:t>If you know you are not 100% now is your time to become a Harvard master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834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507288" cy="3528392"/>
          </a:xfrm>
        </p:spPr>
        <p:txBody>
          <a:bodyPr>
            <a:normAutofit/>
          </a:bodyPr>
          <a:lstStyle/>
          <a:p>
            <a:r>
              <a:rPr lang="en-GB" dirty="0"/>
              <a:t>You can use campus libraries in this building and campuses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2520280" cy="1527448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Reading 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List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79512" y="5289627"/>
            <a:ext cx="221159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21</a:t>
            </a:fld>
            <a:endParaRPr lang="en-GB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63579CF-9A4F-4D34-99DA-45AC9491DF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3236280"/>
              </p:ext>
            </p:extLst>
          </p:nvPr>
        </p:nvGraphicFramePr>
        <p:xfrm>
          <a:off x="2734310" y="548680"/>
          <a:ext cx="6230178" cy="1800035"/>
        </p:xfrm>
        <a:graphic>
          <a:graphicData uri="http://schemas.openxmlformats.org/drawingml/2006/table">
            <a:tbl>
              <a:tblPr firstRow="1" firstCol="1" bandRow="1"/>
              <a:tblGrid>
                <a:gridCol w="1370898">
                  <a:extLst>
                    <a:ext uri="{9D8B030D-6E8A-4147-A177-3AD203B41FA5}">
                      <a16:colId xmlns:a16="http://schemas.microsoft.com/office/drawing/2014/main" val="3889712159"/>
                    </a:ext>
                  </a:extLst>
                </a:gridCol>
                <a:gridCol w="4859280">
                  <a:extLst>
                    <a:ext uri="{9D8B030D-6E8A-4147-A177-3AD203B41FA5}">
                      <a16:colId xmlns:a16="http://schemas.microsoft.com/office/drawing/2014/main" val="724987905"/>
                    </a:ext>
                  </a:extLst>
                </a:gridCol>
              </a:tblGrid>
              <a:tr h="7344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Brothers, J. (2015) Rebalancing Public Partnership: Innovative Practice Between Government and Nonprofits from Around the World, Oxford: Routledge.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63237071"/>
                  </a:ext>
                </a:extLst>
              </a:tr>
              <a:tr h="48965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2695575" algn="l"/>
                        </a:tabLst>
                      </a:pP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Chanan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G. and Miller, C. (2013) Rethinking Community Practice: developing transformative neighbourhoods. Bristol: Policy Press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8722498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4DBF881-5B88-4DE5-A728-155E2A150C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4640761"/>
              </p:ext>
            </p:extLst>
          </p:nvPr>
        </p:nvGraphicFramePr>
        <p:xfrm>
          <a:off x="2734310" y="2361783"/>
          <a:ext cx="6230178" cy="4028632"/>
        </p:xfrm>
        <a:graphic>
          <a:graphicData uri="http://schemas.openxmlformats.org/drawingml/2006/table">
            <a:tbl>
              <a:tblPr firstRow="1" firstCol="1" bandRow="1"/>
              <a:tblGrid>
                <a:gridCol w="1370898">
                  <a:extLst>
                    <a:ext uri="{9D8B030D-6E8A-4147-A177-3AD203B41FA5}">
                      <a16:colId xmlns:a16="http://schemas.microsoft.com/office/drawing/2014/main" val="2720947663"/>
                    </a:ext>
                  </a:extLst>
                </a:gridCol>
                <a:gridCol w="4859280">
                  <a:extLst>
                    <a:ext uri="{9D8B030D-6E8A-4147-A177-3AD203B41FA5}">
                      <a16:colId xmlns:a16="http://schemas.microsoft.com/office/drawing/2014/main" val="77651665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Ashworth, R. Boyne and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Entwistle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T. (2010) Public Service Improvement: Theories and Evidence, Oxford: Oxford University Press.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06116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Dewulf, G. Blanken, A. and Bult Spiering, M. (2012) Strategic Issues in Public –Private Partnerships, Second Edition. Oxford: Wiley–Blackwell.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76324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Grimsey, D. and Lewis, M .K. (2007) Public and Private Partnerships: The Worldwide Revolution, Cheltenham: Edward Elgar Publishing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15892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James. R, Mullins, D, and Bovaird. T (2012) Partnership Working, Birmingham: Third Sector Research Centre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38557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Robinson, P.C. Chimay, C. Anumba, J. and Patel, M. (2010) Governance and Knowledge Management for Public-Private Partnerships, Wiley- Blackwell.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68263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Thompson, N. (2011) Effective Communication- A Guide for the People Professions, 2nd Edition, Palgrave Macmillan.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47342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Thompson, N. (2009) People Skills, Third Edition, Palgrave Macmillan.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33846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28CB4F1-D705-4D96-B101-E30BC6097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03904">
            <a:off x="1658819" y="2142094"/>
            <a:ext cx="5546160" cy="43561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454" y="29586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454" y="1276911"/>
            <a:ext cx="8507288" cy="990600"/>
          </a:xfrm>
        </p:spPr>
        <p:txBody>
          <a:bodyPr>
            <a:normAutofit/>
          </a:bodyPr>
          <a:lstStyle/>
          <a:p>
            <a:r>
              <a:rPr lang="en-GB" dirty="0"/>
              <a:t>We have a new system called Leganto which enables remote access to resources to help with your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B272D12-E1F3-49A3-A066-D483A65E0174}"/>
              </a:ext>
            </a:extLst>
          </p:cNvPr>
          <p:cNvSpPr/>
          <p:nvPr/>
        </p:nvSpPr>
        <p:spPr>
          <a:xfrm>
            <a:off x="2051720" y="6248912"/>
            <a:ext cx="1443126" cy="44292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1939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8683" y="1196752"/>
            <a:ext cx="2986634" cy="39821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6" y="55485"/>
            <a:ext cx="2997636" cy="399684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E24340-6F84-44FE-883D-47D1134B3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90" y="2708920"/>
            <a:ext cx="2804020" cy="398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82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C045E8-6051-40CA-8668-78EF281C8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425" y="119062"/>
            <a:ext cx="5391150" cy="66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1104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" y="481487"/>
            <a:ext cx="8553636" cy="9927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Journals and websites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72928" y="1430563"/>
            <a:ext cx="2177858" cy="992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25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E3275F-80DD-45E0-B362-E3584564F0AD}"/>
              </a:ext>
            </a:extLst>
          </p:cNvPr>
          <p:cNvSpPr/>
          <p:nvPr/>
        </p:nvSpPr>
        <p:spPr>
          <a:xfrm>
            <a:off x="467544" y="1926929"/>
            <a:ext cx="8435776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Journals </a:t>
            </a:r>
            <a:endParaRPr lang="en-US" dirty="0"/>
          </a:p>
          <a:p>
            <a:r>
              <a:rPr lang="en-US" sz="2000" dirty="0"/>
              <a:t>Public Administration</a:t>
            </a:r>
          </a:p>
          <a:p>
            <a:r>
              <a:rPr lang="en-US" sz="2000" dirty="0"/>
              <a:t>The International Journal of Public Sector Management</a:t>
            </a:r>
          </a:p>
          <a:p>
            <a:endParaRPr lang="en-US" dirty="0"/>
          </a:p>
          <a:p>
            <a:r>
              <a:rPr lang="en-US" sz="2800" b="1" dirty="0"/>
              <a:t>Websites </a:t>
            </a:r>
            <a:endParaRPr lang="en-US" dirty="0"/>
          </a:p>
          <a:p>
            <a:r>
              <a:rPr lang="en-US" sz="2000" dirty="0"/>
              <a:t>Cabinet Office: </a:t>
            </a:r>
            <a:r>
              <a:rPr lang="en-US" sz="2000" dirty="0">
                <a:hlinkClick r:id="rId3"/>
              </a:rPr>
              <a:t>https://www.gov.uk/government/organisations/cabinet-office</a:t>
            </a:r>
            <a:r>
              <a:rPr lang="en-US" sz="2000" dirty="0"/>
              <a:t>  </a:t>
            </a:r>
          </a:p>
          <a:p>
            <a:r>
              <a:rPr lang="en-US" sz="2000" dirty="0"/>
              <a:t>Community Care: </a:t>
            </a:r>
            <a:r>
              <a:rPr lang="en-US" sz="2000" dirty="0">
                <a:hlinkClick r:id="rId4"/>
              </a:rPr>
              <a:t>http://www.communitycare.co.uk</a:t>
            </a:r>
            <a:r>
              <a:rPr lang="en-US" sz="2000" dirty="0"/>
              <a:t>  </a:t>
            </a:r>
          </a:p>
          <a:p>
            <a:r>
              <a:rPr lang="en-US" sz="2000" dirty="0"/>
              <a:t>Locality – the national network of community-led </a:t>
            </a:r>
            <a:r>
              <a:rPr lang="en-US" sz="2000" dirty="0" err="1"/>
              <a:t>organisations</a:t>
            </a:r>
            <a:r>
              <a:rPr lang="en-US" sz="2000" dirty="0"/>
              <a:t>: </a:t>
            </a:r>
            <a:r>
              <a:rPr lang="en-US" sz="2000" dirty="0">
                <a:hlinkClick r:id="rId5"/>
              </a:rPr>
              <a:t>http://locality.org.uk</a:t>
            </a:r>
            <a:r>
              <a:rPr lang="en-US" sz="2000" dirty="0"/>
              <a:t>  </a:t>
            </a:r>
          </a:p>
          <a:p>
            <a:r>
              <a:rPr lang="en-US" sz="2000" dirty="0"/>
              <a:t>UK Government agencies, departments and public bodies: </a:t>
            </a:r>
            <a:r>
              <a:rPr lang="en-US" sz="2000" dirty="0">
                <a:hlinkClick r:id="rId6"/>
              </a:rPr>
              <a:t>https://www.gov.uk/government/organisations</a:t>
            </a:r>
            <a:r>
              <a:rPr lang="en-US" sz="2000" dirty="0"/>
              <a:t> </a:t>
            </a:r>
          </a:p>
          <a:p>
            <a:r>
              <a:rPr lang="en-US" sz="2000" dirty="0"/>
              <a:t>Welsh Government: </a:t>
            </a:r>
            <a:r>
              <a:rPr lang="en-US" sz="2000" dirty="0">
                <a:hlinkClick r:id="rId7"/>
              </a:rPr>
              <a:t>www.wales.gov.uk</a:t>
            </a:r>
            <a:r>
              <a:rPr lang="en-US" sz="20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F21CE6-0169-4A35-9F63-6EE4F8530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9913"/>
            <a:ext cx="9144000" cy="37141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44680F-349F-4A60-9F4F-B6E233BA1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62" y="4555201"/>
            <a:ext cx="70008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822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28650" y="365126"/>
            <a:ext cx="4015358" cy="2539490"/>
          </a:xfrm>
        </p:spPr>
        <p:txBody>
          <a:bodyPr>
            <a:noAutofit/>
          </a:bodyPr>
          <a:lstStyle/>
          <a:p>
            <a:r>
              <a:rPr lang="en-GB" sz="6000" dirty="0"/>
              <a:t>Essential building blocks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61978" y="4747039"/>
            <a:ext cx="6953371" cy="9581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Read!</a:t>
            </a:r>
          </a:p>
        </p:txBody>
      </p:sp>
      <p:sp>
        <p:nvSpPr>
          <p:cNvPr id="5" name="Rectangle 4"/>
          <p:cNvSpPr/>
          <p:nvPr/>
        </p:nvSpPr>
        <p:spPr>
          <a:xfrm>
            <a:off x="3131840" y="3776412"/>
            <a:ext cx="5383510" cy="983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correctly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19" y="5705157"/>
            <a:ext cx="8263829" cy="98313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Attend!</a:t>
            </a:r>
          </a:p>
        </p:txBody>
      </p:sp>
      <p:sp>
        <p:nvSpPr>
          <p:cNvPr id="7" name="Rectangle 6"/>
          <p:cNvSpPr/>
          <p:nvPr/>
        </p:nvSpPr>
        <p:spPr>
          <a:xfrm>
            <a:off x="4499992" y="2908466"/>
            <a:ext cx="401535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tenacious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681" y="241927"/>
            <a:ext cx="2532537" cy="253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9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0"/>
            <a:ext cx="7315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1047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732" y="401013"/>
            <a:ext cx="4824536" cy="605597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0733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7489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D8CEC2-45A3-44A3-A430-828B9583B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Monday 29</a:t>
            </a:r>
            <a:r>
              <a:rPr lang="en-GB" sz="5400" baseline="30000" dirty="0"/>
              <a:t>th</a:t>
            </a:r>
            <a:r>
              <a:rPr lang="en-GB" sz="5400" dirty="0"/>
              <a:t> January 2018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A85FF8-E91D-483C-A0CB-101624D3E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6AE517-EA3B-431A-868B-14E6D8F1C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06285"/>
            <a:ext cx="9144000" cy="4245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8450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BA78F-B158-4874-AF38-DCA2C1874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FAE7C1-7781-4CE2-BCD5-B3AED1345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FF280C89-030B-4362-B512-DC5810BBD2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6874"/>
            <a:ext cx="3429000" cy="6096000"/>
          </a:xfrm>
          <a:prstGeom prst="rect">
            <a:avLst/>
          </a:prstGeom>
        </p:spPr>
      </p:pic>
      <p:pic>
        <p:nvPicPr>
          <p:cNvPr id="7" name="Picture 6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BD547C96-86FB-4E24-84B9-C567B55FBA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69317"/>
            <a:ext cx="3429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7396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04811-6829-4474-A256-57A380CF5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3C359B-0875-4C6B-A08F-557C960FA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4B525552-D7DC-4342-9464-FD3B1B420F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81000"/>
            <a:ext cx="3429000" cy="6096000"/>
          </a:xfrm>
          <a:prstGeom prst="rect">
            <a:avLst/>
          </a:prstGeom>
        </p:spPr>
      </p:pic>
      <p:pic>
        <p:nvPicPr>
          <p:cNvPr id="7" name="Picture 6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7967E082-6BB9-4BFF-92C2-294D37934B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65126"/>
            <a:ext cx="3429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8068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69D7E-0E30-4D45-9F0A-E742BD58F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2320DD-C5A2-4306-8C6B-5A73AFF46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 descr="A picture containing newspaper, text&#10;&#10;Description generated with very high confidence">
            <a:extLst>
              <a:ext uri="{FF2B5EF4-FFF2-40B4-BE49-F238E27FC236}">
                <a16:creationId xmlns:a16="http://schemas.microsoft.com/office/drawing/2014/main" id="{3A043FA6-746A-40F7-A4C0-A6AABAC841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65127"/>
            <a:ext cx="1885447" cy="3351906"/>
          </a:xfrm>
          <a:prstGeom prst="rect">
            <a:avLst/>
          </a:prstGeom>
        </p:spPr>
      </p:pic>
      <p:pic>
        <p:nvPicPr>
          <p:cNvPr id="7" name="Picture 6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B296BA4D-F35A-4106-BA2C-93DEA54983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2985" y="384207"/>
            <a:ext cx="1893174" cy="3365643"/>
          </a:xfrm>
          <a:prstGeom prst="rect">
            <a:avLst/>
          </a:prstGeom>
        </p:spPr>
      </p:pic>
      <p:pic>
        <p:nvPicPr>
          <p:cNvPr id="9" name="Picture 8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691BB4AC-1E2F-414D-A397-8CEF59B8E5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2342" y="384207"/>
            <a:ext cx="1893174" cy="3365643"/>
          </a:xfrm>
          <a:prstGeom prst="rect">
            <a:avLst/>
          </a:prstGeom>
        </p:spPr>
      </p:pic>
      <p:pic>
        <p:nvPicPr>
          <p:cNvPr id="11" name="Picture 10" descr="A screenshot of a newspaper&#10;&#10;Description generated with very high confidence">
            <a:extLst>
              <a:ext uri="{FF2B5EF4-FFF2-40B4-BE49-F238E27FC236}">
                <a16:creationId xmlns:a16="http://schemas.microsoft.com/office/drawing/2014/main" id="{2F1E9A39-5D98-4142-ACAC-D179ED6D18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1679" y="3771798"/>
            <a:ext cx="1714500" cy="3048000"/>
          </a:xfrm>
          <a:prstGeom prst="rect">
            <a:avLst/>
          </a:prstGeom>
        </p:spPr>
      </p:pic>
      <p:pic>
        <p:nvPicPr>
          <p:cNvPr id="13" name="Picture 12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200EDDFC-585D-4A80-AEFF-054E023A7A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416" y="3673476"/>
            <a:ext cx="1714500" cy="3048000"/>
          </a:xfrm>
          <a:prstGeom prst="rect">
            <a:avLst/>
          </a:prstGeom>
        </p:spPr>
      </p:pic>
      <p:pic>
        <p:nvPicPr>
          <p:cNvPr id="15" name="Picture 14" descr="A screenshot of a person&#10;&#10;Description generated with high confidence">
            <a:extLst>
              <a:ext uri="{FF2B5EF4-FFF2-40B4-BE49-F238E27FC236}">
                <a16:creationId xmlns:a16="http://schemas.microsoft.com/office/drawing/2014/main" id="{B23B2523-5444-4382-AD05-1DD73197A20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70" y="3444873"/>
            <a:ext cx="17145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936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481FD-6ADB-4D5F-BE89-2390E0F80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5576887"/>
            <a:ext cx="8183880" cy="640081"/>
          </a:xfrm>
        </p:spPr>
        <p:txBody>
          <a:bodyPr>
            <a:normAutofit/>
          </a:bodyPr>
          <a:lstStyle/>
          <a:p>
            <a:pPr algn="ctr"/>
            <a:endParaRPr lang="en-GB" sz="2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8799F2-80B9-4AE5-A0D6-69A44BD0F5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88" r="1" b="11011"/>
          <a:stretch/>
        </p:blipFill>
        <p:spPr>
          <a:xfrm>
            <a:off x="480060" y="640080"/>
            <a:ext cx="818388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D6D7FE-1A80-48D3-95B7-FA7E5CD42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35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758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27BC1-B923-4DFD-B014-323C6B40D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1748E3-00D2-4B8F-B314-1A65525E5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3FDB36-3FB8-4783-AE7C-18582378A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885825"/>
            <a:ext cx="8477250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044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9BCA50-5C8B-4034-853C-B29176644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018903-3549-4A3B-A9DF-B26757CAA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E5D3F77-D07F-4F7D-97A2-E36683020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C6F5A2D-56A0-4ED7-A3E2-3CF67608F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442827-E541-4536-9D13-C4E44671A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57" y="458033"/>
            <a:ext cx="3943349" cy="726224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defTabSz="914400"/>
            <a:endParaRPr lang="en-US" sz="19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7DCAD5-8AA5-41C6-8A1A-5A329041FA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7" r="1" b="1"/>
          <a:stretch/>
        </p:blipFill>
        <p:spPr>
          <a:xfrm>
            <a:off x="413147" y="1557339"/>
            <a:ext cx="2692312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AE9631-0EDF-45A7-A50C-7A1559304B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9"/>
          <a:stretch/>
        </p:blipFill>
        <p:spPr>
          <a:xfrm>
            <a:off x="3241648" y="1557339"/>
            <a:ext cx="2675913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0A5FFD-59D1-4DBE-B4FA-A7994431E0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1"/>
          <a:stretch/>
        </p:blipFill>
        <p:spPr>
          <a:xfrm>
            <a:off x="6052561" y="1557339"/>
            <a:ext cx="2675700" cy="4752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2F1DD8-E956-4FB6-8AE9-2FE9EC871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5400000">
            <a:off x="6775226" y="3148837"/>
            <a:ext cx="4326732" cy="55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BA875541-8164-4CC7-9F2F-6F0C49BB858D}" type="slidenum">
              <a:rPr lang="en-US"/>
              <a:pPr algn="ctr">
                <a:spcAft>
                  <a:spcPts val="600"/>
                </a:spcAft>
              </a:pPr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2202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EC8D0-402F-4883-8B70-0C7A93A6B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77425F-52EA-424F-A7C0-1B5C13C8A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C710C028-1956-45B6-90BB-87892F0BA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5951"/>
            <a:ext cx="9144000" cy="61460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8A4DA8-D24B-49A7-A053-8FF868C5C2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403558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D656A9-EF20-4CF0-9E33-4F5DF197BD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6809" y="-1"/>
            <a:ext cx="56771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914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0655" y="2043803"/>
            <a:ext cx="7642689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7" name="Picture 26" descr="Magnifying glass on clear background">
            <a:extLst>
              <a:ext uri="{FF2B5EF4-FFF2-40B4-BE49-F238E27FC236}">
                <a16:creationId xmlns:a16="http://schemas.microsoft.com/office/drawing/2014/main" id="{8250DBBD-BB33-4EC1-8510-E82C029CE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0" r="-1" b="-1"/>
          <a:stretch/>
        </p:blipFill>
        <p:spPr>
          <a:xfrm>
            <a:off x="749300" y="2393950"/>
            <a:ext cx="4819650" cy="35956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F2B3CC-84D4-4B2B-82BD-7614AC4030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800" y="2393950"/>
            <a:ext cx="2752725" cy="3595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35F574-6389-431B-9DCD-2E84F4084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53" y="606564"/>
            <a:ext cx="783869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do we get at ‘the truth’?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EC7807-AF6D-4739-A0E7-0ECECC30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 sz="100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39</a:t>
            </a:fld>
            <a:endParaRPr lang="en-US" sz="10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53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0655" y="2043803"/>
            <a:ext cx="7642689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7" name="Picture 26" descr="Magnifying glass on clear background">
            <a:extLst>
              <a:ext uri="{FF2B5EF4-FFF2-40B4-BE49-F238E27FC236}">
                <a16:creationId xmlns:a16="http://schemas.microsoft.com/office/drawing/2014/main" id="{8250DBBD-BB33-4EC1-8510-E82C029CE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0" r="-1" b="-1"/>
          <a:stretch/>
        </p:blipFill>
        <p:spPr>
          <a:xfrm>
            <a:off x="749300" y="2393950"/>
            <a:ext cx="4819650" cy="3595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35F574-6389-431B-9DCD-2E84F4084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53" y="606564"/>
            <a:ext cx="783869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do we get at ‘the truth’?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EC7807-AF6D-4739-A0E7-0ECECC307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 sz="100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40</a:t>
            </a:fld>
            <a:endParaRPr lang="en-US" sz="100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1368BA-60C5-408C-9DDD-7F59316B7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2220669"/>
            <a:ext cx="3159721" cy="40597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5F63CC-0091-48AF-84EE-1BDD030411A7}"/>
              </a:ext>
            </a:extLst>
          </p:cNvPr>
          <p:cNvSpPr txBox="1"/>
          <p:nvPr/>
        </p:nvSpPr>
        <p:spPr>
          <a:xfrm>
            <a:off x="5791820" y="635620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September 2021</a:t>
            </a:r>
          </a:p>
        </p:txBody>
      </p:sp>
    </p:spTree>
    <p:extLst>
      <p:ext uri="{BB962C8B-B14F-4D97-AF65-F5344CB8AC3E}">
        <p14:creationId xmlns:p14="http://schemas.microsoft.com/office/powerpoint/2010/main" val="1719153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1268</TotalTime>
  <Words>1538</Words>
  <Application>Microsoft Office PowerPoint</Application>
  <PresentationFormat>On-screen Show (4:3)</PresentationFormat>
  <Paragraphs>233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40</vt:i4>
      </vt:variant>
    </vt:vector>
  </HeadingPairs>
  <TitlesOfParts>
    <vt:vector size="53" baseType="lpstr">
      <vt:lpstr>Arial</vt:lpstr>
      <vt:lpstr>Calibri</vt:lpstr>
      <vt:lpstr>Calibri Light</vt:lpstr>
      <vt:lpstr>helvetica neue</vt:lpstr>
      <vt:lpstr>Myriad Pro</vt:lpstr>
      <vt:lpstr>Clarity</vt:lpstr>
      <vt:lpstr>20140311PresentationUWTSDTemplate</vt:lpstr>
      <vt:lpstr>1_Office Theme</vt:lpstr>
      <vt:lpstr>1_Clarity</vt:lpstr>
      <vt:lpstr>1_20140311PresentationUWTSDTemplate</vt:lpstr>
      <vt:lpstr>Office Theme</vt:lpstr>
      <vt:lpstr>2_Office Theme</vt:lpstr>
      <vt:lpstr>2_20140311PresentationUWTSDTemplate</vt:lpstr>
      <vt:lpstr>Contemporary Issues in Public Services</vt:lpstr>
      <vt:lpstr>Introduction to Module</vt:lpstr>
      <vt:lpstr>Contents</vt:lpstr>
      <vt:lpstr>Welcome</vt:lpstr>
      <vt:lpstr>PowerPoint Presentation</vt:lpstr>
      <vt:lpstr>Swansea Councillor</vt:lpstr>
      <vt:lpstr>PowerPoint Presentation</vt:lpstr>
      <vt:lpstr>PowerPoint Presentation</vt:lpstr>
      <vt:lpstr>Semester 1</vt:lpstr>
      <vt:lpstr>Level of Study</vt:lpstr>
      <vt:lpstr>Aims of Module</vt:lpstr>
      <vt:lpstr>Learning Outcomes</vt:lpstr>
      <vt:lpstr>Lesson Content</vt:lpstr>
      <vt:lpstr>Lesson Content</vt:lpstr>
      <vt:lpstr>Lesson Content</vt:lpstr>
      <vt:lpstr>Assessments</vt:lpstr>
      <vt:lpstr>Assessments</vt:lpstr>
      <vt:lpstr>PowerPoint Presentation</vt:lpstr>
      <vt:lpstr>Referencing </vt:lpstr>
      <vt:lpstr>Reading Lists</vt:lpstr>
      <vt:lpstr>Reading  List</vt:lpstr>
      <vt:lpstr>Reading Lists</vt:lpstr>
      <vt:lpstr>PowerPoint Presentation</vt:lpstr>
      <vt:lpstr>PowerPoint Presentation</vt:lpstr>
      <vt:lpstr>Journals and websites</vt:lpstr>
      <vt:lpstr>Virtual Learning Environment </vt:lpstr>
      <vt:lpstr>Essential building blocks</vt:lpstr>
      <vt:lpstr>PowerPoint Presentation</vt:lpstr>
      <vt:lpstr>PowerPoint Presentation</vt:lpstr>
      <vt:lpstr>PowerPoint Presentation</vt:lpstr>
      <vt:lpstr>Monday 29th January 2018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do we get at ‘the truth’?</vt:lpstr>
      <vt:lpstr>How do we get at ‘the truth’?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Mike Durke</cp:lastModifiedBy>
  <cp:revision>90</cp:revision>
  <dcterms:created xsi:type="dcterms:W3CDTF">2014-09-13T13:55:51Z</dcterms:created>
  <dcterms:modified xsi:type="dcterms:W3CDTF">2021-09-03T12:28:47Z</dcterms:modified>
</cp:coreProperties>
</file>