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0" r:id="rId4"/>
    <p:sldId id="271" r:id="rId5"/>
    <p:sldId id="272" r:id="rId6"/>
    <p:sldId id="259" r:id="rId7"/>
    <p:sldId id="273" r:id="rId8"/>
    <p:sldId id="274" r:id="rId9"/>
    <p:sldId id="275" r:id="rId10"/>
    <p:sldId id="276" r:id="rId11"/>
    <p:sldId id="277" r:id="rId12"/>
    <p:sldId id="278" r:id="rId13"/>
    <p:sldId id="279" r:id="rId14"/>
    <p:sldId id="260" r:id="rId15"/>
    <p:sldId id="261" r:id="rId16"/>
    <p:sldId id="263" r:id="rId17"/>
    <p:sldId id="264" r:id="rId18"/>
    <p:sldId id="265" r:id="rId19"/>
    <p:sldId id="266" r:id="rId20"/>
    <p:sldId id="267" r:id="rId21"/>
    <p:sldId id="268" r:id="rId22"/>
    <p:sldId id="269" r:id="rId23"/>
    <p:sldId id="26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18D5-5276-5553-2766-ED1C3BDE57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85A25A-6BD0-50A9-AC21-92320B9D1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6CFAE0B-314D-A4F5-111C-C354E8B586E5}"/>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5" name="Footer Placeholder 4">
            <a:extLst>
              <a:ext uri="{FF2B5EF4-FFF2-40B4-BE49-F238E27FC236}">
                <a16:creationId xmlns:a16="http://schemas.microsoft.com/office/drawing/2014/main" id="{ACBD30C9-499E-6455-13B1-3C7CCCDFB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08A2-F5CA-F20A-66E8-97798D11E34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20645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5CA1-B893-28A0-A4EA-703C78135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A1DB4-F898-D129-F337-D455AB22DB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2FA05-D3B6-B28A-DA89-54F3ED16E2FA}"/>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5" name="Footer Placeholder 4">
            <a:extLst>
              <a:ext uri="{FF2B5EF4-FFF2-40B4-BE49-F238E27FC236}">
                <a16:creationId xmlns:a16="http://schemas.microsoft.com/office/drawing/2014/main" id="{44C07632-CF6B-E815-BE63-7E1FE47A4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8CD91-1FD2-E617-E4CA-73F050B94C1D}"/>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7901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597C-66D8-EC26-286C-8E78DE4E22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99CF90-DEC8-1622-C4C7-9E1419F44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D1CE94-00FA-451B-063B-4E94588676AF}"/>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5" name="Footer Placeholder 4">
            <a:extLst>
              <a:ext uri="{FF2B5EF4-FFF2-40B4-BE49-F238E27FC236}">
                <a16:creationId xmlns:a16="http://schemas.microsoft.com/office/drawing/2014/main" id="{299D237F-96C5-535E-F276-ABE38E475C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7AE38-97B1-CCCC-0AA8-4CD8DB9CAF19}"/>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65081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228A-8EA8-291C-35A1-F99E59AC1A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C5A7F6-7235-876B-3B2F-8AE81B4457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76F630-0C6D-8FD4-63C8-AE64A10933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046A29-3540-C6AC-6DC1-CA115AB2EA88}"/>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6" name="Footer Placeholder 5">
            <a:extLst>
              <a:ext uri="{FF2B5EF4-FFF2-40B4-BE49-F238E27FC236}">
                <a16:creationId xmlns:a16="http://schemas.microsoft.com/office/drawing/2014/main" id="{187A34D7-D7BF-B4DF-51E6-BD132CDCF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A8467-D576-B2EC-2736-CAFC5034709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04948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95C7E-8B53-0529-7DDA-024F252964E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2730CD-3B04-09EA-6FA8-94973F863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DFE952-22ED-27BD-5E13-CC18ECCDA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57A809-AB1F-DBAA-E625-92BB154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74E5F0-AC6C-C463-69F3-7F216F1650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C33D3-B8B9-D048-8D04-090F831853C5}"/>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8" name="Footer Placeholder 7">
            <a:extLst>
              <a:ext uri="{FF2B5EF4-FFF2-40B4-BE49-F238E27FC236}">
                <a16:creationId xmlns:a16="http://schemas.microsoft.com/office/drawing/2014/main" id="{D30F9509-B260-5180-8E9E-3FD6EB6CC1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89A3DA-C6E7-88AD-76DC-7B3E8294B6D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007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BE7EE-953F-4268-2010-2F10C84FC3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424EDC8-595C-F364-DB26-580B2847CCD0}"/>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4" name="Footer Placeholder 3">
            <a:extLst>
              <a:ext uri="{FF2B5EF4-FFF2-40B4-BE49-F238E27FC236}">
                <a16:creationId xmlns:a16="http://schemas.microsoft.com/office/drawing/2014/main" id="{20615E8F-3E6C-DCBA-4DB6-36F74B7A21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29123-77AF-1C4E-3C81-75C855DC44A8}"/>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59626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3C617-C45B-1597-5C2C-DF70CFF4F89A}"/>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3" name="Footer Placeholder 2">
            <a:extLst>
              <a:ext uri="{FF2B5EF4-FFF2-40B4-BE49-F238E27FC236}">
                <a16:creationId xmlns:a16="http://schemas.microsoft.com/office/drawing/2014/main" id="{29AE43B3-54CF-EA55-B7C9-75B9510524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5D99D-263B-B23B-6769-A324C134BB27}"/>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7658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BD01-F4A0-803D-B98B-FCC3B242EE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8E62D6-6392-CA6A-DF9C-04F44A9F1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CD9EC6D-45B9-AB04-67C7-074349A362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4CA19D-5469-0115-A642-A90BEBDBCB96}"/>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6" name="Footer Placeholder 5">
            <a:extLst>
              <a:ext uri="{FF2B5EF4-FFF2-40B4-BE49-F238E27FC236}">
                <a16:creationId xmlns:a16="http://schemas.microsoft.com/office/drawing/2014/main" id="{7A05D6D3-B4C0-A1F3-409F-043931458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4FABC-0486-E7A5-7EB7-20DAC1F08E8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302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C0A6-DAEE-8152-EB4D-3EAFF53D3F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02F526-BE82-F15B-0B35-01E41F75A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48DF9-9362-8CFA-B33E-5D6799111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B2873C-95A1-28F9-CE3A-42F9414801F7}"/>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6" name="Footer Placeholder 5">
            <a:extLst>
              <a:ext uri="{FF2B5EF4-FFF2-40B4-BE49-F238E27FC236}">
                <a16:creationId xmlns:a16="http://schemas.microsoft.com/office/drawing/2014/main" id="{8F6524BA-A0C2-8DEA-87C9-6DF7C297B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710B2-15C9-C0A2-F905-8608AC315C85}"/>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61138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FAA91-A62A-CB48-1677-BAB65959204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C6092B-F536-3E45-03E6-CAACB70E2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E5593-1C3A-D73E-0EF6-6A8AD87E76A0}"/>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5" name="Footer Placeholder 4">
            <a:extLst>
              <a:ext uri="{FF2B5EF4-FFF2-40B4-BE49-F238E27FC236}">
                <a16:creationId xmlns:a16="http://schemas.microsoft.com/office/drawing/2014/main" id="{753D3B55-E6AB-7FA2-6961-7777A3A6B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DD9E2-CBC6-AEAC-4616-10152A63B05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261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1F3F3-E427-9E4F-3C5C-71C5A2EBF2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E9206E-CD42-9B8B-E983-9A23FEBA05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90CC68-1BF4-753C-2A79-E97822CFB0BC}"/>
              </a:ext>
            </a:extLst>
          </p:cNvPr>
          <p:cNvSpPr>
            <a:spLocks noGrp="1"/>
          </p:cNvSpPr>
          <p:nvPr>
            <p:ph type="dt" sz="half" idx="10"/>
          </p:nvPr>
        </p:nvSpPr>
        <p:spPr/>
        <p:txBody>
          <a:bodyPr/>
          <a:lstStyle/>
          <a:p>
            <a:fld id="{1B963290-5C62-4E2F-80DE-B37B1D1B5730}" type="datetimeFigureOut">
              <a:rPr lang="en-GB" smtClean="0"/>
              <a:t>24/02/2025</a:t>
            </a:fld>
            <a:endParaRPr lang="en-GB"/>
          </a:p>
        </p:txBody>
      </p:sp>
      <p:sp>
        <p:nvSpPr>
          <p:cNvPr id="5" name="Footer Placeholder 4">
            <a:extLst>
              <a:ext uri="{FF2B5EF4-FFF2-40B4-BE49-F238E27FC236}">
                <a16:creationId xmlns:a16="http://schemas.microsoft.com/office/drawing/2014/main" id="{3706463C-6668-0588-6425-A7FB46ECD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9DB9C-4B0C-AF21-D061-647343149C2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695264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FC9967-E889-ED0C-DEA3-CAB8AB2F35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FEA353F-C297-09F3-7294-A63BBE84DF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75DC13-1034-3840-CA70-9CF9EE03B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63290-5C62-4E2F-80DE-B37B1D1B5730}" type="datetimeFigureOut">
              <a:rPr lang="en-GB" smtClean="0"/>
              <a:t>24/02/2025</a:t>
            </a:fld>
            <a:endParaRPr lang="en-GB"/>
          </a:p>
        </p:txBody>
      </p:sp>
      <p:sp>
        <p:nvSpPr>
          <p:cNvPr id="5" name="Footer Placeholder 4">
            <a:extLst>
              <a:ext uri="{FF2B5EF4-FFF2-40B4-BE49-F238E27FC236}">
                <a16:creationId xmlns:a16="http://schemas.microsoft.com/office/drawing/2014/main" id="{A47AE146-07C4-CE9D-7655-57C2A889A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F9B362-3C0F-B3DF-8829-7803916373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B07AE5-7515-4911-A7D8-A453226CDB9A}" type="slidenum">
              <a:rPr lang="en-GB" smtClean="0"/>
              <a:t>‹#›</a:t>
            </a:fld>
            <a:endParaRPr lang="en-GB"/>
          </a:p>
        </p:txBody>
      </p:sp>
    </p:spTree>
    <p:extLst>
      <p:ext uri="{BB962C8B-B14F-4D97-AF65-F5344CB8AC3E}">
        <p14:creationId xmlns:p14="http://schemas.microsoft.com/office/powerpoint/2010/main" val="3891220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britannica.com/money/dollar" TargetMode="External"/><Relationship Id="rId3" Type="http://schemas.openxmlformats.org/officeDocument/2006/relationships/hyperlink" Target="https://www.britannica.com/money/gross-domestic-product" TargetMode="External"/><Relationship Id="rId7" Type="http://schemas.openxmlformats.org/officeDocument/2006/relationships/hyperlink" Target="https://www.britannica.com/place/United-States" TargetMode="External"/><Relationship Id="rId2" Type="http://schemas.openxmlformats.org/officeDocument/2006/relationships/hyperlink" Target="https://www.britannica.com/money/currency" TargetMode="External"/><Relationship Id="rId1" Type="http://schemas.openxmlformats.org/officeDocument/2006/relationships/slideLayout" Target="../slideLayouts/slideLayout2.xml"/><Relationship Id="rId6" Type="http://schemas.openxmlformats.org/officeDocument/2006/relationships/hyperlink" Target="https://www.britannica.com/money/exchange-rate" TargetMode="External"/><Relationship Id="rId5" Type="http://schemas.openxmlformats.org/officeDocument/2006/relationships/hyperlink" Target="https://www.britannica.com/topic/quality-of-life" TargetMode="External"/><Relationship Id="rId4" Type="http://schemas.openxmlformats.org/officeDocument/2006/relationships/hyperlink" Target="https://www.britannica.com/money/cost-of-living"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msn.com/en-gb/news/world/united-states-presents-its-proposal-for-a-lasting-peace-to-the-un/ar-AA1zzO3J?ocid=BingNewsSerp" TargetMode="External"/><Relationship Id="rId2" Type="http://schemas.openxmlformats.org/officeDocument/2006/relationships/hyperlink" Target="https://news.un.org/en/story/2014/07/47259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E9CF-DB8A-544C-76F2-0B505EF53319}"/>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8E758640-62F2-9F2E-3C62-B4BF2151B170}"/>
              </a:ext>
            </a:extLst>
          </p:cNvPr>
          <p:cNvSpPr>
            <a:spLocks noGrp="1"/>
          </p:cNvSpPr>
          <p:nvPr>
            <p:ph type="subTitle" idx="1"/>
          </p:nvPr>
        </p:nvSpPr>
        <p:spPr/>
        <p:txBody>
          <a:bodyPr/>
          <a:lstStyle/>
          <a:p>
            <a:r>
              <a:rPr lang="en-GB" sz="3600" dirty="0"/>
              <a:t>Lecture 3: Social Science Perspectives </a:t>
            </a:r>
            <a:r>
              <a:rPr lang="en-GB" sz="3600"/>
              <a:t>on Peace </a:t>
            </a:r>
            <a:endParaRPr lang="en-GB" sz="3600" dirty="0"/>
          </a:p>
          <a:p>
            <a:endParaRPr lang="en-GB" dirty="0"/>
          </a:p>
        </p:txBody>
      </p:sp>
    </p:spTree>
    <p:extLst>
      <p:ext uri="{BB962C8B-B14F-4D97-AF65-F5344CB8AC3E}">
        <p14:creationId xmlns:p14="http://schemas.microsoft.com/office/powerpoint/2010/main" val="207907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E7615-C130-C129-E027-4709B7102E0C}"/>
              </a:ext>
            </a:extLst>
          </p:cNvPr>
          <p:cNvSpPr>
            <a:spLocks noGrp="1"/>
          </p:cNvSpPr>
          <p:nvPr>
            <p:ph type="title"/>
          </p:nvPr>
        </p:nvSpPr>
        <p:spPr/>
        <p:txBody>
          <a:bodyPr/>
          <a:lstStyle/>
          <a:p>
            <a:pPr algn="ctr"/>
            <a:r>
              <a:rPr lang="en-GB" dirty="0"/>
              <a:t>The Global Peace Index</a:t>
            </a:r>
          </a:p>
        </p:txBody>
      </p:sp>
      <p:sp>
        <p:nvSpPr>
          <p:cNvPr id="3" name="Content Placeholder 2">
            <a:extLst>
              <a:ext uri="{FF2B5EF4-FFF2-40B4-BE49-F238E27FC236}">
                <a16:creationId xmlns:a16="http://schemas.microsoft.com/office/drawing/2014/main" id="{3BE4D4DB-A8D2-361C-8B39-2F09BADAF509}"/>
              </a:ext>
            </a:extLst>
          </p:cNvPr>
          <p:cNvSpPr>
            <a:spLocks noGrp="1"/>
          </p:cNvSpPr>
          <p:nvPr>
            <p:ph idx="1"/>
          </p:nvPr>
        </p:nvSpPr>
        <p:spPr/>
        <p:txBody>
          <a:bodyPr>
            <a:normAutofit lnSpcReduction="10000"/>
          </a:bodyPr>
          <a:lstStyle/>
          <a:p>
            <a:pPr marL="457200" marR="0">
              <a:lnSpc>
                <a:spcPct val="107000"/>
              </a:lnSpc>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W</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orld’s leading measure of global peacefulness – measures a country’s level of negative peace </a:t>
            </a:r>
          </a:p>
          <a:p>
            <a:pPr marL="457200" marR="0">
              <a:lnSpc>
                <a:spcPct val="107000"/>
              </a:lnSpc>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mpirical gauge of domestic and international conflict, social safety and security, and militarization</a:t>
            </a:r>
          </a:p>
          <a:p>
            <a:pPr marL="457200">
              <a:lnSpc>
                <a:spcPct val="107000"/>
              </a:lnSpc>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P</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roduced by the Institute for Economics and Peace in Sydney, Australia, a global think tank dedicated to developing metrics to analyse peace and to quantify its economic benefits</a:t>
            </a:r>
          </a:p>
          <a:p>
            <a:pPr marL="457200">
              <a:lnSpc>
                <a:spcPct val="107000"/>
              </a:lnSpc>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F</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ounded by Steve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Killelea</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 Australian international technology entrepreneur and philanthropist</a:t>
            </a:r>
          </a:p>
          <a:p>
            <a:pPr marL="457200">
              <a:lnSpc>
                <a:spcPct val="107000"/>
              </a:lnSpc>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The GPI is collated and calculated by the Economist Intelligence Unit, with whom this report was written in cooperation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3767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F1BE2-21E3-FDBB-2586-A1080783F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B1ED3C-5530-9BB7-2EA8-BFB275B50B71}"/>
              </a:ext>
            </a:extLst>
          </p:cNvPr>
          <p:cNvSpPr>
            <a:spLocks noGrp="1"/>
          </p:cNvSpPr>
          <p:nvPr>
            <p:ph type="title"/>
          </p:nvPr>
        </p:nvSpPr>
        <p:spPr/>
        <p:txBody>
          <a:bodyPr/>
          <a:lstStyle/>
          <a:p>
            <a:pPr algn="ctr"/>
            <a:r>
              <a:rPr lang="en-GB" dirty="0"/>
              <a:t>The Global Peace Index- Definition of Peace</a:t>
            </a:r>
          </a:p>
        </p:txBody>
      </p:sp>
      <p:sp>
        <p:nvSpPr>
          <p:cNvPr id="3" name="Content Placeholder 2">
            <a:extLst>
              <a:ext uri="{FF2B5EF4-FFF2-40B4-BE49-F238E27FC236}">
                <a16:creationId xmlns:a16="http://schemas.microsoft.com/office/drawing/2014/main" id="{D7E3160B-ECDA-D0D0-0A57-28421DD1A816}"/>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Harmony achieved by the absence of war or conflict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Applied to nations, this would suggest that those not involved in violent conflicts with neighbouring states or suffering internal wars would have achieved a state of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defined by Johan Galtung as “negative peace,” or the absence of violence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concept of negative peace is immediately intuitive and empirically measurable, and can be used as a starting point to elaborate on its counterpart concept, “positive peace.” Having established what constitutes and absence of violence, is it possible to identify which structures and institutions create and maintain peace?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GPI is the first step in this direction: a measurement of peace as the “absence of violence” that seeks to determine what cultural attributes and institutions are associate with states of peace</a:t>
            </a:r>
          </a:p>
          <a:p>
            <a:pPr marL="457200">
              <a:lnSpc>
                <a:spcPct val="107000"/>
              </a:lnSpc>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98665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1AEFA-D7C1-6DD9-07DC-0C8657DA3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EFCC61-EE4A-44C3-3400-F99ADF3F324D}"/>
              </a:ext>
            </a:extLst>
          </p:cNvPr>
          <p:cNvSpPr>
            <a:spLocks noGrp="1"/>
          </p:cNvSpPr>
          <p:nvPr>
            <p:ph type="title"/>
          </p:nvPr>
        </p:nvSpPr>
        <p:spPr/>
        <p:txBody>
          <a:bodyPr/>
          <a:lstStyle/>
          <a:p>
            <a:pPr algn="ctr"/>
            <a:r>
              <a:rPr lang="en-GB" dirty="0"/>
              <a:t>The Global Peace Index- Positive Peace (2024)</a:t>
            </a:r>
          </a:p>
        </p:txBody>
      </p:sp>
      <p:sp>
        <p:nvSpPr>
          <p:cNvPr id="3" name="Content Placeholder 2">
            <a:extLst>
              <a:ext uri="{FF2B5EF4-FFF2-40B4-BE49-F238E27FC236}">
                <a16:creationId xmlns:a16="http://schemas.microsoft.com/office/drawing/2014/main" id="{F3F2B4DE-2BB6-78EF-CA5A-813808F366B5}"/>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key to building peacefulness in times of conflict and uncertainty is Positive Peace. It can also be used to forecast future falls in peacefulness, with accuracy rates of up to 80 per cent. </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GPI definition of Positive Peace: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Positive Peace is defined as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attitudes, institutions and structures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that create and sustain peaceful societies.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IEP has developed the Halo approach for capturing problems systemically and informing effective policies for building Positive Peace. The Halo approach has been designed as a set of 28 building blocks for the analysis of societal systems and the design of resilience building programs. This allows for an adaptive approach that can be uniquely tailored based on many dependencies, including the size of the societal system and the sophistication required in the analysis.</a:t>
            </a:r>
          </a:p>
          <a:p>
            <a:pPr marL="457200">
              <a:lnSpc>
                <a:spcPct val="107000"/>
              </a:lnSpc>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032268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87F015-E9EC-5242-4BB5-478CB3C085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88A12-8D39-9A0D-7E71-E61F3F5197BF}"/>
              </a:ext>
            </a:extLst>
          </p:cNvPr>
          <p:cNvSpPr>
            <a:spLocks noGrp="1"/>
          </p:cNvSpPr>
          <p:nvPr>
            <p:ph type="title"/>
          </p:nvPr>
        </p:nvSpPr>
        <p:spPr/>
        <p:txBody>
          <a:bodyPr/>
          <a:lstStyle/>
          <a:p>
            <a:pPr algn="ctr"/>
            <a:r>
              <a:rPr lang="en-GB" dirty="0"/>
              <a:t>The Global Peace Index- Positive Peace</a:t>
            </a:r>
          </a:p>
        </p:txBody>
      </p:sp>
      <p:sp>
        <p:nvSpPr>
          <p:cNvPr id="3" name="Content Placeholder 2">
            <a:extLst>
              <a:ext uri="{FF2B5EF4-FFF2-40B4-BE49-F238E27FC236}">
                <a16:creationId xmlns:a16="http://schemas.microsoft.com/office/drawing/2014/main" id="{C471B083-E9F8-D3D9-51AD-C2658FDF9A43}"/>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1999 the UN General Assembly launched a programme of action to build a “culture of peace” for the world’s children, which envisaged working towards a positive peace of justice, tolerance, and plenty. The UN defined a culture of peace as involving values, attitudes, and behaviours that:</a:t>
            </a:r>
          </a:p>
          <a:p>
            <a:pPr lvl="1">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reject violence</a:t>
            </a:r>
          </a:p>
          <a:p>
            <a:pPr lvl="1">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endeavour to prevent conflicts by addressing root causes</a:t>
            </a:r>
          </a:p>
          <a:p>
            <a:pPr lvl="1">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aim at solving problems through dialogue and negotiation</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proposed that such a culture of peace would be furthered by actions promoting education for peace and sustainable development, which it suggested was based on human rights, gender equality, democratic participation, tolerant solidarity, open communication and international security. However, these links between the concept of peace and the causes of them were presumed rather than systematically measured. </a:t>
            </a:r>
          </a:p>
          <a:p>
            <a:pPr marL="457200">
              <a:lnSpc>
                <a:spcPct val="107000"/>
              </a:lnSpc>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75522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793AF-AEB6-36F8-F1F4-70349CBC9D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A7F9D4-F12D-D1B7-3C61-D139BF095CFF}"/>
              </a:ext>
            </a:extLst>
          </p:cNvPr>
          <p:cNvSpPr>
            <a:spLocks noGrp="1"/>
          </p:cNvSpPr>
          <p:nvPr>
            <p:ph type="title"/>
          </p:nvPr>
        </p:nvSpPr>
        <p:spPr/>
        <p:txBody>
          <a:bodyPr/>
          <a:lstStyle/>
          <a:p>
            <a:pPr algn="ctr"/>
            <a:r>
              <a:rPr lang="en-GB" dirty="0"/>
              <a:t>The Global Peace Index- Methodology</a:t>
            </a:r>
          </a:p>
        </p:txBody>
      </p:sp>
      <p:sp>
        <p:nvSpPr>
          <p:cNvPr id="3" name="Content Placeholder 2">
            <a:extLst>
              <a:ext uri="{FF2B5EF4-FFF2-40B4-BE49-F238E27FC236}">
                <a16:creationId xmlns:a16="http://schemas.microsoft.com/office/drawing/2014/main" id="{2B89F2B4-C03B-DDAF-789A-0326CB1F6DA6}"/>
              </a:ext>
            </a:extLst>
          </p:cNvPr>
          <p:cNvSpPr>
            <a:spLocks noGrp="1"/>
          </p:cNvSpPr>
          <p:nvPr>
            <p:ph idx="1"/>
          </p:nvPr>
        </p:nvSpPr>
        <p:spPr/>
        <p:txBody>
          <a:bodyPr>
            <a:normAutofit lnSpcReduction="10000"/>
          </a:bodyPr>
          <a:lstStyle/>
          <a:p>
            <a:pPr marL="45720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GPI takes into account 23 qualitative and quantitative indicators (variables and measures) of the existence or absence of negative peace, operationally defined in terms of “harmony achieved by the absence of war or violence” </a:t>
            </a:r>
          </a:p>
          <a:p>
            <a:pPr marL="457200">
              <a:lnSpc>
                <a:spcPct val="107000"/>
              </a:lnSpc>
              <a:spcAft>
                <a:spcPts val="800"/>
              </a:spcAft>
            </a:pPr>
            <a:r>
              <a:rPr lang="en-GB" sz="2000" dirty="0">
                <a:latin typeface="Aptos" panose="020B0004020202020204" pitchFamily="34" charset="0"/>
                <a:ea typeface="Aptos" panose="020B0004020202020204" pitchFamily="34" charset="0"/>
                <a:cs typeface="Times New Roman" panose="02020603050405020304" pitchFamily="18" charset="0"/>
              </a:rPr>
              <a:t>Indicators are s</a:t>
            </a:r>
            <a:r>
              <a:rPr lang="en-GB" sz="2000" dirty="0">
                <a:effectLst/>
                <a:latin typeface="Aptos" panose="020B0004020202020204" pitchFamily="34" charset="0"/>
                <a:ea typeface="Aptos" panose="020B0004020202020204" pitchFamily="34" charset="0"/>
                <a:cs typeface="Times New Roman" panose="02020603050405020304" pitchFamily="18" charset="0"/>
              </a:rPr>
              <a:t>elected by an international panel of academics, business people, philanthropists and members of peace institutions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GPI is weighted according to indicators of internal (domestic) peace (60%) and external (international) peace (40%) </a:t>
            </a:r>
          </a:p>
          <a:p>
            <a:pPr marL="457200">
              <a:lnSpc>
                <a:spcPct val="107000"/>
              </a:lnSpc>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napshot of relative peacefulness among nations while continuing to contribute to and understanding of what factors help create or sustain more peaceful societies</a:t>
            </a:r>
          </a:p>
          <a:p>
            <a:pPr marL="45720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2011: 153 countries covering 99% of the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popn</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2024: 163 countries and territories covering 99.7% of the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popn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98781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CCFFB-049E-27F4-00B6-E8D0A69AB4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38EF15-BFD3-E4F3-8133-D499BF3D8773}"/>
              </a:ext>
            </a:extLst>
          </p:cNvPr>
          <p:cNvSpPr>
            <a:spLocks noGrp="1"/>
          </p:cNvSpPr>
          <p:nvPr>
            <p:ph type="title"/>
          </p:nvPr>
        </p:nvSpPr>
        <p:spPr/>
        <p:txBody>
          <a:bodyPr/>
          <a:lstStyle/>
          <a:p>
            <a:pPr algn="ctr"/>
            <a:r>
              <a:rPr lang="en-GB" dirty="0"/>
              <a:t>The Global Peace </a:t>
            </a:r>
            <a:r>
              <a:rPr lang="en-GB"/>
              <a:t>Index- Methodology</a:t>
            </a:r>
            <a:endParaRPr lang="en-GB" dirty="0"/>
          </a:p>
        </p:txBody>
      </p:sp>
      <p:sp>
        <p:nvSpPr>
          <p:cNvPr id="3" name="Content Placeholder 2">
            <a:extLst>
              <a:ext uri="{FF2B5EF4-FFF2-40B4-BE49-F238E27FC236}">
                <a16:creationId xmlns:a16="http://schemas.microsoft.com/office/drawing/2014/main" id="{67F363F7-967A-B224-3529-BE746C859F09}"/>
              </a:ext>
            </a:extLst>
          </p:cNvPr>
          <p:cNvSpPr>
            <a:spLocks noGrp="1"/>
          </p:cNvSpPr>
          <p:nvPr>
            <p:ph idx="1"/>
          </p:nvPr>
        </p:nvSpPr>
        <p:spPr/>
        <p:txBody>
          <a:bodyPr>
            <a:normAutofit/>
          </a:bodyPr>
          <a:lstStyle/>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23 indicators of the existence or absence of peace were chosen by the panel, divided into three broad categories:</a:t>
            </a:r>
          </a:p>
          <a:p>
            <a:pPr lvl="2" indent="-457200">
              <a:lnSpc>
                <a:spcPct val="107000"/>
              </a:lnSpc>
              <a:spcAft>
                <a:spcPts val="80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Ongoing domestic and international conflict</a:t>
            </a:r>
            <a:r>
              <a:rPr lang="en-GB" dirty="0">
                <a:effectLst/>
              </a:rPr>
              <a:t>	</a:t>
            </a:r>
          </a:p>
          <a:p>
            <a:pPr lvl="2" indent="-457200">
              <a:lnSpc>
                <a:spcPct val="107000"/>
              </a:lnSpc>
              <a:spcAft>
                <a:spcPts val="800"/>
              </a:spcAft>
              <a:buFont typeface="+mj-lt"/>
              <a:buAutoNum type="arabicParenR"/>
            </a:pPr>
            <a:r>
              <a:rPr lang="en-GB" dirty="0">
                <a:effectLst/>
                <a:latin typeface="Aptos" panose="020B0004020202020204" pitchFamily="34" charset="0"/>
                <a:ea typeface="Aptos" panose="020B0004020202020204" pitchFamily="34" charset="0"/>
                <a:cs typeface="Times New Roman" panose="02020603050405020304" pitchFamily="18" charset="0"/>
              </a:rPr>
              <a:t>Safety and security </a:t>
            </a:r>
          </a:p>
          <a:p>
            <a:pPr lvl="2" indent="-457200">
              <a:lnSpc>
                <a:spcPct val="107000"/>
              </a:lnSpc>
              <a:spcAft>
                <a:spcPts val="80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Militarization </a:t>
            </a: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59730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B963-2DBB-F771-4957-B3886F054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491BD-973D-6EDF-3CA7-5B9536EBE830}"/>
              </a:ext>
            </a:extLst>
          </p:cNvPr>
          <p:cNvSpPr>
            <a:spLocks noGrp="1"/>
          </p:cNvSpPr>
          <p:nvPr>
            <p:ph type="title"/>
          </p:nvPr>
        </p:nvSpPr>
        <p:spPr/>
        <p:txBody>
          <a:bodyPr/>
          <a:lstStyle/>
          <a:p>
            <a:pPr algn="ctr"/>
            <a:r>
              <a:rPr lang="en-GB" dirty="0"/>
              <a:t>The Global Peace Index- Methodology</a:t>
            </a:r>
          </a:p>
        </p:txBody>
      </p:sp>
      <p:sp>
        <p:nvSpPr>
          <p:cNvPr id="3" name="Content Placeholder 2">
            <a:extLst>
              <a:ext uri="{FF2B5EF4-FFF2-40B4-BE49-F238E27FC236}">
                <a16:creationId xmlns:a16="http://schemas.microsoft.com/office/drawing/2014/main" id="{49B5056A-77E2-26BE-F134-4FECD6DD7535}"/>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All scores for each indicator are “banded,” either on a scale of 1-5 (for qualitative indicators) or 1-10 (for quantitative data such as military expenditure or the jailed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popn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have then been converted to a 1-5 scale for comparability when compiling the final index</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Qualitative indicators in the index have been scored by the Economist Intelligence Unit’s extensive team of country analysts, and gaps in quantitative data have been filled by estimates by the same team</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Indicators of quantitative data such as military expenditure or jailed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popn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have been measured on the basis of the distribution of values across all countries between the max and min values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Since the 2008 GPI the data for each indicator has been divided into ten bands based on the full range of the data set and a country’s corresponding score results in its ranking position </a:t>
            </a: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84290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CD813-EFFB-9E8A-D352-4A37B2EBEEB5}"/>
              </a:ext>
            </a:extLst>
          </p:cNvPr>
          <p:cNvSpPr>
            <a:spLocks noGrp="1"/>
          </p:cNvSpPr>
          <p:nvPr>
            <p:ph type="title"/>
          </p:nvPr>
        </p:nvSpPr>
        <p:spPr/>
        <p:txBody>
          <a:bodyPr>
            <a:normAutofit fontScale="90000"/>
          </a:bodyPr>
          <a:lstStyle/>
          <a:p>
            <a:pPr algn="ctr"/>
            <a:br>
              <a:rPr lang="en-GB" sz="3600" dirty="0"/>
            </a:br>
            <a:r>
              <a:rPr lang="en-GB" sz="3600" dirty="0"/>
              <a:t>Measures of ongoing domestic and international conflict</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endParaRPr lang="en-GB" sz="3200" dirty="0"/>
          </a:p>
        </p:txBody>
      </p:sp>
      <p:sp>
        <p:nvSpPr>
          <p:cNvPr id="3" name="Text Placeholder 2">
            <a:extLst>
              <a:ext uri="{FF2B5EF4-FFF2-40B4-BE49-F238E27FC236}">
                <a16:creationId xmlns:a16="http://schemas.microsoft.com/office/drawing/2014/main" id="{D93952B1-755B-927B-B749-B98621F5A4FF}"/>
              </a:ext>
            </a:extLst>
          </p:cNvPr>
          <p:cNvSpPr>
            <a:spLocks noGrp="1"/>
          </p:cNvSpPr>
          <p:nvPr>
            <p:ph type="body" idx="1"/>
          </p:nvPr>
        </p:nvSpPr>
        <p:spPr/>
        <p:txBody>
          <a:bodyPr>
            <a:normAutofit/>
          </a:bodyPr>
          <a:lstStyle/>
          <a:p>
            <a:pPr algn="ctr"/>
            <a:r>
              <a:rPr lang="en-GB" sz="3600" dirty="0"/>
              <a:t>2011</a:t>
            </a:r>
          </a:p>
        </p:txBody>
      </p:sp>
      <p:sp>
        <p:nvSpPr>
          <p:cNvPr id="4" name="Content Placeholder 3">
            <a:extLst>
              <a:ext uri="{FF2B5EF4-FFF2-40B4-BE49-F238E27FC236}">
                <a16:creationId xmlns:a16="http://schemas.microsoft.com/office/drawing/2014/main" id="{341B7BD2-7F5C-9110-33EE-0BB6FB83DC5F}"/>
              </a:ext>
            </a:extLst>
          </p:cNvPr>
          <p:cNvSpPr>
            <a:spLocks noGrp="1"/>
          </p:cNvSpPr>
          <p:nvPr>
            <p:ph sz="half" idx="2"/>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Number of external and internal conflicts fought: 2004-09</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Estimated number of deaths from organized conflict (external)</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Number of deaths from organized conflict (internal)</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Level of organized conflict (internal)</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Relations with neighbouring countries </a:t>
            </a:r>
          </a:p>
          <a:p>
            <a:endParaRPr lang="en-GB" dirty="0"/>
          </a:p>
        </p:txBody>
      </p:sp>
      <p:sp>
        <p:nvSpPr>
          <p:cNvPr id="5" name="Text Placeholder 4">
            <a:extLst>
              <a:ext uri="{FF2B5EF4-FFF2-40B4-BE49-F238E27FC236}">
                <a16:creationId xmlns:a16="http://schemas.microsoft.com/office/drawing/2014/main" id="{1BD6A69B-4CF3-E301-9B20-C48AC6A4B030}"/>
              </a:ext>
            </a:extLst>
          </p:cNvPr>
          <p:cNvSpPr>
            <a:spLocks noGrp="1"/>
          </p:cNvSpPr>
          <p:nvPr>
            <p:ph type="body" sz="quarter" idx="3"/>
          </p:nvPr>
        </p:nvSpPr>
        <p:spPr/>
        <p:txBody>
          <a:bodyPr>
            <a:normAutofit/>
          </a:bodyPr>
          <a:lstStyle/>
          <a:p>
            <a:pPr algn="ctr"/>
            <a:r>
              <a:rPr lang="en-GB" sz="3600" dirty="0"/>
              <a:t>2024</a:t>
            </a:r>
          </a:p>
        </p:txBody>
      </p:sp>
      <p:sp>
        <p:nvSpPr>
          <p:cNvPr id="6" name="Content Placeholder 5">
            <a:extLst>
              <a:ext uri="{FF2B5EF4-FFF2-40B4-BE49-F238E27FC236}">
                <a16:creationId xmlns:a16="http://schemas.microsoft.com/office/drawing/2014/main" id="{0D1DF345-F3AA-C664-A69C-C957771396CE}"/>
              </a:ext>
            </a:extLst>
          </p:cNvPr>
          <p:cNvSpPr>
            <a:spLocks noGrp="1"/>
          </p:cNvSpPr>
          <p:nvPr>
            <p:ph sz="quarter" idx="4"/>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Number and duration of internal conflicts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Number of deaths from external organized conflict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Number of deaths from internal organized conflict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Number, duration, and role in external conflicts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Intensity of organized internal conflict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Relations with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countries </a:t>
            </a:r>
          </a:p>
          <a:p>
            <a:endParaRPr lang="en-GB" dirty="0"/>
          </a:p>
        </p:txBody>
      </p:sp>
    </p:spTree>
    <p:extLst>
      <p:ext uri="{BB962C8B-B14F-4D97-AF65-F5344CB8AC3E}">
        <p14:creationId xmlns:p14="http://schemas.microsoft.com/office/powerpoint/2010/main" val="423512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67E75-4744-C66F-8497-37F4B1E72C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833B04-96CF-9624-40FA-F73E8FA45E48}"/>
              </a:ext>
            </a:extLst>
          </p:cNvPr>
          <p:cNvSpPr>
            <a:spLocks noGrp="1"/>
          </p:cNvSpPr>
          <p:nvPr>
            <p:ph type="title"/>
          </p:nvPr>
        </p:nvSpPr>
        <p:spPr/>
        <p:txBody>
          <a:bodyPr>
            <a:normAutofit/>
          </a:bodyPr>
          <a:lstStyle/>
          <a:p>
            <a:pPr algn="ctr"/>
            <a:br>
              <a:rPr lang="en-GB" sz="3600" dirty="0"/>
            </a:br>
            <a:r>
              <a:rPr lang="en-GB" sz="3600" dirty="0"/>
              <a:t>Measures of societal safety and security</a:t>
            </a:r>
            <a:endParaRPr lang="en-GB" sz="3200" dirty="0"/>
          </a:p>
        </p:txBody>
      </p:sp>
      <p:sp>
        <p:nvSpPr>
          <p:cNvPr id="3" name="Text Placeholder 2">
            <a:extLst>
              <a:ext uri="{FF2B5EF4-FFF2-40B4-BE49-F238E27FC236}">
                <a16:creationId xmlns:a16="http://schemas.microsoft.com/office/drawing/2014/main" id="{FC4D647D-4B92-830F-2159-335C2624E6EE}"/>
              </a:ext>
            </a:extLst>
          </p:cNvPr>
          <p:cNvSpPr>
            <a:spLocks noGrp="1"/>
          </p:cNvSpPr>
          <p:nvPr>
            <p:ph type="body" idx="1"/>
          </p:nvPr>
        </p:nvSpPr>
        <p:spPr/>
        <p:txBody>
          <a:bodyPr>
            <a:normAutofit/>
          </a:bodyPr>
          <a:lstStyle/>
          <a:p>
            <a:pPr algn="ctr"/>
            <a:r>
              <a:rPr lang="en-GB" sz="3600" dirty="0"/>
              <a:t>2011</a:t>
            </a:r>
          </a:p>
        </p:txBody>
      </p:sp>
      <p:sp>
        <p:nvSpPr>
          <p:cNvPr id="4" name="Content Placeholder 3">
            <a:extLst>
              <a:ext uri="{FF2B5EF4-FFF2-40B4-BE49-F238E27FC236}">
                <a16:creationId xmlns:a16="http://schemas.microsoft.com/office/drawing/2014/main" id="{E8D1A173-EB3C-F396-8614-C4A98C70ECBB}"/>
              </a:ext>
            </a:extLst>
          </p:cNvPr>
          <p:cNvSpPr>
            <a:spLocks noGrp="1"/>
          </p:cNvSpPr>
          <p:nvPr>
            <p:ph sz="half" idx="2"/>
          </p:nvPr>
        </p:nvSpPr>
        <p:spPr/>
        <p:txBody>
          <a:bodyPr>
            <a:normAutofit fontScale="32500" lnSpcReduction="20000"/>
          </a:bodyPr>
          <a:lstStyle/>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Perceptions of criminality in society</a:t>
            </a: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Number of refugees and displaced people as a percentage of the </a:t>
            </a: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popn</a:t>
            </a:r>
            <a:endParaRPr lang="en-GB" sz="25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Political instability </a:t>
            </a: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Political Terror Scale</a:t>
            </a: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Potential for terrorist acts</a:t>
            </a: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Number of homicides per 100000 people</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L</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evel of violent crime</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L</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ikelihood of violent demonstrations</a:t>
            </a: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Number of jailed </a:t>
            </a: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popn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per 100000 people </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umber of internal security officers and police per 100000 people</a:t>
            </a:r>
          </a:p>
          <a:p>
            <a:endParaRPr lang="en-GB" dirty="0"/>
          </a:p>
        </p:txBody>
      </p:sp>
      <p:sp>
        <p:nvSpPr>
          <p:cNvPr id="5" name="Text Placeholder 4">
            <a:extLst>
              <a:ext uri="{FF2B5EF4-FFF2-40B4-BE49-F238E27FC236}">
                <a16:creationId xmlns:a16="http://schemas.microsoft.com/office/drawing/2014/main" id="{26883A80-6F02-C402-4680-409374E64766}"/>
              </a:ext>
            </a:extLst>
          </p:cNvPr>
          <p:cNvSpPr>
            <a:spLocks noGrp="1"/>
          </p:cNvSpPr>
          <p:nvPr>
            <p:ph type="body" sz="quarter" idx="3"/>
          </p:nvPr>
        </p:nvSpPr>
        <p:spPr/>
        <p:txBody>
          <a:bodyPr>
            <a:normAutofit/>
          </a:bodyPr>
          <a:lstStyle/>
          <a:p>
            <a:pPr algn="ctr"/>
            <a:r>
              <a:rPr lang="en-GB" sz="3600" dirty="0"/>
              <a:t>2024</a:t>
            </a:r>
          </a:p>
        </p:txBody>
      </p:sp>
      <p:sp>
        <p:nvSpPr>
          <p:cNvPr id="6" name="Content Placeholder 5">
            <a:extLst>
              <a:ext uri="{FF2B5EF4-FFF2-40B4-BE49-F238E27FC236}">
                <a16:creationId xmlns:a16="http://schemas.microsoft.com/office/drawing/2014/main" id="{20B1EAE5-107C-B851-0496-D0BA9BCEABBA}"/>
              </a:ext>
            </a:extLst>
          </p:cNvPr>
          <p:cNvSpPr>
            <a:spLocks noGrp="1"/>
          </p:cNvSpPr>
          <p:nvPr>
            <p:ph sz="quarter" idx="4"/>
          </p:nvPr>
        </p:nvSpPr>
        <p:spPr/>
        <p:txBody>
          <a:bodyPr>
            <a:normAutofit fontScale="32500" lnSpcReduction="20000"/>
          </a:bodyPr>
          <a:lstStyle/>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L</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evel of perceived criminality in society</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umber of refugees and internally displaced people as a percentage of the </a:t>
            </a: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popn</a:t>
            </a:r>
            <a:endParaRPr lang="en-GB" sz="25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P</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olitical instability </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P</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olitical terror scale </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I</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mpact of terrorism</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umber of homicides per 100,000 people</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L</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evel of violent crime </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V</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iolent demonstrations</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umber of jailed </a:t>
            </a: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popn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per 100,000 people</a:t>
            </a:r>
          </a:p>
          <a:p>
            <a:pPr marL="0" marR="0">
              <a:lnSpc>
                <a:spcPct val="107000"/>
              </a:lnSpc>
              <a:spcAft>
                <a:spcPts val="800"/>
              </a:spcAft>
            </a:pPr>
            <a:r>
              <a:rPr lang="en-GB" sz="2500" kern="100" dirty="0">
                <a:latin typeface="Aptos" panose="020B0004020202020204" pitchFamily="34" charset="0"/>
                <a:ea typeface="Aptos" panose="020B0004020202020204" pitchFamily="34" charset="0"/>
                <a:cs typeface="Times New Roman" panose="02020603050405020304" pitchFamily="18" charset="0"/>
              </a:rPr>
              <a:t>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umber of internal security officers and police per 100,000 people</a:t>
            </a:r>
          </a:p>
          <a:p>
            <a:pPr marL="0" marR="0">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Ease of access to small arms and light weapons </a:t>
            </a:r>
          </a:p>
          <a:p>
            <a:endParaRPr lang="en-GB" dirty="0"/>
          </a:p>
        </p:txBody>
      </p:sp>
    </p:spTree>
    <p:extLst>
      <p:ext uri="{BB962C8B-B14F-4D97-AF65-F5344CB8AC3E}">
        <p14:creationId xmlns:p14="http://schemas.microsoft.com/office/powerpoint/2010/main" val="242485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E21FF-5E4F-7EB5-59CF-9C7A797302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7A2883-D7D0-C2E3-A44F-866D8C0EC293}"/>
              </a:ext>
            </a:extLst>
          </p:cNvPr>
          <p:cNvSpPr>
            <a:spLocks noGrp="1"/>
          </p:cNvSpPr>
          <p:nvPr>
            <p:ph type="title"/>
          </p:nvPr>
        </p:nvSpPr>
        <p:spPr/>
        <p:txBody>
          <a:bodyPr>
            <a:normAutofit/>
          </a:bodyPr>
          <a:lstStyle/>
          <a:p>
            <a:pPr algn="ctr"/>
            <a:br>
              <a:rPr lang="en-GB" sz="3600" dirty="0"/>
            </a:br>
            <a:r>
              <a:rPr lang="en-GB" sz="3600" dirty="0"/>
              <a:t>Measures of militarization</a:t>
            </a:r>
            <a:endParaRPr lang="en-GB" sz="3200" dirty="0"/>
          </a:p>
        </p:txBody>
      </p:sp>
      <p:sp>
        <p:nvSpPr>
          <p:cNvPr id="3" name="Text Placeholder 2">
            <a:extLst>
              <a:ext uri="{FF2B5EF4-FFF2-40B4-BE49-F238E27FC236}">
                <a16:creationId xmlns:a16="http://schemas.microsoft.com/office/drawing/2014/main" id="{B43E7C55-9244-BAAF-9667-86F51E2D0137}"/>
              </a:ext>
            </a:extLst>
          </p:cNvPr>
          <p:cNvSpPr>
            <a:spLocks noGrp="1"/>
          </p:cNvSpPr>
          <p:nvPr>
            <p:ph type="body" idx="1"/>
          </p:nvPr>
        </p:nvSpPr>
        <p:spPr/>
        <p:txBody>
          <a:bodyPr>
            <a:normAutofit/>
          </a:bodyPr>
          <a:lstStyle/>
          <a:p>
            <a:pPr algn="ctr"/>
            <a:r>
              <a:rPr lang="en-GB" sz="3600" dirty="0"/>
              <a:t>2011</a:t>
            </a:r>
          </a:p>
        </p:txBody>
      </p:sp>
      <p:sp>
        <p:nvSpPr>
          <p:cNvPr id="4" name="Content Placeholder 3">
            <a:extLst>
              <a:ext uri="{FF2B5EF4-FFF2-40B4-BE49-F238E27FC236}">
                <a16:creationId xmlns:a16="http://schemas.microsoft.com/office/drawing/2014/main" id="{8C38FBD9-8A4E-B1C6-DAAC-92A63514137A}"/>
              </a:ext>
            </a:extLst>
          </p:cNvPr>
          <p:cNvSpPr>
            <a:spLocks noGrp="1"/>
          </p:cNvSpPr>
          <p:nvPr>
            <p:ph sz="half" idx="2"/>
          </p:nvPr>
        </p:nvSpPr>
        <p:spPr/>
        <p:txBody>
          <a:bodyPr>
            <a:normAutofit fontScale="70000" lnSpcReduction="20000"/>
          </a:bodyPr>
          <a:lstStyle/>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Military expenditure as a percentage of GDP</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Number of armed services personnel per 100000 people</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Volume of transfers (imports ) of major conventional weapons per 100000 people</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Volume of transfers (exports) of major conventional weapons per 100000 people</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Budgetary support for UN peacekeeping missions: percentage of outstanding payments versus annual assessment to the budget of the current peacekeeping missions</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Aggregate number of heavy weapons per 100000 people</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Ease of access to small arms and light weapons</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Military capability/sophistication </a:t>
            </a:r>
          </a:p>
          <a:p>
            <a:pPr marL="0" indent="0">
              <a:buNone/>
            </a:pPr>
            <a:endParaRPr lang="en-GB" dirty="0"/>
          </a:p>
        </p:txBody>
      </p:sp>
      <p:sp>
        <p:nvSpPr>
          <p:cNvPr id="5" name="Text Placeholder 4">
            <a:extLst>
              <a:ext uri="{FF2B5EF4-FFF2-40B4-BE49-F238E27FC236}">
                <a16:creationId xmlns:a16="http://schemas.microsoft.com/office/drawing/2014/main" id="{D82C1614-11D4-9F08-D43F-DA8BBD14D334}"/>
              </a:ext>
            </a:extLst>
          </p:cNvPr>
          <p:cNvSpPr>
            <a:spLocks noGrp="1"/>
          </p:cNvSpPr>
          <p:nvPr>
            <p:ph type="body" sz="quarter" idx="3"/>
          </p:nvPr>
        </p:nvSpPr>
        <p:spPr/>
        <p:txBody>
          <a:bodyPr>
            <a:normAutofit/>
          </a:bodyPr>
          <a:lstStyle/>
          <a:p>
            <a:pPr algn="ctr"/>
            <a:r>
              <a:rPr lang="en-GB" sz="3600" dirty="0"/>
              <a:t>2024</a:t>
            </a:r>
          </a:p>
        </p:txBody>
      </p:sp>
      <p:sp>
        <p:nvSpPr>
          <p:cNvPr id="6" name="Content Placeholder 5">
            <a:extLst>
              <a:ext uri="{FF2B5EF4-FFF2-40B4-BE49-F238E27FC236}">
                <a16:creationId xmlns:a16="http://schemas.microsoft.com/office/drawing/2014/main" id="{34880E93-240F-FCD2-58D1-9DC5AD3FD0D2}"/>
              </a:ext>
            </a:extLst>
          </p:cNvPr>
          <p:cNvSpPr>
            <a:spLocks noGrp="1"/>
          </p:cNvSpPr>
          <p:nvPr>
            <p:ph sz="quarter" idx="4"/>
          </p:nvPr>
        </p:nvSpPr>
        <p:spPr/>
        <p:txBody>
          <a:bodyPr>
            <a:normAutofit fontScale="70000" lnSpcReduction="20000"/>
          </a:bodyPr>
          <a:lstStyle/>
          <a:p>
            <a:pPr>
              <a:lnSpc>
                <a:spcPct val="107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Military expenditure as a percentage of GDP</a:t>
            </a:r>
          </a:p>
          <a:p>
            <a:pPr>
              <a:lnSpc>
                <a:spcPct val="107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Number of armed services personnel per 100,000 people</a:t>
            </a:r>
          </a:p>
          <a:p>
            <a:pPr>
              <a:lnSpc>
                <a:spcPct val="107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Volume of transfers of major conventional weapons imports per 100,000 people</a:t>
            </a:r>
          </a:p>
          <a:p>
            <a:pPr>
              <a:lnSpc>
                <a:spcPct val="107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Volume of transfer of major conventional weapons as supplier (exports) per 100,000 people</a:t>
            </a:r>
          </a:p>
          <a:p>
            <a:pPr>
              <a:lnSpc>
                <a:spcPct val="107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Financial contribution to UN peacekeeping missions</a:t>
            </a:r>
          </a:p>
          <a:p>
            <a:pPr>
              <a:lnSpc>
                <a:spcPct val="107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Nuclear and heavy weapons capabilities</a:t>
            </a:r>
          </a:p>
          <a:p>
            <a:endParaRPr lang="en-GB" dirty="0"/>
          </a:p>
        </p:txBody>
      </p:sp>
    </p:spTree>
    <p:extLst>
      <p:ext uri="{BB962C8B-B14F-4D97-AF65-F5344CB8AC3E}">
        <p14:creationId xmlns:p14="http://schemas.microsoft.com/office/powerpoint/2010/main" val="2816911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12F0B-220E-394A-A989-A179AD127011}"/>
              </a:ext>
            </a:extLst>
          </p:cNvPr>
          <p:cNvSpPr>
            <a:spLocks noGrp="1"/>
          </p:cNvSpPr>
          <p:nvPr>
            <p:ph type="title"/>
          </p:nvPr>
        </p:nvSpPr>
        <p:spPr/>
        <p:txBody>
          <a:bodyPr/>
          <a:lstStyle/>
          <a:p>
            <a:pPr algn="ctr"/>
            <a:r>
              <a:rPr lang="en-GB" sz="4400" dirty="0"/>
              <a:t>Measures of militarization</a:t>
            </a:r>
            <a:endParaRPr lang="en-GB" dirty="0"/>
          </a:p>
        </p:txBody>
      </p:sp>
      <p:sp>
        <p:nvSpPr>
          <p:cNvPr id="3" name="Content Placeholder 2">
            <a:extLst>
              <a:ext uri="{FF2B5EF4-FFF2-40B4-BE49-F238E27FC236}">
                <a16:creationId xmlns:a16="http://schemas.microsoft.com/office/drawing/2014/main" id="{0A2CBF47-2388-6D4A-81EB-7422E34E1489}"/>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2024 also introduces an AI methodology developed by IEP to assess military capability more accurately by accounting for technological differences in military assets.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method evaluates military strength by considering both the quantity and quality of platforms, as well as battle experience and combat readiness, across four weapon categories: fixed-wing aircraft, rotary-wing aircraft, naval assets, and armoured vehicles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Under the new military capability scoring system, the US has a major strategic advantage with three times the capabilities of its nearest rival China, closely followed by Russia, and then France.</a:t>
            </a:r>
          </a:p>
          <a:p>
            <a:endParaRPr lang="en-GB" dirty="0"/>
          </a:p>
        </p:txBody>
      </p:sp>
    </p:spTree>
    <p:extLst>
      <p:ext uri="{BB962C8B-B14F-4D97-AF65-F5344CB8AC3E}">
        <p14:creationId xmlns:p14="http://schemas.microsoft.com/office/powerpoint/2010/main" val="2298837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900F-C619-2045-9370-B479ACB0D03C}"/>
              </a:ext>
            </a:extLst>
          </p:cNvPr>
          <p:cNvSpPr>
            <a:spLocks noGrp="1"/>
          </p:cNvSpPr>
          <p:nvPr>
            <p:ph type="title"/>
          </p:nvPr>
        </p:nvSpPr>
        <p:spPr/>
        <p:txBody>
          <a:bodyPr/>
          <a:lstStyle/>
          <a:p>
            <a:pPr algn="ctr"/>
            <a:r>
              <a:rPr lang="en-GB" dirty="0"/>
              <a:t>Weighting the index</a:t>
            </a:r>
          </a:p>
        </p:txBody>
      </p:sp>
      <p:sp>
        <p:nvSpPr>
          <p:cNvPr id="3" name="Content Placeholder 2">
            <a:extLst>
              <a:ext uri="{FF2B5EF4-FFF2-40B4-BE49-F238E27FC236}">
                <a16:creationId xmlns:a16="http://schemas.microsoft.com/office/drawing/2014/main" id="{F750D094-7C6F-0820-9EE5-AC09193359AC}"/>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advisory panel apportioned the scores based on the relative importance of each of the indicators on a 1-5 scale. Two subcomponent weighted indices were then calculated from the GPI group of indicators:</a:t>
            </a:r>
          </a:p>
          <a:p>
            <a:pPr marL="800100" lvl="1"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Measure of how at peace internally a country is</a:t>
            </a:r>
          </a:p>
          <a:p>
            <a:pPr marL="800100" lvl="1"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Measure of how at peace externally a country is (beyond its borders)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overall composite score and index was then formulated by applying a weight of 60% to the measure of internal peace and 40% for external peace. The heavier weight applied to internal peace was agreed within the advisory panel, following robust debate. The decision was based on the innovative notion that a greater level of internal peace is likely to lead to, or at least correlate with, lower external conflict.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GPI is a composite index of 23 indicators weighted and combined into one overall score. The weighting scheme within any composite index represents the relative importance of each indicator to the overall aim of the measure, in the GPI’s case, global peace.</a:t>
            </a:r>
          </a:p>
          <a:p>
            <a:endParaRPr lang="en-GB" dirty="0"/>
          </a:p>
        </p:txBody>
      </p:sp>
    </p:spTree>
    <p:extLst>
      <p:ext uri="{BB962C8B-B14F-4D97-AF65-F5344CB8AC3E}">
        <p14:creationId xmlns:p14="http://schemas.microsoft.com/office/powerpoint/2010/main" val="922203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21D22-497E-3BF2-2EA3-B7D143A76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FD27F9-EE96-5B60-D3BE-B8E845604A15}"/>
              </a:ext>
            </a:extLst>
          </p:cNvPr>
          <p:cNvSpPr>
            <a:spLocks noGrp="1"/>
          </p:cNvSpPr>
          <p:nvPr>
            <p:ph type="title"/>
          </p:nvPr>
        </p:nvSpPr>
        <p:spPr/>
        <p:txBody>
          <a:bodyPr/>
          <a:lstStyle/>
          <a:p>
            <a:pPr algn="ctr"/>
            <a:r>
              <a:rPr lang="en-GB" dirty="0"/>
              <a:t>2011 Findings</a:t>
            </a:r>
          </a:p>
        </p:txBody>
      </p:sp>
      <p:sp>
        <p:nvSpPr>
          <p:cNvPr id="3" name="Content Placeholder 2">
            <a:extLst>
              <a:ext uri="{FF2B5EF4-FFF2-40B4-BE49-F238E27FC236}">
                <a16:creationId xmlns:a16="http://schemas.microsoft.com/office/drawing/2014/main" id="{A72645EA-52C3-458B-8219-781AC4C45F79}"/>
              </a:ext>
            </a:extLst>
          </p:cNvPr>
          <p:cNvSpPr>
            <a:spLocks noGrp="1"/>
          </p:cNvSpPr>
          <p:nvPr>
            <p:ph idx="1"/>
          </p:nvPr>
        </p:nvSpPr>
        <p:spPr/>
        <p:txBody>
          <a:bodyPr>
            <a:normAutofit/>
          </a:bodyPr>
          <a:lstStyle/>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world became slightly less peaceful in 2010-2011</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deterioration is smaller that that between 2009-2010, when some nations had intensified conflicts and growing instability linked to rapid rises in food, fuel and commodity prices and the global economic downturn.</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 overall score increase for several indicators, largely from the potential for terrorist acts and likelihood of violent demonstrations.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indicator with the most substantial year on year decline was military expenditure as a percentage of GDP, due to the impact of global financial and economic crisis 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budgets.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several countries experience improved levels of peacefulness that appear to be linked with their economic recoveries, others, notable those in North Africa and the Middle East that have been swept up in the political turmoil of the “Arab Spring,” have experienced sharp falls in their peacefulness </a:t>
            </a:r>
          </a:p>
        </p:txBody>
      </p:sp>
    </p:spTree>
    <p:extLst>
      <p:ext uri="{BB962C8B-B14F-4D97-AF65-F5344CB8AC3E}">
        <p14:creationId xmlns:p14="http://schemas.microsoft.com/office/powerpoint/2010/main" val="998170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5141DD-8408-2019-047E-4C434C3F39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940E34-02F2-0708-89BC-0510D87267F7}"/>
              </a:ext>
            </a:extLst>
          </p:cNvPr>
          <p:cNvSpPr>
            <a:spLocks noGrp="1"/>
          </p:cNvSpPr>
          <p:nvPr>
            <p:ph type="title"/>
          </p:nvPr>
        </p:nvSpPr>
        <p:spPr/>
        <p:txBody>
          <a:bodyPr/>
          <a:lstStyle/>
          <a:p>
            <a:pPr algn="ctr"/>
            <a:r>
              <a:rPr lang="en-GB" dirty="0"/>
              <a:t>2011 Findings</a:t>
            </a:r>
          </a:p>
        </p:txBody>
      </p:sp>
      <p:sp>
        <p:nvSpPr>
          <p:cNvPr id="3" name="Content Placeholder 2">
            <a:extLst>
              <a:ext uri="{FF2B5EF4-FFF2-40B4-BE49-F238E27FC236}">
                <a16:creationId xmlns:a16="http://schemas.microsoft.com/office/drawing/2014/main" id="{208960B4-D5E4-34F3-DA48-F1FFDFC13D53}"/>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Iceland ranked as the country most at peace, replacing New Zealand</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mall, stable, and democratic countries consistently rank highest</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sland nations generally fare well</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of 20 countries were western or central European nations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Malaysia in the top 20 for the first time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“Arab Spring” was the cause of sharply deteriorating GPI scores across the ME, notably in Bahrain, Egypt, Libya, and Tunisia, which previously ranked in the top half</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War-torn Somalia replaced Iraq as the country least at peace, Sudan and Afghanistan following</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average score for the 153 states was 2.05 based on a 1-5 scale </a:t>
            </a:r>
          </a:p>
        </p:txBody>
      </p:sp>
    </p:spTree>
    <p:extLst>
      <p:ext uri="{BB962C8B-B14F-4D97-AF65-F5344CB8AC3E}">
        <p14:creationId xmlns:p14="http://schemas.microsoft.com/office/powerpoint/2010/main" val="2616139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CF4B6-87EF-F34B-47E6-8ED85E6C2F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C33E06-F436-D8EA-CED4-F56684EEDE73}"/>
              </a:ext>
            </a:extLst>
          </p:cNvPr>
          <p:cNvSpPr>
            <a:spLocks noGrp="1"/>
          </p:cNvSpPr>
          <p:nvPr>
            <p:ph type="title"/>
          </p:nvPr>
        </p:nvSpPr>
        <p:spPr/>
        <p:txBody>
          <a:bodyPr/>
          <a:lstStyle/>
          <a:p>
            <a:pPr algn="ctr"/>
            <a:r>
              <a:rPr lang="en-GB" dirty="0"/>
              <a:t>2024 Findings</a:t>
            </a:r>
          </a:p>
        </p:txBody>
      </p:sp>
      <p:sp>
        <p:nvSpPr>
          <p:cNvPr id="3" name="Content Placeholder 2">
            <a:extLst>
              <a:ext uri="{FF2B5EF4-FFF2-40B4-BE49-F238E27FC236}">
                <a16:creationId xmlns:a16="http://schemas.microsoft.com/office/drawing/2014/main" id="{7E605A22-F574-7AEA-8D84-43CD08A00FC2}"/>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any of the conditions that precede major conflicts are higher than they have been since the end of WWII</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n 2024, there were 56 active conflicts, the most since the end of the Second World War, with fewer conflicts being resolved, either militarily or through peace agreements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number of conflicts that ended in a decisive victory fell from 49 percent in the 1970s to 9 percent in the 2010s, while conflicts that ended through peace agreements fell from 23 percent to 4 percent from 1970s to 2010s.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Conflicts are becoming more internationalized; 92 countries currently engaged in a conflict beyond their borders, the most since the inception of the GPI in 2008, complicating negotiation processes for a lasting peace and prolonging conflicts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internationalization of conflict is driven by increased great power competition and the rise of middle level powers, who are becoming more active in their region</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easures of militarization had been improving for first 16 years of the GPI, the trend has reversed and in 2024 militarization deteriorated in 108 countries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likelihood of another major conflict is higher than at any time since the inception of the GPI </a:t>
            </a:r>
          </a:p>
        </p:txBody>
      </p:sp>
    </p:spTree>
    <p:extLst>
      <p:ext uri="{BB962C8B-B14F-4D97-AF65-F5344CB8AC3E}">
        <p14:creationId xmlns:p14="http://schemas.microsoft.com/office/powerpoint/2010/main" val="662992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EC861-862C-4C5D-A0C6-43A5CB7617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294A5F-1D94-E9DE-402E-4E4FF14C4DED}"/>
              </a:ext>
            </a:extLst>
          </p:cNvPr>
          <p:cNvSpPr>
            <a:spLocks noGrp="1"/>
          </p:cNvSpPr>
          <p:nvPr>
            <p:ph type="title"/>
          </p:nvPr>
        </p:nvSpPr>
        <p:spPr/>
        <p:txBody>
          <a:bodyPr/>
          <a:lstStyle/>
          <a:p>
            <a:pPr algn="ctr"/>
            <a:r>
              <a:rPr lang="en-GB" dirty="0"/>
              <a:t>2024 Findings</a:t>
            </a:r>
          </a:p>
        </p:txBody>
      </p:sp>
      <p:sp>
        <p:nvSpPr>
          <p:cNvPr id="3" name="Content Placeholder 2">
            <a:extLst>
              <a:ext uri="{FF2B5EF4-FFF2-40B4-BE49-F238E27FC236}">
                <a16:creationId xmlns:a16="http://schemas.microsoft.com/office/drawing/2014/main" id="{5FA4CDB8-20CE-8BD2-FB01-169039092133}"/>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2024 found that the average level of global peacefulness deteriorated by 0.56 percent. The 12</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deterioration in the last 16 years, with 65 countries improving and 97 deteriorating in peacefulness. The highest number of countries to deteriorate in peacefulness in a single year since the inception of the index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Iceland remains the most peaceful country in the world, a position it has held since 2008. It is joined at the top by Ireland, Austria, New Zealand, and Singapore. All these other than Singapore also ranked among the ten most peaceful countries in the first year of the index</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Yemen is the least peaceful country in the world in 2024 GPI, followed by Sudan, South Sudan, Afghanistan, and Ukraine. First time Yemen has been ranked the least peaceful country in the world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gap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most and least peaceful countries in the world is now wider than it has been at any point in the last 16 years. Compared to 2008, thee 25 most peaceful countries were one percent more peaceful in 2024, while the 25 least peaceful countries were 7.5 percent less peaceful. </a:t>
            </a:r>
          </a:p>
        </p:txBody>
      </p:sp>
    </p:spTree>
    <p:extLst>
      <p:ext uri="{BB962C8B-B14F-4D97-AF65-F5344CB8AC3E}">
        <p14:creationId xmlns:p14="http://schemas.microsoft.com/office/powerpoint/2010/main" val="881440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F05069-8AF6-8282-A9F9-7AC7501838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657015-5836-176D-3DAE-DE0172853601}"/>
              </a:ext>
            </a:extLst>
          </p:cNvPr>
          <p:cNvSpPr>
            <a:spLocks noGrp="1"/>
          </p:cNvSpPr>
          <p:nvPr>
            <p:ph type="title"/>
          </p:nvPr>
        </p:nvSpPr>
        <p:spPr/>
        <p:txBody>
          <a:bodyPr/>
          <a:lstStyle/>
          <a:p>
            <a:pPr algn="ctr"/>
            <a:r>
              <a:rPr lang="en-GB" dirty="0"/>
              <a:t>2024 Findings</a:t>
            </a:r>
          </a:p>
        </p:txBody>
      </p:sp>
      <p:sp>
        <p:nvSpPr>
          <p:cNvPr id="3" name="Content Placeholder 2">
            <a:extLst>
              <a:ext uri="{FF2B5EF4-FFF2-40B4-BE49-F238E27FC236}">
                <a16:creationId xmlns:a16="http://schemas.microsoft.com/office/drawing/2014/main" id="{D15389AF-2BC8-C0CA-3DDC-B34F2E86270F}"/>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conflict in Gaza has had a strong impact on global peacefulness, with Israel and Palestine having the first and fourth largest deteriorations in peacefulness respectively. Ecuador, Gabon, and Haiti were the other countries with the largest deteriorations in peacefulness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El Salvador had the largest improvement on the index, due to very significant improvements in the homicide rate indicator and citizens’ improved perceptions of safety over the past few years. The UAE, Nicaragua, and Greece also recorded significant improvements in peacefulness.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Europe is the most peaceful region in the world and is home to 8 of the 10 most peaceful countries. It has been the most peaceful region every years since the start of the GPI. The ME and 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Afrida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region remain the world’s least peaceful region (MENA).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North America recorded the largest average deterioration of all the regions, with significant falls in peacefulness in both Canada and the US. However, it remains the third most peaceful region globally behind Europe and Asia-Pacific. </a:t>
            </a:r>
          </a:p>
        </p:txBody>
      </p:sp>
    </p:spTree>
    <p:extLst>
      <p:ext uri="{BB962C8B-B14F-4D97-AF65-F5344CB8AC3E}">
        <p14:creationId xmlns:p14="http://schemas.microsoft.com/office/powerpoint/2010/main" val="2044681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68D4A-129A-3DF4-69AD-E2F4C90993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8E2317-D55D-41FB-33EC-3DA3E439C95B}"/>
              </a:ext>
            </a:extLst>
          </p:cNvPr>
          <p:cNvSpPr>
            <a:spLocks noGrp="1"/>
          </p:cNvSpPr>
          <p:nvPr>
            <p:ph type="title"/>
          </p:nvPr>
        </p:nvSpPr>
        <p:spPr/>
        <p:txBody>
          <a:bodyPr/>
          <a:lstStyle/>
          <a:p>
            <a:pPr algn="ctr"/>
            <a:r>
              <a:rPr lang="en-GB" dirty="0"/>
              <a:t>2024 Findings</a:t>
            </a:r>
          </a:p>
        </p:txBody>
      </p:sp>
      <p:sp>
        <p:nvSpPr>
          <p:cNvPr id="3" name="Content Placeholder 2">
            <a:extLst>
              <a:ext uri="{FF2B5EF4-FFF2-40B4-BE49-F238E27FC236}">
                <a16:creationId xmlns:a16="http://schemas.microsoft.com/office/drawing/2014/main" id="{A5B20EEE-AFD1-0077-BEE9-A0FB6278E7D9}"/>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Over 95 million people are now either refugees or have been internally displaced because of violent conflict. There are now 16 countries where more than five per cent of the population has been forcibly displaced.</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There has been a shift away from large, infantry-based armed forces to a greater reliance on more sophisticated weaponry. Between 2008 and 2024, 112 countries reduced their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armed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services personnel rate.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Conflict deaths, GDP losses, refugees and IDPs, and terrorism have increased by at least 100 per cent in the last 15 years. Conflict deaths had the highest increase at 482 per cent.</a:t>
            </a:r>
          </a:p>
        </p:txBody>
      </p:sp>
    </p:spTree>
    <p:extLst>
      <p:ext uri="{BB962C8B-B14F-4D97-AF65-F5344CB8AC3E}">
        <p14:creationId xmlns:p14="http://schemas.microsoft.com/office/powerpoint/2010/main" val="194090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B18B9-1C8C-11D2-3F5F-272F6F3451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187EEB-DB0E-D4A1-9F89-D1CF701285DF}"/>
              </a:ext>
            </a:extLst>
          </p:cNvPr>
          <p:cNvSpPr>
            <a:spLocks noGrp="1"/>
          </p:cNvSpPr>
          <p:nvPr>
            <p:ph type="title"/>
          </p:nvPr>
        </p:nvSpPr>
        <p:spPr/>
        <p:txBody>
          <a:bodyPr/>
          <a:lstStyle/>
          <a:p>
            <a:pPr algn="ctr"/>
            <a:r>
              <a:rPr lang="en-GB" dirty="0"/>
              <a:t>2024 Findings</a:t>
            </a:r>
          </a:p>
        </p:txBody>
      </p:sp>
      <p:sp>
        <p:nvSpPr>
          <p:cNvPr id="3" name="Content Placeholder 2">
            <a:extLst>
              <a:ext uri="{FF2B5EF4-FFF2-40B4-BE49-F238E27FC236}">
                <a16:creationId xmlns:a16="http://schemas.microsoft.com/office/drawing/2014/main" id="{6215A75D-0FF7-3AAD-E483-81D59C20A963}"/>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War in the 21</a:t>
            </a:r>
            <a:r>
              <a:rPr lang="en-GB" sz="20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century is changing as a result of two key trends: </a:t>
            </a:r>
          </a:p>
          <a:p>
            <a:pPr marL="1028700" lvl="2" indent="-34290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changes in military technology </a:t>
            </a:r>
          </a:p>
          <a:p>
            <a:pPr marL="1028700" lvl="2" indent="-34290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increasing geopolitical competition. </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Non-state groups can now engage more effectively with larger states using technologies like drones and improvised explosive devices. The use of drones has surged, with non-state groups increasing drone attacks by over 1400% since 2018. This shift has made conflicts more complex and harder to resolve.</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Geopolitical shifts further complicate global conflict management. </a:t>
            </a:r>
          </a:p>
        </p:txBody>
      </p:sp>
    </p:spTree>
    <p:extLst>
      <p:ext uri="{BB962C8B-B14F-4D97-AF65-F5344CB8AC3E}">
        <p14:creationId xmlns:p14="http://schemas.microsoft.com/office/powerpoint/2010/main" val="246068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8F59C-C4C0-DA13-DFD2-41CEC83E94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CB24F6-CEEC-D925-1939-E1B1D03373D2}"/>
              </a:ext>
            </a:extLst>
          </p:cNvPr>
          <p:cNvSpPr>
            <a:spLocks noGrp="1"/>
          </p:cNvSpPr>
          <p:nvPr>
            <p:ph type="title"/>
          </p:nvPr>
        </p:nvSpPr>
        <p:spPr/>
        <p:txBody>
          <a:bodyPr/>
          <a:lstStyle/>
          <a:p>
            <a:pPr algn="ctr"/>
            <a:r>
              <a:rPr lang="en-GB" dirty="0"/>
              <a:t>Economic Impact of Violence</a:t>
            </a:r>
          </a:p>
        </p:txBody>
      </p:sp>
      <p:sp>
        <p:nvSpPr>
          <p:cNvPr id="3" name="Content Placeholder 2">
            <a:extLst>
              <a:ext uri="{FF2B5EF4-FFF2-40B4-BE49-F238E27FC236}">
                <a16:creationId xmlns:a16="http://schemas.microsoft.com/office/drawing/2014/main" id="{B18FA768-71B3-B606-C51B-DDD6AE342147}"/>
              </a:ext>
            </a:extLst>
          </p:cNvPr>
          <p:cNvSpPr>
            <a:spLocks noGrp="1"/>
          </p:cNvSpPr>
          <p:nvPr>
            <p:ph idx="1"/>
          </p:nvPr>
        </p:nvSpPr>
        <p:spPr/>
        <p:txBody>
          <a:bodyPr>
            <a:normAutofit lnSpcReduction="10000"/>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economic impact of violence on the global economy in 2023 was $19.1 trillion in purchasing power parity (PPP) terms. This figure is equivalent to 13.5 per cent of the world’s economic activity (gross world product) or $2,380 per person.</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largest increases in the economic impact of violence occurred in Palestine and Israel, where the total impact increased by 63 per cent and 40 per cent respectively.</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the ten countries most affected by violence, the economic cost of violence averaged 37.4 per cent of GDP in 2023, compared to just 2.9 per cent for the ten least affected countries.</a:t>
            </a:r>
          </a:p>
          <a:p>
            <a:pPr marL="0" indent="0">
              <a:lnSpc>
                <a:spcPct val="107000"/>
              </a:lnSpc>
              <a:spcAft>
                <a:spcPts val="800"/>
              </a:spcAft>
              <a:buNone/>
            </a:pPr>
            <a:endParaRPr lang="en-GB" sz="20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latin typeface="Aptos" panose="020B0004020202020204" pitchFamily="34" charset="0"/>
                <a:ea typeface="Aptos" panose="020B0004020202020204" pitchFamily="34" charset="0"/>
                <a:cs typeface="Times New Roman" panose="02020603050405020304" pitchFamily="18" charset="0"/>
              </a:rPr>
              <a:t>*</a:t>
            </a:r>
            <a:r>
              <a:rPr lang="en-GB" sz="1200" b="1" i="0" dirty="0">
                <a:solidFill>
                  <a:srgbClr val="000000"/>
                </a:solidFill>
                <a:effectLst/>
                <a:latin typeface="Georgia" panose="02040502050405020303" pitchFamily="18" charset="0"/>
              </a:rPr>
              <a:t> purchasing power parity (PPP)</a:t>
            </a:r>
            <a:r>
              <a:rPr lang="en-GB" sz="1200" b="0" i="0" dirty="0">
                <a:solidFill>
                  <a:srgbClr val="000000"/>
                </a:solidFill>
                <a:effectLst/>
                <a:latin typeface="Georgia" panose="02040502050405020303" pitchFamily="18" charset="0"/>
              </a:rPr>
              <a:t>, a measure of the relative value of </a:t>
            </a:r>
            <a:r>
              <a:rPr lang="en-GB" sz="1200" b="0" i="0" dirty="0">
                <a:effectLst/>
                <a:latin typeface="Georgia" panose="02040502050405020303" pitchFamily="18" charset="0"/>
                <a:hlinkClick r:id="rId2"/>
              </a:rPr>
              <a:t>currencies</a:t>
            </a:r>
            <a:r>
              <a:rPr lang="en-GB" sz="1200" b="0" i="0" dirty="0">
                <a:solidFill>
                  <a:srgbClr val="000000"/>
                </a:solidFill>
                <a:effectLst/>
                <a:latin typeface="Georgia" panose="02040502050405020303" pitchFamily="18" charset="0"/>
              </a:rPr>
              <a:t> that compares the prices of purchasing a fixed basket of goods and services in different countries. PPPs can be useful for estimating a more consistent and accurate comparison between different countries’ </a:t>
            </a:r>
            <a:r>
              <a:rPr lang="en-GB" sz="1200" b="0" i="0" dirty="0">
                <a:effectLst/>
                <a:latin typeface="Georgia" panose="02040502050405020303" pitchFamily="18" charset="0"/>
                <a:hlinkClick r:id="rId3"/>
              </a:rPr>
              <a:t>gross domestic product</a:t>
            </a:r>
            <a:r>
              <a:rPr lang="en-GB" sz="1200" b="0" i="0" dirty="0">
                <a:solidFill>
                  <a:srgbClr val="000000"/>
                </a:solidFill>
                <a:effectLst/>
                <a:latin typeface="Georgia" panose="02040502050405020303" pitchFamily="18" charset="0"/>
              </a:rPr>
              <a:t> (GDP), </a:t>
            </a:r>
            <a:r>
              <a:rPr lang="en-GB" sz="1200" b="0" i="0" dirty="0">
                <a:effectLst/>
                <a:latin typeface="Georgia" panose="02040502050405020303" pitchFamily="18" charset="0"/>
                <a:hlinkClick r:id="rId4"/>
              </a:rPr>
              <a:t>cost of living</a:t>
            </a:r>
            <a:r>
              <a:rPr lang="en-GB" sz="1200" b="0" i="0" dirty="0">
                <a:solidFill>
                  <a:srgbClr val="000000"/>
                </a:solidFill>
                <a:effectLst/>
                <a:latin typeface="Georgia" panose="02040502050405020303" pitchFamily="18" charset="0"/>
              </a:rPr>
              <a:t>, and other </a:t>
            </a:r>
            <a:r>
              <a:rPr lang="en-GB" sz="1200" b="0" i="0" dirty="0">
                <a:effectLst/>
                <a:latin typeface="Georgia" panose="02040502050405020303" pitchFamily="18" charset="0"/>
                <a:hlinkClick r:id="rId5"/>
              </a:rPr>
              <a:t>quality of life</a:t>
            </a:r>
            <a:r>
              <a:rPr lang="en-GB" sz="1200" b="0" i="0" dirty="0">
                <a:solidFill>
                  <a:srgbClr val="000000"/>
                </a:solidFill>
                <a:effectLst/>
                <a:latin typeface="Georgia" panose="02040502050405020303" pitchFamily="18" charset="0"/>
              </a:rPr>
              <a:t> measures than using the market </a:t>
            </a:r>
            <a:r>
              <a:rPr lang="en-GB" sz="1200" b="0" i="0" dirty="0">
                <a:effectLst/>
                <a:latin typeface="Georgia" panose="02040502050405020303" pitchFamily="18" charset="0"/>
                <a:hlinkClick r:id="rId6"/>
              </a:rPr>
              <a:t>exchange rates</a:t>
            </a:r>
            <a:r>
              <a:rPr lang="en-GB" sz="1200" b="0" i="0" dirty="0">
                <a:solidFill>
                  <a:srgbClr val="000000"/>
                </a:solidFill>
                <a:effectLst/>
                <a:latin typeface="Georgia" panose="02040502050405020303" pitchFamily="18" charset="0"/>
              </a:rPr>
              <a:t> of currencies. PPPs are often expressed in terms of the </a:t>
            </a:r>
            <a:r>
              <a:rPr lang="en-GB" sz="1200" b="0" i="0" dirty="0">
                <a:effectLst/>
                <a:latin typeface="Georgia" panose="02040502050405020303" pitchFamily="18" charset="0"/>
                <a:hlinkClick r:id="rId7"/>
              </a:rPr>
              <a:t>U.S.</a:t>
            </a:r>
            <a:r>
              <a:rPr lang="en-GB" sz="1200" b="0" i="0" dirty="0">
                <a:solidFill>
                  <a:srgbClr val="000000"/>
                </a:solidFill>
                <a:effectLst/>
                <a:latin typeface="Georgia" panose="02040502050405020303" pitchFamily="18" charset="0"/>
              </a:rPr>
              <a:t> </a:t>
            </a:r>
            <a:r>
              <a:rPr lang="en-GB" sz="1200" b="0" i="0" dirty="0">
                <a:effectLst/>
                <a:latin typeface="Georgia" panose="02040502050405020303" pitchFamily="18" charset="0"/>
                <a:hlinkClick r:id="rId8"/>
              </a:rPr>
              <a:t>dollar</a:t>
            </a:r>
            <a:r>
              <a:rPr lang="en-GB" sz="1200" b="0" i="0" dirty="0">
                <a:solidFill>
                  <a:srgbClr val="000000"/>
                </a:solidFill>
                <a:effectLst/>
                <a:latin typeface="Georgia" panose="02040502050405020303" pitchFamily="18" charset="0"/>
              </a:rPr>
              <a:t>. (Britannica.com)</a:t>
            </a:r>
            <a:endParaRPr lang="en-GB" sz="12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7042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766F0-BB77-E25A-E48F-F4CAA33D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5315BD-5DCD-BE03-C84F-FBCA8C86D23D}"/>
              </a:ext>
            </a:extLst>
          </p:cNvPr>
          <p:cNvSpPr>
            <a:spLocks noGrp="1"/>
          </p:cNvSpPr>
          <p:nvPr>
            <p:ph type="title"/>
          </p:nvPr>
        </p:nvSpPr>
        <p:spPr/>
        <p:txBody>
          <a:bodyPr/>
          <a:lstStyle/>
          <a:p>
            <a:pPr algn="ctr"/>
            <a:r>
              <a:rPr lang="en-GB" dirty="0"/>
              <a:t>Economic Impact of Violence</a:t>
            </a:r>
          </a:p>
        </p:txBody>
      </p:sp>
      <p:sp>
        <p:nvSpPr>
          <p:cNvPr id="3" name="Content Placeholder 2">
            <a:extLst>
              <a:ext uri="{FF2B5EF4-FFF2-40B4-BE49-F238E27FC236}">
                <a16:creationId xmlns:a16="http://schemas.microsoft.com/office/drawing/2014/main" id="{D91B68D6-3F01-CB8A-3D23-DB24C7A681D6}"/>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Expenditure on peacebuilding and peacekeeping was $49.6 billion in 2023, less than 0.6 per cent of total military spending in PPP terms.</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Military and internal security expenditure accounts for over 74 per cent of the total economic impact of violence, with the economic impact of military spending alone accounting for $8.4 trillion in the past year.</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Many countries have experienced enormous falls in GDP as a result of violent conflict during that time. Ukraine’s economy shrank by an estimated 30 percent in 2022 as a consequence of the Russian invasion, while some estimates suggest that the Syrian civil war led to a drop of 85 per cent of GDP.</a:t>
            </a:r>
          </a:p>
        </p:txBody>
      </p:sp>
    </p:spTree>
    <p:extLst>
      <p:ext uri="{BB962C8B-B14F-4D97-AF65-F5344CB8AC3E}">
        <p14:creationId xmlns:p14="http://schemas.microsoft.com/office/powerpoint/2010/main" val="1913418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BDF1-606F-1E36-6CD2-ECA25E8B4B43}"/>
              </a:ext>
            </a:extLst>
          </p:cNvPr>
          <p:cNvSpPr>
            <a:spLocks noGrp="1"/>
          </p:cNvSpPr>
          <p:nvPr>
            <p:ph type="title"/>
          </p:nvPr>
        </p:nvSpPr>
        <p:spPr/>
        <p:txBody>
          <a:bodyPr/>
          <a:lstStyle/>
          <a:p>
            <a:pPr algn="ctr"/>
            <a:r>
              <a:rPr lang="en-GB" dirty="0"/>
              <a:t>Links</a:t>
            </a:r>
          </a:p>
        </p:txBody>
      </p:sp>
      <p:sp>
        <p:nvSpPr>
          <p:cNvPr id="3" name="Content Placeholder 2">
            <a:extLst>
              <a:ext uri="{FF2B5EF4-FFF2-40B4-BE49-F238E27FC236}">
                <a16:creationId xmlns:a16="http://schemas.microsoft.com/office/drawing/2014/main" id="{66FA4A05-69F1-B717-7F3A-52937D0ABF8B}"/>
              </a:ext>
            </a:extLst>
          </p:cNvPr>
          <p:cNvSpPr>
            <a:spLocks noGrp="1"/>
          </p:cNvSpPr>
          <p:nvPr>
            <p:ph idx="1"/>
          </p:nvPr>
        </p:nvSpPr>
        <p:spPr/>
        <p:txBody>
          <a:bodyPr/>
          <a:lstStyle/>
          <a:p>
            <a:r>
              <a:rPr lang="en-GB" dirty="0">
                <a:hlinkClick r:id="rId2"/>
              </a:rPr>
              <a:t>Promoting message of lasting peace, UN to mark 100 years since start of World War I | UN News</a:t>
            </a:r>
            <a:endParaRPr lang="en-GB" dirty="0"/>
          </a:p>
          <a:p>
            <a:r>
              <a:rPr lang="en-GB" dirty="0">
                <a:hlinkClick r:id="rId3"/>
              </a:rPr>
              <a:t>United States presents its proposal for a lasting peace to the UN</a:t>
            </a:r>
            <a:endParaRPr lang="en-GB" dirty="0"/>
          </a:p>
        </p:txBody>
      </p:sp>
    </p:spTree>
    <p:extLst>
      <p:ext uri="{BB962C8B-B14F-4D97-AF65-F5344CB8AC3E}">
        <p14:creationId xmlns:p14="http://schemas.microsoft.com/office/powerpoint/2010/main" val="3713907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TotalTime>
  <Words>2948</Words>
  <Application>Microsoft Office PowerPoint</Application>
  <PresentationFormat>Widescreen</PresentationFormat>
  <Paragraphs>161</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Georgia</vt:lpstr>
      <vt:lpstr>Office Theme</vt:lpstr>
      <vt:lpstr>Concepts of Peace: Movements, Ideas, Practice</vt:lpstr>
      <vt:lpstr>The Global Peace Index</vt:lpstr>
      <vt:lpstr>The Global Peace Index- Definition of Peace</vt:lpstr>
      <vt:lpstr>The Global Peace Index- Positive Peace (2024)</vt:lpstr>
      <vt:lpstr>The Global Peace Index- Positive Peace</vt:lpstr>
      <vt:lpstr>The Global Peace Index- Methodology</vt:lpstr>
      <vt:lpstr>The Global Peace Index- Methodology</vt:lpstr>
      <vt:lpstr>The Global Peace Index- Methodology</vt:lpstr>
      <vt:lpstr> Measures of ongoing domestic and international conflict </vt:lpstr>
      <vt:lpstr> Measures of societal safety and security</vt:lpstr>
      <vt:lpstr> Measures of militarization</vt:lpstr>
      <vt:lpstr>Measures of militarization</vt:lpstr>
      <vt:lpstr>Weighting the index</vt:lpstr>
      <vt:lpstr>2011 Findings</vt:lpstr>
      <vt:lpstr>2011 Findings</vt:lpstr>
      <vt:lpstr>2024 Findings</vt:lpstr>
      <vt:lpstr>2024 Findings</vt:lpstr>
      <vt:lpstr>2024 Findings</vt:lpstr>
      <vt:lpstr>2024 Findings</vt:lpstr>
      <vt:lpstr>2024 Findings</vt:lpstr>
      <vt:lpstr>Economic Impact of Violence</vt:lpstr>
      <vt:lpstr>Economic Impact of Violence</vt:lpstr>
      <vt:lpstr>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37</cp:revision>
  <dcterms:created xsi:type="dcterms:W3CDTF">2025-02-16T22:52:28Z</dcterms:created>
  <dcterms:modified xsi:type="dcterms:W3CDTF">2025-02-24T13:11:02Z</dcterms:modified>
</cp:coreProperties>
</file>