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webextensions/webextension1.xml" ContentType="application/vnd.ms-office.webextension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21"/>
  </p:notesMasterIdLst>
  <p:sldIdLst>
    <p:sldId id="266" r:id="rId5"/>
    <p:sldId id="310" r:id="rId6"/>
    <p:sldId id="309" r:id="rId7"/>
    <p:sldId id="320" r:id="rId8"/>
    <p:sldId id="311" r:id="rId9"/>
    <p:sldId id="329" r:id="rId10"/>
    <p:sldId id="312" r:id="rId11"/>
    <p:sldId id="330" r:id="rId12"/>
    <p:sldId id="313" r:id="rId13"/>
    <p:sldId id="314" r:id="rId14"/>
    <p:sldId id="315" r:id="rId15"/>
    <p:sldId id="316" r:id="rId16"/>
    <p:sldId id="322" r:id="rId17"/>
    <p:sldId id="326" r:id="rId18"/>
    <p:sldId id="321" r:id="rId19"/>
    <p:sldId id="31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3569DE-B033-4244-B9B3-689859DCEDE8}" v="2" dt="2023-01-06T10:08:59.0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5076" autoAdjust="0"/>
  </p:normalViewPr>
  <p:slideViewPr>
    <p:cSldViewPr snapToGrid="0">
      <p:cViewPr varScale="1">
        <p:scale>
          <a:sx n="90" d="100"/>
          <a:sy n="90" d="100"/>
        </p:scale>
        <p:origin x="12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FE85F-AC04-4ED0-92E6-656BCEA6CA76}" type="datetimeFigureOut">
              <a:rPr lang="en-GB" smtClean="0"/>
              <a:t>06/01/2023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B4EDD-4225-46F3-B122-9C3A69B15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759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01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555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mailto:Davina-wyn.evans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hyperlink" Target="https://moodle.uwtsd.ac.uk/course/view.php?id=7929#section-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solidFill>
                  <a:schemeClr val="accent2"/>
                </a:solidFill>
              </a:rPr>
              <a:t>Creativity and Innovation for Business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solidFill>
                  <a:schemeClr val="accent1"/>
                </a:solidFill>
              </a:rPr>
              <a:t>Session 1 </a:t>
            </a:r>
          </a:p>
          <a:p>
            <a:pPr algn="ctr"/>
            <a:r>
              <a:rPr lang="en-US" sz="2000" b="1" dirty="0">
                <a:solidFill>
                  <a:schemeClr val="accent1"/>
                </a:solidFill>
              </a:rPr>
              <a:t>Module Introduction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B30FFD0F-A476-4C9B-83F0-10C52C4B6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438900" cy="690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we="http://schemas.microsoft.com/office/webextensions/webextension/2010/11" xmlns:pca="http://schemas.microsoft.com/office/powerpoint/2013/contentapp" Requires="we pca">
          <p:graphicFrame>
            <p:nvGraphicFramePr>
              <p:cNvPr id="4" name="Add-in 3" title="Poll Everywhere">
                <a:extLst>
                  <a:ext uri="{FF2B5EF4-FFF2-40B4-BE49-F238E27FC236}">
                    <a16:creationId xmlns:a16="http://schemas.microsoft.com/office/drawing/2014/main" id="{AC0C9F8A-68B0-E6BD-B316-190AD6769F0E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4000" y="857249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>
          <p:pic>
            <p:nvPicPr>
              <p:cNvPr id="4" name="Add-in 3" title="Poll Everywhere">
                <a:extLst>
                  <a:ext uri="{FF2B5EF4-FFF2-40B4-BE49-F238E27FC236}">
                    <a16:creationId xmlns:a16="http://schemas.microsoft.com/office/drawing/2014/main" id="{AC0C9F8A-68B0-E6BD-B316-190AD6769F0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4000" y="857249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6160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A55E1-5C49-43AF-AA4C-DF178D3B5FDB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sz="5000" b="1" dirty="0">
                <a:solidFill>
                  <a:schemeClr val="tx1"/>
                </a:solidFill>
              </a:rPr>
              <a:t>Introductions</a:t>
            </a:r>
            <a:r>
              <a:rPr lang="en-GB" sz="5000" b="1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21303-37C5-4FD5-92A1-1EE79B194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chemeClr val="accent1"/>
                </a:solidFill>
              </a:rPr>
              <a:t>Name: </a:t>
            </a:r>
            <a:r>
              <a:rPr lang="en-GB" sz="3000" b="1" dirty="0"/>
              <a:t>Davina Evans </a:t>
            </a:r>
          </a:p>
          <a:p>
            <a:endParaRPr lang="en-GB" sz="3000" b="1" dirty="0"/>
          </a:p>
          <a:p>
            <a:r>
              <a:rPr lang="en-GB" sz="3000" b="1" dirty="0">
                <a:solidFill>
                  <a:schemeClr val="accent1"/>
                </a:solidFill>
              </a:rPr>
              <a:t>E-mail</a:t>
            </a:r>
            <a:r>
              <a:rPr lang="en-GB" sz="3000" b="1" dirty="0"/>
              <a:t> – </a:t>
            </a:r>
            <a:r>
              <a:rPr lang="en-GB" sz="3000" b="1" dirty="0">
                <a:hlinkClick r:id="rId2"/>
              </a:rPr>
              <a:t>Davina-wyn.evans@uwtsd.ac.uk</a:t>
            </a:r>
            <a:endParaRPr lang="en-GB" sz="3000" b="1" dirty="0"/>
          </a:p>
          <a:p>
            <a:endParaRPr lang="en-GB" sz="3000" b="1" dirty="0"/>
          </a:p>
          <a:p>
            <a:endParaRPr lang="en-GB" sz="3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611E91-106B-4A50-813A-A90BF34DE5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81" y="4638225"/>
            <a:ext cx="1149677" cy="13861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0F773E-1259-4C89-901D-6BC414595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93341">
            <a:off x="8145389" y="3305744"/>
            <a:ext cx="3852163" cy="3022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13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76D9E-7A23-4CBB-8D3F-07C395AA8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Weekly Structure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696F-6B5D-4323-A5F1-3EC0024A5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5" y="0"/>
            <a:ext cx="7300127" cy="6400799"/>
          </a:xfrm>
        </p:spPr>
        <p:txBody>
          <a:bodyPr anchor="ctr">
            <a:normAutofit/>
          </a:bodyPr>
          <a:lstStyle/>
          <a:p>
            <a:pPr algn="ctr"/>
            <a:r>
              <a:rPr lang="en-GB" sz="2500" b="1" dirty="0">
                <a:solidFill>
                  <a:schemeClr val="accent1"/>
                </a:solidFill>
              </a:rPr>
              <a:t>Campus Delivery – </a:t>
            </a:r>
            <a:r>
              <a:rPr lang="en-GB" sz="2500" b="1" i="1" dirty="0">
                <a:solidFill>
                  <a:schemeClr val="tx1"/>
                </a:solidFill>
              </a:rPr>
              <a:t>SBC – Room AS414</a:t>
            </a:r>
          </a:p>
          <a:p>
            <a:pPr algn="ctr"/>
            <a:endParaRPr lang="en-GB" sz="2500" b="1" i="1" dirty="0">
              <a:solidFill>
                <a:schemeClr val="tx1"/>
              </a:solidFill>
            </a:endParaRPr>
          </a:p>
          <a:p>
            <a:pPr algn="ctr"/>
            <a:r>
              <a:rPr lang="en-GB" sz="2500" b="1" dirty="0">
                <a:solidFill>
                  <a:schemeClr val="accent6"/>
                </a:solidFill>
              </a:rPr>
              <a:t>Lecture</a:t>
            </a:r>
            <a:r>
              <a:rPr lang="en-GB" sz="2500" b="1" dirty="0"/>
              <a:t> – Monday – 1pm – 4pm</a:t>
            </a:r>
          </a:p>
          <a:p>
            <a:pPr algn="ctr"/>
            <a:endParaRPr lang="en-GB" sz="2500" b="1" dirty="0"/>
          </a:p>
          <a:p>
            <a:pPr algn="ctr"/>
            <a:r>
              <a:rPr lang="en-GB" sz="2500" b="1" dirty="0">
                <a:solidFill>
                  <a:schemeClr val="accent6"/>
                </a:solidFill>
              </a:rPr>
              <a:t>Tutorial</a:t>
            </a:r>
            <a:r>
              <a:rPr lang="en-GB" sz="2500" b="1" dirty="0"/>
              <a:t> – Monday - 4pm – 5pm </a:t>
            </a:r>
            <a:endParaRPr lang="en-GB" sz="2500" b="1" i="1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6950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A4BF4-6F24-4B6B-BFA9-FC290A073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Indicative Schedule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D6A99E7-F019-CD5D-C9BF-FAE3DA7CAD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129264"/>
              </p:ext>
            </p:extLst>
          </p:nvPr>
        </p:nvGraphicFramePr>
        <p:xfrm>
          <a:off x="723185" y="953833"/>
          <a:ext cx="6549313" cy="4936591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1258378">
                  <a:extLst>
                    <a:ext uri="{9D8B030D-6E8A-4147-A177-3AD203B41FA5}">
                      <a16:colId xmlns:a16="http://schemas.microsoft.com/office/drawing/2014/main" val="462964761"/>
                    </a:ext>
                  </a:extLst>
                </a:gridCol>
                <a:gridCol w="1480175">
                  <a:extLst>
                    <a:ext uri="{9D8B030D-6E8A-4147-A177-3AD203B41FA5}">
                      <a16:colId xmlns:a16="http://schemas.microsoft.com/office/drawing/2014/main" val="2864180409"/>
                    </a:ext>
                  </a:extLst>
                </a:gridCol>
                <a:gridCol w="3810760">
                  <a:extLst>
                    <a:ext uri="{9D8B030D-6E8A-4147-A177-3AD203B41FA5}">
                      <a16:colId xmlns:a16="http://schemas.microsoft.com/office/drawing/2014/main" val="1352640797"/>
                    </a:ext>
                  </a:extLst>
                </a:gridCol>
              </a:tblGrid>
              <a:tr h="89069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Week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Number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Date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Activity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02341561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1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09/01/23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Module Introduction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6371210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2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16/01/23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What is Innovation?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18507638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23/01/23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What is Creativity?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38674249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4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30/01/23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Where Do Ideas Come From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24399286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5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06/02/23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Innovation Models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54899572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6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13/02/23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The Innovative Organisation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2597459"/>
                  </a:ext>
                </a:extLst>
              </a:tr>
              <a:tr h="89069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7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20/02/23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Leadership and Management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(Reading Week)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78720083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8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27/02/23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Problem Solving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48792236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9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06/03/23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Research and Development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74184933"/>
                  </a:ext>
                </a:extLst>
              </a:tr>
              <a:tr h="350577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10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>
                          <a:effectLst/>
                        </a:rPr>
                        <a:t>13/03/23</a:t>
                      </a:r>
                      <a:endParaRPr lang="en-GB" sz="20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dirty="0">
                          <a:effectLst/>
                        </a:rPr>
                        <a:t>Live Presentations </a:t>
                      </a:r>
                      <a:endParaRPr lang="en-GB" sz="20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048314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478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84953-E5F5-4EA4-9C9D-182D7CF4B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latin typeface="+mn-lt"/>
              </a:rPr>
              <a:t>Key Dates </a:t>
            </a:r>
          </a:p>
        </p:txBody>
      </p:sp>
      <p:cxnSp>
        <p:nvCxnSpPr>
          <p:cNvPr id="17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8DF39-A323-4CD3-A505-A714621257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2652" y="1822949"/>
            <a:ext cx="7933020" cy="4503417"/>
          </a:xfrm>
        </p:spPr>
        <p:txBody>
          <a:bodyPr vert="horz" lIns="0" tIns="45720" rIns="0" bIns="45720" rtlCol="0">
            <a:noAutofit/>
          </a:bodyPr>
          <a:lstStyle/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7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DRAFT Submission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(Report &amp; Presentation Slides) by: Monday 27</a:t>
            </a:r>
            <a:r>
              <a:rPr lang="en-GB" sz="17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2023 to be submitted via email to davina-wyn.evans@uwtsd.ac.uk – feedback to be provided during tutorial hour session on Monday 6</a:t>
            </a:r>
            <a:r>
              <a:rPr lang="en-GB" sz="17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February 2023.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7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Presentations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be delivered ‘In Person’ – Monday 13</a:t>
            </a:r>
            <a:r>
              <a:rPr lang="en-GB" sz="17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2023 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7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(Individual time slots to confirmed closer to the date).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7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 Submission</a:t>
            </a:r>
            <a:r>
              <a:rPr lang="en-GB" sz="1700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(Report &amp; Presentation Slides) by: Friday 17</a:t>
            </a:r>
            <a:r>
              <a:rPr lang="en-GB" sz="17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2023 by 3.00pm via Turnitin. </a:t>
            </a:r>
          </a:p>
          <a:p>
            <a:pPr>
              <a:lnSpc>
                <a:spcPct val="170000"/>
              </a:lnSpc>
              <a:spcAft>
                <a:spcPts val="800"/>
              </a:spcAft>
            </a:pPr>
            <a:r>
              <a:rPr lang="en-GB" sz="1700" b="1" dirty="0">
                <a:solidFill>
                  <a:schemeClr val="accent6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Feedback: 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Provisional Marks and Feedback – Friday 8</a:t>
            </a:r>
            <a:r>
              <a:rPr lang="en-GB" sz="17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2023</a:t>
            </a:r>
          </a:p>
          <a:p>
            <a:pPr>
              <a:lnSpc>
                <a:spcPct val="170000"/>
              </a:lnSpc>
            </a:pPr>
            <a:endParaRPr lang="en-US" sz="1700" dirty="0"/>
          </a:p>
        </p:txBody>
      </p:sp>
      <p:pic>
        <p:nvPicPr>
          <p:cNvPr id="6" name="Content Placeholder 5" descr="Spiral open diary laid on blue wooden floor">
            <a:extLst>
              <a:ext uri="{FF2B5EF4-FFF2-40B4-BE49-F238E27FC236}">
                <a16:creationId xmlns:a16="http://schemas.microsoft.com/office/drawing/2014/main" id="{B3F72350-E6C2-4117-BCB8-206FC62AC3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3634" r="29236" b="-3"/>
          <a:stretch/>
        </p:blipFill>
        <p:spPr>
          <a:xfrm>
            <a:off x="8358324" y="2182630"/>
            <a:ext cx="3621024" cy="36006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719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9527FCEA-6143-4C5E-8C45-8AC9237ADE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50000"/>
              <a:lumOff val="5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1A9F23AD-7A55-49F3-A3EC-743F47F36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7090"/>
            <a:ext cx="6741849" cy="5897880"/>
          </a:xfrm>
          <a:prstGeom prst="rect">
            <a:avLst/>
          </a:prstGeom>
          <a:solidFill>
            <a:srgbClr val="FFFFFF"/>
          </a:solidFill>
          <a:ln w="19050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B03-E25D-4C85-B154-1D7A4DD6FF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0" t="22171" r="47064" b="4496"/>
          <a:stretch/>
        </p:blipFill>
        <p:spPr>
          <a:xfrm>
            <a:off x="641180" y="659498"/>
            <a:ext cx="6410084" cy="5553064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D7D9F91F-72C9-4DB9-ABD0-A8180D826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48006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A1AC3F-D047-49DA-AB9C-A0632CF026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465" t="31318" r="25960" b="15038"/>
          <a:stretch/>
        </p:blipFill>
        <p:spPr>
          <a:xfrm>
            <a:off x="7695873" y="966453"/>
            <a:ext cx="3854945" cy="1829681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BE016956-CE9F-4946-8834-A8BC3529D0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603670"/>
            <a:ext cx="4180332" cy="2788074"/>
          </a:xfrm>
          <a:prstGeom prst="rect">
            <a:avLst/>
          </a:prstGeom>
          <a:solidFill>
            <a:srgbClr val="FFFFFF"/>
          </a:solidFill>
          <a:ln w="19050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Related image">
            <a:hlinkClick r:id="rId4"/>
            <a:extLst>
              <a:ext uri="{FF2B5EF4-FFF2-40B4-BE49-F238E27FC236}">
                <a16:creationId xmlns:a16="http://schemas.microsoft.com/office/drawing/2014/main" id="{21363994-B0B3-475D-BC63-D4361AA19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95873" y="4193746"/>
            <a:ext cx="3854945" cy="158052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178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90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12709"/>
            <a:ext cx="12192000" cy="264529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BC9D1-C9E4-4744-AFF8-904A90BD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>
                <a:solidFill>
                  <a:schemeClr val="bg1"/>
                </a:solidFill>
              </a:rPr>
              <a:t>Reading Materials 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A965B8E-3882-46AF-8D64-D7F136E5C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75791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46">
            <a:extLst>
              <a:ext uri="{FF2B5EF4-FFF2-40B4-BE49-F238E27FC236}">
                <a16:creationId xmlns:a16="http://schemas.microsoft.com/office/drawing/2014/main" id="{1B23B5C8-7571-48D0-A990-CC2FE29F4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710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48">
            <a:extLst>
              <a:ext uri="{FF2B5EF4-FFF2-40B4-BE49-F238E27FC236}">
                <a16:creationId xmlns:a16="http://schemas.microsoft.com/office/drawing/2014/main" id="{E34CB009-3728-4041-86E2-BF1746DC4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2967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0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ectangle 52">
            <a:extLst>
              <a:ext uri="{FF2B5EF4-FFF2-40B4-BE49-F238E27FC236}">
                <a16:creationId xmlns:a16="http://schemas.microsoft.com/office/drawing/2014/main" id="{C22DE4C3-F301-467F-AA92-57A8FB152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338C155-707F-46F1-91E2-678D3191E7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268" t="43375" r="23431" b="40465"/>
          <a:stretch/>
        </p:blipFill>
        <p:spPr>
          <a:xfrm>
            <a:off x="8908284" y="4210823"/>
            <a:ext cx="3288623" cy="26452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F991451-08D8-411C-97D1-F9ED35154E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85" t="29302" r="14187" b="15814"/>
          <a:stretch/>
        </p:blipFill>
        <p:spPr>
          <a:xfrm>
            <a:off x="95693" y="110012"/>
            <a:ext cx="9844016" cy="37230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8671CDD-8279-4C9E-8398-6DFD0BAC34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01" t="76265" r="63983" b="13245"/>
          <a:stretch/>
        </p:blipFill>
        <p:spPr>
          <a:xfrm>
            <a:off x="4424876" y="1227998"/>
            <a:ext cx="4062028" cy="7932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3085BCA-D14B-4DCD-B4B9-453302325F8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86" t="20371" r="51687" b="5272"/>
          <a:stretch/>
        </p:blipFill>
        <p:spPr>
          <a:xfrm>
            <a:off x="8732974" y="284230"/>
            <a:ext cx="3363333" cy="3254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865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AB9C9-B0D2-44F8-B2E3-E121E70C2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Aims &amp; Objectives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2FF4250-005B-4455-95AB-A43E6A9320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27" r="5866" b="-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F61F2-C663-43D1-BA24-9BB977540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411209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AIM(S):</a:t>
            </a:r>
          </a:p>
          <a:p>
            <a:pPr lvl="0" hangingPunct="0">
              <a:lnSpc>
                <a:spcPct val="100000"/>
              </a:lnSpc>
            </a:pPr>
            <a:r>
              <a:rPr lang="en-GB" sz="1300" b="1" dirty="0"/>
              <a:t>To provide students with a clear understanding of the importance of innovation to business development, and the ability to critically review models and characteristics of the innovation process.</a:t>
            </a:r>
          </a:p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LEARNING OUTCOMES:</a:t>
            </a:r>
          </a:p>
          <a:p>
            <a:pPr marL="0" indent="0" hangingPunct="0">
              <a:lnSpc>
                <a:spcPct val="100000"/>
              </a:lnSpc>
              <a:buNone/>
            </a:pPr>
            <a:r>
              <a:rPr lang="en-GB" sz="1300" b="1" i="1" dirty="0"/>
              <a:t>Upon the successful completion of this module, the student should be able to: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reflect on the innovation concept;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recognise, analyse and apply creative thinking at the individual, team, organisational and industry level;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explore and differentiate between different models of innovation;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assess characteristics of organisational knowledge and organisational knowing.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035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33CD2-08BB-46F9-9EC3-FB8C379AA64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Assessment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9ACE0DF-FC0B-493E-BEC6-75A640EFC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8893940"/>
              </p:ext>
            </p:extLst>
          </p:nvPr>
        </p:nvGraphicFramePr>
        <p:xfrm>
          <a:off x="1226676" y="2087592"/>
          <a:ext cx="4725550" cy="2104850"/>
        </p:xfrm>
        <a:graphic>
          <a:graphicData uri="http://schemas.openxmlformats.org/drawingml/2006/table">
            <a:tbl>
              <a:tblPr firstRow="1" firstCol="1" bandRow="1">
                <a:tableStyleId>{E8B1032C-EA38-4F05-BA0D-38AFFFC7BED3}</a:tableStyleId>
              </a:tblPr>
              <a:tblGrid>
                <a:gridCol w="3019797">
                  <a:extLst>
                    <a:ext uri="{9D8B030D-6E8A-4147-A177-3AD203B41FA5}">
                      <a16:colId xmlns:a16="http://schemas.microsoft.com/office/drawing/2014/main" val="3692992508"/>
                    </a:ext>
                  </a:extLst>
                </a:gridCol>
                <a:gridCol w="1705753">
                  <a:extLst>
                    <a:ext uri="{9D8B030D-6E8A-4147-A177-3AD203B41FA5}">
                      <a16:colId xmlns:a16="http://schemas.microsoft.com/office/drawing/2014/main" val="1907061335"/>
                    </a:ext>
                  </a:extLst>
                </a:gridCol>
              </a:tblGrid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Activity type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Percentage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90236058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Written exam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82982234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Coursework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100%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3255582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Practical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26855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TOTAL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8347396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7DAFE8B-BACF-4056-8896-9AF4CB0B46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581043"/>
              </p:ext>
            </p:extLst>
          </p:nvPr>
        </p:nvGraphicFramePr>
        <p:xfrm>
          <a:off x="1164566" y="4663448"/>
          <a:ext cx="5863238" cy="115620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2171866">
                  <a:extLst>
                    <a:ext uri="{9D8B030D-6E8A-4147-A177-3AD203B41FA5}">
                      <a16:colId xmlns:a16="http://schemas.microsoft.com/office/drawing/2014/main" val="3784250568"/>
                    </a:ext>
                  </a:extLst>
                </a:gridCol>
                <a:gridCol w="2651464">
                  <a:extLst>
                    <a:ext uri="{9D8B030D-6E8A-4147-A177-3AD203B41FA5}">
                      <a16:colId xmlns:a16="http://schemas.microsoft.com/office/drawing/2014/main" val="2562577559"/>
                    </a:ext>
                  </a:extLst>
                </a:gridCol>
                <a:gridCol w="1039908">
                  <a:extLst>
                    <a:ext uri="{9D8B030D-6E8A-4147-A177-3AD203B41FA5}">
                      <a16:colId xmlns:a16="http://schemas.microsoft.com/office/drawing/2014/main" val="506247151"/>
                    </a:ext>
                  </a:extLst>
                </a:gridCol>
              </a:tblGrid>
              <a:tr h="2890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Mode of assessment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Volume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Weighting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01048370"/>
                  </a:ext>
                </a:extLst>
              </a:tr>
              <a:tr h="8671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Individual project plan supported by a reflective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2500-word written report supported by 15 minutes’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44420699"/>
                  </a:ext>
                </a:extLst>
              </a:tr>
            </a:tbl>
          </a:graphicData>
        </a:graphic>
      </p:graphicFrame>
      <p:sp>
        <p:nvSpPr>
          <p:cNvPr id="6" name="Arrow: Curved Left 5">
            <a:extLst>
              <a:ext uri="{FF2B5EF4-FFF2-40B4-BE49-F238E27FC236}">
                <a16:creationId xmlns:a16="http://schemas.microsoft.com/office/drawing/2014/main" id="{7A05CD1A-3E86-4886-AD0D-DA37569B31F1}"/>
              </a:ext>
            </a:extLst>
          </p:cNvPr>
          <p:cNvSpPr/>
          <p:nvPr/>
        </p:nvSpPr>
        <p:spPr>
          <a:xfrm>
            <a:off x="7660257" y="2563640"/>
            <a:ext cx="2087592" cy="3257603"/>
          </a:xfrm>
          <a:prstGeom prst="curvedLeftArrow">
            <a:avLst>
              <a:gd name="adj1" fmla="val 25000"/>
              <a:gd name="adj2" fmla="val 50000"/>
              <a:gd name="adj3" fmla="val 39925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4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463" y="5490428"/>
            <a:ext cx="10909073" cy="957902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000" b="1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Assignment Task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9C60DD-9E16-4EDD-A893-FCEFCF286A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35" t="25116" r="6424" b="18605"/>
          <a:stretch/>
        </p:blipFill>
        <p:spPr>
          <a:xfrm>
            <a:off x="249080" y="320043"/>
            <a:ext cx="5598663" cy="48503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D8F4D4-8896-4658-B0A2-F3FA031406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61" t="15349" r="35901" b="6666"/>
          <a:stretch/>
        </p:blipFill>
        <p:spPr>
          <a:xfrm>
            <a:off x="8654785" y="339777"/>
            <a:ext cx="3288135" cy="48503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E823BB5-2569-4584-99E9-37DD3AD181A9}"/>
              </a:ext>
            </a:extLst>
          </p:cNvPr>
          <p:cNvCxnSpPr>
            <a:cxnSpLocks/>
          </p:cNvCxnSpPr>
          <p:nvPr/>
        </p:nvCxnSpPr>
        <p:spPr>
          <a:xfrm>
            <a:off x="6010785" y="2687510"/>
            <a:ext cx="2442100" cy="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1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b="1" dirty="0"/>
              <a:t>Assignment Task 1 </a:t>
            </a:r>
            <a:br>
              <a:rPr lang="en-GB" b="1" dirty="0"/>
            </a:br>
            <a:r>
              <a:rPr lang="en-GB" b="1" dirty="0"/>
              <a:t>Report – 2500(+/-10%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Light Bulb and Gear">
            <a:extLst>
              <a:ext uri="{FF2B5EF4-FFF2-40B4-BE49-F238E27FC236}">
                <a16:creationId xmlns:a16="http://schemas.microsoft.com/office/drawing/2014/main" id="{A2A0FAC5-032D-4E59-BFE3-D7BCCA349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976" y="2473954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4DD909-7E27-402D-B10F-5495D8B119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07" t="40715" r="30058" b="25272"/>
          <a:stretch/>
        </p:blipFill>
        <p:spPr>
          <a:xfrm>
            <a:off x="3827257" y="2321689"/>
            <a:ext cx="8026387" cy="36532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367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A6823-A09D-46E3-B39E-F04F62B0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305171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Assignment Task 2 – Presentation – 15 mins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Classroom">
            <a:extLst>
              <a:ext uri="{FF2B5EF4-FFF2-40B4-BE49-F238E27FC236}">
                <a16:creationId xmlns:a16="http://schemas.microsoft.com/office/drawing/2014/main" id="{12978018-1979-4A9E-89F7-8F634F7B1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10837" y="4015716"/>
            <a:ext cx="2409024" cy="24090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D19374-D396-4F07-83C8-105B57DAC3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163" t="26512" r="23779" b="13623"/>
          <a:stretch/>
        </p:blipFill>
        <p:spPr>
          <a:xfrm>
            <a:off x="4788895" y="1229811"/>
            <a:ext cx="6801692" cy="45755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609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322A11-406D-4626-AE58-CF5DBE35F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Feedback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Diploma Roll">
            <a:extLst>
              <a:ext uri="{FF2B5EF4-FFF2-40B4-BE49-F238E27FC236}">
                <a16:creationId xmlns:a16="http://schemas.microsoft.com/office/drawing/2014/main" id="{456AA316-3376-478B-B2A9-B2ABE38E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110E56-8401-489F-B680-8DD93D4ED9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849" t="22636" r="9000" b="11938"/>
          <a:stretch/>
        </p:blipFill>
        <p:spPr>
          <a:xfrm>
            <a:off x="6337005" y="1919895"/>
            <a:ext cx="4553648" cy="4392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182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FF43A89-FF65-44A9-BE4C-DC7389FF9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BC4341-33FB-4D46-A7B4-62039B616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9394C5B-B8DE-4221-8CA4-A30237DB3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What do I know? – Ayeright">
            <a:extLst>
              <a:ext uri="{FF2B5EF4-FFF2-40B4-BE49-F238E27FC236}">
                <a16:creationId xmlns:a16="http://schemas.microsoft.com/office/drawing/2014/main" id="{9AA7AFFF-5B76-4C45-B63B-DE1594D1A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824" y="1859260"/>
            <a:ext cx="7818351" cy="282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44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DD85225-4221-4672-B1DE-C34BFFF5F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ext, logo&#10;&#10;Description automatically generated">
            <a:extLst>
              <a:ext uri="{FF2B5EF4-FFF2-40B4-BE49-F238E27FC236}">
                <a16:creationId xmlns:a16="http://schemas.microsoft.com/office/drawing/2014/main" id="{9F0251ED-C326-4C4E-AF46-F82F408ECB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8" r="1" b="713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FB55C46-EDB8-4EC2-AD52-94B111D3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10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webextensions/webextension1.xml><?xml version="1.0" encoding="utf-8"?>
<we:webextension xmlns:we="http://schemas.microsoft.com/office/webextensions/webextension/2010/11" id="{05219911-7807-4947-831A-6318584086D1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310,&quot;confidenceLevel&quot;:2}"/>
    <we:property name="url" value="&quot;free_text_poll/alRl4nyjaOT5maXPlERbU&quot;"/>
  </we:properties>
  <we:bindings/>
  <we:snapshot xmlns:r="http://schemas.openxmlformats.org/officeDocument/2006/relationships" r:embed="rId1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7b0226-a333-4c25-acd7-534bd000737f" xsi:nil="true"/>
    <_activity xmlns="717b0226-a333-4c25-acd7-534bd000737f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3C3363D2C34142BB9C00026A752F8F" ma:contentTypeVersion="16" ma:contentTypeDescription="Create a new document." ma:contentTypeScope="" ma:versionID="ed96dbe48a4450fba864f2119afc4f57">
  <xsd:schema xmlns:xsd="http://www.w3.org/2001/XMLSchema" xmlns:xs="http://www.w3.org/2001/XMLSchema" xmlns:p="http://schemas.microsoft.com/office/2006/metadata/properties" xmlns:ns3="717b0226-a333-4c25-acd7-534bd000737f" xmlns:ns4="5fa7c6fb-f4dc-42b8-b650-783ea9de0442" targetNamespace="http://schemas.microsoft.com/office/2006/metadata/properties" ma:root="true" ma:fieldsID="2240f1abc06322ebc508e6be6c519a62" ns3:_="" ns4:_="">
    <xsd:import namespace="717b0226-a333-4c25-acd7-534bd000737f"/>
    <xsd:import namespace="5fa7c6fb-f4dc-42b8-b650-783ea9de044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7b0226-a333-4c25-acd7-534bd000737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fa7c6fb-f4dc-42b8-b650-783ea9de0442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F3CD65D-61A5-43C9-A837-6EC73C7DA8AB}">
  <ds:schemaRefs>
    <ds:schemaRef ds:uri="http://purl.org/dc/terms/"/>
    <ds:schemaRef ds:uri="http://schemas.microsoft.com/office/2006/documentManagement/types"/>
    <ds:schemaRef ds:uri="http://purl.org/dc/dcmitype/"/>
    <ds:schemaRef ds:uri="http://www.w3.org/XML/1998/namespace"/>
    <ds:schemaRef ds:uri="http://schemas.microsoft.com/office/infopath/2007/PartnerControls"/>
    <ds:schemaRef ds:uri="5fa7c6fb-f4dc-42b8-b650-783ea9de0442"/>
    <ds:schemaRef ds:uri="http://purl.org/dc/elements/1.1/"/>
    <ds:schemaRef ds:uri="http://schemas.openxmlformats.org/package/2006/metadata/core-properties"/>
    <ds:schemaRef ds:uri="717b0226-a333-4c25-acd7-534bd000737f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14339445-701C-4B2F-86B4-832CDFDBB2B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7b0226-a333-4c25-acd7-534bd000737f"/>
    <ds:schemaRef ds:uri="5fa7c6fb-f4dc-42b8-b650-783ea9de044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380</Words>
  <Application>Microsoft Office PowerPoint</Application>
  <PresentationFormat>Widescreen</PresentationFormat>
  <Paragraphs>88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Georgia Pro Cond Light</vt:lpstr>
      <vt:lpstr>Speak Pro</vt:lpstr>
      <vt:lpstr>Times New Roman</vt:lpstr>
      <vt:lpstr>RetrospectVTI</vt:lpstr>
      <vt:lpstr>Creativity and Innovation for Business Advantage</vt:lpstr>
      <vt:lpstr>PowerPoint Presentation</vt:lpstr>
      <vt:lpstr>Introductions </vt:lpstr>
      <vt:lpstr>Weekly Structure </vt:lpstr>
      <vt:lpstr>Indicative Schedule </vt:lpstr>
      <vt:lpstr>Key Dates </vt:lpstr>
      <vt:lpstr>PowerPoint Presentation</vt:lpstr>
      <vt:lpstr>Reading Materials </vt:lpstr>
      <vt:lpstr>Aims &amp; Objectives </vt:lpstr>
      <vt:lpstr>Assessment </vt:lpstr>
      <vt:lpstr>Assignment Task 1</vt:lpstr>
      <vt:lpstr>Assignment Task 1  Report – 2500(+/-10%</vt:lpstr>
      <vt:lpstr>Assignment Task 2 – Presentation – 15 mins</vt:lpstr>
      <vt:lpstr>Feedback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2021-01-11T20:32:16Z</dcterms:created>
  <dcterms:modified xsi:type="dcterms:W3CDTF">2023-01-06T10:08:59Z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0x010100C73C3363D2C34142BB9C00026A752F8F</vt:lpwstr>
  </property>
</Properties>
</file>