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4"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71" autoAdjust="0"/>
    <p:restoredTop sz="94660"/>
  </p:normalViewPr>
  <p:slideViewPr>
    <p:cSldViewPr snapToGrid="0">
      <p:cViewPr varScale="1">
        <p:scale>
          <a:sx n="85" d="100"/>
          <a:sy n="85" d="100"/>
        </p:scale>
        <p:origin x="9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6A59BD-B8CB-437D-8ADE-78A4D7674539}" type="doc">
      <dgm:prSet loTypeId="urn:microsoft.com/office/officeart/2005/8/layout/process2" loCatId="process" qsTypeId="urn:microsoft.com/office/officeart/2005/8/quickstyle/simple3" qsCatId="simple" csTypeId="urn:microsoft.com/office/officeart/2005/8/colors/colorful1" csCatId="colorful" phldr="1"/>
      <dgm:spPr/>
      <dgm:t>
        <a:bodyPr/>
        <a:lstStyle/>
        <a:p>
          <a:endParaRPr lang="en-US"/>
        </a:p>
      </dgm:t>
    </dgm:pt>
    <dgm:pt modelId="{D83071BC-1CBE-405B-B98F-445ABA1A43B9}">
      <dgm:prSet/>
      <dgm:spPr/>
      <dgm:t>
        <a:bodyPr/>
        <a:lstStyle/>
        <a:p>
          <a:r>
            <a:rPr lang="en-GB" baseline="0" dirty="0"/>
            <a:t>THE RUMBOLD REPORT (1990) on PLAY IS STILL USED TODAY. IT STATES THAT PLEASUREABLE PLAY HELPS THE THINKING PROCESS OF A CHILD AND THEREFORE INCREASES THEIR UNDERSTANDING, WHICH LEADS TO IMPROVEMENT IN THEIR LANGUAGE.  PLAY ALLOWS THE CURIOSITY OF A CHILD TO SHINE THROUGH BY BEING CREATIVE AND EXPLORE DIFFERENT MATERIALS AND THEIR SURROUNDINGS.</a:t>
          </a:r>
          <a:endParaRPr lang="en-US" dirty="0"/>
        </a:p>
      </dgm:t>
    </dgm:pt>
    <dgm:pt modelId="{8449D559-9EF3-463E-97E8-94F00B40B173}" type="parTrans" cxnId="{4C29CC28-05D9-48B3-A651-A9EA260EC14A}">
      <dgm:prSet/>
      <dgm:spPr/>
      <dgm:t>
        <a:bodyPr/>
        <a:lstStyle/>
        <a:p>
          <a:endParaRPr lang="en-US"/>
        </a:p>
      </dgm:t>
    </dgm:pt>
    <dgm:pt modelId="{36AE2180-30CD-4EC0-AC8E-481A53EB12AE}" type="sibTrans" cxnId="{4C29CC28-05D9-48B3-A651-A9EA260EC14A}">
      <dgm:prSet/>
      <dgm:spPr/>
      <dgm:t>
        <a:bodyPr/>
        <a:lstStyle/>
        <a:p>
          <a:endParaRPr lang="en-US"/>
        </a:p>
      </dgm:t>
    </dgm:pt>
    <dgm:pt modelId="{3CC48746-E4FE-4E96-B14C-3A5665824CC5}">
      <dgm:prSet/>
      <dgm:spPr/>
      <dgm:t>
        <a:bodyPr/>
        <a:lstStyle/>
        <a:p>
          <a:r>
            <a:rPr lang="en-GB" baseline="0" dirty="0"/>
            <a:t>PSYCHOLOGISTS AND RESEARCEHERS PAST AND PRESENT HAVE WRITTEN IN GREAT LENGTH REGARDING THE IMPORTANCE OF PLAY IN A CHILD’S DEVELOPMENT.  IT HAS BEEN IMPLIED THAT THE INTRODUCTION OF FORMAL LEARNING METHODS TOO SOON CAN HAVE A DETRIMENTAL EFFECT ON A CHILD.</a:t>
          </a:r>
        </a:p>
      </dgm:t>
    </dgm:pt>
    <dgm:pt modelId="{27B54141-0C37-4EB8-974F-2A1E6A1759D0}" type="parTrans" cxnId="{0146386A-B1DC-406E-9B29-F9BDC3378FF7}">
      <dgm:prSet/>
      <dgm:spPr/>
      <dgm:t>
        <a:bodyPr/>
        <a:lstStyle/>
        <a:p>
          <a:endParaRPr lang="en-US"/>
        </a:p>
      </dgm:t>
    </dgm:pt>
    <dgm:pt modelId="{94F65F69-4E4F-4F52-96C1-7097CA37BE9F}" type="sibTrans" cxnId="{0146386A-B1DC-406E-9B29-F9BDC3378FF7}">
      <dgm:prSet/>
      <dgm:spPr/>
      <dgm:t>
        <a:bodyPr/>
        <a:lstStyle/>
        <a:p>
          <a:endParaRPr lang="en-US"/>
        </a:p>
      </dgm:t>
    </dgm:pt>
    <dgm:pt modelId="{2373E830-4147-4672-BD14-59EBB779DCCD}" type="pres">
      <dgm:prSet presAssocID="{B46A59BD-B8CB-437D-8ADE-78A4D7674539}" presName="linearFlow" presStyleCnt="0">
        <dgm:presLayoutVars>
          <dgm:resizeHandles val="exact"/>
        </dgm:presLayoutVars>
      </dgm:prSet>
      <dgm:spPr/>
    </dgm:pt>
    <dgm:pt modelId="{C14C1D5C-00C3-4DFE-9D90-4CE6BF5624B1}" type="pres">
      <dgm:prSet presAssocID="{D83071BC-1CBE-405B-B98F-445ABA1A43B9}" presName="node" presStyleLbl="node1" presStyleIdx="0" presStyleCnt="2">
        <dgm:presLayoutVars>
          <dgm:bulletEnabled val="1"/>
        </dgm:presLayoutVars>
      </dgm:prSet>
      <dgm:spPr/>
    </dgm:pt>
    <dgm:pt modelId="{19EF99A5-CBCB-47F9-9613-C4AAA6C0C325}" type="pres">
      <dgm:prSet presAssocID="{36AE2180-30CD-4EC0-AC8E-481A53EB12AE}" presName="sibTrans" presStyleLbl="sibTrans2D1" presStyleIdx="0" presStyleCnt="1"/>
      <dgm:spPr/>
    </dgm:pt>
    <dgm:pt modelId="{373B0A10-E116-4322-B78B-ACCA2A722B3F}" type="pres">
      <dgm:prSet presAssocID="{36AE2180-30CD-4EC0-AC8E-481A53EB12AE}" presName="connectorText" presStyleLbl="sibTrans2D1" presStyleIdx="0" presStyleCnt="1"/>
      <dgm:spPr/>
    </dgm:pt>
    <dgm:pt modelId="{1C9E8E0C-22C9-4801-90EB-305B6C8FF480}" type="pres">
      <dgm:prSet presAssocID="{3CC48746-E4FE-4E96-B14C-3A5665824CC5}" presName="node" presStyleLbl="node1" presStyleIdx="1" presStyleCnt="2">
        <dgm:presLayoutVars>
          <dgm:bulletEnabled val="1"/>
        </dgm:presLayoutVars>
      </dgm:prSet>
      <dgm:spPr/>
    </dgm:pt>
  </dgm:ptLst>
  <dgm:cxnLst>
    <dgm:cxn modelId="{198BE703-8D7A-40CA-B42F-067E2E6A1DB5}" type="presOf" srcId="{B46A59BD-B8CB-437D-8ADE-78A4D7674539}" destId="{2373E830-4147-4672-BD14-59EBB779DCCD}" srcOrd="0" destOrd="0" presId="urn:microsoft.com/office/officeart/2005/8/layout/process2"/>
    <dgm:cxn modelId="{4C29CC28-05D9-48B3-A651-A9EA260EC14A}" srcId="{B46A59BD-B8CB-437D-8ADE-78A4D7674539}" destId="{D83071BC-1CBE-405B-B98F-445ABA1A43B9}" srcOrd="0" destOrd="0" parTransId="{8449D559-9EF3-463E-97E8-94F00B40B173}" sibTransId="{36AE2180-30CD-4EC0-AC8E-481A53EB12AE}"/>
    <dgm:cxn modelId="{348C755F-1803-4386-AAF7-D09936012E76}" type="presOf" srcId="{36AE2180-30CD-4EC0-AC8E-481A53EB12AE}" destId="{373B0A10-E116-4322-B78B-ACCA2A722B3F}" srcOrd="1" destOrd="0" presId="urn:microsoft.com/office/officeart/2005/8/layout/process2"/>
    <dgm:cxn modelId="{0146386A-B1DC-406E-9B29-F9BDC3378FF7}" srcId="{B46A59BD-B8CB-437D-8ADE-78A4D7674539}" destId="{3CC48746-E4FE-4E96-B14C-3A5665824CC5}" srcOrd="1" destOrd="0" parTransId="{27B54141-0C37-4EB8-974F-2A1E6A1759D0}" sibTransId="{94F65F69-4E4F-4F52-96C1-7097CA37BE9F}"/>
    <dgm:cxn modelId="{309DFF78-FEEC-4CBA-A3CA-7E07267C1FE2}" type="presOf" srcId="{3CC48746-E4FE-4E96-B14C-3A5665824CC5}" destId="{1C9E8E0C-22C9-4801-90EB-305B6C8FF480}" srcOrd="0" destOrd="0" presId="urn:microsoft.com/office/officeart/2005/8/layout/process2"/>
    <dgm:cxn modelId="{9C51A3C6-B751-4744-8F0F-7B5DFFDD8930}" type="presOf" srcId="{D83071BC-1CBE-405B-B98F-445ABA1A43B9}" destId="{C14C1D5C-00C3-4DFE-9D90-4CE6BF5624B1}" srcOrd="0" destOrd="0" presId="urn:microsoft.com/office/officeart/2005/8/layout/process2"/>
    <dgm:cxn modelId="{B3D249D2-BD7E-4652-B87E-643FD304120D}" type="presOf" srcId="{36AE2180-30CD-4EC0-AC8E-481A53EB12AE}" destId="{19EF99A5-CBCB-47F9-9613-C4AAA6C0C325}" srcOrd="0" destOrd="0" presId="urn:microsoft.com/office/officeart/2005/8/layout/process2"/>
    <dgm:cxn modelId="{BAC431B4-D9AA-4A70-9E3F-B1BA4E820262}" type="presParOf" srcId="{2373E830-4147-4672-BD14-59EBB779DCCD}" destId="{C14C1D5C-00C3-4DFE-9D90-4CE6BF5624B1}" srcOrd="0" destOrd="0" presId="urn:microsoft.com/office/officeart/2005/8/layout/process2"/>
    <dgm:cxn modelId="{63F60747-E72F-4C81-8FBC-A97430F00482}" type="presParOf" srcId="{2373E830-4147-4672-BD14-59EBB779DCCD}" destId="{19EF99A5-CBCB-47F9-9613-C4AAA6C0C325}" srcOrd="1" destOrd="0" presId="urn:microsoft.com/office/officeart/2005/8/layout/process2"/>
    <dgm:cxn modelId="{8C9981E0-00FC-4323-9CA7-92ADB1381D76}" type="presParOf" srcId="{19EF99A5-CBCB-47F9-9613-C4AAA6C0C325}" destId="{373B0A10-E116-4322-B78B-ACCA2A722B3F}" srcOrd="0" destOrd="0" presId="urn:microsoft.com/office/officeart/2005/8/layout/process2"/>
    <dgm:cxn modelId="{F7C1CD93-0F4F-47A6-90C4-946F2CEC061C}" type="presParOf" srcId="{2373E830-4147-4672-BD14-59EBB779DCCD}" destId="{1C9E8E0C-22C9-4801-90EB-305B6C8FF480}"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D492A3-3815-4DF7-8B76-C5A61E98BB5D}" type="doc">
      <dgm:prSet loTypeId="urn:microsoft.com/office/officeart/2005/8/layout/process4" loCatId="process" qsTypeId="urn:microsoft.com/office/officeart/2005/8/quickstyle/simple2" qsCatId="simple" csTypeId="urn:microsoft.com/office/officeart/2005/8/colors/colorful2" csCatId="colorful" phldr="1"/>
      <dgm:spPr/>
      <dgm:t>
        <a:bodyPr/>
        <a:lstStyle/>
        <a:p>
          <a:endParaRPr lang="en-US"/>
        </a:p>
      </dgm:t>
    </dgm:pt>
    <dgm:pt modelId="{E78721FF-C8B6-4DBF-8E6A-980C83E9596F}">
      <dgm:prSet/>
      <dgm:spPr/>
      <dgm:t>
        <a:bodyPr/>
        <a:lstStyle/>
        <a:p>
          <a:r>
            <a:rPr lang="en-GB" baseline="0" dirty="0"/>
            <a:t>On Wednesday the 11</a:t>
          </a:r>
          <a:r>
            <a:rPr lang="en-GB" baseline="30000" dirty="0"/>
            <a:t>th</a:t>
          </a:r>
          <a:r>
            <a:rPr lang="en-GB" baseline="0" dirty="0"/>
            <a:t> April 2018 Huw </a:t>
          </a:r>
          <a:r>
            <a:rPr lang="en-GB" baseline="0" dirty="0" err="1"/>
            <a:t>Irranca</a:t>
          </a:r>
          <a:r>
            <a:rPr lang="en-GB" baseline="0" dirty="0"/>
            <a:t>-Davies the Minister for Children in Wales announced that councils across wales were to receive £1.7m from the Welsh Government to improve and expand opportunities for children and the young people of Wales to play (welshgovernment,2018).</a:t>
          </a:r>
          <a:endParaRPr lang="en-US" dirty="0"/>
        </a:p>
      </dgm:t>
    </dgm:pt>
    <dgm:pt modelId="{4A24AC0C-E670-4E29-87FB-168D8FA0D002}" type="parTrans" cxnId="{3870EB06-3BEB-4AF5-B990-42ABF8064971}">
      <dgm:prSet/>
      <dgm:spPr/>
      <dgm:t>
        <a:bodyPr/>
        <a:lstStyle/>
        <a:p>
          <a:endParaRPr lang="en-US"/>
        </a:p>
      </dgm:t>
    </dgm:pt>
    <dgm:pt modelId="{38193C1D-F20F-4A46-B458-83B8440AC6AC}" type="sibTrans" cxnId="{3870EB06-3BEB-4AF5-B990-42ABF8064971}">
      <dgm:prSet/>
      <dgm:spPr/>
      <dgm:t>
        <a:bodyPr/>
        <a:lstStyle/>
        <a:p>
          <a:endParaRPr lang="en-US"/>
        </a:p>
      </dgm:t>
    </dgm:pt>
    <dgm:pt modelId="{73102170-C8D6-45F4-B45A-BA2715C6AB33}">
      <dgm:prSet/>
      <dgm:spPr/>
      <dgm:t>
        <a:bodyPr/>
        <a:lstStyle/>
        <a:p>
          <a:r>
            <a:rPr lang="en-GB" baseline="0"/>
            <a:t>Also an addition of £30,000 funding for play wales to deliver and develop a campaign for parents and local communities to aid in the process.</a:t>
          </a:r>
          <a:endParaRPr lang="en-US"/>
        </a:p>
      </dgm:t>
    </dgm:pt>
    <dgm:pt modelId="{1D0E36A6-951E-42D1-8611-F5A331332BF4}" type="parTrans" cxnId="{5B23D3A0-55B1-43DC-BAE4-117172B7158D}">
      <dgm:prSet/>
      <dgm:spPr/>
      <dgm:t>
        <a:bodyPr/>
        <a:lstStyle/>
        <a:p>
          <a:endParaRPr lang="en-US"/>
        </a:p>
      </dgm:t>
    </dgm:pt>
    <dgm:pt modelId="{FA2B3CC8-D43A-4CB2-9BF4-ECA11ED82A3D}" type="sibTrans" cxnId="{5B23D3A0-55B1-43DC-BAE4-117172B7158D}">
      <dgm:prSet/>
      <dgm:spPr/>
      <dgm:t>
        <a:bodyPr/>
        <a:lstStyle/>
        <a:p>
          <a:endParaRPr lang="en-US"/>
        </a:p>
      </dgm:t>
    </dgm:pt>
    <dgm:pt modelId="{BBC8B9F2-7CE9-4DC8-9F96-4398DDE90DCD}">
      <dgm:prSet/>
      <dgm:spPr/>
      <dgm:t>
        <a:bodyPr/>
        <a:lstStyle/>
        <a:p>
          <a:r>
            <a:rPr lang="en-GB" baseline="0" dirty="0"/>
            <a:t>According to the Minister for Children there is growing concern which is reaching crisis point regarding the mental and physical health of the young people and children of wales. In addition research implies that play is key in improving health and well-being of these children/young people and their families.</a:t>
          </a:r>
          <a:endParaRPr lang="en-US" dirty="0"/>
        </a:p>
      </dgm:t>
    </dgm:pt>
    <dgm:pt modelId="{B281E599-C770-4146-92C0-742E93A32C43}" type="parTrans" cxnId="{362FFF53-6D8D-419F-A59A-820F76481AF5}">
      <dgm:prSet/>
      <dgm:spPr/>
      <dgm:t>
        <a:bodyPr/>
        <a:lstStyle/>
        <a:p>
          <a:endParaRPr lang="en-US"/>
        </a:p>
      </dgm:t>
    </dgm:pt>
    <dgm:pt modelId="{6B791E6E-A83D-4884-B27C-46BABDFFDA41}" type="sibTrans" cxnId="{362FFF53-6D8D-419F-A59A-820F76481AF5}">
      <dgm:prSet/>
      <dgm:spPr/>
      <dgm:t>
        <a:bodyPr/>
        <a:lstStyle/>
        <a:p>
          <a:endParaRPr lang="en-US"/>
        </a:p>
      </dgm:t>
    </dgm:pt>
    <dgm:pt modelId="{FE8B567C-C30F-4BE2-898B-0371E27CCE9B}" type="pres">
      <dgm:prSet presAssocID="{7BD492A3-3815-4DF7-8B76-C5A61E98BB5D}" presName="Name0" presStyleCnt="0">
        <dgm:presLayoutVars>
          <dgm:dir/>
          <dgm:animLvl val="lvl"/>
          <dgm:resizeHandles val="exact"/>
        </dgm:presLayoutVars>
      </dgm:prSet>
      <dgm:spPr/>
    </dgm:pt>
    <dgm:pt modelId="{AB699165-0E40-4EFC-B3E2-6FB4E285803A}" type="pres">
      <dgm:prSet presAssocID="{BBC8B9F2-7CE9-4DC8-9F96-4398DDE90DCD}" presName="boxAndChildren" presStyleCnt="0"/>
      <dgm:spPr/>
    </dgm:pt>
    <dgm:pt modelId="{18ABE17A-B3DF-4621-92D0-A6BBB7DF4F3D}" type="pres">
      <dgm:prSet presAssocID="{BBC8B9F2-7CE9-4DC8-9F96-4398DDE90DCD}" presName="parentTextBox" presStyleLbl="node1" presStyleIdx="0" presStyleCnt="3"/>
      <dgm:spPr/>
    </dgm:pt>
    <dgm:pt modelId="{E2B5EE1A-A58A-47DE-BF7E-996061399F41}" type="pres">
      <dgm:prSet presAssocID="{FA2B3CC8-D43A-4CB2-9BF4-ECA11ED82A3D}" presName="sp" presStyleCnt="0"/>
      <dgm:spPr/>
    </dgm:pt>
    <dgm:pt modelId="{94707C3D-B945-4417-84E5-6E33B28D7A79}" type="pres">
      <dgm:prSet presAssocID="{73102170-C8D6-45F4-B45A-BA2715C6AB33}" presName="arrowAndChildren" presStyleCnt="0"/>
      <dgm:spPr/>
    </dgm:pt>
    <dgm:pt modelId="{C3E48685-805D-46D6-BA10-84DBB63E0CBE}" type="pres">
      <dgm:prSet presAssocID="{73102170-C8D6-45F4-B45A-BA2715C6AB33}" presName="parentTextArrow" presStyleLbl="node1" presStyleIdx="1" presStyleCnt="3"/>
      <dgm:spPr/>
    </dgm:pt>
    <dgm:pt modelId="{FD0C20DF-7819-4D1A-964D-74057A66A5BA}" type="pres">
      <dgm:prSet presAssocID="{38193C1D-F20F-4A46-B458-83B8440AC6AC}" presName="sp" presStyleCnt="0"/>
      <dgm:spPr/>
    </dgm:pt>
    <dgm:pt modelId="{08DE479E-5CD7-4F36-AA23-C16B4A3B2A72}" type="pres">
      <dgm:prSet presAssocID="{E78721FF-C8B6-4DBF-8E6A-980C83E9596F}" presName="arrowAndChildren" presStyleCnt="0"/>
      <dgm:spPr/>
    </dgm:pt>
    <dgm:pt modelId="{2623295A-AC27-480F-A417-6DE92F3566FA}" type="pres">
      <dgm:prSet presAssocID="{E78721FF-C8B6-4DBF-8E6A-980C83E9596F}" presName="parentTextArrow" presStyleLbl="node1" presStyleIdx="2" presStyleCnt="3"/>
      <dgm:spPr/>
    </dgm:pt>
  </dgm:ptLst>
  <dgm:cxnLst>
    <dgm:cxn modelId="{3870EB06-3BEB-4AF5-B990-42ABF8064971}" srcId="{7BD492A3-3815-4DF7-8B76-C5A61E98BB5D}" destId="{E78721FF-C8B6-4DBF-8E6A-980C83E9596F}" srcOrd="0" destOrd="0" parTransId="{4A24AC0C-E670-4E29-87FB-168D8FA0D002}" sibTransId="{38193C1D-F20F-4A46-B458-83B8440AC6AC}"/>
    <dgm:cxn modelId="{437DD72F-ED26-4479-A323-91A7EA7B11DE}" type="presOf" srcId="{7BD492A3-3815-4DF7-8B76-C5A61E98BB5D}" destId="{FE8B567C-C30F-4BE2-898B-0371E27CCE9B}" srcOrd="0" destOrd="0" presId="urn:microsoft.com/office/officeart/2005/8/layout/process4"/>
    <dgm:cxn modelId="{1FBA3435-20DD-4147-83A5-BE6D5FD37FA5}" type="presOf" srcId="{73102170-C8D6-45F4-B45A-BA2715C6AB33}" destId="{C3E48685-805D-46D6-BA10-84DBB63E0CBE}" srcOrd="0" destOrd="0" presId="urn:microsoft.com/office/officeart/2005/8/layout/process4"/>
    <dgm:cxn modelId="{362FFF53-6D8D-419F-A59A-820F76481AF5}" srcId="{7BD492A3-3815-4DF7-8B76-C5A61E98BB5D}" destId="{BBC8B9F2-7CE9-4DC8-9F96-4398DDE90DCD}" srcOrd="2" destOrd="0" parTransId="{B281E599-C770-4146-92C0-742E93A32C43}" sibTransId="{6B791E6E-A83D-4884-B27C-46BABDFFDA41}"/>
    <dgm:cxn modelId="{5B23D3A0-55B1-43DC-BAE4-117172B7158D}" srcId="{7BD492A3-3815-4DF7-8B76-C5A61E98BB5D}" destId="{73102170-C8D6-45F4-B45A-BA2715C6AB33}" srcOrd="1" destOrd="0" parTransId="{1D0E36A6-951E-42D1-8611-F5A331332BF4}" sibTransId="{FA2B3CC8-D43A-4CB2-9BF4-ECA11ED82A3D}"/>
    <dgm:cxn modelId="{43B5B5AB-9777-4A1B-92E6-55C14F0A1A00}" type="presOf" srcId="{E78721FF-C8B6-4DBF-8E6A-980C83E9596F}" destId="{2623295A-AC27-480F-A417-6DE92F3566FA}" srcOrd="0" destOrd="0" presId="urn:microsoft.com/office/officeart/2005/8/layout/process4"/>
    <dgm:cxn modelId="{355960D0-5EAD-4750-97CB-D65BC4D4269E}" type="presOf" srcId="{BBC8B9F2-7CE9-4DC8-9F96-4398DDE90DCD}" destId="{18ABE17A-B3DF-4621-92D0-A6BBB7DF4F3D}" srcOrd="0" destOrd="0" presId="urn:microsoft.com/office/officeart/2005/8/layout/process4"/>
    <dgm:cxn modelId="{DAAB8D96-927B-4B5A-ABF0-FC6A269482F9}" type="presParOf" srcId="{FE8B567C-C30F-4BE2-898B-0371E27CCE9B}" destId="{AB699165-0E40-4EFC-B3E2-6FB4E285803A}" srcOrd="0" destOrd="0" presId="urn:microsoft.com/office/officeart/2005/8/layout/process4"/>
    <dgm:cxn modelId="{3F98E6D1-F94A-41F8-BFD8-029CEA138211}" type="presParOf" srcId="{AB699165-0E40-4EFC-B3E2-6FB4E285803A}" destId="{18ABE17A-B3DF-4621-92D0-A6BBB7DF4F3D}" srcOrd="0" destOrd="0" presId="urn:microsoft.com/office/officeart/2005/8/layout/process4"/>
    <dgm:cxn modelId="{AF70CED8-D253-49D9-8F62-267977EEE883}" type="presParOf" srcId="{FE8B567C-C30F-4BE2-898B-0371E27CCE9B}" destId="{E2B5EE1A-A58A-47DE-BF7E-996061399F41}" srcOrd="1" destOrd="0" presId="urn:microsoft.com/office/officeart/2005/8/layout/process4"/>
    <dgm:cxn modelId="{36BFDE0F-CE61-4D2D-941E-01B86382860F}" type="presParOf" srcId="{FE8B567C-C30F-4BE2-898B-0371E27CCE9B}" destId="{94707C3D-B945-4417-84E5-6E33B28D7A79}" srcOrd="2" destOrd="0" presId="urn:microsoft.com/office/officeart/2005/8/layout/process4"/>
    <dgm:cxn modelId="{35DB8723-EE6D-45B8-AA1D-64F8B7BBA9A5}" type="presParOf" srcId="{94707C3D-B945-4417-84E5-6E33B28D7A79}" destId="{C3E48685-805D-46D6-BA10-84DBB63E0CBE}" srcOrd="0" destOrd="0" presId="urn:microsoft.com/office/officeart/2005/8/layout/process4"/>
    <dgm:cxn modelId="{3540B699-C080-4B8B-9798-98F2F3BD0290}" type="presParOf" srcId="{FE8B567C-C30F-4BE2-898B-0371E27CCE9B}" destId="{FD0C20DF-7819-4D1A-964D-74057A66A5BA}" srcOrd="3" destOrd="0" presId="urn:microsoft.com/office/officeart/2005/8/layout/process4"/>
    <dgm:cxn modelId="{8D6EBBB2-C890-4178-9035-B450ED47180C}" type="presParOf" srcId="{FE8B567C-C30F-4BE2-898B-0371E27CCE9B}" destId="{08DE479E-5CD7-4F36-AA23-C16B4A3B2A72}" srcOrd="4" destOrd="0" presId="urn:microsoft.com/office/officeart/2005/8/layout/process4"/>
    <dgm:cxn modelId="{3F68D060-C256-4C77-8824-B0338B0EE942}" type="presParOf" srcId="{08DE479E-5CD7-4F36-AA23-C16B4A3B2A72}" destId="{2623295A-AC27-480F-A417-6DE92F3566FA}"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C1D5C-00C3-4DFE-9D90-4CE6BF5624B1}">
      <dsp:nvSpPr>
        <dsp:cNvPr id="0" name=""/>
        <dsp:cNvSpPr/>
      </dsp:nvSpPr>
      <dsp:spPr>
        <a:xfrm>
          <a:off x="654385" y="678"/>
          <a:ext cx="5374604" cy="2222058"/>
        </a:xfrm>
        <a:prstGeom prst="roundRect">
          <a:avLst>
            <a:gd name="adj" fmla="val 10000"/>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t>THE RUMBOLD REPORT (1990) on PLAY IS STILL USED TODAY. IT STATES THAT PLEASUREABLE PLAY HELPS THE THINKING PROCESS OF A CHILD AND THEREFORE INCREASES THEIR UNDERSTANDING, WHICH LEADS TO IMPROVEMENT IN THEIR LANGUAGE.  PLAY ALLOWS THE CURIOSITY OF A CHILD TO SHINE THROUGH BY BEING CREATIVE AND EXPLORE DIFFERENT MATERIALS AND THEIR SURROUNDINGS.</a:t>
          </a:r>
          <a:endParaRPr lang="en-US" sz="1800" kern="1200" dirty="0"/>
        </a:p>
      </dsp:txBody>
      <dsp:txXfrm>
        <a:off x="719467" y="65760"/>
        <a:ext cx="5244440" cy="2091894"/>
      </dsp:txXfrm>
    </dsp:sp>
    <dsp:sp modelId="{19EF99A5-CBCB-47F9-9613-C4AAA6C0C325}">
      <dsp:nvSpPr>
        <dsp:cNvPr id="0" name=""/>
        <dsp:cNvSpPr/>
      </dsp:nvSpPr>
      <dsp:spPr>
        <a:xfrm rot="5400000">
          <a:off x="2925051" y="2278288"/>
          <a:ext cx="833271" cy="99992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041709" y="2361616"/>
        <a:ext cx="599956" cy="583290"/>
      </dsp:txXfrm>
    </dsp:sp>
    <dsp:sp modelId="{1C9E8E0C-22C9-4801-90EB-305B6C8FF480}">
      <dsp:nvSpPr>
        <dsp:cNvPr id="0" name=""/>
        <dsp:cNvSpPr/>
      </dsp:nvSpPr>
      <dsp:spPr>
        <a:xfrm>
          <a:off x="654385" y="3333766"/>
          <a:ext cx="5374604" cy="2222058"/>
        </a:xfrm>
        <a:prstGeom prst="roundRect">
          <a:avLst>
            <a:gd name="adj" fmla="val 10000"/>
          </a:avLst>
        </a:prstGeom>
        <a:solidFill>
          <a:schemeClr val="accent3">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t>PSYCHOLOGISTS AND RESEARCEHERS PAST AND PRESENT HAVE WRITTEN IN GREAT LENGTH REGARDING THE IMPORTANCE OF PLAY IN A CHILD’S DEVELOPMENT.  IT HAS BEEN IMPLIED THAT THE INTRODUCTION OF FORMAL LEARNING METHODS TOO SOON CAN HAVE A DETRIMENTAL EFFECT ON A CHILD.</a:t>
          </a:r>
        </a:p>
      </dsp:txBody>
      <dsp:txXfrm>
        <a:off x="719467" y="3398848"/>
        <a:ext cx="5244440" cy="20918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BE17A-B3DF-4621-92D0-A6BBB7DF4F3D}">
      <dsp:nvSpPr>
        <dsp:cNvPr id="0" name=""/>
        <dsp:cNvSpPr/>
      </dsp:nvSpPr>
      <dsp:spPr>
        <a:xfrm>
          <a:off x="0" y="4599708"/>
          <a:ext cx="7707085" cy="1509726"/>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baseline="0" dirty="0"/>
            <a:t>According to the Minister for Children there is growing concern which is reaching crisis point regarding the mental and physical health of the young people and children of wales. In addition research implies that play is key in improving health and well-being of these children/young people and their families.</a:t>
          </a:r>
          <a:endParaRPr lang="en-US" sz="1900" kern="1200" dirty="0"/>
        </a:p>
      </dsp:txBody>
      <dsp:txXfrm>
        <a:off x="0" y="4599708"/>
        <a:ext cx="7707085" cy="1509726"/>
      </dsp:txXfrm>
    </dsp:sp>
    <dsp:sp modelId="{C3E48685-805D-46D6-BA10-84DBB63E0CBE}">
      <dsp:nvSpPr>
        <dsp:cNvPr id="0" name=""/>
        <dsp:cNvSpPr/>
      </dsp:nvSpPr>
      <dsp:spPr>
        <a:xfrm rot="10800000">
          <a:off x="0" y="2300394"/>
          <a:ext cx="7707085" cy="2321959"/>
        </a:xfrm>
        <a:prstGeom prst="upArrowCallout">
          <a:avLst/>
        </a:prstGeom>
        <a:solidFill>
          <a:schemeClr val="accent2">
            <a:hueOff val="-1180472"/>
            <a:satOff val="-10766"/>
            <a:lumOff val="-196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baseline="0"/>
            <a:t>Also an addition of £30,000 funding for play wales to deliver and develop a campaign for parents and local communities to aid in the process.</a:t>
          </a:r>
          <a:endParaRPr lang="en-US" sz="1900" kern="1200"/>
        </a:p>
      </dsp:txBody>
      <dsp:txXfrm rot="10800000">
        <a:off x="0" y="2300394"/>
        <a:ext cx="7707085" cy="1508739"/>
      </dsp:txXfrm>
    </dsp:sp>
    <dsp:sp modelId="{2623295A-AC27-480F-A417-6DE92F3566FA}">
      <dsp:nvSpPr>
        <dsp:cNvPr id="0" name=""/>
        <dsp:cNvSpPr/>
      </dsp:nvSpPr>
      <dsp:spPr>
        <a:xfrm rot="10800000">
          <a:off x="0" y="1080"/>
          <a:ext cx="7707085" cy="2321959"/>
        </a:xfrm>
        <a:prstGeom prst="upArrowCallout">
          <a:avLst/>
        </a:prstGeom>
        <a:solidFill>
          <a:schemeClr val="accent2">
            <a:hueOff val="-2360944"/>
            <a:satOff val="-21531"/>
            <a:lumOff val="-3922"/>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baseline="0" dirty="0"/>
            <a:t>On Wednesday the 11</a:t>
          </a:r>
          <a:r>
            <a:rPr lang="en-GB" sz="1900" kern="1200" baseline="30000" dirty="0"/>
            <a:t>th</a:t>
          </a:r>
          <a:r>
            <a:rPr lang="en-GB" sz="1900" kern="1200" baseline="0" dirty="0"/>
            <a:t> April 2018 Huw </a:t>
          </a:r>
          <a:r>
            <a:rPr lang="en-GB" sz="1900" kern="1200" baseline="0" dirty="0" err="1"/>
            <a:t>Irranca</a:t>
          </a:r>
          <a:r>
            <a:rPr lang="en-GB" sz="1900" kern="1200" baseline="0" dirty="0"/>
            <a:t>-Davies the Minister for Children in Wales announced that councils across wales were to receive £1.7m from the Welsh Government to improve and expand opportunities for children and the young people of Wales to play (welshgovernment,2018).</a:t>
          </a:r>
          <a:endParaRPr lang="en-US" sz="1900" kern="1200" dirty="0"/>
        </a:p>
      </dsp:txBody>
      <dsp:txXfrm rot="10800000">
        <a:off x="0" y="1080"/>
        <a:ext cx="7707085" cy="1508739"/>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166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92667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2580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4470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91205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29029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7772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0365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66888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68774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1784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01771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44237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71263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10109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1963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5681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1/6/2019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2948288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googleimages.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371780-74C9-4A36-BE0E-8E063E455B5C}"/>
              </a:ext>
            </a:extLst>
          </p:cNvPr>
          <p:cNvPicPr>
            <a:picLocks noChangeAspect="1"/>
          </p:cNvPicPr>
          <p:nvPr/>
        </p:nvPicPr>
        <p:blipFill rotWithShape="1">
          <a:blip r:embed="rId2"/>
          <a:srcRect l="36323" r="28905" b="-1"/>
          <a:stretch/>
        </p:blipFill>
        <p:spPr>
          <a:xfrm>
            <a:off x="8860" y="10"/>
            <a:ext cx="6962552" cy="6857990"/>
          </a:xfrm>
          <a:prstGeom prst="rect">
            <a:avLst/>
          </a:prstGeom>
        </p:spPr>
      </p:pic>
      <p:sp>
        <p:nvSpPr>
          <p:cNvPr id="2" name="Title 1">
            <a:extLst>
              <a:ext uri="{FF2B5EF4-FFF2-40B4-BE49-F238E27FC236}">
                <a16:creationId xmlns:a16="http://schemas.microsoft.com/office/drawing/2014/main" id="{E31FEDEC-536C-4F7E-94C4-AD939F969801}"/>
              </a:ext>
            </a:extLst>
          </p:cNvPr>
          <p:cNvSpPr>
            <a:spLocks noGrp="1"/>
          </p:cNvSpPr>
          <p:nvPr>
            <p:ph type="ctrTitle"/>
          </p:nvPr>
        </p:nvSpPr>
        <p:spPr>
          <a:xfrm>
            <a:off x="7570382" y="1358901"/>
            <a:ext cx="3707844" cy="2730498"/>
          </a:xfrm>
        </p:spPr>
        <p:txBody>
          <a:bodyPr>
            <a:normAutofit/>
          </a:bodyPr>
          <a:lstStyle/>
          <a:p>
            <a:r>
              <a:rPr lang="en-GB" sz="3700" dirty="0"/>
              <a:t>Enhancing health &amp; Well-being in the children of Wales.</a:t>
            </a:r>
          </a:p>
        </p:txBody>
      </p:sp>
    </p:spTree>
    <p:extLst>
      <p:ext uri="{BB962C8B-B14F-4D97-AF65-F5344CB8AC3E}">
        <p14:creationId xmlns:p14="http://schemas.microsoft.com/office/powerpoint/2010/main" val="1291552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6E1B4-A824-49B3-B685-782210B3FAF6}"/>
              </a:ext>
            </a:extLst>
          </p:cNvPr>
          <p:cNvSpPr>
            <a:spLocks noGrp="1"/>
          </p:cNvSpPr>
          <p:nvPr>
            <p:ph type="title"/>
          </p:nvPr>
        </p:nvSpPr>
        <p:spPr>
          <a:xfrm>
            <a:off x="913775" y="618517"/>
            <a:ext cx="10364451" cy="1596177"/>
          </a:xfrm>
        </p:spPr>
        <p:txBody>
          <a:bodyPr>
            <a:normAutofit/>
          </a:bodyPr>
          <a:lstStyle/>
          <a:p>
            <a:r>
              <a:rPr lang="en-GB" dirty="0"/>
              <a:t>Introduction.</a:t>
            </a:r>
          </a:p>
        </p:txBody>
      </p:sp>
      <p:pic>
        <p:nvPicPr>
          <p:cNvPr id="7" name="Graphic 6" descr="Earth Globe Europe-Africa">
            <a:extLst>
              <a:ext uri="{FF2B5EF4-FFF2-40B4-BE49-F238E27FC236}">
                <a16:creationId xmlns:a16="http://schemas.microsoft.com/office/drawing/2014/main" id="{90029020-1BB8-4AD3-84E2-A1A9EE5293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93395" y="2505456"/>
            <a:ext cx="2935224"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3" name="Content Placeholder 2">
            <a:extLst>
              <a:ext uri="{FF2B5EF4-FFF2-40B4-BE49-F238E27FC236}">
                <a16:creationId xmlns:a16="http://schemas.microsoft.com/office/drawing/2014/main" id="{8A5AE1AE-816B-49D3-A592-1A767D0B0E27}"/>
              </a:ext>
            </a:extLst>
          </p:cNvPr>
          <p:cNvSpPr>
            <a:spLocks noGrp="1"/>
          </p:cNvSpPr>
          <p:nvPr>
            <p:ph sz="quarter" idx="13"/>
          </p:nvPr>
        </p:nvSpPr>
        <p:spPr>
          <a:xfrm>
            <a:off x="4837814" y="2367092"/>
            <a:ext cx="6439786" cy="3424107"/>
          </a:xfrm>
        </p:spPr>
        <p:txBody>
          <a:bodyPr>
            <a:normAutofit/>
          </a:bodyPr>
          <a:lstStyle/>
          <a:p>
            <a:r>
              <a:rPr lang="en-GB" dirty="0"/>
              <a:t>This presentation will look at the effects of play and poverty on children in wales, and also worldwide.  It will also look at the evidence for investment that is needed to improve the health and well-being of our children today and how this can be accomplished.</a:t>
            </a:r>
          </a:p>
        </p:txBody>
      </p:sp>
    </p:spTree>
    <p:extLst>
      <p:ext uri="{BB962C8B-B14F-4D97-AF65-F5344CB8AC3E}">
        <p14:creationId xmlns:p14="http://schemas.microsoft.com/office/powerpoint/2010/main" val="1923505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4276B8-1A41-49DE-90A7-F070B4B6A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5F7C92F8-CFE7-4D8A-AB04-2C4288002E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Child with Balloon">
            <a:extLst>
              <a:ext uri="{FF2B5EF4-FFF2-40B4-BE49-F238E27FC236}">
                <a16:creationId xmlns:a16="http://schemas.microsoft.com/office/drawing/2014/main" id="{3F983A25-DD93-44F2-9FE9-689C8AF77FA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445" y="1719913"/>
            <a:ext cx="3427091" cy="3427091"/>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957CD5CB-E727-4276-ADCF-AF9E5E638D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3E0A384-4272-40DA-AD7D-D8D35AEDC4C2}"/>
              </a:ext>
            </a:extLst>
          </p:cNvPr>
          <p:cNvSpPr>
            <a:spLocks noGrp="1"/>
          </p:cNvSpPr>
          <p:nvPr>
            <p:ph type="title"/>
          </p:nvPr>
        </p:nvSpPr>
        <p:spPr>
          <a:xfrm>
            <a:off x="913776" y="640831"/>
            <a:ext cx="6564205" cy="1573863"/>
          </a:xfrm>
        </p:spPr>
        <p:txBody>
          <a:bodyPr>
            <a:normAutofit/>
          </a:bodyPr>
          <a:lstStyle/>
          <a:p>
            <a:r>
              <a:rPr lang="en-GB" dirty="0"/>
              <a:t>children &amp; play.</a:t>
            </a:r>
          </a:p>
        </p:txBody>
      </p:sp>
      <p:sp>
        <p:nvSpPr>
          <p:cNvPr id="3" name="Content Placeholder 2">
            <a:extLst>
              <a:ext uri="{FF2B5EF4-FFF2-40B4-BE49-F238E27FC236}">
                <a16:creationId xmlns:a16="http://schemas.microsoft.com/office/drawing/2014/main" id="{77018ED4-DC6F-4FA2-B104-38CF56E1741B}"/>
              </a:ext>
            </a:extLst>
          </p:cNvPr>
          <p:cNvSpPr>
            <a:spLocks noGrp="1"/>
          </p:cNvSpPr>
          <p:nvPr>
            <p:ph sz="quarter" idx="13"/>
          </p:nvPr>
        </p:nvSpPr>
        <p:spPr>
          <a:xfrm>
            <a:off x="913774" y="2367092"/>
            <a:ext cx="6564207" cy="3881309"/>
          </a:xfrm>
        </p:spPr>
        <p:txBody>
          <a:bodyPr>
            <a:normAutofit/>
          </a:bodyPr>
          <a:lstStyle/>
          <a:p>
            <a:r>
              <a:rPr lang="en-GB" dirty="0"/>
              <a:t>It is of vital importance that play is a part of young children’s learning.  This is imperative and should be acknowledged as so.  The welsh assembly governments approach to education has 7 fundamental aims which have been developed from the united nations convention on the rights of the child.  The first of their aims is that every child has the right to a flying start.  The child needs to be actively involved in their learning (Moyles, 2013).</a:t>
            </a:r>
          </a:p>
        </p:txBody>
      </p:sp>
    </p:spTree>
    <p:extLst>
      <p:ext uri="{BB962C8B-B14F-4D97-AF65-F5344CB8AC3E}">
        <p14:creationId xmlns:p14="http://schemas.microsoft.com/office/powerpoint/2010/main" val="3563939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EDF0A2-520F-4210-87D3-DD6B23B3C120}"/>
              </a:ext>
            </a:extLst>
          </p:cNvPr>
          <p:cNvSpPr>
            <a:spLocks noGrp="1"/>
          </p:cNvSpPr>
          <p:nvPr>
            <p:ph type="title"/>
          </p:nvPr>
        </p:nvSpPr>
        <p:spPr>
          <a:xfrm>
            <a:off x="641074" y="1314450"/>
            <a:ext cx="2844002" cy="3680244"/>
          </a:xfrm>
        </p:spPr>
        <p:txBody>
          <a:bodyPr>
            <a:normAutofit/>
          </a:bodyPr>
          <a:lstStyle/>
          <a:p>
            <a:pPr algn="l"/>
            <a:r>
              <a:rPr lang="en-GB" sz="4400"/>
              <a:t>Children &amp; Play.</a:t>
            </a:r>
          </a:p>
        </p:txBody>
      </p:sp>
      <p:pic>
        <p:nvPicPr>
          <p:cNvPr id="26" name="Picture 25">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8" name="Picture 27">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7" name="Content Placeholder 2">
            <a:extLst>
              <a:ext uri="{FF2B5EF4-FFF2-40B4-BE49-F238E27FC236}">
                <a16:creationId xmlns:a16="http://schemas.microsoft.com/office/drawing/2014/main" id="{13AAB2CC-D0DB-4D73-84C6-A85E480EFA9D}"/>
              </a:ext>
            </a:extLst>
          </p:cNvPr>
          <p:cNvGraphicFramePr>
            <a:graphicFrameLocks noGrp="1"/>
          </p:cNvGraphicFramePr>
          <p:nvPr>
            <p:ph sz="quarter" idx="13"/>
            <p:extLst>
              <p:ext uri="{D42A27DB-BD31-4B8C-83A1-F6EECF244321}">
                <p14:modId xmlns:p14="http://schemas.microsoft.com/office/powerpoint/2010/main" val="2904620671"/>
              </p:ext>
            </p:extLst>
          </p:nvPr>
        </p:nvGraphicFramePr>
        <p:xfrm>
          <a:off x="4594225" y="406400"/>
          <a:ext cx="6683375" cy="55565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65753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ACC18FC-566C-4E4B-9B0E-7C8DC2540748}"/>
              </a:ext>
            </a:extLst>
          </p:cNvPr>
          <p:cNvPicPr>
            <a:picLocks noChangeAspect="1"/>
          </p:cNvPicPr>
          <p:nvPr/>
        </p:nvPicPr>
        <p:blipFill>
          <a:blip r:embed="rId2"/>
          <a:stretch>
            <a:fillRect/>
          </a:stretch>
        </p:blipFill>
        <p:spPr>
          <a:xfrm>
            <a:off x="913773" y="609599"/>
            <a:ext cx="5934969" cy="2023253"/>
          </a:xfrm>
          <a:prstGeom prst="rect">
            <a:avLst/>
          </a:prstGeom>
        </p:spPr>
      </p:pic>
      <p:sp>
        <p:nvSpPr>
          <p:cNvPr id="2" name="Title 1">
            <a:extLst>
              <a:ext uri="{FF2B5EF4-FFF2-40B4-BE49-F238E27FC236}">
                <a16:creationId xmlns:a16="http://schemas.microsoft.com/office/drawing/2014/main" id="{CB669501-5667-4D9D-97B9-5818C533B1A3}"/>
              </a:ext>
            </a:extLst>
          </p:cNvPr>
          <p:cNvSpPr>
            <a:spLocks noGrp="1"/>
          </p:cNvSpPr>
          <p:nvPr>
            <p:ph type="title"/>
          </p:nvPr>
        </p:nvSpPr>
        <p:spPr>
          <a:xfrm>
            <a:off x="913774" y="609598"/>
            <a:ext cx="5934969" cy="2023253"/>
          </a:xfrm>
        </p:spPr>
        <p:txBody>
          <a:bodyPr/>
          <a:lstStyle/>
          <a:p>
            <a:endParaRPr lang="en-GB" dirty="0"/>
          </a:p>
        </p:txBody>
      </p:sp>
      <p:sp>
        <p:nvSpPr>
          <p:cNvPr id="3" name="Picture Placeholder 2">
            <a:extLst>
              <a:ext uri="{FF2B5EF4-FFF2-40B4-BE49-F238E27FC236}">
                <a16:creationId xmlns:a16="http://schemas.microsoft.com/office/drawing/2014/main" id="{5944944F-C9E5-48AA-BDBF-F4130F84333D}"/>
              </a:ext>
            </a:extLst>
          </p:cNvPr>
          <p:cNvSpPr>
            <a:spLocks noGrp="1"/>
          </p:cNvSpPr>
          <p:nvPr>
            <p:ph type="pic" idx="1"/>
          </p:nvPr>
        </p:nvSpPr>
        <p:spPr/>
      </p:sp>
      <p:sp>
        <p:nvSpPr>
          <p:cNvPr id="4" name="Text Placeholder 3">
            <a:extLst>
              <a:ext uri="{FF2B5EF4-FFF2-40B4-BE49-F238E27FC236}">
                <a16:creationId xmlns:a16="http://schemas.microsoft.com/office/drawing/2014/main" id="{7D3C873C-9243-425F-9693-5B967C957A93}"/>
              </a:ext>
            </a:extLst>
          </p:cNvPr>
          <p:cNvSpPr>
            <a:spLocks noGrp="1"/>
          </p:cNvSpPr>
          <p:nvPr>
            <p:ph type="body" sz="half" idx="2"/>
          </p:nvPr>
        </p:nvSpPr>
        <p:spPr>
          <a:xfrm>
            <a:off x="913794" y="2632851"/>
            <a:ext cx="5934949" cy="3158348"/>
          </a:xfrm>
        </p:spPr>
        <p:txBody>
          <a:bodyPr/>
          <a:lstStyle/>
          <a:p>
            <a:r>
              <a:rPr lang="en-GB" dirty="0"/>
              <a:t>Studies suggest that forest schools are becoming very popular across the </a:t>
            </a:r>
            <a:r>
              <a:rPr lang="en-GB" dirty="0" err="1"/>
              <a:t>uk</a:t>
            </a:r>
            <a:r>
              <a:rPr lang="en-GB" dirty="0"/>
              <a:t>.  Their focus is on the great outdoors and fresh air, rather than on the obsession that is technology.</a:t>
            </a:r>
          </a:p>
          <a:p>
            <a:r>
              <a:rPr lang="en-US" dirty="0"/>
              <a:t>“What is Forest School?”   Forest School is an innovative and inspiring approach to learning and development which offers children opportunities to achieve and develop confidence and self-esteem through hands-on learning experiences during regular visits to a local woodland site (</a:t>
            </a:r>
            <a:r>
              <a:rPr lang="en-US" dirty="0" err="1"/>
              <a:t>o’Brien</a:t>
            </a:r>
            <a:r>
              <a:rPr lang="en-US" dirty="0"/>
              <a:t>, 2009).</a:t>
            </a:r>
            <a:endParaRPr lang="en-GB" dirty="0"/>
          </a:p>
        </p:txBody>
      </p:sp>
      <p:pic>
        <p:nvPicPr>
          <p:cNvPr id="5" name="Picture 4">
            <a:extLst>
              <a:ext uri="{FF2B5EF4-FFF2-40B4-BE49-F238E27FC236}">
                <a16:creationId xmlns:a16="http://schemas.microsoft.com/office/drawing/2014/main" id="{D940B07A-364E-43C1-8117-D1EEBF3246EF}"/>
              </a:ext>
            </a:extLst>
          </p:cNvPr>
          <p:cNvPicPr>
            <a:picLocks noChangeAspect="1"/>
          </p:cNvPicPr>
          <p:nvPr/>
        </p:nvPicPr>
        <p:blipFill>
          <a:blip r:embed="rId3"/>
          <a:stretch>
            <a:fillRect/>
          </a:stretch>
        </p:blipFill>
        <p:spPr>
          <a:xfrm>
            <a:off x="7424801" y="609599"/>
            <a:ext cx="3255359" cy="5181600"/>
          </a:xfrm>
          <a:prstGeom prst="rect">
            <a:avLst/>
          </a:prstGeom>
        </p:spPr>
      </p:pic>
    </p:spTree>
    <p:extLst>
      <p:ext uri="{BB962C8B-B14F-4D97-AF65-F5344CB8AC3E}">
        <p14:creationId xmlns:p14="http://schemas.microsoft.com/office/powerpoint/2010/main" val="199965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F53B-C69D-409C-9D30-5C0AEB094516}"/>
              </a:ext>
            </a:extLst>
          </p:cNvPr>
          <p:cNvSpPr>
            <a:spLocks noGrp="1"/>
          </p:cNvSpPr>
          <p:nvPr>
            <p:ph type="title"/>
          </p:nvPr>
        </p:nvSpPr>
        <p:spPr/>
        <p:txBody>
          <a:bodyPr/>
          <a:lstStyle/>
          <a:p>
            <a:r>
              <a:rPr lang="en-GB" dirty="0"/>
              <a:t>Forest school.</a:t>
            </a:r>
          </a:p>
        </p:txBody>
      </p:sp>
      <p:sp>
        <p:nvSpPr>
          <p:cNvPr id="3" name="Content Placeholder 2">
            <a:extLst>
              <a:ext uri="{FF2B5EF4-FFF2-40B4-BE49-F238E27FC236}">
                <a16:creationId xmlns:a16="http://schemas.microsoft.com/office/drawing/2014/main" id="{8545E9BE-5E91-4062-A9DA-12AC219F403B}"/>
              </a:ext>
            </a:extLst>
          </p:cNvPr>
          <p:cNvSpPr>
            <a:spLocks noGrp="1"/>
          </p:cNvSpPr>
          <p:nvPr>
            <p:ph sz="quarter" idx="13"/>
          </p:nvPr>
        </p:nvSpPr>
        <p:spPr/>
        <p:txBody>
          <a:bodyPr/>
          <a:lstStyle/>
          <a:p>
            <a:r>
              <a:rPr lang="en-US" dirty="0"/>
              <a:t>Forest School provides opportunities for individuals of all ages and backgrounds to grow in confidence, self-esteem and independence in special woodland settings, where they are supported in their development by qualified FS Practitioners.</a:t>
            </a:r>
            <a:endParaRPr lang="en-GB" dirty="0"/>
          </a:p>
        </p:txBody>
      </p:sp>
      <p:sp>
        <p:nvSpPr>
          <p:cNvPr id="4" name="Content Placeholder 3">
            <a:extLst>
              <a:ext uri="{FF2B5EF4-FFF2-40B4-BE49-F238E27FC236}">
                <a16:creationId xmlns:a16="http://schemas.microsoft.com/office/drawing/2014/main" id="{45935C22-6CCF-4966-8455-AEDD7DB110DC}"/>
              </a:ext>
            </a:extLst>
          </p:cNvPr>
          <p:cNvSpPr>
            <a:spLocks noGrp="1"/>
          </p:cNvSpPr>
          <p:nvPr>
            <p:ph sz="quarter" idx="14"/>
          </p:nvPr>
        </p:nvSpPr>
        <p:spPr>
          <a:xfrm>
            <a:off x="6172200" y="2367092"/>
            <a:ext cx="5105400" cy="3714394"/>
          </a:xfrm>
        </p:spPr>
        <p:txBody>
          <a:bodyPr>
            <a:noAutofit/>
          </a:bodyPr>
          <a:lstStyle/>
          <a:p>
            <a:r>
              <a:rPr lang="en-US" dirty="0"/>
              <a:t>What makes forest school distinct from other education approaches is exploration and play are encouraged, and teamwork and co-operation are nurtured. children develop and nurture respect and responsibility for themselves, other people and the environment in a truly wonderful  experience, which is also exciting, healthy and fun! (O’Brien, 2009).</a:t>
            </a:r>
            <a:endParaRPr lang="en-GB" dirty="0"/>
          </a:p>
        </p:txBody>
      </p:sp>
    </p:spTree>
    <p:extLst>
      <p:ext uri="{BB962C8B-B14F-4D97-AF65-F5344CB8AC3E}">
        <p14:creationId xmlns:p14="http://schemas.microsoft.com/office/powerpoint/2010/main" val="432153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F7827F-6F58-48B5-96B0-5AB0C9C5713E}"/>
              </a:ext>
            </a:extLst>
          </p:cNvPr>
          <p:cNvPicPr>
            <a:picLocks noChangeAspect="1"/>
          </p:cNvPicPr>
          <p:nvPr/>
        </p:nvPicPr>
        <p:blipFill>
          <a:blip r:embed="rId2"/>
          <a:stretch>
            <a:fillRect/>
          </a:stretch>
        </p:blipFill>
        <p:spPr>
          <a:xfrm>
            <a:off x="638629" y="653143"/>
            <a:ext cx="10871200" cy="5704113"/>
          </a:xfrm>
          <a:prstGeom prst="rect">
            <a:avLst/>
          </a:prstGeom>
        </p:spPr>
      </p:pic>
    </p:spTree>
    <p:extLst>
      <p:ext uri="{BB962C8B-B14F-4D97-AF65-F5344CB8AC3E}">
        <p14:creationId xmlns:p14="http://schemas.microsoft.com/office/powerpoint/2010/main" val="303863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577057B-C448-4A93-81AD-4957F3A70B8A}"/>
              </a:ext>
            </a:extLst>
          </p:cNvPr>
          <p:cNvPicPr>
            <a:picLocks noChangeAspect="1"/>
          </p:cNvPicPr>
          <p:nvPr/>
        </p:nvPicPr>
        <p:blipFill>
          <a:blip r:embed="rId2"/>
          <a:stretch>
            <a:fillRect/>
          </a:stretch>
        </p:blipFill>
        <p:spPr>
          <a:xfrm>
            <a:off x="725714" y="130628"/>
            <a:ext cx="10566400" cy="6487885"/>
          </a:xfrm>
          <a:prstGeom prst="rect">
            <a:avLst/>
          </a:prstGeom>
        </p:spPr>
      </p:pic>
    </p:spTree>
    <p:extLst>
      <p:ext uri="{BB962C8B-B14F-4D97-AF65-F5344CB8AC3E}">
        <p14:creationId xmlns:p14="http://schemas.microsoft.com/office/powerpoint/2010/main" val="77406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36"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37">
            <a:extLst>
              <a:ext uri="{FF2B5EF4-FFF2-40B4-BE49-F238E27FC236}">
                <a16:creationId xmlns:a16="http://schemas.microsoft.com/office/drawing/2014/main" id="{9FB9CC80-2FAF-48FC-8450-4A57460F94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0" name="Rectangle 39">
            <a:extLst>
              <a:ext uri="{FF2B5EF4-FFF2-40B4-BE49-F238E27FC236}">
                <a16:creationId xmlns:a16="http://schemas.microsoft.com/office/drawing/2014/main" id="{08D06AB2-D33D-4AC8-B96C-AB6FDD0A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2">
            <a:extLst>
              <a:ext uri="{FF2B5EF4-FFF2-40B4-BE49-F238E27FC236}">
                <a16:creationId xmlns:a16="http://schemas.microsoft.com/office/drawing/2014/main" id="{10BCC819-9CA3-4721-9DE0-4AAAA7FB4D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a:extLst>
              <a:ext uri="{FF2B5EF4-FFF2-40B4-BE49-F238E27FC236}">
                <a16:creationId xmlns:a16="http://schemas.microsoft.com/office/drawing/2014/main" id="{0F546C42-F2B3-412F-89B1-709F9D7370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Content Placeholder 4">
            <a:extLst>
              <a:ext uri="{FF2B5EF4-FFF2-40B4-BE49-F238E27FC236}">
                <a16:creationId xmlns:a16="http://schemas.microsoft.com/office/drawing/2014/main" id="{E3C99A3A-BF1E-4890-A351-2B348A4AFC22}"/>
              </a:ext>
            </a:extLst>
          </p:cNvPr>
          <p:cNvPicPr>
            <a:picLocks noGrp="1" noChangeAspect="1"/>
          </p:cNvPicPr>
          <p:nvPr>
            <p:ph sz="quarter" idx="13"/>
          </p:nvPr>
        </p:nvPicPr>
        <p:blipFill>
          <a:blip r:embed="rId4"/>
          <a:stretch>
            <a:fillRect/>
          </a:stretch>
        </p:blipFill>
        <p:spPr>
          <a:xfrm>
            <a:off x="661668" y="618517"/>
            <a:ext cx="3959183" cy="559601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4" name="Text Placeholder 3">
            <a:extLst>
              <a:ext uri="{FF2B5EF4-FFF2-40B4-BE49-F238E27FC236}">
                <a16:creationId xmlns:a16="http://schemas.microsoft.com/office/drawing/2014/main" id="{FDEA438B-13BC-4287-9A45-589A7B68DFF6}"/>
              </a:ext>
            </a:extLst>
          </p:cNvPr>
          <p:cNvSpPr>
            <a:spLocks noGrp="1"/>
          </p:cNvSpPr>
          <p:nvPr>
            <p:ph type="body" sz="half" idx="2"/>
          </p:nvPr>
        </p:nvSpPr>
        <p:spPr>
          <a:xfrm>
            <a:off x="5282520" y="2367092"/>
            <a:ext cx="5855415" cy="3847444"/>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500" dirty="0"/>
              <a:t>Doctors are now being encouraged to prescribe children with play, this is to help them develop and grow into successful adults.  It is implied that teachers and parents are putting all their focus on the child’s academic achievement at the expense of the child’s health and well-being.  According to a study carried out in America play is not just about the fun aspect, but it also encourages risk taking, resilience AND BOUNDARY TESTING.</a:t>
            </a:r>
          </a:p>
          <a:p>
            <a:pPr indent="-228600" algn="l">
              <a:lnSpc>
                <a:spcPct val="110000"/>
              </a:lnSpc>
              <a:buFont typeface="Arial" panose="020B0604020202020204" pitchFamily="34" charset="0"/>
              <a:buChar char="•"/>
            </a:pPr>
            <a:r>
              <a:rPr lang="en-US" sz="1500" dirty="0"/>
              <a:t>DOCTORS CAN BECOME INFLUENTIAL IN SUPPORTING PLAY BY ENCOURAGING PARENTS AND TEACHERS TO SPEND MORE TIME PLAYING WITH THE CHILDREN.  THE BENEFITS ARE EXTENSIVE AS HAS BEEN DISCUSSED, THE STUDY ALSO REPORTED ON THE CHILDREN THAT DON’T PLAY AS IT IS IMPLIED THEY ARE AT RISK OF DEVELOPING ATTENTION DEFECIT OR HYPERACTIVITY DISORDER.</a:t>
            </a:r>
          </a:p>
        </p:txBody>
      </p:sp>
      <p:sp>
        <p:nvSpPr>
          <p:cNvPr id="2" name="Title 1">
            <a:extLst>
              <a:ext uri="{FF2B5EF4-FFF2-40B4-BE49-F238E27FC236}">
                <a16:creationId xmlns:a16="http://schemas.microsoft.com/office/drawing/2014/main" id="{9DED5785-9AD7-47BB-B439-BCB7F413E74F}"/>
              </a:ext>
            </a:extLst>
          </p:cNvPr>
          <p:cNvSpPr>
            <a:spLocks noGrp="1"/>
          </p:cNvSpPr>
          <p:nvPr>
            <p:ph type="title"/>
          </p:nvPr>
        </p:nvSpPr>
        <p:spPr>
          <a:xfrm>
            <a:off x="5282520" y="618517"/>
            <a:ext cx="5855416" cy="1596177"/>
          </a:xfrm>
        </p:spPr>
        <p:txBody>
          <a:bodyPr vert="horz" lIns="91440" tIns="45720" rIns="91440" bIns="45720" rtlCol="0" anchor="ctr">
            <a:normAutofit/>
          </a:bodyPr>
          <a:lstStyle/>
          <a:p>
            <a:r>
              <a:rPr lang="en-US" sz="3600" dirty="0"/>
              <a:t>Doctors prescribe play.</a:t>
            </a:r>
          </a:p>
        </p:txBody>
      </p:sp>
    </p:spTree>
    <p:extLst>
      <p:ext uri="{BB962C8B-B14F-4D97-AF65-F5344CB8AC3E}">
        <p14:creationId xmlns:p14="http://schemas.microsoft.com/office/powerpoint/2010/main" val="1803446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558E5-E96D-4B12-9116-FF0A1AEB776F}"/>
              </a:ext>
            </a:extLst>
          </p:cNvPr>
          <p:cNvSpPr>
            <a:spLocks noGrp="1"/>
          </p:cNvSpPr>
          <p:nvPr>
            <p:ph type="title"/>
          </p:nvPr>
        </p:nvSpPr>
        <p:spPr>
          <a:xfrm>
            <a:off x="913775" y="618517"/>
            <a:ext cx="10364451" cy="1007083"/>
          </a:xfrm>
        </p:spPr>
        <p:txBody>
          <a:bodyPr>
            <a:normAutofit/>
          </a:bodyPr>
          <a:lstStyle/>
          <a:p>
            <a:r>
              <a:rPr lang="en-GB" dirty="0"/>
              <a:t>Battery-hen existence.</a:t>
            </a:r>
          </a:p>
        </p:txBody>
      </p:sp>
      <p:pic>
        <p:nvPicPr>
          <p:cNvPr id="4" name="Picture 3">
            <a:extLst>
              <a:ext uri="{FF2B5EF4-FFF2-40B4-BE49-F238E27FC236}">
                <a16:creationId xmlns:a16="http://schemas.microsoft.com/office/drawing/2014/main" id="{44949FF9-C3B0-48CB-9803-ED9CF5E5575A}"/>
              </a:ext>
            </a:extLst>
          </p:cNvPr>
          <p:cNvPicPr>
            <a:picLocks noChangeAspect="1"/>
          </p:cNvPicPr>
          <p:nvPr/>
        </p:nvPicPr>
        <p:blipFill rotWithShape="1">
          <a:blip r:embed="rId2"/>
          <a:srcRect l="2549" r="6373" b="-2"/>
          <a:stretch/>
        </p:blipFill>
        <p:spPr>
          <a:xfrm>
            <a:off x="478971" y="2016573"/>
            <a:ext cx="3929269" cy="342410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3" name="Content Placeholder 2">
            <a:extLst>
              <a:ext uri="{FF2B5EF4-FFF2-40B4-BE49-F238E27FC236}">
                <a16:creationId xmlns:a16="http://schemas.microsoft.com/office/drawing/2014/main" id="{3A74AB4E-AA76-451C-B8AF-DB978CF4DAB3}"/>
              </a:ext>
            </a:extLst>
          </p:cNvPr>
          <p:cNvSpPr>
            <a:spLocks noGrp="1"/>
          </p:cNvSpPr>
          <p:nvPr>
            <p:ph sz="quarter" idx="13"/>
          </p:nvPr>
        </p:nvSpPr>
        <p:spPr>
          <a:xfrm>
            <a:off x="4837814" y="2016574"/>
            <a:ext cx="6439786" cy="3774626"/>
          </a:xfrm>
        </p:spPr>
        <p:txBody>
          <a:bodyPr>
            <a:normAutofit fontScale="85000" lnSpcReduction="10000"/>
          </a:bodyPr>
          <a:lstStyle/>
          <a:p>
            <a:r>
              <a:rPr lang="en-GB" dirty="0"/>
              <a:t>According to the children’s commissioner urgent action is needed to prevent the battery-hen existence of children especially during the summer holidays and that </a:t>
            </a:r>
            <a:r>
              <a:rPr lang="en-GB" dirty="0" err="1"/>
              <a:t>gp’s</a:t>
            </a:r>
            <a:r>
              <a:rPr lang="en-GB" dirty="0"/>
              <a:t> should intervene.</a:t>
            </a:r>
          </a:p>
          <a:p>
            <a:r>
              <a:rPr lang="en-GB" dirty="0"/>
              <a:t>It is suggested that children return to schools after the summer break in worse health mentally and physically.</a:t>
            </a:r>
          </a:p>
          <a:p>
            <a:r>
              <a:rPr lang="en-GB" dirty="0"/>
              <a:t>Anne Longfield has stated that radical changes are needed and has also implied that the funds the government have raised through the sugar tax should be used for affordable safe and exciting play areas located in the right areas (Savage, 2018).</a:t>
            </a:r>
          </a:p>
        </p:txBody>
      </p:sp>
    </p:spTree>
    <p:extLst>
      <p:ext uri="{BB962C8B-B14F-4D97-AF65-F5344CB8AC3E}">
        <p14:creationId xmlns:p14="http://schemas.microsoft.com/office/powerpoint/2010/main" val="2139377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DFC7D-12D0-4265-AFA2-C38B04791541}"/>
              </a:ext>
            </a:extLst>
          </p:cNvPr>
          <p:cNvSpPr>
            <a:spLocks noGrp="1"/>
          </p:cNvSpPr>
          <p:nvPr>
            <p:ph type="title"/>
          </p:nvPr>
        </p:nvSpPr>
        <p:spPr>
          <a:xfrm>
            <a:off x="913775" y="618518"/>
            <a:ext cx="10364451" cy="1079654"/>
          </a:xfrm>
        </p:spPr>
        <p:txBody>
          <a:bodyPr/>
          <a:lstStyle/>
          <a:p>
            <a:r>
              <a:rPr lang="en-GB" dirty="0"/>
              <a:t>Battery-hen existence (</a:t>
            </a:r>
            <a:r>
              <a:rPr lang="en-GB" dirty="0" err="1"/>
              <a:t>contd</a:t>
            </a:r>
            <a:r>
              <a:rPr lang="en-GB" dirty="0"/>
              <a:t>).</a:t>
            </a:r>
          </a:p>
        </p:txBody>
      </p:sp>
      <p:sp>
        <p:nvSpPr>
          <p:cNvPr id="3" name="Content Placeholder 2">
            <a:extLst>
              <a:ext uri="{FF2B5EF4-FFF2-40B4-BE49-F238E27FC236}">
                <a16:creationId xmlns:a16="http://schemas.microsoft.com/office/drawing/2014/main" id="{7636658D-2CC2-49DB-B2D1-DAC76D8E5C19}"/>
              </a:ext>
            </a:extLst>
          </p:cNvPr>
          <p:cNvSpPr>
            <a:spLocks noGrp="1"/>
          </p:cNvSpPr>
          <p:nvPr>
            <p:ph sz="quarter" idx="13"/>
          </p:nvPr>
        </p:nvSpPr>
        <p:spPr>
          <a:xfrm>
            <a:off x="913774" y="1698172"/>
            <a:ext cx="10363826" cy="4093027"/>
          </a:xfrm>
        </p:spPr>
        <p:txBody>
          <a:bodyPr/>
          <a:lstStyle/>
          <a:p>
            <a:r>
              <a:rPr lang="en-GB" dirty="0"/>
              <a:t>An increasing issue with school holidays is that children are kept indoors as their parents fear for their safety.  Parents would only let them go to the park if they were accompanying them.</a:t>
            </a:r>
          </a:p>
          <a:p>
            <a:r>
              <a:rPr lang="en-GB" dirty="0"/>
              <a:t>A study published by </a:t>
            </a:r>
            <a:r>
              <a:rPr lang="en-GB" dirty="0" err="1"/>
              <a:t>ukactive</a:t>
            </a:r>
            <a:r>
              <a:rPr lang="en-GB" dirty="0"/>
              <a:t> in 2018 implied that children were less fit by the end of school holidays especially the long summer ones. This was </a:t>
            </a:r>
            <a:r>
              <a:rPr lang="en-GB" dirty="0" err="1"/>
              <a:t>evev</a:t>
            </a:r>
            <a:r>
              <a:rPr lang="en-GB" dirty="0"/>
              <a:t> worse for children living in deprived areas(Savage, 2018) .  </a:t>
            </a:r>
          </a:p>
          <a:p>
            <a:r>
              <a:rPr lang="en-GB" dirty="0"/>
              <a:t>“we have built a world which supresses our children’s natural instinct to be active.  The holidays should be spent playing with friends but for many children it has become an unhealthy, unstimulating and even lonely time – damaging their physical and mental well-being” (baroness </a:t>
            </a:r>
            <a:r>
              <a:rPr lang="en-GB" dirty="0" err="1"/>
              <a:t>tanni</a:t>
            </a:r>
            <a:r>
              <a:rPr lang="en-GB" dirty="0"/>
              <a:t> grey-Thompson).</a:t>
            </a:r>
          </a:p>
        </p:txBody>
      </p:sp>
    </p:spTree>
    <p:extLst>
      <p:ext uri="{BB962C8B-B14F-4D97-AF65-F5344CB8AC3E}">
        <p14:creationId xmlns:p14="http://schemas.microsoft.com/office/powerpoint/2010/main" val="797538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33"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25">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5" name="Rectangle 27">
            <a:extLst>
              <a:ext uri="{FF2B5EF4-FFF2-40B4-BE49-F238E27FC236}">
                <a16:creationId xmlns:a16="http://schemas.microsoft.com/office/drawing/2014/main" id="{0A29CAD9-00D9-4D79-B982-85CD7FBD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2">
            <a:extLst>
              <a:ext uri="{FF2B5EF4-FFF2-40B4-BE49-F238E27FC236}">
                <a16:creationId xmlns:a16="http://schemas.microsoft.com/office/drawing/2014/main" id="{3F01E04B-E3A4-4B2D-92DF-752C4E7EF9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a:extLst>
              <a:ext uri="{FF2B5EF4-FFF2-40B4-BE49-F238E27FC236}">
                <a16:creationId xmlns:a16="http://schemas.microsoft.com/office/drawing/2014/main" id="{765896F8-7BC7-4574-8E2B-4A1A603670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Content Placeholder 4">
            <a:extLst>
              <a:ext uri="{FF2B5EF4-FFF2-40B4-BE49-F238E27FC236}">
                <a16:creationId xmlns:a16="http://schemas.microsoft.com/office/drawing/2014/main" id="{34724919-566B-449E-9050-FAE718EECF0B}"/>
              </a:ext>
            </a:extLst>
          </p:cNvPr>
          <p:cNvPicPr>
            <a:picLocks noGrp="1" noChangeAspect="1"/>
          </p:cNvPicPr>
          <p:nvPr>
            <p:ph sz="quarter" idx="13"/>
          </p:nvPr>
        </p:nvPicPr>
        <p:blipFill>
          <a:blip r:embed="rId4"/>
          <a:stretch>
            <a:fillRect/>
          </a:stretch>
        </p:blipFill>
        <p:spPr>
          <a:xfrm>
            <a:off x="960120" y="1318181"/>
            <a:ext cx="6002432" cy="421900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658AB096-0BC5-49BA-BA8C-93C22BE6A6DB}"/>
              </a:ext>
            </a:extLst>
          </p:cNvPr>
          <p:cNvSpPr>
            <a:spLocks noGrp="1"/>
          </p:cNvSpPr>
          <p:nvPr>
            <p:ph type="title"/>
          </p:nvPr>
        </p:nvSpPr>
        <p:spPr>
          <a:xfrm>
            <a:off x="7570382" y="957486"/>
            <a:ext cx="3707844" cy="3131913"/>
          </a:xfrm>
        </p:spPr>
        <p:txBody>
          <a:bodyPr vert="horz" lIns="91440" tIns="45720" rIns="91440" bIns="45720" rtlCol="0" anchor="b">
            <a:normAutofit/>
          </a:bodyPr>
          <a:lstStyle/>
          <a:p>
            <a:r>
              <a:rPr lang="en-US" sz="4400" dirty="0"/>
              <a:t>£1.7m funding boost for play in wales.</a:t>
            </a:r>
          </a:p>
        </p:txBody>
      </p:sp>
    </p:spTree>
    <p:extLst>
      <p:ext uri="{BB962C8B-B14F-4D97-AF65-F5344CB8AC3E}">
        <p14:creationId xmlns:p14="http://schemas.microsoft.com/office/powerpoint/2010/main" val="50258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94415-E57D-4EB6-B390-305161031EAA}"/>
              </a:ext>
            </a:extLst>
          </p:cNvPr>
          <p:cNvSpPr>
            <a:spLocks noGrp="1"/>
          </p:cNvSpPr>
          <p:nvPr>
            <p:ph type="title"/>
          </p:nvPr>
        </p:nvSpPr>
        <p:spPr>
          <a:xfrm>
            <a:off x="641074" y="1314450"/>
            <a:ext cx="2844002" cy="3680244"/>
          </a:xfrm>
        </p:spPr>
        <p:txBody>
          <a:bodyPr>
            <a:normAutofit/>
          </a:bodyPr>
          <a:lstStyle/>
          <a:p>
            <a:pPr algn="l"/>
            <a:r>
              <a:rPr lang="en-GB" sz="3700"/>
              <a:t>Funding - Wednesday 11</a:t>
            </a:r>
            <a:r>
              <a:rPr lang="en-GB" sz="3700" baseline="30000"/>
              <a:t>th</a:t>
            </a:r>
            <a:r>
              <a:rPr lang="en-GB" sz="3700"/>
              <a:t> April 2018.</a:t>
            </a:r>
          </a:p>
        </p:txBody>
      </p:sp>
      <p:pic>
        <p:nvPicPr>
          <p:cNvPr id="14" name="Picture 13">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6" name="Picture 15">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35" name="Content Placeholder 2">
            <a:extLst>
              <a:ext uri="{FF2B5EF4-FFF2-40B4-BE49-F238E27FC236}">
                <a16:creationId xmlns:a16="http://schemas.microsoft.com/office/drawing/2014/main" id="{B33530DD-3814-4B44-A813-2C3DCDA30010}"/>
              </a:ext>
            </a:extLst>
          </p:cNvPr>
          <p:cNvGraphicFramePr>
            <a:graphicFrameLocks noGrp="1"/>
          </p:cNvGraphicFramePr>
          <p:nvPr>
            <p:ph sz="quarter" idx="13"/>
            <p:extLst>
              <p:ext uri="{D42A27DB-BD31-4B8C-83A1-F6EECF244321}">
                <p14:modId xmlns:p14="http://schemas.microsoft.com/office/powerpoint/2010/main" val="2546845252"/>
              </p:ext>
            </p:extLst>
          </p:nvPr>
        </p:nvGraphicFramePr>
        <p:xfrm>
          <a:off x="4296229" y="319314"/>
          <a:ext cx="7707085" cy="6110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1910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9FB9CC80-2FAF-48FC-8450-4A57460F94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86BCC4D5-E795-4C27-A59A-C83C97FC8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AB6A6811-9498-4BC1-A514-B7ACB315B6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D29A925F-0B65-4C0C-901C-04FBEBDD5D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Content Placeholder 3">
            <a:extLst>
              <a:ext uri="{FF2B5EF4-FFF2-40B4-BE49-F238E27FC236}">
                <a16:creationId xmlns:a16="http://schemas.microsoft.com/office/drawing/2014/main" id="{01C60D12-2B2F-4656-BCEC-551FBE64D927}"/>
              </a:ext>
            </a:extLst>
          </p:cNvPr>
          <p:cNvSpPr>
            <a:spLocks noGrp="1"/>
          </p:cNvSpPr>
          <p:nvPr>
            <p:ph sz="quarter" idx="14"/>
          </p:nvPr>
        </p:nvSpPr>
        <p:spPr>
          <a:xfrm>
            <a:off x="8196408" y="2367092"/>
            <a:ext cx="3352128" cy="3881309"/>
          </a:xfrm>
        </p:spPr>
        <p:txBody>
          <a:bodyPr vert="horz" lIns="91440" tIns="45720" rIns="91440" bIns="45720" rtlCol="0">
            <a:normAutofit lnSpcReduction="10000"/>
          </a:bodyPr>
          <a:lstStyle/>
          <a:p>
            <a:r>
              <a:rPr lang="en-US" sz="1800" dirty="0"/>
              <a:t>It is estimated that 200,000 children in wales are living in poverty.</a:t>
            </a:r>
          </a:p>
          <a:p>
            <a:r>
              <a:rPr lang="en-US" sz="1800" dirty="0"/>
              <a:t>25% of parents admit to be skipping meals.</a:t>
            </a:r>
          </a:p>
          <a:p>
            <a:r>
              <a:rPr lang="en-US" sz="1800" dirty="0"/>
              <a:t>25% OF WELSH PARENTS STATE THAT THE STRESS OF A LOW INCOME AFFECTS THEIR RELATIONSHIP WITH THEIR CHILDREN (</a:t>
            </a:r>
            <a:r>
              <a:rPr lang="en-US" sz="1800" dirty="0" err="1"/>
              <a:t>Welshgovernment</a:t>
            </a:r>
            <a:r>
              <a:rPr lang="en-US" sz="1800" dirty="0"/>
              <a:t>, 2014).</a:t>
            </a:r>
          </a:p>
        </p:txBody>
      </p:sp>
      <p:pic>
        <p:nvPicPr>
          <p:cNvPr id="5" name="Content Placeholder 4">
            <a:extLst>
              <a:ext uri="{FF2B5EF4-FFF2-40B4-BE49-F238E27FC236}">
                <a16:creationId xmlns:a16="http://schemas.microsoft.com/office/drawing/2014/main" id="{A13B3EA3-7C07-4CC6-8594-40DB00196FF7}"/>
              </a:ext>
            </a:extLst>
          </p:cNvPr>
          <p:cNvPicPr>
            <a:picLocks noGrp="1" noChangeAspect="1"/>
          </p:cNvPicPr>
          <p:nvPr>
            <p:ph sz="quarter" idx="13"/>
          </p:nvPr>
        </p:nvPicPr>
        <p:blipFill>
          <a:blip r:embed="rId4"/>
          <a:stretch>
            <a:fillRect/>
          </a:stretch>
        </p:blipFill>
        <p:spPr>
          <a:xfrm>
            <a:off x="643465" y="1516079"/>
            <a:ext cx="6909479" cy="3834760"/>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96483FC9-1DE9-4F83-A23F-98CB156F01CB}"/>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a:t>Poverty.</a:t>
            </a:r>
          </a:p>
        </p:txBody>
      </p:sp>
    </p:spTree>
    <p:extLst>
      <p:ext uri="{BB962C8B-B14F-4D97-AF65-F5344CB8AC3E}">
        <p14:creationId xmlns:p14="http://schemas.microsoft.com/office/powerpoint/2010/main" val="2066960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4A08E-9A16-480E-88D0-805E8CCBBB0D}"/>
              </a:ext>
            </a:extLst>
          </p:cNvPr>
          <p:cNvSpPr>
            <a:spLocks noGrp="1"/>
          </p:cNvSpPr>
          <p:nvPr>
            <p:ph type="title"/>
          </p:nvPr>
        </p:nvSpPr>
        <p:spPr>
          <a:xfrm>
            <a:off x="913775" y="618518"/>
            <a:ext cx="10364451" cy="949026"/>
          </a:xfrm>
        </p:spPr>
        <p:txBody>
          <a:bodyPr>
            <a:normAutofit fontScale="90000"/>
          </a:bodyPr>
          <a:lstStyle/>
          <a:p>
            <a:r>
              <a:rPr lang="en-GB" dirty="0"/>
              <a:t>Effect poverty has on children’s education in wales.</a:t>
            </a:r>
          </a:p>
        </p:txBody>
      </p:sp>
      <p:sp>
        <p:nvSpPr>
          <p:cNvPr id="3" name="Content Placeholder 2">
            <a:extLst>
              <a:ext uri="{FF2B5EF4-FFF2-40B4-BE49-F238E27FC236}">
                <a16:creationId xmlns:a16="http://schemas.microsoft.com/office/drawing/2014/main" id="{A7AAF1F5-E3E7-40CF-B712-58E25AF21550}"/>
              </a:ext>
            </a:extLst>
          </p:cNvPr>
          <p:cNvSpPr>
            <a:spLocks noGrp="1"/>
          </p:cNvSpPr>
          <p:nvPr>
            <p:ph sz="quarter" idx="13"/>
          </p:nvPr>
        </p:nvSpPr>
        <p:spPr>
          <a:xfrm>
            <a:off x="913774" y="1915886"/>
            <a:ext cx="5106026" cy="4165600"/>
          </a:xfrm>
        </p:spPr>
        <p:txBody>
          <a:bodyPr>
            <a:normAutofit fontScale="92500" lnSpcReduction="20000"/>
          </a:bodyPr>
          <a:lstStyle/>
          <a:p>
            <a:r>
              <a:rPr lang="en-GB" dirty="0"/>
              <a:t>As has been stated one in three children in wales are living in poverty.</a:t>
            </a:r>
          </a:p>
          <a:p>
            <a:r>
              <a:rPr lang="en-GB" dirty="0"/>
              <a:t>This is having a devastating effect on the development of the youngest children in wales.</a:t>
            </a:r>
          </a:p>
          <a:p>
            <a:r>
              <a:rPr lang="en-GB" dirty="0"/>
              <a:t>One third are falling behind with their education as young as five years old, and may never catch up.</a:t>
            </a:r>
          </a:p>
          <a:p>
            <a:r>
              <a:rPr lang="en-GB" dirty="0"/>
              <a:t>50% who have fallen behind at such a young age remain so when performance is assessed at age 7, 11 and 14.</a:t>
            </a:r>
          </a:p>
        </p:txBody>
      </p:sp>
      <p:pic>
        <p:nvPicPr>
          <p:cNvPr id="5" name="Content Placeholder 4">
            <a:extLst>
              <a:ext uri="{FF2B5EF4-FFF2-40B4-BE49-F238E27FC236}">
                <a16:creationId xmlns:a16="http://schemas.microsoft.com/office/drawing/2014/main" id="{870CDFAA-D540-42CD-A00F-EBEF4179D1CE}"/>
              </a:ext>
            </a:extLst>
          </p:cNvPr>
          <p:cNvPicPr>
            <a:picLocks noGrp="1" noChangeAspect="1"/>
          </p:cNvPicPr>
          <p:nvPr>
            <p:ph sz="quarter" idx="14"/>
          </p:nvPr>
        </p:nvPicPr>
        <p:blipFill>
          <a:blip r:embed="rId2"/>
          <a:stretch>
            <a:fillRect/>
          </a:stretch>
        </p:blipFill>
        <p:spPr>
          <a:xfrm>
            <a:off x="6200775" y="1915886"/>
            <a:ext cx="5048250" cy="3592739"/>
          </a:xfrm>
          <a:prstGeom prst="rect">
            <a:avLst/>
          </a:prstGeom>
        </p:spPr>
      </p:pic>
    </p:spTree>
    <p:extLst>
      <p:ext uri="{BB962C8B-B14F-4D97-AF65-F5344CB8AC3E}">
        <p14:creationId xmlns:p14="http://schemas.microsoft.com/office/powerpoint/2010/main" val="639274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0C1BC1E-153D-4DA3-87A4-314B61BC4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B5A56C3-A6D4-4D92-8AE6-10218C076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534352C-EDF0-4520-BA36-02156FCC4983}"/>
              </a:ext>
            </a:extLst>
          </p:cNvPr>
          <p:cNvPicPr>
            <a:picLocks noChangeAspect="1"/>
          </p:cNvPicPr>
          <p:nvPr/>
        </p:nvPicPr>
        <p:blipFill>
          <a:blip r:embed="rId2"/>
          <a:stretch>
            <a:fillRect/>
          </a:stretch>
        </p:blipFill>
        <p:spPr>
          <a:xfrm>
            <a:off x="477012" y="480060"/>
            <a:ext cx="11237976" cy="5897880"/>
          </a:xfrm>
          <a:prstGeom prst="rect">
            <a:avLst/>
          </a:prstGeom>
        </p:spPr>
      </p:pic>
    </p:spTree>
    <p:extLst>
      <p:ext uri="{BB962C8B-B14F-4D97-AF65-F5344CB8AC3E}">
        <p14:creationId xmlns:p14="http://schemas.microsoft.com/office/powerpoint/2010/main" val="3912701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70E1B-E86A-468D-BD91-8EBC105CD749}"/>
              </a:ext>
            </a:extLst>
          </p:cNvPr>
          <p:cNvSpPr>
            <a:spLocks noGrp="1"/>
          </p:cNvSpPr>
          <p:nvPr>
            <p:ph type="title"/>
          </p:nvPr>
        </p:nvSpPr>
        <p:spPr>
          <a:xfrm>
            <a:off x="913149" y="429832"/>
            <a:ext cx="10364451" cy="1065140"/>
          </a:xfrm>
        </p:spPr>
        <p:txBody>
          <a:bodyPr/>
          <a:lstStyle/>
          <a:p>
            <a:r>
              <a:rPr lang="en-GB"/>
              <a:t>Conclusion.</a:t>
            </a:r>
            <a:endParaRPr lang="en-GB" dirty="0"/>
          </a:p>
        </p:txBody>
      </p:sp>
      <p:sp>
        <p:nvSpPr>
          <p:cNvPr id="3" name="Content Placeholder 2">
            <a:extLst>
              <a:ext uri="{FF2B5EF4-FFF2-40B4-BE49-F238E27FC236}">
                <a16:creationId xmlns:a16="http://schemas.microsoft.com/office/drawing/2014/main" id="{B6EE1E51-BEF4-4EA7-AB80-72E4989492EA}"/>
              </a:ext>
            </a:extLst>
          </p:cNvPr>
          <p:cNvSpPr>
            <a:spLocks noGrp="1"/>
          </p:cNvSpPr>
          <p:nvPr>
            <p:ph sz="quarter" idx="13"/>
          </p:nvPr>
        </p:nvSpPr>
        <p:spPr>
          <a:xfrm>
            <a:off x="913774" y="1756230"/>
            <a:ext cx="10363826" cy="4034970"/>
          </a:xfrm>
        </p:spPr>
        <p:txBody>
          <a:bodyPr>
            <a:normAutofit fontScale="92500"/>
          </a:bodyPr>
          <a:lstStyle/>
          <a:p>
            <a:r>
              <a:rPr lang="en-GB" dirty="0"/>
              <a:t>It is apparent that wales is investing in education and play as the first years of life are crucial to become rounded adults.  The main concerns are that play seems to be ignored by many schools and the main reason for this being that parents are against anything remotely different.  A quote such as “cotton wool” children has been mentioned which leads us on to the health and safety aspects that concern teachers and parents alike.  This mentality needs to be changed to progress further.  It is all well and good investing money into these ventures which on paper look good, such as child play facilities, but if they are not allowed out to play there is no need for the investment.  The health and well-being of our children has reached crisis point and I believe that educating parents and care givers should be one of the main priorities to tie in with the investment.</a:t>
            </a:r>
          </a:p>
        </p:txBody>
      </p:sp>
    </p:spTree>
    <p:extLst>
      <p:ext uri="{BB962C8B-B14F-4D97-AF65-F5344CB8AC3E}">
        <p14:creationId xmlns:p14="http://schemas.microsoft.com/office/powerpoint/2010/main" val="1669990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15DED-781A-4C58-8434-78133479D094}"/>
              </a:ext>
            </a:extLst>
          </p:cNvPr>
          <p:cNvSpPr>
            <a:spLocks noGrp="1"/>
          </p:cNvSpPr>
          <p:nvPr>
            <p:ph type="title"/>
          </p:nvPr>
        </p:nvSpPr>
        <p:spPr>
          <a:xfrm>
            <a:off x="913775" y="618517"/>
            <a:ext cx="10364451" cy="789369"/>
          </a:xfrm>
        </p:spPr>
        <p:txBody>
          <a:bodyPr/>
          <a:lstStyle/>
          <a:p>
            <a:r>
              <a:rPr lang="en-GB" dirty="0"/>
              <a:t>Reference list.</a:t>
            </a:r>
          </a:p>
        </p:txBody>
      </p:sp>
      <p:sp>
        <p:nvSpPr>
          <p:cNvPr id="3" name="Content Placeholder 2">
            <a:extLst>
              <a:ext uri="{FF2B5EF4-FFF2-40B4-BE49-F238E27FC236}">
                <a16:creationId xmlns:a16="http://schemas.microsoft.com/office/drawing/2014/main" id="{932F2EFE-482B-415D-ADC7-5721D8C6CCDD}"/>
              </a:ext>
            </a:extLst>
          </p:cNvPr>
          <p:cNvSpPr>
            <a:spLocks noGrp="1"/>
          </p:cNvSpPr>
          <p:nvPr>
            <p:ph sz="quarter" idx="13"/>
          </p:nvPr>
        </p:nvSpPr>
        <p:spPr>
          <a:xfrm>
            <a:off x="913774" y="1640114"/>
            <a:ext cx="10363826" cy="4151085"/>
          </a:xfrm>
        </p:spPr>
        <p:txBody>
          <a:bodyPr>
            <a:normAutofit fontScale="77500" lnSpcReduction="20000"/>
          </a:bodyPr>
          <a:lstStyle/>
          <a:p>
            <a:r>
              <a:rPr lang="en-US" dirty="0" err="1"/>
              <a:t>Barkham</a:t>
            </a:r>
            <a:r>
              <a:rPr lang="en-US" dirty="0"/>
              <a:t>, P., 2014. Forest schools: Fires, trees and mud pies. The Guardian.</a:t>
            </a:r>
          </a:p>
          <a:p>
            <a:r>
              <a:rPr lang="en-US" dirty="0"/>
              <a:t>Malone, K., 2007. The bubble‐wrap generation: children growing up in walled gardens. Environmental education research, 13(4), pp.513-527.</a:t>
            </a:r>
          </a:p>
          <a:p>
            <a:r>
              <a:rPr lang="en-US" dirty="0"/>
              <a:t>Moyles, J.R., 2013. Play and early years: birth to seven years. Play Wales.</a:t>
            </a:r>
          </a:p>
          <a:p>
            <a:r>
              <a:rPr lang="en-US" dirty="0"/>
              <a:t>O'Brien, L., 2009. Learning outdoors: the Forest School approach. Education 3–13, 37(1), pp.45-60.</a:t>
            </a:r>
          </a:p>
          <a:p>
            <a:r>
              <a:rPr lang="en-US" dirty="0"/>
              <a:t>Rumbold, A., 1990. Starting with quality: the report of the Committee of Inquiry into the quality of the educational experience offered to 3 and 4 year </a:t>
            </a:r>
            <a:r>
              <a:rPr lang="en-US" dirty="0" err="1"/>
              <a:t>olds</a:t>
            </a:r>
            <a:r>
              <a:rPr lang="en-US" dirty="0"/>
              <a:t>, chaired by Angela Rumbold. HMSO.</a:t>
            </a:r>
          </a:p>
          <a:p>
            <a:r>
              <a:rPr lang="en-US" dirty="0"/>
              <a:t>Savage, M., 2018. Call for action to end children’s ‘battery-hen existence’ in summer holidays.  The Guardian.</a:t>
            </a:r>
          </a:p>
          <a:p>
            <a:r>
              <a:rPr lang="en-US" dirty="0" err="1"/>
              <a:t>Welshgovernment</a:t>
            </a:r>
            <a:r>
              <a:rPr lang="en-US" dirty="0"/>
              <a:t>, 2014.</a:t>
            </a:r>
          </a:p>
          <a:p>
            <a:r>
              <a:rPr lang="en-US" dirty="0" err="1"/>
              <a:t>Welshgovernment</a:t>
            </a:r>
            <a:r>
              <a:rPr lang="en-US" dirty="0"/>
              <a:t>, 2018.</a:t>
            </a:r>
          </a:p>
          <a:p>
            <a:r>
              <a:rPr lang="en-US" dirty="0">
                <a:hlinkClick r:id="rId2"/>
              </a:rPr>
              <a:t>www.googleimages.co.uk</a:t>
            </a:r>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266405064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otalTime>134</TotalTime>
  <Words>1415</Words>
  <Application>Microsoft Office PowerPoint</Application>
  <PresentationFormat>Widescreen</PresentationFormat>
  <Paragraphs>52</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Tw Cen MT</vt:lpstr>
      <vt:lpstr>Droplet</vt:lpstr>
      <vt:lpstr>Enhancing health &amp; Well-being in the children of Wales.</vt:lpstr>
      <vt:lpstr>Introduction.</vt:lpstr>
      <vt:lpstr>children &amp; play.</vt:lpstr>
      <vt:lpstr>Children &amp; Play.</vt:lpstr>
      <vt:lpstr>PowerPoint Presentation</vt:lpstr>
      <vt:lpstr>Forest school.</vt:lpstr>
      <vt:lpstr>PowerPoint Presentation</vt:lpstr>
      <vt:lpstr>PowerPoint Presentation</vt:lpstr>
      <vt:lpstr>Doctors prescribe play.</vt:lpstr>
      <vt:lpstr>Battery-hen existence.</vt:lpstr>
      <vt:lpstr>Battery-hen existence (contd).</vt:lpstr>
      <vt:lpstr>£1.7m funding boost for play in wales.</vt:lpstr>
      <vt:lpstr>Funding - Wednesday 11th April 2018.</vt:lpstr>
      <vt:lpstr>Poverty.</vt:lpstr>
      <vt:lpstr>Effect poverty has on children’s education in wales.</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health &amp; Well-being in the children of Wales.</dc:title>
  <dc:creator>Hally</dc:creator>
  <cp:lastModifiedBy>Hally</cp:lastModifiedBy>
  <cp:revision>10</cp:revision>
  <dcterms:created xsi:type="dcterms:W3CDTF">2019-01-06T15:22:16Z</dcterms:created>
  <dcterms:modified xsi:type="dcterms:W3CDTF">2019-01-06T17:42:25Z</dcterms:modified>
</cp:coreProperties>
</file>