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7" r:id="rId3"/>
    <p:sldId id="295" r:id="rId4"/>
    <p:sldId id="277" r:id="rId5"/>
    <p:sldId id="284" r:id="rId6"/>
    <p:sldId id="293" r:id="rId7"/>
    <p:sldId id="294" r:id="rId8"/>
    <p:sldId id="296" r:id="rId9"/>
    <p:sldId id="297" r:id="rId10"/>
    <p:sldId id="287" r:id="rId11"/>
    <p:sldId id="290" r:id="rId12"/>
    <p:sldId id="298" r:id="rId13"/>
    <p:sldId id="291" r:id="rId14"/>
    <p:sldId id="292" r:id="rId15"/>
    <p:sldId id="29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43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CFA37C-EEDF-475B-94E4-8D3255106C8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A7D642-DB01-466F-9C6C-EEB91CB18B85}">
      <dgm:prSet/>
      <dgm:spPr/>
      <dgm:t>
        <a:bodyPr/>
        <a:lstStyle/>
        <a:p>
          <a:r>
            <a:rPr lang="en-GB"/>
            <a:t>Initial research </a:t>
          </a:r>
          <a:endParaRPr lang="en-US"/>
        </a:p>
      </dgm:t>
    </dgm:pt>
    <dgm:pt modelId="{0E983B2C-B5D1-4AB9-9FD7-4BBD53F5E981}" type="parTrans" cxnId="{D7E82711-3B99-4D58-B63B-3458EA005E2D}">
      <dgm:prSet/>
      <dgm:spPr/>
      <dgm:t>
        <a:bodyPr/>
        <a:lstStyle/>
        <a:p>
          <a:endParaRPr lang="en-US"/>
        </a:p>
      </dgm:t>
    </dgm:pt>
    <dgm:pt modelId="{7786461D-7BDE-4344-9572-EC9B9AB8D86E}" type="sibTrans" cxnId="{D7E82711-3B99-4D58-B63B-3458EA005E2D}">
      <dgm:prSet/>
      <dgm:spPr/>
      <dgm:t>
        <a:bodyPr/>
        <a:lstStyle/>
        <a:p>
          <a:endParaRPr lang="en-US"/>
        </a:p>
      </dgm:t>
    </dgm:pt>
    <dgm:pt modelId="{8B81F45E-3471-4228-9B12-C34E9A37586E}">
      <dgm:prSet/>
      <dgm:spPr/>
      <dgm:t>
        <a:bodyPr/>
        <a:lstStyle/>
        <a:p>
          <a:r>
            <a:rPr lang="en-GB"/>
            <a:t>Validation simulation</a:t>
          </a:r>
          <a:endParaRPr lang="en-US"/>
        </a:p>
      </dgm:t>
    </dgm:pt>
    <dgm:pt modelId="{D595751D-CE9D-4A4B-9EE5-665D15A82A1E}" type="parTrans" cxnId="{3C1C8CC3-A73B-46E8-99A8-4014843D9C89}">
      <dgm:prSet/>
      <dgm:spPr/>
      <dgm:t>
        <a:bodyPr/>
        <a:lstStyle/>
        <a:p>
          <a:endParaRPr lang="en-US"/>
        </a:p>
      </dgm:t>
    </dgm:pt>
    <dgm:pt modelId="{EA304DB5-FD49-42E8-8FF3-CB9269632091}" type="sibTrans" cxnId="{3C1C8CC3-A73B-46E8-99A8-4014843D9C89}">
      <dgm:prSet/>
      <dgm:spPr/>
      <dgm:t>
        <a:bodyPr/>
        <a:lstStyle/>
        <a:p>
          <a:endParaRPr lang="en-US"/>
        </a:p>
      </dgm:t>
    </dgm:pt>
    <dgm:pt modelId="{DB043559-99A6-4CB3-AFF3-4EB5D4328651}">
      <dgm:prSet/>
      <dgm:spPr/>
      <dgm:t>
        <a:bodyPr/>
        <a:lstStyle/>
        <a:p>
          <a:r>
            <a:rPr lang="en-GB"/>
            <a:t>Validation analysis</a:t>
          </a:r>
          <a:endParaRPr lang="en-US"/>
        </a:p>
      </dgm:t>
    </dgm:pt>
    <dgm:pt modelId="{6C9E803E-F5E1-4556-8A25-E63BC2CCE946}" type="parTrans" cxnId="{76BDCD43-980B-4C86-9B94-F16DDD933697}">
      <dgm:prSet/>
      <dgm:spPr/>
      <dgm:t>
        <a:bodyPr/>
        <a:lstStyle/>
        <a:p>
          <a:endParaRPr lang="en-US"/>
        </a:p>
      </dgm:t>
    </dgm:pt>
    <dgm:pt modelId="{04C6D4D3-7762-49CE-9375-640C2BFEA058}" type="sibTrans" cxnId="{76BDCD43-980B-4C86-9B94-F16DDD933697}">
      <dgm:prSet/>
      <dgm:spPr/>
      <dgm:t>
        <a:bodyPr/>
        <a:lstStyle/>
        <a:p>
          <a:endParaRPr lang="en-US"/>
        </a:p>
      </dgm:t>
    </dgm:pt>
    <dgm:pt modelId="{603B722F-E886-42C0-B4E2-DF298783BB6E}">
      <dgm:prSet/>
      <dgm:spPr/>
      <dgm:t>
        <a:bodyPr/>
        <a:lstStyle/>
        <a:p>
          <a:r>
            <a:rPr lang="en-GB"/>
            <a:t>Base fuel simulations</a:t>
          </a:r>
          <a:endParaRPr lang="en-US"/>
        </a:p>
      </dgm:t>
    </dgm:pt>
    <dgm:pt modelId="{2A57BF2A-7D99-4AFC-8871-F504A9D1657F}" type="parTrans" cxnId="{E37B88A9-6B3C-41F3-9DC6-0550F264B9F3}">
      <dgm:prSet/>
      <dgm:spPr/>
      <dgm:t>
        <a:bodyPr/>
        <a:lstStyle/>
        <a:p>
          <a:endParaRPr lang="en-US"/>
        </a:p>
      </dgm:t>
    </dgm:pt>
    <dgm:pt modelId="{DC695416-6CFA-478B-80C9-DEDBD104EE14}" type="sibTrans" cxnId="{E37B88A9-6B3C-41F3-9DC6-0550F264B9F3}">
      <dgm:prSet/>
      <dgm:spPr/>
      <dgm:t>
        <a:bodyPr/>
        <a:lstStyle/>
        <a:p>
          <a:endParaRPr lang="en-US"/>
        </a:p>
      </dgm:t>
    </dgm:pt>
    <dgm:pt modelId="{E33458A3-B3F7-45BC-9829-73E375FD517D}">
      <dgm:prSet/>
      <dgm:spPr/>
      <dgm:t>
        <a:bodyPr/>
        <a:lstStyle/>
        <a:p>
          <a:r>
            <a:rPr lang="en-GB"/>
            <a:t>Optimisation simulations</a:t>
          </a:r>
          <a:endParaRPr lang="en-US"/>
        </a:p>
      </dgm:t>
    </dgm:pt>
    <dgm:pt modelId="{7DE955C5-1FF3-4E03-9CF5-6E2992F5C8C3}" type="parTrans" cxnId="{29FD6B2B-AB11-4E63-A424-651AD938179D}">
      <dgm:prSet/>
      <dgm:spPr/>
      <dgm:t>
        <a:bodyPr/>
        <a:lstStyle/>
        <a:p>
          <a:endParaRPr lang="en-US"/>
        </a:p>
      </dgm:t>
    </dgm:pt>
    <dgm:pt modelId="{A348AB43-73C6-4AFC-8A3B-0ABC93437E6A}" type="sibTrans" cxnId="{29FD6B2B-AB11-4E63-A424-651AD938179D}">
      <dgm:prSet/>
      <dgm:spPr/>
      <dgm:t>
        <a:bodyPr/>
        <a:lstStyle/>
        <a:p>
          <a:endParaRPr lang="en-US"/>
        </a:p>
      </dgm:t>
    </dgm:pt>
    <dgm:pt modelId="{4F8D0884-F28D-4A8D-9171-57DD1396531A}">
      <dgm:prSet/>
      <dgm:spPr/>
      <dgm:t>
        <a:bodyPr/>
        <a:lstStyle/>
        <a:p>
          <a:r>
            <a:rPr lang="en-GB"/>
            <a:t>Fuel performance further research</a:t>
          </a:r>
          <a:endParaRPr lang="en-US"/>
        </a:p>
      </dgm:t>
    </dgm:pt>
    <dgm:pt modelId="{EB95421B-7575-41CC-B92C-E568640EB2A1}" type="parTrans" cxnId="{25388F7D-FB1B-437E-A794-0D9BC0684410}">
      <dgm:prSet/>
      <dgm:spPr/>
      <dgm:t>
        <a:bodyPr/>
        <a:lstStyle/>
        <a:p>
          <a:endParaRPr lang="en-US"/>
        </a:p>
      </dgm:t>
    </dgm:pt>
    <dgm:pt modelId="{7B6792AF-12A6-461D-9E97-FEDBF71589FD}" type="sibTrans" cxnId="{25388F7D-FB1B-437E-A794-0D9BC0684410}">
      <dgm:prSet/>
      <dgm:spPr/>
      <dgm:t>
        <a:bodyPr/>
        <a:lstStyle/>
        <a:p>
          <a:endParaRPr lang="en-US"/>
        </a:p>
      </dgm:t>
    </dgm:pt>
    <dgm:pt modelId="{6924302E-B5F9-4498-92FF-5A0AE78F1DC4}">
      <dgm:prSet/>
      <dgm:spPr/>
      <dgm:t>
        <a:bodyPr/>
        <a:lstStyle/>
        <a:p>
          <a:r>
            <a:rPr lang="en-GB"/>
            <a:t>Fuel performance analysis </a:t>
          </a:r>
          <a:endParaRPr lang="en-US"/>
        </a:p>
      </dgm:t>
    </dgm:pt>
    <dgm:pt modelId="{0ED6C69B-6E1B-47B1-BE7E-5E3697AB636C}" type="parTrans" cxnId="{4D0C737C-79C3-438C-8AB2-977D81F86624}">
      <dgm:prSet/>
      <dgm:spPr/>
      <dgm:t>
        <a:bodyPr/>
        <a:lstStyle/>
        <a:p>
          <a:endParaRPr lang="en-US"/>
        </a:p>
      </dgm:t>
    </dgm:pt>
    <dgm:pt modelId="{9F849E03-EB7D-4FC9-B241-D408B9C9BC02}" type="sibTrans" cxnId="{4D0C737C-79C3-438C-8AB2-977D81F86624}">
      <dgm:prSet/>
      <dgm:spPr/>
      <dgm:t>
        <a:bodyPr/>
        <a:lstStyle/>
        <a:p>
          <a:endParaRPr lang="en-US"/>
        </a:p>
      </dgm:t>
    </dgm:pt>
    <dgm:pt modelId="{04C21B70-BFE4-4876-9C7E-1A2C5BF3C0E8}">
      <dgm:prSet/>
      <dgm:spPr/>
      <dgm:t>
        <a:bodyPr/>
        <a:lstStyle/>
        <a:p>
          <a:r>
            <a:rPr lang="en-GB" dirty="0"/>
            <a:t>Conclusion</a:t>
          </a:r>
          <a:endParaRPr lang="en-US" dirty="0"/>
        </a:p>
      </dgm:t>
    </dgm:pt>
    <dgm:pt modelId="{5E3290C3-D6C5-4250-B952-9D42ACB36154}" type="parTrans" cxnId="{158DD0B2-5C5B-448F-B525-8B3016C07047}">
      <dgm:prSet/>
      <dgm:spPr/>
      <dgm:t>
        <a:bodyPr/>
        <a:lstStyle/>
        <a:p>
          <a:endParaRPr lang="en-US"/>
        </a:p>
      </dgm:t>
    </dgm:pt>
    <dgm:pt modelId="{0AC694A4-DE82-49FF-BCD1-F2232A8ECB2C}" type="sibTrans" cxnId="{158DD0B2-5C5B-448F-B525-8B3016C07047}">
      <dgm:prSet/>
      <dgm:spPr/>
      <dgm:t>
        <a:bodyPr/>
        <a:lstStyle/>
        <a:p>
          <a:endParaRPr lang="en-US"/>
        </a:p>
      </dgm:t>
    </dgm:pt>
    <dgm:pt modelId="{1D41F34A-59BF-4433-86A5-0C65F534BE3E}" type="pres">
      <dgm:prSet presAssocID="{80CFA37C-EEDF-475B-94E4-8D3255106C83}" presName="Name0" presStyleCnt="0">
        <dgm:presLayoutVars>
          <dgm:dir/>
          <dgm:resizeHandles val="exact"/>
        </dgm:presLayoutVars>
      </dgm:prSet>
      <dgm:spPr/>
    </dgm:pt>
    <dgm:pt modelId="{63389A08-6700-4DC4-8D78-F762846F6A46}" type="pres">
      <dgm:prSet presAssocID="{4FA7D642-DB01-466F-9C6C-EEB91CB18B85}" presName="node" presStyleLbl="node1" presStyleIdx="0" presStyleCnt="8">
        <dgm:presLayoutVars>
          <dgm:bulletEnabled val="1"/>
        </dgm:presLayoutVars>
      </dgm:prSet>
      <dgm:spPr/>
    </dgm:pt>
    <dgm:pt modelId="{EB2FC157-1E87-4BB0-A0D4-E30EC1FB8894}" type="pres">
      <dgm:prSet presAssocID="{7786461D-7BDE-4344-9572-EC9B9AB8D86E}" presName="sibTrans" presStyleLbl="sibTrans1D1" presStyleIdx="0" presStyleCnt="7"/>
      <dgm:spPr/>
    </dgm:pt>
    <dgm:pt modelId="{83411A6A-2B8E-429D-8717-C2406302E0D4}" type="pres">
      <dgm:prSet presAssocID="{7786461D-7BDE-4344-9572-EC9B9AB8D86E}" presName="connectorText" presStyleLbl="sibTrans1D1" presStyleIdx="0" presStyleCnt="7"/>
      <dgm:spPr/>
    </dgm:pt>
    <dgm:pt modelId="{A21EE292-ECFE-4901-8363-040B8EE35592}" type="pres">
      <dgm:prSet presAssocID="{8B81F45E-3471-4228-9B12-C34E9A37586E}" presName="node" presStyleLbl="node1" presStyleIdx="1" presStyleCnt="8">
        <dgm:presLayoutVars>
          <dgm:bulletEnabled val="1"/>
        </dgm:presLayoutVars>
      </dgm:prSet>
      <dgm:spPr/>
    </dgm:pt>
    <dgm:pt modelId="{9FEE8645-3E13-4E11-8437-52E2216803C8}" type="pres">
      <dgm:prSet presAssocID="{EA304DB5-FD49-42E8-8FF3-CB9269632091}" presName="sibTrans" presStyleLbl="sibTrans1D1" presStyleIdx="1" presStyleCnt="7"/>
      <dgm:spPr/>
    </dgm:pt>
    <dgm:pt modelId="{E2F7CC9B-146E-43E7-A86D-946E5EB11321}" type="pres">
      <dgm:prSet presAssocID="{EA304DB5-FD49-42E8-8FF3-CB9269632091}" presName="connectorText" presStyleLbl="sibTrans1D1" presStyleIdx="1" presStyleCnt="7"/>
      <dgm:spPr/>
    </dgm:pt>
    <dgm:pt modelId="{D28BE279-C75A-4F70-8C42-049E91A678D3}" type="pres">
      <dgm:prSet presAssocID="{DB043559-99A6-4CB3-AFF3-4EB5D4328651}" presName="node" presStyleLbl="node1" presStyleIdx="2" presStyleCnt="8">
        <dgm:presLayoutVars>
          <dgm:bulletEnabled val="1"/>
        </dgm:presLayoutVars>
      </dgm:prSet>
      <dgm:spPr/>
    </dgm:pt>
    <dgm:pt modelId="{2730A4EA-5A47-4611-A608-5ECB46D5C682}" type="pres">
      <dgm:prSet presAssocID="{04C6D4D3-7762-49CE-9375-640C2BFEA058}" presName="sibTrans" presStyleLbl="sibTrans1D1" presStyleIdx="2" presStyleCnt="7"/>
      <dgm:spPr/>
    </dgm:pt>
    <dgm:pt modelId="{E49F636C-CE85-46AF-BA64-F316BB21A6B4}" type="pres">
      <dgm:prSet presAssocID="{04C6D4D3-7762-49CE-9375-640C2BFEA058}" presName="connectorText" presStyleLbl="sibTrans1D1" presStyleIdx="2" presStyleCnt="7"/>
      <dgm:spPr/>
    </dgm:pt>
    <dgm:pt modelId="{08CE4AAC-D549-49FB-9A1D-75F8BC8B3AB7}" type="pres">
      <dgm:prSet presAssocID="{603B722F-E886-42C0-B4E2-DF298783BB6E}" presName="node" presStyleLbl="node1" presStyleIdx="3" presStyleCnt="8">
        <dgm:presLayoutVars>
          <dgm:bulletEnabled val="1"/>
        </dgm:presLayoutVars>
      </dgm:prSet>
      <dgm:spPr/>
    </dgm:pt>
    <dgm:pt modelId="{AB4084F4-F15C-4544-A337-D5096F69D5CE}" type="pres">
      <dgm:prSet presAssocID="{DC695416-6CFA-478B-80C9-DEDBD104EE14}" presName="sibTrans" presStyleLbl="sibTrans1D1" presStyleIdx="3" presStyleCnt="7"/>
      <dgm:spPr/>
    </dgm:pt>
    <dgm:pt modelId="{B629C419-E9A9-4A23-84E5-6BC914562641}" type="pres">
      <dgm:prSet presAssocID="{DC695416-6CFA-478B-80C9-DEDBD104EE14}" presName="connectorText" presStyleLbl="sibTrans1D1" presStyleIdx="3" presStyleCnt="7"/>
      <dgm:spPr/>
    </dgm:pt>
    <dgm:pt modelId="{A764010E-B6EF-4E97-81D3-6805BCBCA347}" type="pres">
      <dgm:prSet presAssocID="{E33458A3-B3F7-45BC-9829-73E375FD517D}" presName="node" presStyleLbl="node1" presStyleIdx="4" presStyleCnt="8">
        <dgm:presLayoutVars>
          <dgm:bulletEnabled val="1"/>
        </dgm:presLayoutVars>
      </dgm:prSet>
      <dgm:spPr/>
    </dgm:pt>
    <dgm:pt modelId="{2BD76FF2-381B-4320-BB29-BEF788808E38}" type="pres">
      <dgm:prSet presAssocID="{A348AB43-73C6-4AFC-8A3B-0ABC93437E6A}" presName="sibTrans" presStyleLbl="sibTrans1D1" presStyleIdx="4" presStyleCnt="7"/>
      <dgm:spPr/>
    </dgm:pt>
    <dgm:pt modelId="{0B8DA171-2317-45E1-9EF7-95A24D241BA6}" type="pres">
      <dgm:prSet presAssocID="{A348AB43-73C6-4AFC-8A3B-0ABC93437E6A}" presName="connectorText" presStyleLbl="sibTrans1D1" presStyleIdx="4" presStyleCnt="7"/>
      <dgm:spPr/>
    </dgm:pt>
    <dgm:pt modelId="{52B811A5-E23F-41F5-87EC-61ACC6A9D3F9}" type="pres">
      <dgm:prSet presAssocID="{4F8D0884-F28D-4A8D-9171-57DD1396531A}" presName="node" presStyleLbl="node1" presStyleIdx="5" presStyleCnt="8">
        <dgm:presLayoutVars>
          <dgm:bulletEnabled val="1"/>
        </dgm:presLayoutVars>
      </dgm:prSet>
      <dgm:spPr/>
    </dgm:pt>
    <dgm:pt modelId="{DE1F4CCC-5CD8-4CBD-9624-009056A231F6}" type="pres">
      <dgm:prSet presAssocID="{7B6792AF-12A6-461D-9E97-FEDBF71589FD}" presName="sibTrans" presStyleLbl="sibTrans1D1" presStyleIdx="5" presStyleCnt="7"/>
      <dgm:spPr/>
    </dgm:pt>
    <dgm:pt modelId="{E84207D2-6A51-4814-A20B-23BF2FB1F4E8}" type="pres">
      <dgm:prSet presAssocID="{7B6792AF-12A6-461D-9E97-FEDBF71589FD}" presName="connectorText" presStyleLbl="sibTrans1D1" presStyleIdx="5" presStyleCnt="7"/>
      <dgm:spPr/>
    </dgm:pt>
    <dgm:pt modelId="{04FF2B32-82A6-480C-86EC-06E5BC5A859B}" type="pres">
      <dgm:prSet presAssocID="{6924302E-B5F9-4498-92FF-5A0AE78F1DC4}" presName="node" presStyleLbl="node1" presStyleIdx="6" presStyleCnt="8">
        <dgm:presLayoutVars>
          <dgm:bulletEnabled val="1"/>
        </dgm:presLayoutVars>
      </dgm:prSet>
      <dgm:spPr/>
    </dgm:pt>
    <dgm:pt modelId="{288DFD43-506D-45DA-9160-5AD4CDD838AC}" type="pres">
      <dgm:prSet presAssocID="{9F849E03-EB7D-4FC9-B241-D408B9C9BC02}" presName="sibTrans" presStyleLbl="sibTrans1D1" presStyleIdx="6" presStyleCnt="7"/>
      <dgm:spPr/>
    </dgm:pt>
    <dgm:pt modelId="{6C0A2534-E99D-45DA-9B5B-1C93407B9835}" type="pres">
      <dgm:prSet presAssocID="{9F849E03-EB7D-4FC9-B241-D408B9C9BC02}" presName="connectorText" presStyleLbl="sibTrans1D1" presStyleIdx="6" presStyleCnt="7"/>
      <dgm:spPr/>
    </dgm:pt>
    <dgm:pt modelId="{993887AE-5E44-423B-80C3-21820D15103C}" type="pres">
      <dgm:prSet presAssocID="{04C21B70-BFE4-4876-9C7E-1A2C5BF3C0E8}" presName="node" presStyleLbl="node1" presStyleIdx="7" presStyleCnt="8">
        <dgm:presLayoutVars>
          <dgm:bulletEnabled val="1"/>
        </dgm:presLayoutVars>
      </dgm:prSet>
      <dgm:spPr/>
    </dgm:pt>
  </dgm:ptLst>
  <dgm:cxnLst>
    <dgm:cxn modelId="{2081B803-6C40-48E8-808F-1B229861BB8B}" type="presOf" srcId="{7786461D-7BDE-4344-9572-EC9B9AB8D86E}" destId="{83411A6A-2B8E-429D-8717-C2406302E0D4}" srcOrd="1" destOrd="0" presId="urn:microsoft.com/office/officeart/2016/7/layout/RepeatingBendingProcessNew"/>
    <dgm:cxn modelId="{2F89E810-AC47-42B6-AFE2-CDCEA565CD65}" type="presOf" srcId="{DB043559-99A6-4CB3-AFF3-4EB5D4328651}" destId="{D28BE279-C75A-4F70-8C42-049E91A678D3}" srcOrd="0" destOrd="0" presId="urn:microsoft.com/office/officeart/2016/7/layout/RepeatingBendingProcessNew"/>
    <dgm:cxn modelId="{D7E82711-3B99-4D58-B63B-3458EA005E2D}" srcId="{80CFA37C-EEDF-475B-94E4-8D3255106C83}" destId="{4FA7D642-DB01-466F-9C6C-EEB91CB18B85}" srcOrd="0" destOrd="0" parTransId="{0E983B2C-B5D1-4AB9-9FD7-4BBD53F5E981}" sibTransId="{7786461D-7BDE-4344-9572-EC9B9AB8D86E}"/>
    <dgm:cxn modelId="{D3C7C22A-F731-4A31-A6BF-09F5216D780A}" type="presOf" srcId="{8B81F45E-3471-4228-9B12-C34E9A37586E}" destId="{A21EE292-ECFE-4901-8363-040B8EE35592}" srcOrd="0" destOrd="0" presId="urn:microsoft.com/office/officeart/2016/7/layout/RepeatingBendingProcessNew"/>
    <dgm:cxn modelId="{29FD6B2B-AB11-4E63-A424-651AD938179D}" srcId="{80CFA37C-EEDF-475B-94E4-8D3255106C83}" destId="{E33458A3-B3F7-45BC-9829-73E375FD517D}" srcOrd="4" destOrd="0" parTransId="{7DE955C5-1FF3-4E03-9CF5-6E2992F5C8C3}" sibTransId="{A348AB43-73C6-4AFC-8A3B-0ABC93437E6A}"/>
    <dgm:cxn modelId="{D43DA52C-5F99-42FC-AF53-415BE3F9AA8C}" type="presOf" srcId="{04C6D4D3-7762-49CE-9375-640C2BFEA058}" destId="{E49F636C-CE85-46AF-BA64-F316BB21A6B4}" srcOrd="1" destOrd="0" presId="urn:microsoft.com/office/officeart/2016/7/layout/RepeatingBendingProcessNew"/>
    <dgm:cxn modelId="{F3C34F2F-5B43-4F7F-B5DD-39B20951BB95}" type="presOf" srcId="{04C21B70-BFE4-4876-9C7E-1A2C5BF3C0E8}" destId="{993887AE-5E44-423B-80C3-21820D15103C}" srcOrd="0" destOrd="0" presId="urn:microsoft.com/office/officeart/2016/7/layout/RepeatingBendingProcessNew"/>
    <dgm:cxn modelId="{D55D1A43-AA71-4D23-97D3-3079905F239A}" type="presOf" srcId="{80CFA37C-EEDF-475B-94E4-8D3255106C83}" destId="{1D41F34A-59BF-4433-86A5-0C65F534BE3E}" srcOrd="0" destOrd="0" presId="urn:microsoft.com/office/officeart/2016/7/layout/RepeatingBendingProcessNew"/>
    <dgm:cxn modelId="{76BDCD43-980B-4C86-9B94-F16DDD933697}" srcId="{80CFA37C-EEDF-475B-94E4-8D3255106C83}" destId="{DB043559-99A6-4CB3-AFF3-4EB5D4328651}" srcOrd="2" destOrd="0" parTransId="{6C9E803E-F5E1-4556-8A25-E63BC2CCE946}" sibTransId="{04C6D4D3-7762-49CE-9375-640C2BFEA058}"/>
    <dgm:cxn modelId="{6C04AD67-473B-4F31-AC14-313CE418DFA7}" type="presOf" srcId="{7B6792AF-12A6-461D-9E97-FEDBF71589FD}" destId="{DE1F4CCC-5CD8-4CBD-9624-009056A231F6}" srcOrd="0" destOrd="0" presId="urn:microsoft.com/office/officeart/2016/7/layout/RepeatingBendingProcessNew"/>
    <dgm:cxn modelId="{CC2C3648-F436-438E-B24F-C1BF14FD3C52}" type="presOf" srcId="{4FA7D642-DB01-466F-9C6C-EEB91CB18B85}" destId="{63389A08-6700-4DC4-8D78-F762846F6A46}" srcOrd="0" destOrd="0" presId="urn:microsoft.com/office/officeart/2016/7/layout/RepeatingBendingProcessNew"/>
    <dgm:cxn modelId="{B9E26D51-C5FC-4F5C-BD09-D64F855002E9}" type="presOf" srcId="{E33458A3-B3F7-45BC-9829-73E375FD517D}" destId="{A764010E-B6EF-4E97-81D3-6805BCBCA347}" srcOrd="0" destOrd="0" presId="urn:microsoft.com/office/officeart/2016/7/layout/RepeatingBendingProcessNew"/>
    <dgm:cxn modelId="{E5782673-C836-495D-910E-B1CCDB6D6BCF}" type="presOf" srcId="{4F8D0884-F28D-4A8D-9171-57DD1396531A}" destId="{52B811A5-E23F-41F5-87EC-61ACC6A9D3F9}" srcOrd="0" destOrd="0" presId="urn:microsoft.com/office/officeart/2016/7/layout/RepeatingBendingProcessNew"/>
    <dgm:cxn modelId="{BB197A76-EADE-4B7E-A16C-D05C60D7341A}" type="presOf" srcId="{A348AB43-73C6-4AFC-8A3B-0ABC93437E6A}" destId="{2BD76FF2-381B-4320-BB29-BEF788808E38}" srcOrd="0" destOrd="0" presId="urn:microsoft.com/office/officeart/2016/7/layout/RepeatingBendingProcessNew"/>
    <dgm:cxn modelId="{09BEDF7A-9751-40E9-B54C-44E6D441C32C}" type="presOf" srcId="{A348AB43-73C6-4AFC-8A3B-0ABC93437E6A}" destId="{0B8DA171-2317-45E1-9EF7-95A24D241BA6}" srcOrd="1" destOrd="0" presId="urn:microsoft.com/office/officeart/2016/7/layout/RepeatingBendingProcessNew"/>
    <dgm:cxn modelId="{4D0C737C-79C3-438C-8AB2-977D81F86624}" srcId="{80CFA37C-EEDF-475B-94E4-8D3255106C83}" destId="{6924302E-B5F9-4498-92FF-5A0AE78F1DC4}" srcOrd="6" destOrd="0" parTransId="{0ED6C69B-6E1B-47B1-BE7E-5E3697AB636C}" sibTransId="{9F849E03-EB7D-4FC9-B241-D408B9C9BC02}"/>
    <dgm:cxn modelId="{25388F7D-FB1B-437E-A794-0D9BC0684410}" srcId="{80CFA37C-EEDF-475B-94E4-8D3255106C83}" destId="{4F8D0884-F28D-4A8D-9171-57DD1396531A}" srcOrd="5" destOrd="0" parTransId="{EB95421B-7575-41CC-B92C-E568640EB2A1}" sibTransId="{7B6792AF-12A6-461D-9E97-FEDBF71589FD}"/>
    <dgm:cxn modelId="{351A6681-261F-4187-ACD7-9FFEF674BDCF}" type="presOf" srcId="{7B6792AF-12A6-461D-9E97-FEDBF71589FD}" destId="{E84207D2-6A51-4814-A20B-23BF2FB1F4E8}" srcOrd="1" destOrd="0" presId="urn:microsoft.com/office/officeart/2016/7/layout/RepeatingBendingProcessNew"/>
    <dgm:cxn modelId="{81AEED82-6EFF-4E4C-89B1-82D240A4B4CA}" type="presOf" srcId="{EA304DB5-FD49-42E8-8FF3-CB9269632091}" destId="{9FEE8645-3E13-4E11-8437-52E2216803C8}" srcOrd="0" destOrd="0" presId="urn:microsoft.com/office/officeart/2016/7/layout/RepeatingBendingProcessNew"/>
    <dgm:cxn modelId="{8E857494-A5E0-40F8-BAB9-73F308306303}" type="presOf" srcId="{EA304DB5-FD49-42E8-8FF3-CB9269632091}" destId="{E2F7CC9B-146E-43E7-A86D-946E5EB11321}" srcOrd="1" destOrd="0" presId="urn:microsoft.com/office/officeart/2016/7/layout/RepeatingBendingProcessNew"/>
    <dgm:cxn modelId="{E6AD2D9B-EB8D-4EBA-A6A1-7061A4155949}" type="presOf" srcId="{6924302E-B5F9-4498-92FF-5A0AE78F1DC4}" destId="{04FF2B32-82A6-480C-86EC-06E5BC5A859B}" srcOrd="0" destOrd="0" presId="urn:microsoft.com/office/officeart/2016/7/layout/RepeatingBendingProcessNew"/>
    <dgm:cxn modelId="{E37B88A9-6B3C-41F3-9DC6-0550F264B9F3}" srcId="{80CFA37C-EEDF-475B-94E4-8D3255106C83}" destId="{603B722F-E886-42C0-B4E2-DF298783BB6E}" srcOrd="3" destOrd="0" parTransId="{2A57BF2A-7D99-4AFC-8871-F504A9D1657F}" sibTransId="{DC695416-6CFA-478B-80C9-DEDBD104EE14}"/>
    <dgm:cxn modelId="{C4C1FDAE-181A-43DA-9D9B-00FB096BB19B}" type="presOf" srcId="{DC695416-6CFA-478B-80C9-DEDBD104EE14}" destId="{AB4084F4-F15C-4544-A337-D5096F69D5CE}" srcOrd="0" destOrd="0" presId="urn:microsoft.com/office/officeart/2016/7/layout/RepeatingBendingProcessNew"/>
    <dgm:cxn modelId="{158DD0B2-5C5B-448F-B525-8B3016C07047}" srcId="{80CFA37C-EEDF-475B-94E4-8D3255106C83}" destId="{04C21B70-BFE4-4876-9C7E-1A2C5BF3C0E8}" srcOrd="7" destOrd="0" parTransId="{5E3290C3-D6C5-4250-B952-9D42ACB36154}" sibTransId="{0AC694A4-DE82-49FF-BCD1-F2232A8ECB2C}"/>
    <dgm:cxn modelId="{6E4801C0-0842-4315-8F34-C9C9D40178A3}" type="presOf" srcId="{7786461D-7BDE-4344-9572-EC9B9AB8D86E}" destId="{EB2FC157-1E87-4BB0-A0D4-E30EC1FB8894}" srcOrd="0" destOrd="0" presId="urn:microsoft.com/office/officeart/2016/7/layout/RepeatingBendingProcessNew"/>
    <dgm:cxn modelId="{3C1C8CC3-A73B-46E8-99A8-4014843D9C89}" srcId="{80CFA37C-EEDF-475B-94E4-8D3255106C83}" destId="{8B81F45E-3471-4228-9B12-C34E9A37586E}" srcOrd="1" destOrd="0" parTransId="{D595751D-CE9D-4A4B-9EE5-665D15A82A1E}" sibTransId="{EA304DB5-FD49-42E8-8FF3-CB9269632091}"/>
    <dgm:cxn modelId="{420E0CE8-192D-465A-A0B1-919FBC20EF58}" type="presOf" srcId="{603B722F-E886-42C0-B4E2-DF298783BB6E}" destId="{08CE4AAC-D549-49FB-9A1D-75F8BC8B3AB7}" srcOrd="0" destOrd="0" presId="urn:microsoft.com/office/officeart/2016/7/layout/RepeatingBendingProcessNew"/>
    <dgm:cxn modelId="{570953EC-52C9-4F86-9CC5-10E692923477}" type="presOf" srcId="{DC695416-6CFA-478B-80C9-DEDBD104EE14}" destId="{B629C419-E9A9-4A23-84E5-6BC914562641}" srcOrd="1" destOrd="0" presId="urn:microsoft.com/office/officeart/2016/7/layout/RepeatingBendingProcessNew"/>
    <dgm:cxn modelId="{59680EEE-29E6-45FF-94F7-549E8E509CF8}" type="presOf" srcId="{04C6D4D3-7762-49CE-9375-640C2BFEA058}" destId="{2730A4EA-5A47-4611-A608-5ECB46D5C682}" srcOrd="0" destOrd="0" presId="urn:microsoft.com/office/officeart/2016/7/layout/RepeatingBendingProcessNew"/>
    <dgm:cxn modelId="{334218F5-FA61-4B07-A5E3-315514880951}" type="presOf" srcId="{9F849E03-EB7D-4FC9-B241-D408B9C9BC02}" destId="{288DFD43-506D-45DA-9160-5AD4CDD838AC}" srcOrd="0" destOrd="0" presId="urn:microsoft.com/office/officeart/2016/7/layout/RepeatingBendingProcessNew"/>
    <dgm:cxn modelId="{2C95B1FB-B2CB-4B7C-8C69-DA1E95ACEA85}" type="presOf" srcId="{9F849E03-EB7D-4FC9-B241-D408B9C9BC02}" destId="{6C0A2534-E99D-45DA-9B5B-1C93407B9835}" srcOrd="1" destOrd="0" presId="urn:microsoft.com/office/officeart/2016/7/layout/RepeatingBendingProcessNew"/>
    <dgm:cxn modelId="{F3C9B6FD-C96C-4B86-8EAE-948DF0ED90D8}" type="presParOf" srcId="{1D41F34A-59BF-4433-86A5-0C65F534BE3E}" destId="{63389A08-6700-4DC4-8D78-F762846F6A46}" srcOrd="0" destOrd="0" presId="urn:microsoft.com/office/officeart/2016/7/layout/RepeatingBendingProcessNew"/>
    <dgm:cxn modelId="{09B74304-5A64-46C6-ABE4-B4013071A0F4}" type="presParOf" srcId="{1D41F34A-59BF-4433-86A5-0C65F534BE3E}" destId="{EB2FC157-1E87-4BB0-A0D4-E30EC1FB8894}" srcOrd="1" destOrd="0" presId="urn:microsoft.com/office/officeart/2016/7/layout/RepeatingBendingProcessNew"/>
    <dgm:cxn modelId="{57A41B8B-6A6E-4E27-961D-1E51336EB128}" type="presParOf" srcId="{EB2FC157-1E87-4BB0-A0D4-E30EC1FB8894}" destId="{83411A6A-2B8E-429D-8717-C2406302E0D4}" srcOrd="0" destOrd="0" presId="urn:microsoft.com/office/officeart/2016/7/layout/RepeatingBendingProcessNew"/>
    <dgm:cxn modelId="{D0306A05-F193-4F39-8A0B-C120D20C01B7}" type="presParOf" srcId="{1D41F34A-59BF-4433-86A5-0C65F534BE3E}" destId="{A21EE292-ECFE-4901-8363-040B8EE35592}" srcOrd="2" destOrd="0" presId="urn:microsoft.com/office/officeart/2016/7/layout/RepeatingBendingProcessNew"/>
    <dgm:cxn modelId="{D1DDAB1B-E0E8-4E69-BF54-18ADAF9EE74B}" type="presParOf" srcId="{1D41F34A-59BF-4433-86A5-0C65F534BE3E}" destId="{9FEE8645-3E13-4E11-8437-52E2216803C8}" srcOrd="3" destOrd="0" presId="urn:microsoft.com/office/officeart/2016/7/layout/RepeatingBendingProcessNew"/>
    <dgm:cxn modelId="{342DCF3D-A270-4D6C-A551-3F4C88793D24}" type="presParOf" srcId="{9FEE8645-3E13-4E11-8437-52E2216803C8}" destId="{E2F7CC9B-146E-43E7-A86D-946E5EB11321}" srcOrd="0" destOrd="0" presId="urn:microsoft.com/office/officeart/2016/7/layout/RepeatingBendingProcessNew"/>
    <dgm:cxn modelId="{60B99F3F-4CDD-4711-8E66-B4217EF95905}" type="presParOf" srcId="{1D41F34A-59BF-4433-86A5-0C65F534BE3E}" destId="{D28BE279-C75A-4F70-8C42-049E91A678D3}" srcOrd="4" destOrd="0" presId="urn:microsoft.com/office/officeart/2016/7/layout/RepeatingBendingProcessNew"/>
    <dgm:cxn modelId="{14CC39C3-92F7-4B03-9AEB-3209AFCDB711}" type="presParOf" srcId="{1D41F34A-59BF-4433-86A5-0C65F534BE3E}" destId="{2730A4EA-5A47-4611-A608-5ECB46D5C682}" srcOrd="5" destOrd="0" presId="urn:microsoft.com/office/officeart/2016/7/layout/RepeatingBendingProcessNew"/>
    <dgm:cxn modelId="{F6FB6BA0-79DB-49C7-B62D-00FD837B5D0C}" type="presParOf" srcId="{2730A4EA-5A47-4611-A608-5ECB46D5C682}" destId="{E49F636C-CE85-46AF-BA64-F316BB21A6B4}" srcOrd="0" destOrd="0" presId="urn:microsoft.com/office/officeart/2016/7/layout/RepeatingBendingProcessNew"/>
    <dgm:cxn modelId="{98C1D205-E581-4436-9D4A-F00F5638260F}" type="presParOf" srcId="{1D41F34A-59BF-4433-86A5-0C65F534BE3E}" destId="{08CE4AAC-D549-49FB-9A1D-75F8BC8B3AB7}" srcOrd="6" destOrd="0" presId="urn:microsoft.com/office/officeart/2016/7/layout/RepeatingBendingProcessNew"/>
    <dgm:cxn modelId="{FBF9FB52-8F4F-4F10-A3BD-0B8F3FAFAAB0}" type="presParOf" srcId="{1D41F34A-59BF-4433-86A5-0C65F534BE3E}" destId="{AB4084F4-F15C-4544-A337-D5096F69D5CE}" srcOrd="7" destOrd="0" presId="urn:microsoft.com/office/officeart/2016/7/layout/RepeatingBendingProcessNew"/>
    <dgm:cxn modelId="{B5CACA3C-D380-4D52-A68A-DCB66ACFA160}" type="presParOf" srcId="{AB4084F4-F15C-4544-A337-D5096F69D5CE}" destId="{B629C419-E9A9-4A23-84E5-6BC914562641}" srcOrd="0" destOrd="0" presId="urn:microsoft.com/office/officeart/2016/7/layout/RepeatingBendingProcessNew"/>
    <dgm:cxn modelId="{1018E740-393F-4691-AB5C-B13619AB439E}" type="presParOf" srcId="{1D41F34A-59BF-4433-86A5-0C65F534BE3E}" destId="{A764010E-B6EF-4E97-81D3-6805BCBCA347}" srcOrd="8" destOrd="0" presId="urn:microsoft.com/office/officeart/2016/7/layout/RepeatingBendingProcessNew"/>
    <dgm:cxn modelId="{B7C0280D-DBE7-4C9E-A56C-9DB2C3B327D8}" type="presParOf" srcId="{1D41F34A-59BF-4433-86A5-0C65F534BE3E}" destId="{2BD76FF2-381B-4320-BB29-BEF788808E38}" srcOrd="9" destOrd="0" presId="urn:microsoft.com/office/officeart/2016/7/layout/RepeatingBendingProcessNew"/>
    <dgm:cxn modelId="{6F4435FF-F4D6-4D16-8DD5-FD6132AF7446}" type="presParOf" srcId="{2BD76FF2-381B-4320-BB29-BEF788808E38}" destId="{0B8DA171-2317-45E1-9EF7-95A24D241BA6}" srcOrd="0" destOrd="0" presId="urn:microsoft.com/office/officeart/2016/7/layout/RepeatingBendingProcessNew"/>
    <dgm:cxn modelId="{EF90D412-DDDA-4B55-A23E-E1F71C5A4D12}" type="presParOf" srcId="{1D41F34A-59BF-4433-86A5-0C65F534BE3E}" destId="{52B811A5-E23F-41F5-87EC-61ACC6A9D3F9}" srcOrd="10" destOrd="0" presId="urn:microsoft.com/office/officeart/2016/7/layout/RepeatingBendingProcessNew"/>
    <dgm:cxn modelId="{B104D353-A84E-4F2B-BDFE-7EEB7D61D413}" type="presParOf" srcId="{1D41F34A-59BF-4433-86A5-0C65F534BE3E}" destId="{DE1F4CCC-5CD8-4CBD-9624-009056A231F6}" srcOrd="11" destOrd="0" presId="urn:microsoft.com/office/officeart/2016/7/layout/RepeatingBendingProcessNew"/>
    <dgm:cxn modelId="{0D45AB01-DB39-45F6-9D05-35B5DAF9005D}" type="presParOf" srcId="{DE1F4CCC-5CD8-4CBD-9624-009056A231F6}" destId="{E84207D2-6A51-4814-A20B-23BF2FB1F4E8}" srcOrd="0" destOrd="0" presId="urn:microsoft.com/office/officeart/2016/7/layout/RepeatingBendingProcessNew"/>
    <dgm:cxn modelId="{8883E80D-3CB1-4BD1-BDB5-842686EFBABB}" type="presParOf" srcId="{1D41F34A-59BF-4433-86A5-0C65F534BE3E}" destId="{04FF2B32-82A6-480C-86EC-06E5BC5A859B}" srcOrd="12" destOrd="0" presId="urn:microsoft.com/office/officeart/2016/7/layout/RepeatingBendingProcessNew"/>
    <dgm:cxn modelId="{D54EB5B6-2864-45A5-9084-7DFBCF41E9F6}" type="presParOf" srcId="{1D41F34A-59BF-4433-86A5-0C65F534BE3E}" destId="{288DFD43-506D-45DA-9160-5AD4CDD838AC}" srcOrd="13" destOrd="0" presId="urn:microsoft.com/office/officeart/2016/7/layout/RepeatingBendingProcessNew"/>
    <dgm:cxn modelId="{6E544714-3BEB-46C6-B322-0EB1458E51C1}" type="presParOf" srcId="{288DFD43-506D-45DA-9160-5AD4CDD838AC}" destId="{6C0A2534-E99D-45DA-9B5B-1C93407B9835}" srcOrd="0" destOrd="0" presId="urn:microsoft.com/office/officeart/2016/7/layout/RepeatingBendingProcessNew"/>
    <dgm:cxn modelId="{7F17748E-AB0C-4A5B-8882-E09215CA270C}" type="presParOf" srcId="{1D41F34A-59BF-4433-86A5-0C65F534BE3E}" destId="{993887AE-5E44-423B-80C3-21820D15103C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2FC157-1E87-4BB0-A0D4-E30EC1FB8894}">
      <dsp:nvSpPr>
        <dsp:cNvPr id="0" name=""/>
        <dsp:cNvSpPr/>
      </dsp:nvSpPr>
      <dsp:spPr>
        <a:xfrm>
          <a:off x="224153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1242976"/>
        <a:ext cx="25774" cy="5154"/>
      </dsp:txXfrm>
    </dsp:sp>
    <dsp:sp modelId="{63389A08-6700-4DC4-8D78-F762846F6A46}">
      <dsp:nvSpPr>
        <dsp:cNvPr id="0" name=""/>
        <dsp:cNvSpPr/>
      </dsp:nvSpPr>
      <dsp:spPr>
        <a:xfrm>
          <a:off x="209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Initial research </a:t>
          </a:r>
          <a:endParaRPr lang="en-US" sz="2200" kern="1200"/>
        </a:p>
      </dsp:txBody>
      <dsp:txXfrm>
        <a:off x="2092" y="573182"/>
        <a:ext cx="2241239" cy="1344743"/>
      </dsp:txXfrm>
    </dsp:sp>
    <dsp:sp modelId="{9FEE8645-3E13-4E11-8437-52E2216803C8}">
      <dsp:nvSpPr>
        <dsp:cNvPr id="0" name=""/>
        <dsp:cNvSpPr/>
      </dsp:nvSpPr>
      <dsp:spPr>
        <a:xfrm>
          <a:off x="4998257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1242976"/>
        <a:ext cx="25774" cy="5154"/>
      </dsp:txXfrm>
    </dsp:sp>
    <dsp:sp modelId="{A21EE292-ECFE-4901-8363-040B8EE35592}">
      <dsp:nvSpPr>
        <dsp:cNvPr id="0" name=""/>
        <dsp:cNvSpPr/>
      </dsp:nvSpPr>
      <dsp:spPr>
        <a:xfrm>
          <a:off x="275881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Validation simulation</a:t>
          </a:r>
          <a:endParaRPr lang="en-US" sz="2200" kern="1200"/>
        </a:p>
      </dsp:txBody>
      <dsp:txXfrm>
        <a:off x="2758817" y="573182"/>
        <a:ext cx="2241239" cy="1344743"/>
      </dsp:txXfrm>
    </dsp:sp>
    <dsp:sp modelId="{2730A4EA-5A47-4611-A608-5ECB46D5C682}">
      <dsp:nvSpPr>
        <dsp:cNvPr id="0" name=""/>
        <dsp:cNvSpPr/>
      </dsp:nvSpPr>
      <dsp:spPr>
        <a:xfrm>
          <a:off x="7754982" y="1199834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1242976"/>
        <a:ext cx="25774" cy="5154"/>
      </dsp:txXfrm>
    </dsp:sp>
    <dsp:sp modelId="{D28BE279-C75A-4F70-8C42-049E91A678D3}">
      <dsp:nvSpPr>
        <dsp:cNvPr id="0" name=""/>
        <dsp:cNvSpPr/>
      </dsp:nvSpPr>
      <dsp:spPr>
        <a:xfrm>
          <a:off x="5515542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Validation analysis</a:t>
          </a:r>
          <a:endParaRPr lang="en-US" sz="2200" kern="1200"/>
        </a:p>
      </dsp:txBody>
      <dsp:txXfrm>
        <a:off x="5515542" y="573182"/>
        <a:ext cx="2241239" cy="1344743"/>
      </dsp:txXfrm>
    </dsp:sp>
    <dsp:sp modelId="{AB4084F4-F15C-4544-A337-D5096F69D5CE}">
      <dsp:nvSpPr>
        <dsp:cNvPr id="0" name=""/>
        <dsp:cNvSpPr/>
      </dsp:nvSpPr>
      <dsp:spPr>
        <a:xfrm>
          <a:off x="1122712" y="1916126"/>
          <a:ext cx="8270175" cy="484885"/>
        </a:xfrm>
        <a:custGeom>
          <a:avLst/>
          <a:gdLst/>
          <a:ahLst/>
          <a:cxnLst/>
          <a:rect l="0" t="0" r="0" b="0"/>
          <a:pathLst>
            <a:path>
              <a:moveTo>
                <a:pt x="8270175" y="0"/>
              </a:moveTo>
              <a:lnTo>
                <a:pt x="8270175" y="259542"/>
              </a:lnTo>
              <a:lnTo>
                <a:pt x="0" y="259542"/>
              </a:lnTo>
              <a:lnTo>
                <a:pt x="0" y="484885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50644" y="2155991"/>
        <a:ext cx="414311" cy="5154"/>
      </dsp:txXfrm>
    </dsp:sp>
    <dsp:sp modelId="{08CE4AAC-D549-49FB-9A1D-75F8BC8B3AB7}">
      <dsp:nvSpPr>
        <dsp:cNvPr id="0" name=""/>
        <dsp:cNvSpPr/>
      </dsp:nvSpPr>
      <dsp:spPr>
        <a:xfrm>
          <a:off x="8272267" y="573182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Base fuel simulations</a:t>
          </a:r>
          <a:endParaRPr lang="en-US" sz="2200" kern="1200"/>
        </a:p>
      </dsp:txBody>
      <dsp:txXfrm>
        <a:off x="8272267" y="573182"/>
        <a:ext cx="2241239" cy="1344743"/>
      </dsp:txXfrm>
    </dsp:sp>
    <dsp:sp modelId="{2BD76FF2-381B-4320-BB29-BEF788808E38}">
      <dsp:nvSpPr>
        <dsp:cNvPr id="0" name=""/>
        <dsp:cNvSpPr/>
      </dsp:nvSpPr>
      <dsp:spPr>
        <a:xfrm>
          <a:off x="224153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1087" y="3103206"/>
        <a:ext cx="25774" cy="5154"/>
      </dsp:txXfrm>
    </dsp:sp>
    <dsp:sp modelId="{A764010E-B6EF-4E97-81D3-6805BCBCA347}">
      <dsp:nvSpPr>
        <dsp:cNvPr id="0" name=""/>
        <dsp:cNvSpPr/>
      </dsp:nvSpPr>
      <dsp:spPr>
        <a:xfrm>
          <a:off x="209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Optimisation simulations</a:t>
          </a:r>
          <a:endParaRPr lang="en-US" sz="2200" kern="1200"/>
        </a:p>
      </dsp:txBody>
      <dsp:txXfrm>
        <a:off x="2092" y="2433411"/>
        <a:ext cx="2241239" cy="1344743"/>
      </dsp:txXfrm>
    </dsp:sp>
    <dsp:sp modelId="{DE1F4CCC-5CD8-4CBD-9624-009056A231F6}">
      <dsp:nvSpPr>
        <dsp:cNvPr id="0" name=""/>
        <dsp:cNvSpPr/>
      </dsp:nvSpPr>
      <dsp:spPr>
        <a:xfrm>
          <a:off x="4998257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7812" y="3103206"/>
        <a:ext cx="25774" cy="5154"/>
      </dsp:txXfrm>
    </dsp:sp>
    <dsp:sp modelId="{52B811A5-E23F-41F5-87EC-61ACC6A9D3F9}">
      <dsp:nvSpPr>
        <dsp:cNvPr id="0" name=""/>
        <dsp:cNvSpPr/>
      </dsp:nvSpPr>
      <dsp:spPr>
        <a:xfrm>
          <a:off x="275881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Fuel performance further research</a:t>
          </a:r>
          <a:endParaRPr lang="en-US" sz="2200" kern="1200"/>
        </a:p>
      </dsp:txBody>
      <dsp:txXfrm>
        <a:off x="2758817" y="2433411"/>
        <a:ext cx="2241239" cy="1344743"/>
      </dsp:txXfrm>
    </dsp:sp>
    <dsp:sp modelId="{288DFD43-506D-45DA-9160-5AD4CDD838AC}">
      <dsp:nvSpPr>
        <dsp:cNvPr id="0" name=""/>
        <dsp:cNvSpPr/>
      </dsp:nvSpPr>
      <dsp:spPr>
        <a:xfrm>
          <a:off x="7754982" y="3060063"/>
          <a:ext cx="48488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885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4537" y="3103206"/>
        <a:ext cx="25774" cy="5154"/>
      </dsp:txXfrm>
    </dsp:sp>
    <dsp:sp modelId="{04FF2B32-82A6-480C-86EC-06E5BC5A859B}">
      <dsp:nvSpPr>
        <dsp:cNvPr id="0" name=""/>
        <dsp:cNvSpPr/>
      </dsp:nvSpPr>
      <dsp:spPr>
        <a:xfrm>
          <a:off x="5515542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Fuel performance analysis </a:t>
          </a:r>
          <a:endParaRPr lang="en-US" sz="2200" kern="1200"/>
        </a:p>
      </dsp:txBody>
      <dsp:txXfrm>
        <a:off x="5515542" y="2433411"/>
        <a:ext cx="2241239" cy="1344743"/>
      </dsp:txXfrm>
    </dsp:sp>
    <dsp:sp modelId="{993887AE-5E44-423B-80C3-21820D15103C}">
      <dsp:nvSpPr>
        <dsp:cNvPr id="0" name=""/>
        <dsp:cNvSpPr/>
      </dsp:nvSpPr>
      <dsp:spPr>
        <a:xfrm>
          <a:off x="8272267" y="2433411"/>
          <a:ext cx="2241239" cy="1344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823" tIns="115278" rIns="109823" bIns="11527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Conclusion</a:t>
          </a:r>
          <a:endParaRPr lang="en-US" sz="2200" kern="1200" dirty="0"/>
        </a:p>
      </dsp:txBody>
      <dsp:txXfrm>
        <a:off x="8272267" y="2433411"/>
        <a:ext cx="2241239" cy="13447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F377B-C988-4C89-852E-D8939A3B0BA4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9F93C4-BB2F-46F3-8F9F-B19BC1926D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0181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D9F93C4-BB2F-46F3-8F9F-B19BC1926D9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716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99B30-F0C9-C2D5-70DA-27C27939AF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00C971-9F19-BEE0-BA49-0C013EF227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4BAD3-1FD3-4E4D-0CA1-686932FFF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5FDEB1-5BA3-F6B1-61A1-4B185B847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DA80F-15FE-A182-C031-6B7764C4C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3216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0037C-DD4C-F4E4-55D0-01A1B5C1C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907784-B30C-62B5-FD4B-03FD086966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3683C6-6618-B129-B24C-C913D8187C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58FBB-AD20-5121-3AC1-960ECA1B7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D78E5-CA66-BF1D-97A1-54B82321A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49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B15B7-5375-8C41-5477-B631111C5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F492DD-C259-BB93-C367-8912BDC515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7A315-1B6A-82E3-C9BB-D83F1D8BF5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0152-FB30-B0D8-AFBF-CA4FE5C97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F32D5-E0AE-2290-0C26-AADEE36B4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9303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7D413-2AEA-FF21-673D-C9574DB4B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97861-D0C5-C720-3F8E-BB96CD167E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2C70D3-8765-BFFD-E901-F65B16632B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51BEC-6588-9964-1971-FF32FE1DA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4430F-AEE1-24BC-B433-2DDC52893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187C0F-8E2B-D4DD-E589-436AD7E62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817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AC4B0-3170-BE79-937C-2017F617D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7B3502-56CB-C6B0-4ECF-8BF4D2970E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A3B198-F43F-307D-3E2E-8E595C306F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39714B-C12C-EDBD-AFDA-ED4E2D0B90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88EBD0-DE4D-6A99-FC8F-DDD089D7C0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4B080-B1C3-CF36-EADF-66C053488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1106A7-4CD5-C700-8D3C-49181C8EF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59C746-BD13-EDD2-B3D2-EF0ACD3D4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2295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C1FD2-AA9F-6C9B-0DE1-CC49C8EE8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052607-34A7-9C7C-1529-C5B0375C2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6ABA1E-18B4-BE23-1ED9-2904A13608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55A69-7AB1-0E63-FDCD-6CBDA0901B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7460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940F12-A422-47A7-6042-0C289F511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D27D31-E4A4-8747-FDAF-6D0B704DC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4C92AA-DE96-4D33-6A70-27865D308B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6600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ED491-66C7-811F-B1E9-4A7538EF96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DF745-2B0D-9052-5195-F0AE05B24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46444F-5DD9-C727-9B35-BD7C565121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5990A-DE6F-0CBB-65EE-8A3D991FB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CA048-194B-E2BF-91EF-4C0C86EC23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0ACAA3-62BE-37D8-6ECC-7A99D8576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903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F337E-1FFA-FA22-24E0-DB233CD3D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8D6B92-B459-CEAD-84FE-28751239AF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602777-F8F8-18B3-CC3A-49DEAF6A3F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D3C7B8-89E0-B3CD-806A-286971B0B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8785EE-2DE3-412A-A1F0-4D1FA81E1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6121E8-CBE4-AE30-CCEB-8ED8B1F09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782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BFEF1-C769-B010-480D-88B226DDE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70169E-61A0-6747-CF3A-B62885093E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6EB6D-33E6-AB6E-AE61-B14FC6D8E6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8C1EF-2C9A-8FF5-E1EF-0226AB6150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30DAC4-859A-DD05-950A-9C1A855B6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89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95244-E1E9-C640-7158-CE77C7F7A0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407528-1A55-0B0A-4542-87005A9E97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47C3B-7A9C-78BF-E2BA-D829933CE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D954F-C3B2-F2F2-DFEC-92B417FE9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A0B87-26E2-6835-DAFD-B175D9832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176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9AAB2-5A43-6196-605C-1B7B3BD555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3CA196-B4F0-F144-364D-D4FF0F2F53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A2E6F4-198D-D5B3-13CB-D9CE46C4CB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2A1D0-012E-F28D-8813-C4E80F72B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B71D1-78B0-3FB4-3453-6C19D3F59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56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A8342F-38E1-E901-F18C-B494F8FD6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34559-FF6F-E187-8F40-EEF1A1C07B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F25BB-2B0F-D68F-DFDF-BA382E931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E3137-926A-8D5E-EA39-A048B35E67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AE0FFA-D0C4-2836-159F-AC51D374E4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9830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36827-7727-AD79-E258-7DF3A0FB5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2733CD-2736-C052-2B2A-6470C9437B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30A1F-D0C2-7CAD-8DEC-F0F4F0837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A5FE3-1771-976D-8687-8656018CE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540A1-9CEE-CBA4-5BE6-7C3A448FC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84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B8830-4AB8-E58C-9EF6-96CB23C2B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2A0E6-5F83-5375-3A5A-198A994CAA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09177-808A-D07B-C20E-0892436E47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4D747D-1A69-AB7E-95E6-97E723C59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EE4AE-5F5E-FE0C-DD72-AF8C5A0CE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AF58AF-F94E-2948-DF2A-AC2DEAFD3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2746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6FB01-EFAE-165E-1223-64774AF6E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495D80-70DA-0836-73B1-587870D819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9BD72B-83D6-601D-EB41-22B4CD1BFE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4E00A1-E6C0-CF86-E103-2EE838ABD2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65C5BE-AA1C-AC75-8F4D-7DC49F5961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03FAF3-53D2-97DE-FB81-B0954B37D5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5A0807E-BAA4-6584-747C-3ABCE0EB5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2E3807-58BF-B9B9-E58A-78C67BE06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67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06FB1-F903-D4C4-9FDB-7502D58B9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F466D7-1548-7258-307B-F2BAC6622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92475-19AD-7559-48C1-ED9C55BEA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EB0C7-C3C1-3A4C-8794-76673340F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76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23B1B7F-CEAA-4893-721E-AA474FACC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1BFF9FA-3B75-4057-91D7-B68E0F887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7D1DB-1394-FEF7-2AFA-C6506D0010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368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73637-7617-230A-1C79-ED15567871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5422BB-F3D0-B5E7-C07C-597B8A8A7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CDA91E-635D-2006-B7D7-28C5A0EF74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6BB39F-A3F2-D036-D1AE-90A3F718D3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B5EA62-739F-E523-AD00-5D1066C7F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1BF399-EF30-35E5-7CDB-20290498F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6715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A0B00-08EB-D015-BFCA-5E9AD5B09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64257F-21E4-EE9B-301F-7725DED806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E6733B-06D4-E3F1-56AC-07EF41F736A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CB7DDE-93F1-F6C1-B1CC-77D998FF3D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7B44B6-86E7-8F16-28B9-887B9E4A61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2498BE-9AC8-9B07-96F9-1A8A26185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1241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3C42A-CCF2-56A3-9170-C2DBA4FA5E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D00CD4-C905-4E0B-CCAF-DDB398D98D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5C676-DE2E-34B8-23E2-FB3D32B2D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58C6A-3125-579F-BDA2-C1F28D49BC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917BAC-59F0-4F4A-BD01-1D4E0C96F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5892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7E79C64-7914-5F08-A98B-90B2064D4E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084C8-1752-DE6C-6B2E-A2B8242384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E1A70-3B7F-34B7-37EC-D330428C2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000AC0-66DE-CDAF-8DBB-327A2C599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22D62-A5E0-377C-7BD8-DBE9624DE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03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327303-8EAA-B9CB-F5D2-79EA3ADB45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9D4820-BD01-2B84-4D0B-B02F9BFEC0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C960F4-8E3B-6639-4D83-ABB94B9EA8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9F99CAD-B880-4A44-B846-E4A79EB37D7F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319E8-7FD8-CA89-A795-5F648ABDE8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E61D1-02ED-C0B8-5450-910B015368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3359CB-94A8-4E1E-B50E-C89E39AED3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952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9F0FC5-EAAE-4A84-2DE3-3F25881FB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CE795E-282F-7B9B-DB74-5386BE1092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3D0F6-CC3A-99F1-F068-AD16BE75DA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DC2894-52BC-456E-9ABC-41A322F66EA0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D657FA-C63B-CCC5-3F3F-6A918226DDB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8AF2B-23BD-3288-7AD7-39A9BC363A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808017-1545-42B3-878A-48052178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494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sciencedirect-com.uwtsd.idm.oclc.org/science/article/pii/S1359431125032958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-sciencedirect-com.uwtsd.idm.oclc.org/science/article/pii/S0016236123012243" TargetMode="External"/><Relationship Id="rId4" Type="http://schemas.openxmlformats.org/officeDocument/2006/relationships/hyperlink" Target="https://saemobilus-sae-org.uwtsd.idm.oclc.org/papers/charge-cooling-effects-knock-limits-si-di-engines-using-gasoline-ethanol-blends-part-1-quantifying-charge-cooling-2012-01-1275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sciencedirect-com.uwtsd.idm.oclc.org/science/article/pii/S0016236125005435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hotcars.com/fastest-drag-bikes-ever-made/" TargetMode="External"/><Relationship Id="rId4" Type="http://schemas.openxmlformats.org/officeDocument/2006/relationships/hyperlink" Target="https://repository.uwtsd.ac.uk/id/eprint/2396/1/Richardson%2C%20Danny%20%282021%29%20MSc%20An%20investigation%20to%20determine%20the%20complexity%20and%20feasibility%20of%20combustio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36B72-BE61-3165-48CA-D5E26243D2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8"/>
            <a:ext cx="6612739" cy="1637616"/>
          </a:xfrm>
        </p:spPr>
        <p:txBody>
          <a:bodyPr>
            <a:normAutofit/>
          </a:bodyPr>
          <a:lstStyle/>
          <a:p>
            <a:pPr algn="l"/>
            <a:r>
              <a:rPr lang="en-GB" sz="3700" b="1" dirty="0"/>
              <a:t>Comparative Simulation Study </a:t>
            </a:r>
            <a:br>
              <a:rPr lang="en-GB" sz="3700" b="1" dirty="0"/>
            </a:br>
            <a:r>
              <a:rPr lang="en-GB" sz="3700" b="1" dirty="0"/>
              <a:t>of Drag Racing Fuels for Engine Performance Optimisation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C14BF4-7157-EC35-0B95-7893DD0DD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Koa Brook     (2203480)</a:t>
            </a:r>
          </a:p>
        </p:txBody>
      </p:sp>
      <p:pic>
        <p:nvPicPr>
          <p:cNvPr id="5" name="Picture 4" descr="Gears of a machine">
            <a:extLst>
              <a:ext uri="{FF2B5EF4-FFF2-40B4-BE49-F238E27FC236}">
                <a16:creationId xmlns:a16="http://schemas.microsoft.com/office/drawing/2014/main" id="{6793C4A5-4131-C28A-42E5-596955F9EB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590" r="23589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7D314D3-9463-F5F7-31B3-A55EEBED80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467" y="2851744"/>
            <a:ext cx="3429000" cy="113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402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578FBE-A798-8210-8BB9-C4458A2D97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C98A21-A57A-1407-D46F-9CABCB8098CE}"/>
              </a:ext>
            </a:extLst>
          </p:cNvPr>
          <p:cNvSpPr txBox="1">
            <a:spLocks/>
          </p:cNvSpPr>
          <p:nvPr/>
        </p:nvSpPr>
        <p:spPr>
          <a:xfrm>
            <a:off x="640080" y="104086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Background </a:t>
            </a:r>
          </a:p>
        </p:txBody>
      </p:sp>
      <p:sp>
        <p:nvSpPr>
          <p:cNvPr id="5" name="Content Placeholder 14">
            <a:extLst>
              <a:ext uri="{FF2B5EF4-FFF2-40B4-BE49-F238E27FC236}">
                <a16:creationId xmlns:a16="http://schemas.microsoft.com/office/drawing/2014/main" id="{12722804-C7B4-9F78-D06E-A183DD1045C2}"/>
              </a:ext>
            </a:extLst>
          </p:cNvPr>
          <p:cNvSpPr txBox="1">
            <a:spLocks/>
          </p:cNvSpPr>
          <p:nvPr/>
        </p:nvSpPr>
        <p:spPr>
          <a:xfrm>
            <a:off x="392854" y="2739353"/>
            <a:ext cx="6122423" cy="416333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Extremely high-performance engines</a:t>
            </a:r>
          </a:p>
          <a:p>
            <a:endParaRPr lang="en-US" sz="2000" dirty="0"/>
          </a:p>
          <a:p>
            <a:r>
              <a:rPr lang="en-US" sz="2000" dirty="0"/>
              <a:t>High stress loading </a:t>
            </a:r>
          </a:p>
          <a:p>
            <a:endParaRPr lang="en-US" sz="1700" dirty="0"/>
          </a:p>
          <a:p>
            <a:r>
              <a:rPr lang="en-US" sz="2000" dirty="0"/>
              <a:t>Used for short periods </a:t>
            </a:r>
          </a:p>
          <a:p>
            <a:endParaRPr lang="en-US" sz="2000" dirty="0"/>
          </a:p>
          <a:p>
            <a:r>
              <a:rPr lang="en-US" sz="2000" dirty="0"/>
              <a:t>Fuels used focus on large amount of energy released, fast combustion speed, and have a cooling effect</a:t>
            </a:r>
          </a:p>
          <a:p>
            <a:endParaRPr lang="en-US" sz="2000" dirty="0"/>
          </a:p>
          <a:p>
            <a:r>
              <a:rPr lang="en-US" sz="2000" dirty="0"/>
              <a:t>Commonly used fuels differ significantly across classes </a:t>
            </a:r>
          </a:p>
        </p:txBody>
      </p:sp>
      <p:pic>
        <p:nvPicPr>
          <p:cNvPr id="6" name="Content Placeholder 10">
            <a:extLst>
              <a:ext uri="{FF2B5EF4-FFF2-40B4-BE49-F238E27FC236}">
                <a16:creationId xmlns:a16="http://schemas.microsoft.com/office/drawing/2014/main" id="{3B9B25B1-4355-F39E-3DCF-1E12692564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8" r="14035" b="-1"/>
          <a:stretch>
            <a:fillRect/>
          </a:stretch>
        </p:blipFill>
        <p:spPr>
          <a:xfrm>
            <a:off x="6268054" y="634132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9B3645C-FA1F-35D5-33F6-D4D1EDE520D8}"/>
              </a:ext>
            </a:extLst>
          </p:cNvPr>
          <p:cNvSpPr txBox="1"/>
          <p:nvPr/>
        </p:nvSpPr>
        <p:spPr>
          <a:xfrm>
            <a:off x="6515278" y="5355376"/>
            <a:ext cx="46113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Figure 1: Korry Hogan’s Top Fuel Motorcycle</a:t>
            </a:r>
          </a:p>
        </p:txBody>
      </p:sp>
    </p:spTree>
    <p:extLst>
      <p:ext uri="{BB962C8B-B14F-4D97-AF65-F5344CB8AC3E}">
        <p14:creationId xmlns:p14="http://schemas.microsoft.com/office/powerpoint/2010/main" val="908796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0181E0-EE87-3CDF-36B3-BD9ECD110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2A75AF-3DC1-9946-8703-D6247ACC2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Research gap</a:t>
            </a:r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814E6-7B2B-EA00-5BB1-A7D04E834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071307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/>
              <a:t>Existing research mostly investigates individual fuels and their performance characteristics</a:t>
            </a:r>
          </a:p>
          <a:p>
            <a:r>
              <a:rPr lang="en-GB" sz="1700" dirty="0"/>
              <a:t>Some comparative studies exist, but are limited in scope (</a:t>
            </a:r>
            <a:r>
              <a:rPr lang="en-GB" sz="1700" dirty="0" err="1"/>
              <a:t>Özker</a:t>
            </a:r>
            <a:r>
              <a:rPr lang="en-GB" sz="1700" dirty="0"/>
              <a:t> and Çelebi, 2025)</a:t>
            </a:r>
          </a:p>
          <a:p>
            <a:r>
              <a:rPr lang="en-GB" sz="1700" dirty="0"/>
              <a:t>Limited research into multi-variable optimisation (fuel with AFR and ignition timing)</a:t>
            </a:r>
          </a:p>
          <a:p>
            <a:r>
              <a:rPr lang="en-GB" sz="1700" dirty="0"/>
              <a:t>Lack of research on simulation-based analysis of nitrous oxide as an oxidiser which </a:t>
            </a:r>
            <a:r>
              <a:rPr lang="en-GB" sz="1600" dirty="0"/>
              <a:t>has a higher density than air (Nguyen and Turner, 2023)</a:t>
            </a:r>
            <a:endParaRPr lang="en-GB" sz="1700" dirty="0"/>
          </a:p>
        </p:txBody>
      </p:sp>
      <p:pic>
        <p:nvPicPr>
          <p:cNvPr id="30" name="Picture 29" descr="Fire and smoke">
            <a:extLst>
              <a:ext uri="{FF2B5EF4-FFF2-40B4-BE49-F238E27FC236}">
                <a16:creationId xmlns:a16="http://schemas.microsoft.com/office/drawing/2014/main" id="{FA72F145-72EC-A279-91E9-84DB946EC4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611" r="10436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9213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049106-32A4-5352-F17A-59FC16C8C4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A0FEB2-0EEA-7791-0476-628D0733B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Aim and objectives</a:t>
            </a:r>
          </a:p>
        </p:txBody>
      </p:sp>
      <p:sp>
        <p:nvSpPr>
          <p:cNvPr id="2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7A02646-7744-B6BE-A6E3-D29FA9969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211963"/>
            <a:ext cx="4243589" cy="3320668"/>
          </a:xfrm>
        </p:spPr>
        <p:txBody>
          <a:bodyPr>
            <a:normAutofit/>
          </a:bodyPr>
          <a:lstStyle/>
          <a:p>
            <a:r>
              <a:rPr lang="en-GB" sz="1500" dirty="0"/>
              <a:t>Develop a structured approach to fuel performance optimisation</a:t>
            </a:r>
          </a:p>
          <a:p>
            <a:r>
              <a:rPr lang="en-GB" sz="1500" dirty="0"/>
              <a:t>Achieve a controlled comparison of racing fuels by comparing combustion behaviours </a:t>
            </a:r>
          </a:p>
          <a:p>
            <a:r>
              <a:rPr lang="en-GB" sz="1500" dirty="0"/>
              <a:t>To understand how and why performance varies based on fuels used </a:t>
            </a:r>
          </a:p>
          <a:p>
            <a:r>
              <a:rPr lang="en-GB" sz="1500" dirty="0"/>
              <a:t>To identify how fuels can be optimised and apply the methods to the fuels in the study </a:t>
            </a:r>
          </a:p>
          <a:p>
            <a:r>
              <a:rPr lang="en-GB" sz="1500" dirty="0"/>
              <a:t>Understand the impact of using N</a:t>
            </a:r>
            <a:r>
              <a:rPr lang="en-GB" sz="15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₂</a:t>
            </a:r>
            <a:r>
              <a:rPr lang="en-GB" sz="1500" dirty="0"/>
              <a:t>O to enrichen the oxygen content of the mixture</a:t>
            </a:r>
          </a:p>
        </p:txBody>
      </p:sp>
      <p:pic>
        <p:nvPicPr>
          <p:cNvPr id="7" name="Picture 6" descr="Arrows in a dartboard">
            <a:extLst>
              <a:ext uri="{FF2B5EF4-FFF2-40B4-BE49-F238E27FC236}">
                <a16:creationId xmlns:a16="http://schemas.microsoft.com/office/drawing/2014/main" id="{8924954A-0CDE-6530-B0A9-ADDF45DD8D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466" r="13581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80629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ACCA2C-AE84-0043-7704-A37A05A233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93EDEC7-13C6-0BB9-629B-8D3F9B2B4F28}"/>
              </a:ext>
            </a:extLst>
          </p:cNvPr>
          <p:cNvSpPr txBox="1"/>
          <p:nvPr/>
        </p:nvSpPr>
        <p:spPr>
          <a:xfrm>
            <a:off x="1524000" y="4605681"/>
            <a:ext cx="9144000" cy="267992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285750" marR="0" lvl="0" indent="-285750" algn="ctr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Nitrous oxide will be used with all fuels except nitromethane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This allows evaluation of oxygen enrichment effects on combustion performance</a:t>
            </a:r>
          </a:p>
          <a:p>
            <a:pPr marL="285750" marR="0" lvl="0" indent="-285750" algn="ctr" defTabSz="914400" rtl="0" eaLnBrk="1" fontAlgn="auto" latinLnBrk="0" hangingPunct="1">
              <a:lnSpc>
                <a:spcPct val="16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Enables direct comparison of fuels under consistent operating conditions</a:t>
            </a:r>
          </a:p>
          <a:p>
            <a:pPr marL="285750" indent="-285750" algn="ctr">
              <a:lnSpc>
                <a:spcPct val="16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GB" dirty="0"/>
              <a:t>Some fuels cool the intake (Kasseris and Heywood, 2012), so there is more available oxygen for combustion </a:t>
            </a:r>
            <a:endParaRPr lang="en-US" dirty="0"/>
          </a:p>
          <a:p>
            <a:pPr marR="0" lvl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7677BF-A261-6C4B-E147-A45B31D35F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98" r="18452" b="2"/>
          <a:stretch>
            <a:fillRect/>
          </a:stretch>
        </p:blipFill>
        <p:spPr>
          <a:xfrm>
            <a:off x="20" y="10"/>
            <a:ext cx="6095980" cy="4605671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A2A4F5A4-1409-1D21-0242-3FD06D0E8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4543999"/>
            <a:ext cx="12192000" cy="123364"/>
            <a:chOff x="1" y="6737460"/>
            <a:chExt cx="12192000" cy="123364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1B05FAC-21CF-D544-5CD5-C4FB65772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34320" y="703141"/>
              <a:ext cx="123362" cy="12192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93E6EB2-0E8D-3B8D-C520-219B1D4F0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40559" y="4909383"/>
              <a:ext cx="123362" cy="3779520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F648090-9DC0-5961-272E-0791F7B97774}"/>
              </a:ext>
            </a:extLst>
          </p:cNvPr>
          <p:cNvSpPr txBox="1"/>
          <p:nvPr/>
        </p:nvSpPr>
        <p:spPr>
          <a:xfrm>
            <a:off x="7457558" y="722174"/>
            <a:ext cx="5454869" cy="2816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Fuels considered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Petrol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Methanol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Ethanol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Hydrogen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Nitromethane </a:t>
            </a:r>
          </a:p>
        </p:txBody>
      </p:sp>
    </p:spTree>
    <p:extLst>
      <p:ext uri="{BB962C8B-B14F-4D97-AF65-F5344CB8AC3E}">
        <p14:creationId xmlns:p14="http://schemas.microsoft.com/office/powerpoint/2010/main" val="2012759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D4814D-3CF4-552F-7BBE-49A95D8AD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Simulation methodology</a:t>
            </a:r>
          </a:p>
        </p:txBody>
      </p:sp>
      <p:sp>
        <p:nvSpPr>
          <p:cNvPr id="103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CD8BE-C416-64AD-BCE1-1726E96CC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74" y="2894076"/>
            <a:ext cx="6894576" cy="3483864"/>
          </a:xfrm>
        </p:spPr>
        <p:txBody>
          <a:bodyPr>
            <a:normAutofit fontScale="92500"/>
          </a:bodyPr>
          <a:lstStyle/>
          <a:p>
            <a:r>
              <a:rPr lang="en-GB" sz="2200" dirty="0"/>
              <a:t>Use Realis WAVE and ANSYS FORTE</a:t>
            </a:r>
          </a:p>
          <a:p>
            <a:r>
              <a:rPr lang="en-GB" sz="2200" dirty="0"/>
              <a:t>Combined use allows for increased accuracy</a:t>
            </a:r>
          </a:p>
          <a:p>
            <a:r>
              <a:rPr lang="en-GB" sz="2200" dirty="0"/>
              <a:t>Simulation setup to be validated with real data</a:t>
            </a:r>
          </a:p>
          <a:p>
            <a:r>
              <a:rPr lang="en-GB" sz="2200" dirty="0"/>
              <a:t>ANSYS FORTE allows for accurate combustion modelling</a:t>
            </a:r>
          </a:p>
          <a:p>
            <a:r>
              <a:rPr lang="en-GB" sz="2200" dirty="0"/>
              <a:t>Realis WAVE uses accurate CFD solver to model flow to the cylinder </a:t>
            </a:r>
          </a:p>
          <a:p>
            <a:r>
              <a:rPr lang="en-GB" sz="2200" dirty="0"/>
              <a:t>Both simulation programs combined will result in a lowered run time </a:t>
            </a:r>
          </a:p>
          <a:p>
            <a:r>
              <a:rPr lang="en-GB" sz="2200" dirty="0"/>
              <a:t>Use of design of experiments software </a:t>
            </a:r>
          </a:p>
        </p:txBody>
      </p:sp>
      <p:pic>
        <p:nvPicPr>
          <p:cNvPr id="1026" name="Picture 2" descr="Ansys Forte Reviews 2026: Details ...">
            <a:extLst>
              <a:ext uri="{FF2B5EF4-FFF2-40B4-BE49-F238E27FC236}">
                <a16:creationId xmlns:a16="http://schemas.microsoft.com/office/drawing/2014/main" id="{4A7070C5-5899-88D9-E314-E04738E3D3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36978" y="3313177"/>
            <a:ext cx="3215640" cy="321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AVE | Products | Realis Simulation">
            <a:extLst>
              <a:ext uri="{FF2B5EF4-FFF2-40B4-BE49-F238E27FC236}">
                <a16:creationId xmlns:a16="http://schemas.microsoft.com/office/drawing/2014/main" id="{FE7A83AF-517B-34D0-1A48-DA28FD06AA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48033" y="573786"/>
            <a:ext cx="2739391" cy="2739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3123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260E0-9DCA-C5F2-D907-E53ADDAEC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Model setup </a:t>
            </a:r>
          </a:p>
        </p:txBody>
      </p:sp>
      <p:sp>
        <p:nvSpPr>
          <p:cNvPr id="28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242CA-966E-2D2B-23B6-062742638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3071307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/>
              <a:t>ANSYS FORTE will run a single cylinder model</a:t>
            </a:r>
          </a:p>
          <a:p>
            <a:r>
              <a:rPr lang="en-GB" sz="2000" dirty="0"/>
              <a:t>Realis WAVE will run a four cylinder </a:t>
            </a:r>
          </a:p>
          <a:p>
            <a:r>
              <a:rPr lang="en-GB" sz="2000" dirty="0"/>
              <a:t>Some geometric data is not available so informed estimations will have to be made in some areas </a:t>
            </a:r>
          </a:p>
          <a:p>
            <a:r>
              <a:rPr lang="en-GB" sz="2000" dirty="0"/>
              <a:t>Some fuel files will need to be created based on research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7128D0-497A-9AF9-DCCC-ED05A9E456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786" r="1" b="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77937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B7169B8-2507-43F4-A148-FA791CD9C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656819-439A-1503-6D7E-DBABAA221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439" y="818587"/>
            <a:ext cx="5257801" cy="51815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Variables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E6CB14-FF68-1E7B-3786-551717110A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29042" y="698643"/>
            <a:ext cx="4124758" cy="53014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1400" u="sng" dirty="0">
                <a:solidFill>
                  <a:schemeClr val="tx1">
                    <a:alpha val="80000"/>
                  </a:schemeClr>
                </a:solidFill>
              </a:rPr>
              <a:t>Dependent variables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Pressure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Temperature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Polytropic index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Power &amp; torque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Efficiency </a:t>
            </a:r>
          </a:p>
          <a:p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400" u="sng" dirty="0">
                <a:solidFill>
                  <a:schemeClr val="tx1">
                    <a:alpha val="80000"/>
                  </a:schemeClr>
                </a:solidFill>
              </a:rPr>
              <a:t>Independent variables -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Fuel used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Use of N₂O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Ignition timing </a:t>
            </a:r>
          </a:p>
          <a:p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AFR </a:t>
            </a:r>
          </a:p>
          <a:p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r>
              <a:rPr lang="en-US" sz="1400" u="sng" dirty="0">
                <a:solidFill>
                  <a:schemeClr val="tx1">
                    <a:alpha val="80000"/>
                  </a:schemeClr>
                </a:solidFill>
              </a:rPr>
              <a:t>Control variables:</a:t>
            </a:r>
          </a:p>
          <a:p>
            <a:pPr marL="285750"/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Geometric engine parameters (bore, stroke, port dimensions, </a:t>
            </a:r>
            <a:r>
              <a:rPr lang="en-US" sz="1400" dirty="0" err="1">
                <a:solidFill>
                  <a:schemeClr val="tx1">
                    <a:alpha val="80000"/>
                  </a:schemeClr>
                </a:solidFill>
              </a:rPr>
              <a:t>ect</a:t>
            </a:r>
            <a:r>
              <a:rPr lang="en-US" sz="1400" dirty="0">
                <a:solidFill>
                  <a:schemeClr val="tx1">
                    <a:alpha val="80000"/>
                  </a:schemeClr>
                </a:solidFill>
              </a:rPr>
              <a:t>)</a:t>
            </a:r>
          </a:p>
          <a:p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400" dirty="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997A6D7-28F4-527E-4042-CFE9FB4A07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0104" y="281353"/>
            <a:ext cx="5230472" cy="421522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C6F705F-0D1E-C8F8-9BFD-A89F63D0F0C6}"/>
              </a:ext>
            </a:extLst>
          </p:cNvPr>
          <p:cNvSpPr/>
          <p:nvPr/>
        </p:nvSpPr>
        <p:spPr>
          <a:xfrm>
            <a:off x="651514" y="-15024"/>
            <a:ext cx="6234352" cy="4807974"/>
          </a:xfrm>
          <a:prstGeom prst="rect">
            <a:avLst/>
          </a:prstGeom>
          <a:gradFill flip="none" rotWithShape="1">
            <a:gsLst>
              <a:gs pos="5000">
                <a:schemeClr val="accent1">
                  <a:lumMod val="5000"/>
                  <a:lumOff val="95000"/>
                  <a:alpha val="0"/>
                </a:schemeClr>
              </a:gs>
              <a:gs pos="81000">
                <a:schemeClr val="accent1">
                  <a:lumMod val="45000"/>
                  <a:lumOff val="55000"/>
                  <a:alpha val="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path path="shap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063FD9C-AA25-04F7-E6D1-7F4B17F783D6}"/>
              </a:ext>
            </a:extLst>
          </p:cNvPr>
          <p:cNvSpPr txBox="1"/>
          <p:nvPr/>
        </p:nvSpPr>
        <p:spPr>
          <a:xfrm>
            <a:off x="3059705" y="6296946"/>
            <a:ext cx="7652321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800" dirty="0"/>
              <a:t>Independent effect the burn rate of the mixture (Glassman. I, Yetter. R, 2008)</a:t>
            </a:r>
          </a:p>
        </p:txBody>
      </p:sp>
    </p:spTree>
    <p:extLst>
      <p:ext uri="{BB962C8B-B14F-4D97-AF65-F5344CB8AC3E}">
        <p14:creationId xmlns:p14="http://schemas.microsoft.com/office/powerpoint/2010/main" val="3507999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C1EC38-CB2C-2814-16D9-E1AD733716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BC7EC6-5BF0-7778-11D0-35AD97E94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Comparative analysis methodology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60C45-BBF8-8F7B-E440-51C401659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057" y="3071307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Pressures will highlight the difference in loadings</a:t>
            </a:r>
          </a:p>
          <a:p>
            <a:r>
              <a:rPr lang="en-GB" sz="2200" dirty="0"/>
              <a:t>Polytopic index indicates the combustion efficiency </a:t>
            </a:r>
          </a:p>
          <a:p>
            <a:r>
              <a:rPr lang="en-GB" sz="2200" dirty="0"/>
              <a:t>Power and torque show the performance outputs </a:t>
            </a:r>
          </a:p>
          <a:p>
            <a:r>
              <a:rPr lang="en-GB" sz="2200" dirty="0"/>
              <a:t>Allows for a direct comparison of fuels</a:t>
            </a:r>
          </a:p>
        </p:txBody>
      </p:sp>
      <p:pic>
        <p:nvPicPr>
          <p:cNvPr id="6" name="Picture 5" descr="Eye exam equipment">
            <a:extLst>
              <a:ext uri="{FF2B5EF4-FFF2-40B4-BE49-F238E27FC236}">
                <a16:creationId xmlns:a16="http://schemas.microsoft.com/office/drawing/2014/main" id="{CFE465AD-8B21-FBD3-7A31-3579B4C5C5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757" r="1082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79269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D7E8A5-A759-FB30-CC81-4AA57FDC8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FD5A13-6C12-7D25-F6D9-0D25C01E7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Project limitations 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B71E8-2A94-F25E-1BEB-4572F92F8D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574" y="2795398"/>
            <a:ext cx="5454396" cy="3872485"/>
          </a:xfrm>
        </p:spPr>
        <p:txBody>
          <a:bodyPr>
            <a:normAutofit/>
          </a:bodyPr>
          <a:lstStyle/>
          <a:p>
            <a:r>
              <a:rPr lang="en-GB" sz="2200" dirty="0"/>
              <a:t>Human error </a:t>
            </a:r>
          </a:p>
          <a:p>
            <a:r>
              <a:rPr lang="en-GB" sz="2200" dirty="0"/>
              <a:t>Simulation accuracy (Danny J. Richardson, 2021)</a:t>
            </a:r>
          </a:p>
          <a:p>
            <a:r>
              <a:rPr lang="en-GB" sz="2200" dirty="0"/>
              <a:t>Results may differ from real-world conditions due to modelling assumptions </a:t>
            </a:r>
          </a:p>
          <a:p>
            <a:r>
              <a:rPr lang="en-GB" sz="2200" dirty="0"/>
              <a:t>Time limitations </a:t>
            </a:r>
          </a:p>
          <a:p>
            <a:pPr marL="285750" indent="-285750"/>
            <a:r>
              <a:rPr lang="en-GB" sz="2200" dirty="0"/>
              <a:t>Existing research highlights performance benefits (</a:t>
            </a:r>
            <a:r>
              <a:rPr lang="en-GB" sz="2200" dirty="0" err="1"/>
              <a:t>Boggavarapu</a:t>
            </a:r>
            <a:r>
              <a:rPr lang="en-GB" sz="2200" dirty="0"/>
              <a:t> et al., 2025) but lacks integrated optimisation analysis</a:t>
            </a:r>
          </a:p>
          <a:p>
            <a:pPr marL="285750" indent="-285750"/>
            <a:r>
              <a:rPr lang="en-GB" sz="2200" dirty="0"/>
              <a:t>Limited specific fuel data </a:t>
            </a:r>
            <a:r>
              <a:rPr lang="en-GB" sz="2200" dirty="0" err="1"/>
              <a:t>avalible</a:t>
            </a:r>
            <a:endParaRPr lang="en-GB" sz="2200" dirty="0"/>
          </a:p>
          <a:p>
            <a:endParaRPr lang="en-GB" sz="2200" dirty="0">
              <a:highlight>
                <a:srgbClr val="FFFF00"/>
              </a:highlight>
            </a:endParaRPr>
          </a:p>
        </p:txBody>
      </p:sp>
      <p:pic>
        <p:nvPicPr>
          <p:cNvPr id="5" name="Picture 4" descr="Digital financial graph">
            <a:extLst>
              <a:ext uri="{FF2B5EF4-FFF2-40B4-BE49-F238E27FC236}">
                <a16:creationId xmlns:a16="http://schemas.microsoft.com/office/drawing/2014/main" id="{DA399FB0-2620-DAB2-F0BA-4B80C09AF2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33" r="14147"/>
          <a:stretch>
            <a:fillRect/>
          </a:stretch>
        </p:blipFill>
        <p:spPr>
          <a:xfrm>
            <a:off x="6094476" y="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10715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B86B3-D028-951A-95A3-D502486AA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Timeline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3FE8E8-D297-0C2C-B0E6-FE6E72AE48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36451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3375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EE33A91-D541-3EE2-243F-BD230F8BE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CA16F22E-4716-CA29-1F53-4AAD52955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60503" y="-18309"/>
            <a:ext cx="4438566" cy="6883029"/>
            <a:chOff x="7760503" y="-18309"/>
            <a:chExt cx="4438566" cy="6883029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412336-19ED-F153-443B-C46CDBED62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512" y="-11580"/>
              <a:ext cx="4431490" cy="6876300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506AA53-E761-6881-5941-313119CC76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7760503" y="1713600"/>
              <a:ext cx="4431496" cy="5144400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44707E7-29B6-36B5-B4C4-6160DFDB98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509" y="-11586"/>
              <a:ext cx="3264743" cy="6876300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lumMod val="60000"/>
                    <a:lumOff val="40000"/>
                    <a:alpha val="78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C1A8476-48ED-D7D6-F383-338B2F00A1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547151" y="1202115"/>
              <a:ext cx="6872341" cy="4431494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887BBB0-0DF1-4A21-ADB8-E594A3F80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8214" y="1489364"/>
            <a:ext cx="3310215" cy="31365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Any Questions? </a:t>
            </a:r>
          </a:p>
        </p:txBody>
      </p:sp>
      <p:pic>
        <p:nvPicPr>
          <p:cNvPr id="4" name="Picture 3" descr="Yellow question mark">
            <a:extLst>
              <a:ext uri="{FF2B5EF4-FFF2-40B4-BE49-F238E27FC236}">
                <a16:creationId xmlns:a16="http://schemas.microsoft.com/office/drawing/2014/main" id="{5FC34CE9-49A2-CB36-06DF-C03C55691D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245" r="1" b="1"/>
          <a:stretch>
            <a:fillRect/>
          </a:stretch>
        </p:blipFill>
        <p:spPr>
          <a:xfrm>
            <a:off x="1" y="-7623"/>
            <a:ext cx="7760508" cy="687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77863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0DECC5-6F07-B7DE-F874-6A186105A0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3A027-0EBD-FDA4-49FC-9ACD0488E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0958" y="-162418"/>
            <a:ext cx="5386342" cy="12126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References </a:t>
            </a:r>
          </a:p>
        </p:txBody>
      </p:sp>
      <p:pic>
        <p:nvPicPr>
          <p:cNvPr id="14" name="Content Placeholder 13" descr="Three neatly stacked books">
            <a:extLst>
              <a:ext uri="{FF2B5EF4-FFF2-40B4-BE49-F238E27FC236}">
                <a16:creationId xmlns:a16="http://schemas.microsoft.com/office/drawing/2014/main" id="{3BA2F6E2-DD7F-A973-E0A4-6481EF2B78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3590" t="-1" r="6466" b="-1"/>
          <a:stretch>
            <a:fillRect/>
          </a:stretch>
        </p:blipFill>
        <p:spPr>
          <a:xfrm>
            <a:off x="1" y="0"/>
            <a:ext cx="4103914" cy="685798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4EBF8F5-C88F-C23B-5B64-B16A4B980646}"/>
              </a:ext>
            </a:extLst>
          </p:cNvPr>
          <p:cNvSpPr/>
          <p:nvPr/>
        </p:nvSpPr>
        <p:spPr>
          <a:xfrm>
            <a:off x="1" y="0"/>
            <a:ext cx="4103914" cy="6857989"/>
          </a:xfrm>
          <a:prstGeom prst="rect">
            <a:avLst/>
          </a:prstGeom>
          <a:gradFill>
            <a:gsLst>
              <a:gs pos="56000">
                <a:schemeClr val="accent1">
                  <a:lumMod val="5000"/>
                  <a:lumOff val="95000"/>
                  <a:alpha val="0"/>
                </a:schemeClr>
              </a:gs>
              <a:gs pos="77000">
                <a:srgbClr val="00B0F0">
                  <a:alpha val="68000"/>
                </a:srgbClr>
              </a:gs>
              <a:gs pos="100000">
                <a:schemeClr val="accent2">
                  <a:lumMod val="75000"/>
                  <a:alpha val="8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0C08B81-39E6-E926-C645-8A0F14984983}"/>
              </a:ext>
            </a:extLst>
          </p:cNvPr>
          <p:cNvSpPr txBox="1"/>
          <p:nvPr/>
        </p:nvSpPr>
        <p:spPr>
          <a:xfrm>
            <a:off x="4158918" y="1351172"/>
            <a:ext cx="8000997" cy="48258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Boggavarapu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(2025) 'Performance and emission characteristics of methanol and methanol-blended gasoline fuels in a high compression ratio SI engine,'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Applied Thermal Engineering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281, p. 128703.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https://www-sciencedirect-com.uwtsd.idm.oclc.org/science/article/pii/S1359431125032958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>
              <a:lnSpc>
                <a:spcPct val="107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600" kern="100" dirty="0">
                <a:effectLst/>
                <a:highlight>
                  <a:srgbClr val="FFFF00"/>
                </a:highlight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Glassman, I. (2008) 'Combustion fourth edition,'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Combustion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457200">
              <a:lnSpc>
                <a:spcPct val="107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Kasseris, E. and Heywood, J.B. (2012) 'Charge cooling effects on knock limits in SI DI engines using Gasoline/Ethanol blends: Part 1-Quantifying charge cooling,'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SAE Technical Papers on CD-ROM/SAE Technical Paper Series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https://saemobilus-sae-org.uwtsd.idm.oclc.org/papers/charge-cooling-effects-knock-limits-si-di-engines-using-gasoline-ethanol-blends-part-1-quantifying-charge-cooling-2012-01-1275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>
              <a:lnSpc>
                <a:spcPct val="107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Nguyen, D. and Turner, J.W.G. (2023) 'Effect of nitric oxide on the performance and emissions of a hydrogen-</a:t>
            </a:r>
            <a:r>
              <a:rPr lang="en-GB" sz="1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fueled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HCCI engine,'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Fuel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349, p. 128611.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https://www-sciencedirect-com.uwtsd.idm.oclc.org/science/article/pii/S0016236123012243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>
              <a:lnSpc>
                <a:spcPct val="107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738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EC06E-8FB1-4D80-C675-540C28640F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34D4C-C0E0-AF26-CAD2-FBC554689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0958" y="-162418"/>
            <a:ext cx="5386342" cy="121268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References  </a:t>
            </a:r>
          </a:p>
        </p:txBody>
      </p:sp>
      <p:pic>
        <p:nvPicPr>
          <p:cNvPr id="14" name="Content Placeholder 13" descr="Three neatly stacked books">
            <a:extLst>
              <a:ext uri="{FF2B5EF4-FFF2-40B4-BE49-F238E27FC236}">
                <a16:creationId xmlns:a16="http://schemas.microsoft.com/office/drawing/2014/main" id="{6EA3B87E-52E5-09AE-B8EE-BE05FE3606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53590" t="-1" r="6466" b="-1"/>
          <a:stretch>
            <a:fillRect/>
          </a:stretch>
        </p:blipFill>
        <p:spPr>
          <a:xfrm>
            <a:off x="1" y="0"/>
            <a:ext cx="4103914" cy="685798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89D402E-BA32-56D0-8A9A-A5531B4CC2BC}"/>
              </a:ext>
            </a:extLst>
          </p:cNvPr>
          <p:cNvSpPr/>
          <p:nvPr/>
        </p:nvSpPr>
        <p:spPr>
          <a:xfrm>
            <a:off x="1" y="0"/>
            <a:ext cx="4103914" cy="6857989"/>
          </a:xfrm>
          <a:prstGeom prst="rect">
            <a:avLst/>
          </a:prstGeom>
          <a:gradFill>
            <a:gsLst>
              <a:gs pos="56000">
                <a:schemeClr val="accent1">
                  <a:lumMod val="5000"/>
                  <a:lumOff val="95000"/>
                  <a:alpha val="0"/>
                </a:schemeClr>
              </a:gs>
              <a:gs pos="77000">
                <a:srgbClr val="00B0F0">
                  <a:alpha val="68000"/>
                </a:srgbClr>
              </a:gs>
              <a:gs pos="100000">
                <a:schemeClr val="accent2">
                  <a:lumMod val="75000"/>
                  <a:alpha val="8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198B29-F13D-47AC-F5B9-5F0A5CE582C0}"/>
              </a:ext>
            </a:extLst>
          </p:cNvPr>
          <p:cNvSpPr txBox="1"/>
          <p:nvPr/>
        </p:nvSpPr>
        <p:spPr>
          <a:xfrm>
            <a:off x="4103917" y="1442688"/>
            <a:ext cx="8088083" cy="4478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>
              <a:lnSpc>
                <a:spcPct val="107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6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Özker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and Çelebi, S. (2025) 'Effect of the use of methanol, toluene and nitromethane mixtures as fuel additives in a gasoline engine on engine performance and exhaust emissions,' </a:t>
            </a:r>
            <a:r>
              <a:rPr lang="en-GB" sz="16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Fuel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391, p. 134819. 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https://www-sciencedirect-com.uwtsd.idm.oclc.org/science/article/pii/S0016236125005435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pPr marL="457200">
              <a:lnSpc>
                <a:spcPct val="107000"/>
              </a:lnSpc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/>
              <a:t>Danny J. Richardson (2021) pg. 110-111 “An Investigation to Determine the Complexity and Feasibility of Combustion &amp; NOx Modelling in Modern GTDI Engines” </a:t>
            </a:r>
            <a:r>
              <a:rPr lang="en-GB" sz="1600" u="sng" dirty="0">
                <a:hlinkClick r:id="rId4"/>
              </a:rPr>
              <a:t>https://repository.uwtsd.ac.uk/id/eprint/2396/1/Richardson%2C%20Danny%20%282021%29%20MSc%20An%20investigation%20to%20determine%20the%20complexity%20and%20feasibility%20of%20combustion.pdf</a:t>
            </a:r>
            <a:endParaRPr lang="en-GB" sz="1600" u="sng" dirty="0"/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600" u="sng" dirty="0"/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600" dirty="0"/>
              <a:t>Jacobs J. (2020) “</a:t>
            </a:r>
            <a:r>
              <a:rPr lang="en-GB" dirty="0"/>
              <a:t>10 Fastest Drag Bikes Ever Made: </a:t>
            </a:r>
            <a:r>
              <a:rPr lang="en-GB" sz="1600" dirty="0"/>
              <a:t>Korry Hogan’s Top Fuel Motorcycle” </a:t>
            </a:r>
            <a:r>
              <a:rPr lang="en-GB" sz="1600" dirty="0">
                <a:hlinkClick r:id="rId5"/>
              </a:rPr>
              <a:t>https://www.hotcars.com/fastest-drag-bikes-ever-made/</a:t>
            </a:r>
            <a:r>
              <a:rPr lang="en-GB" sz="1600" dirty="0"/>
              <a:t>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8673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Custom 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00B0F0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884</Words>
  <Application>Microsoft Office PowerPoint</Application>
  <PresentationFormat>Widescreen</PresentationFormat>
  <Paragraphs>104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Symbol</vt:lpstr>
      <vt:lpstr>Office Theme</vt:lpstr>
      <vt:lpstr>1_Office Theme</vt:lpstr>
      <vt:lpstr>Comparative Simulation Study  of Drag Racing Fuels for Engine Performance Optimisation</vt:lpstr>
      <vt:lpstr>PowerPoint Presentation</vt:lpstr>
      <vt:lpstr>Research gap</vt:lpstr>
      <vt:lpstr>Aim and objectives</vt:lpstr>
      <vt:lpstr>PowerPoint Presentation</vt:lpstr>
      <vt:lpstr>Simulation methodology</vt:lpstr>
      <vt:lpstr>Model setup </vt:lpstr>
      <vt:lpstr>Variables </vt:lpstr>
      <vt:lpstr>Comparative analysis methodology</vt:lpstr>
      <vt:lpstr>Project limitations </vt:lpstr>
      <vt:lpstr>Timeline</vt:lpstr>
      <vt:lpstr>Any Questions? </vt:lpstr>
      <vt:lpstr>References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Koa Steel</dc:creator>
  <cp:lastModifiedBy>Koa Steel</cp:lastModifiedBy>
  <cp:revision>2</cp:revision>
  <dcterms:created xsi:type="dcterms:W3CDTF">2026-03-23T21:14:15Z</dcterms:created>
  <dcterms:modified xsi:type="dcterms:W3CDTF">2026-03-23T23:24:24Z</dcterms:modified>
</cp:coreProperties>
</file>