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821" r:id="rId6"/>
  </p:sldMasterIdLst>
  <p:notesMasterIdLst>
    <p:notesMasterId r:id="rId34"/>
  </p:notesMasterIdLst>
  <p:handoutMasterIdLst>
    <p:handoutMasterId r:id="rId35"/>
  </p:handoutMasterIdLst>
  <p:sldIdLst>
    <p:sldId id="277" r:id="rId7"/>
    <p:sldId id="375" r:id="rId8"/>
    <p:sldId id="339" r:id="rId9"/>
    <p:sldId id="340" r:id="rId10"/>
    <p:sldId id="342" r:id="rId11"/>
    <p:sldId id="344" r:id="rId12"/>
    <p:sldId id="347" r:id="rId13"/>
    <p:sldId id="365" r:id="rId14"/>
    <p:sldId id="352" r:id="rId15"/>
    <p:sldId id="332" r:id="rId16"/>
    <p:sldId id="334" r:id="rId17"/>
    <p:sldId id="335" r:id="rId18"/>
    <p:sldId id="337" r:id="rId19"/>
    <p:sldId id="338" r:id="rId20"/>
    <p:sldId id="377" r:id="rId21"/>
    <p:sldId id="346" r:id="rId22"/>
    <p:sldId id="381" r:id="rId23"/>
    <p:sldId id="345" r:id="rId24"/>
    <p:sldId id="379" r:id="rId25"/>
    <p:sldId id="343" r:id="rId26"/>
    <p:sldId id="348" r:id="rId27"/>
    <p:sldId id="349" r:id="rId28"/>
    <p:sldId id="353" r:id="rId29"/>
    <p:sldId id="380" r:id="rId30"/>
    <p:sldId id="350" r:id="rId31"/>
    <p:sldId id="384" r:id="rId32"/>
    <p:sldId id="383" r:id="rId33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E9EBF5"/>
    <a:srgbClr val="FFD400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21104C-9AC5-464C-8160-0F61F98F4CD2}" v="958" dt="2025-06-01T11:31:35.4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1032" y="5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heme" Target="theme/theme1.xml"/><Relationship Id="rId21" Type="http://schemas.openxmlformats.org/officeDocument/2006/relationships/slide" Target="slides/slide15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1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customXml" Target="../customXml/item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commentAuthors" Target="commentAuthor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customXml" Target="../customXml/item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E8C648-1DD9-4DFE-931B-DB9DF0C8ABE5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EDC2AAA-639C-4552-ACFC-D24D0AAE231B}">
      <dgm:prSet/>
      <dgm:spPr/>
      <dgm:t>
        <a:bodyPr/>
        <a:lstStyle/>
        <a:p>
          <a:r>
            <a:rPr lang="en-GB" b="1"/>
            <a:t>Decomposition - </a:t>
          </a:r>
          <a:r>
            <a:rPr lang="en-GB"/>
            <a:t>Break the riddle into smaller clues:</a:t>
          </a:r>
        </a:p>
      </dgm:t>
    </dgm:pt>
    <dgm:pt modelId="{874B104A-073E-4E40-8F94-E53CE7342034}" type="parTrans" cxnId="{3B61D317-D362-414A-A417-38D81C45B74C}">
      <dgm:prSet/>
      <dgm:spPr/>
      <dgm:t>
        <a:bodyPr/>
        <a:lstStyle/>
        <a:p>
          <a:endParaRPr lang="en-GB"/>
        </a:p>
      </dgm:t>
    </dgm:pt>
    <dgm:pt modelId="{C09801D5-F800-47FC-8273-2EBAE26AC07B}" type="sibTrans" cxnId="{3B61D317-D362-414A-A417-38D81C45B74C}">
      <dgm:prSet/>
      <dgm:spPr/>
      <dgm:t>
        <a:bodyPr/>
        <a:lstStyle/>
        <a:p>
          <a:endParaRPr lang="en-GB"/>
        </a:p>
      </dgm:t>
    </dgm:pt>
    <dgm:pt modelId="{F62347C9-2467-49B9-8CAF-7205BA938248}">
      <dgm:prSet/>
      <dgm:spPr/>
      <dgm:t>
        <a:bodyPr/>
        <a:lstStyle/>
        <a:p>
          <a:r>
            <a:rPr lang="en-GB"/>
            <a:t>“Beginning of everything”</a:t>
          </a:r>
        </a:p>
      </dgm:t>
    </dgm:pt>
    <dgm:pt modelId="{DEDDA798-7DD2-4A5D-847B-695A870A6A31}" type="parTrans" cxnId="{4C1514B9-2DF3-47FA-B697-A79CA12D1EB7}">
      <dgm:prSet/>
      <dgm:spPr/>
      <dgm:t>
        <a:bodyPr/>
        <a:lstStyle/>
        <a:p>
          <a:endParaRPr lang="en-GB"/>
        </a:p>
      </dgm:t>
    </dgm:pt>
    <dgm:pt modelId="{7D98A58E-E6C5-4C9E-B99C-48B40DC97EE3}" type="sibTrans" cxnId="{4C1514B9-2DF3-47FA-B697-A79CA12D1EB7}">
      <dgm:prSet/>
      <dgm:spPr/>
      <dgm:t>
        <a:bodyPr/>
        <a:lstStyle/>
        <a:p>
          <a:endParaRPr lang="en-GB"/>
        </a:p>
      </dgm:t>
    </dgm:pt>
    <dgm:pt modelId="{143E2DC6-C6C7-4880-9A71-1B4FDB6FF26C}">
      <dgm:prSet/>
      <dgm:spPr/>
      <dgm:t>
        <a:bodyPr/>
        <a:lstStyle/>
        <a:p>
          <a:r>
            <a:rPr lang="en-GB"/>
            <a:t>“End of everywhere”</a:t>
          </a:r>
        </a:p>
      </dgm:t>
    </dgm:pt>
    <dgm:pt modelId="{72C2D487-AE8F-4308-B742-14EA7AFA9DBB}" type="parTrans" cxnId="{5AACC779-9AC3-4C26-97FB-2F7874F7C8E6}">
      <dgm:prSet/>
      <dgm:spPr/>
      <dgm:t>
        <a:bodyPr/>
        <a:lstStyle/>
        <a:p>
          <a:endParaRPr lang="en-GB"/>
        </a:p>
      </dgm:t>
    </dgm:pt>
    <dgm:pt modelId="{2870F878-6E68-4432-B8B2-6D7A8E528F90}" type="sibTrans" cxnId="{5AACC779-9AC3-4C26-97FB-2F7874F7C8E6}">
      <dgm:prSet/>
      <dgm:spPr/>
      <dgm:t>
        <a:bodyPr/>
        <a:lstStyle/>
        <a:p>
          <a:endParaRPr lang="en-GB"/>
        </a:p>
      </dgm:t>
    </dgm:pt>
    <dgm:pt modelId="{BDAEF7A3-DD56-4B6B-908C-1487E1486838}">
      <dgm:prSet/>
      <dgm:spPr/>
      <dgm:t>
        <a:bodyPr/>
        <a:lstStyle/>
        <a:p>
          <a:r>
            <a:rPr lang="en-GB"/>
            <a:t>“Beginning of eternity”</a:t>
          </a:r>
        </a:p>
      </dgm:t>
    </dgm:pt>
    <dgm:pt modelId="{D7E83934-FEA4-4013-A1C6-0BB57F5A6965}" type="parTrans" cxnId="{8EC9372C-482F-4362-BFDF-7BC7EB769FF1}">
      <dgm:prSet/>
      <dgm:spPr/>
      <dgm:t>
        <a:bodyPr/>
        <a:lstStyle/>
        <a:p>
          <a:endParaRPr lang="en-GB"/>
        </a:p>
      </dgm:t>
    </dgm:pt>
    <dgm:pt modelId="{C72CE0E1-560E-4297-9854-19DAAECC2297}" type="sibTrans" cxnId="{8EC9372C-482F-4362-BFDF-7BC7EB769FF1}">
      <dgm:prSet/>
      <dgm:spPr/>
      <dgm:t>
        <a:bodyPr/>
        <a:lstStyle/>
        <a:p>
          <a:endParaRPr lang="en-GB"/>
        </a:p>
      </dgm:t>
    </dgm:pt>
    <dgm:pt modelId="{E2EE89F0-E2A5-485D-8270-6B24143515F7}">
      <dgm:prSet/>
      <dgm:spPr/>
      <dgm:t>
        <a:bodyPr/>
        <a:lstStyle/>
        <a:p>
          <a:r>
            <a:rPr lang="en-GB"/>
            <a:t>“End of time”</a:t>
          </a:r>
        </a:p>
      </dgm:t>
    </dgm:pt>
    <dgm:pt modelId="{7F085D85-D524-4707-BD21-87605C4015B5}" type="parTrans" cxnId="{C09208EE-73A9-48A4-AC6C-6FEFC5159439}">
      <dgm:prSet/>
      <dgm:spPr/>
      <dgm:t>
        <a:bodyPr/>
        <a:lstStyle/>
        <a:p>
          <a:endParaRPr lang="en-GB"/>
        </a:p>
      </dgm:t>
    </dgm:pt>
    <dgm:pt modelId="{9CD321A7-F928-4B80-BD3D-67B7597B7B87}" type="sibTrans" cxnId="{C09208EE-73A9-48A4-AC6C-6FEFC5159439}">
      <dgm:prSet/>
      <dgm:spPr/>
      <dgm:t>
        <a:bodyPr/>
        <a:lstStyle/>
        <a:p>
          <a:endParaRPr lang="en-GB"/>
        </a:p>
      </dgm:t>
    </dgm:pt>
    <dgm:pt modelId="{6CB61A5B-9F8F-47E3-8919-84304A75E6EA}">
      <dgm:prSet/>
      <dgm:spPr/>
      <dgm:t>
        <a:bodyPr/>
        <a:lstStyle/>
        <a:p>
          <a:r>
            <a:rPr lang="en-GB"/>
            <a:t>“End of space”</a:t>
          </a:r>
        </a:p>
      </dgm:t>
    </dgm:pt>
    <dgm:pt modelId="{2065F3B5-1D8F-4031-8AB5-D32956378165}" type="parTrans" cxnId="{06540C44-0E89-400A-AAA1-10F5C837861A}">
      <dgm:prSet/>
      <dgm:spPr/>
      <dgm:t>
        <a:bodyPr/>
        <a:lstStyle/>
        <a:p>
          <a:endParaRPr lang="en-GB"/>
        </a:p>
      </dgm:t>
    </dgm:pt>
    <dgm:pt modelId="{10ECECF6-05E3-4565-BFCF-2C62344F4A8F}" type="sibTrans" cxnId="{06540C44-0E89-400A-AAA1-10F5C837861A}">
      <dgm:prSet/>
      <dgm:spPr/>
      <dgm:t>
        <a:bodyPr/>
        <a:lstStyle/>
        <a:p>
          <a:endParaRPr lang="en-GB"/>
        </a:p>
      </dgm:t>
    </dgm:pt>
    <dgm:pt modelId="{D572238E-7800-4C1A-ABA9-CD040A32727D}">
      <dgm:prSet/>
      <dgm:spPr/>
      <dgm:t>
        <a:bodyPr/>
        <a:lstStyle/>
        <a:p>
          <a:r>
            <a:rPr lang="en-GB" b="1"/>
            <a:t>Pattern Recognition - </a:t>
          </a:r>
          <a:r>
            <a:rPr lang="en-GB"/>
            <a:t>Look for similarities:</a:t>
          </a:r>
        </a:p>
      </dgm:t>
    </dgm:pt>
    <dgm:pt modelId="{BFC37D1D-B135-41F0-9B1F-114434761A6C}" type="parTrans" cxnId="{D5BF73CE-2693-4CB6-B880-303AABC53327}">
      <dgm:prSet/>
      <dgm:spPr/>
      <dgm:t>
        <a:bodyPr/>
        <a:lstStyle/>
        <a:p>
          <a:endParaRPr lang="en-GB"/>
        </a:p>
      </dgm:t>
    </dgm:pt>
    <dgm:pt modelId="{ABC22B07-3BB2-4067-9CA9-01E5125C438B}" type="sibTrans" cxnId="{D5BF73CE-2693-4CB6-B880-303AABC53327}">
      <dgm:prSet/>
      <dgm:spPr/>
      <dgm:t>
        <a:bodyPr/>
        <a:lstStyle/>
        <a:p>
          <a:endParaRPr lang="en-GB"/>
        </a:p>
      </dgm:t>
    </dgm:pt>
    <dgm:pt modelId="{5FA57AFD-95E5-4D8A-A083-2EAE1834671B}">
      <dgm:prSet/>
      <dgm:spPr/>
      <dgm:t>
        <a:bodyPr/>
        <a:lstStyle/>
        <a:p>
          <a:r>
            <a:rPr lang="en-GB"/>
            <a:t>“Beginning of” appears twice</a:t>
          </a:r>
        </a:p>
      </dgm:t>
    </dgm:pt>
    <dgm:pt modelId="{92B9556A-7DC3-45D3-A110-19F8A54C44B2}" type="parTrans" cxnId="{0C9DD333-89E9-446D-9052-D5F896B69715}">
      <dgm:prSet/>
      <dgm:spPr/>
      <dgm:t>
        <a:bodyPr/>
        <a:lstStyle/>
        <a:p>
          <a:endParaRPr lang="en-GB"/>
        </a:p>
      </dgm:t>
    </dgm:pt>
    <dgm:pt modelId="{4AA99ACE-C0DE-481C-84F2-F41ABA88CE4A}" type="sibTrans" cxnId="{0C9DD333-89E9-446D-9052-D5F896B69715}">
      <dgm:prSet/>
      <dgm:spPr/>
      <dgm:t>
        <a:bodyPr/>
        <a:lstStyle/>
        <a:p>
          <a:endParaRPr lang="en-GB"/>
        </a:p>
      </dgm:t>
    </dgm:pt>
    <dgm:pt modelId="{CDE8F805-0BE7-473F-9F7E-4AAB01AFB75D}">
      <dgm:prSet/>
      <dgm:spPr/>
      <dgm:t>
        <a:bodyPr/>
        <a:lstStyle/>
        <a:p>
          <a:r>
            <a:rPr lang="en-GB"/>
            <a:t>“End of” appears three times</a:t>
          </a:r>
        </a:p>
      </dgm:t>
    </dgm:pt>
    <dgm:pt modelId="{7BBA3A7F-3239-4764-8DC2-70E9368C9405}" type="parTrans" cxnId="{1D3FCBE1-0D84-4EDC-9A34-9D971D6AB9B9}">
      <dgm:prSet/>
      <dgm:spPr/>
      <dgm:t>
        <a:bodyPr/>
        <a:lstStyle/>
        <a:p>
          <a:endParaRPr lang="en-GB"/>
        </a:p>
      </dgm:t>
    </dgm:pt>
    <dgm:pt modelId="{60E835CB-1F89-4074-9ED5-280BF75A7DFF}" type="sibTrans" cxnId="{1D3FCBE1-0D84-4EDC-9A34-9D971D6AB9B9}">
      <dgm:prSet/>
      <dgm:spPr/>
      <dgm:t>
        <a:bodyPr/>
        <a:lstStyle/>
        <a:p>
          <a:endParaRPr lang="en-GB"/>
        </a:p>
      </dgm:t>
    </dgm:pt>
    <dgm:pt modelId="{D582CC54-63FD-4DB1-914E-1B1561103EF3}">
      <dgm:prSet/>
      <dgm:spPr/>
      <dgm:t>
        <a:bodyPr/>
        <a:lstStyle/>
        <a:p>
          <a:r>
            <a:rPr lang="en-GB"/>
            <a:t>All terms are abstract (everything, everywhere, eternity, time, space)</a:t>
          </a:r>
        </a:p>
      </dgm:t>
    </dgm:pt>
    <dgm:pt modelId="{1E73BF70-9540-4BDE-BCFD-49DBF1C427EB}" type="parTrans" cxnId="{FDC04A14-C414-478C-B669-192425860309}">
      <dgm:prSet/>
      <dgm:spPr/>
      <dgm:t>
        <a:bodyPr/>
        <a:lstStyle/>
        <a:p>
          <a:endParaRPr lang="en-GB"/>
        </a:p>
      </dgm:t>
    </dgm:pt>
    <dgm:pt modelId="{8AED61D9-9290-4204-BAC1-594B28BBCD54}" type="sibTrans" cxnId="{FDC04A14-C414-478C-B669-192425860309}">
      <dgm:prSet/>
      <dgm:spPr/>
      <dgm:t>
        <a:bodyPr/>
        <a:lstStyle/>
        <a:p>
          <a:endParaRPr lang="en-GB"/>
        </a:p>
      </dgm:t>
    </dgm:pt>
    <dgm:pt modelId="{CC6EBB4F-1D76-4E32-807C-01C0EE61A833}">
      <dgm:prSet/>
      <dgm:spPr/>
      <dgm:t>
        <a:bodyPr/>
        <a:lstStyle/>
        <a:p>
          <a:r>
            <a:rPr lang="en-GB"/>
            <a:t>Could this be symbolic, not literal?</a:t>
          </a:r>
        </a:p>
      </dgm:t>
    </dgm:pt>
    <dgm:pt modelId="{E8FD648B-33DC-4588-A716-38EC2B232A83}" type="parTrans" cxnId="{00F54357-3939-43C9-A162-DA0E62DACA29}">
      <dgm:prSet/>
      <dgm:spPr/>
      <dgm:t>
        <a:bodyPr/>
        <a:lstStyle/>
        <a:p>
          <a:endParaRPr lang="en-GB"/>
        </a:p>
      </dgm:t>
    </dgm:pt>
    <dgm:pt modelId="{5157BEF0-99B4-4844-B67B-C2E704CEA4E7}" type="sibTrans" cxnId="{00F54357-3939-43C9-A162-DA0E62DACA29}">
      <dgm:prSet/>
      <dgm:spPr/>
      <dgm:t>
        <a:bodyPr/>
        <a:lstStyle/>
        <a:p>
          <a:endParaRPr lang="en-GB"/>
        </a:p>
      </dgm:t>
    </dgm:pt>
    <dgm:pt modelId="{F1B5DBFE-5D97-498E-9B2B-175AEFDBB827}">
      <dgm:prSet/>
      <dgm:spPr/>
      <dgm:t>
        <a:bodyPr/>
        <a:lstStyle/>
        <a:p>
          <a:r>
            <a:rPr lang="en-GB" b="1"/>
            <a:t>Abstraction - </a:t>
          </a:r>
          <a:r>
            <a:rPr lang="en-GB"/>
            <a:t>Focus on symbolic meaning, not real objects:</a:t>
          </a:r>
        </a:p>
      </dgm:t>
    </dgm:pt>
    <dgm:pt modelId="{AA412460-B737-4A39-88FC-A723D402BC8B}" type="parTrans" cxnId="{19414FEE-2D1E-404D-A3C2-CE69DE3376DF}">
      <dgm:prSet/>
      <dgm:spPr/>
      <dgm:t>
        <a:bodyPr/>
        <a:lstStyle/>
        <a:p>
          <a:endParaRPr lang="en-GB"/>
        </a:p>
      </dgm:t>
    </dgm:pt>
    <dgm:pt modelId="{E86E00DB-CCF5-4495-8C54-ACD90BF98BB7}" type="sibTrans" cxnId="{19414FEE-2D1E-404D-A3C2-CE69DE3376DF}">
      <dgm:prSet/>
      <dgm:spPr/>
      <dgm:t>
        <a:bodyPr/>
        <a:lstStyle/>
        <a:p>
          <a:endParaRPr lang="en-GB"/>
        </a:p>
      </dgm:t>
    </dgm:pt>
    <dgm:pt modelId="{2BB714A4-8D7B-443C-AAE8-2EE10133C9A6}">
      <dgm:prSet/>
      <dgm:spPr/>
      <dgm:t>
        <a:bodyPr/>
        <a:lstStyle/>
        <a:p>
          <a:r>
            <a:rPr lang="en-GB"/>
            <a:t>It’s not a physical thing; it's a </a:t>
          </a:r>
          <a:r>
            <a:rPr lang="en-GB" b="1"/>
            <a:t>concept or letter</a:t>
          </a:r>
          <a:endParaRPr lang="en-GB"/>
        </a:p>
      </dgm:t>
    </dgm:pt>
    <dgm:pt modelId="{512FCC93-0AFB-42AD-9955-00D3737931B9}" type="parTrans" cxnId="{49394D8F-813B-489B-9425-DCAA30135092}">
      <dgm:prSet/>
      <dgm:spPr/>
      <dgm:t>
        <a:bodyPr/>
        <a:lstStyle/>
        <a:p>
          <a:endParaRPr lang="en-GB"/>
        </a:p>
      </dgm:t>
    </dgm:pt>
    <dgm:pt modelId="{B37F2B03-09E4-430B-AC55-019E4F1EFAB0}" type="sibTrans" cxnId="{49394D8F-813B-489B-9425-DCAA30135092}">
      <dgm:prSet/>
      <dgm:spPr/>
      <dgm:t>
        <a:bodyPr/>
        <a:lstStyle/>
        <a:p>
          <a:endParaRPr lang="en-GB"/>
        </a:p>
      </dgm:t>
    </dgm:pt>
    <dgm:pt modelId="{0D274F8A-32FC-480B-AB76-88C710537D07}">
      <dgm:prSet/>
      <dgm:spPr/>
      <dgm:t>
        <a:bodyPr/>
        <a:lstStyle/>
        <a:p>
          <a:r>
            <a:rPr lang="en-GB"/>
            <a:t>Each line refers to </a:t>
          </a:r>
          <a:r>
            <a:rPr lang="en-GB" b="1"/>
            <a:t>positions</a:t>
          </a:r>
          <a:r>
            <a:rPr lang="en-GB"/>
            <a:t> in words</a:t>
          </a:r>
        </a:p>
      </dgm:t>
    </dgm:pt>
    <dgm:pt modelId="{1854A1CA-3D4E-4DE6-B2A4-DDE4F4E4FFEC}" type="parTrans" cxnId="{CED22D2E-4999-4C5C-92C8-CB75AA275F5F}">
      <dgm:prSet/>
      <dgm:spPr/>
      <dgm:t>
        <a:bodyPr/>
        <a:lstStyle/>
        <a:p>
          <a:endParaRPr lang="en-GB"/>
        </a:p>
      </dgm:t>
    </dgm:pt>
    <dgm:pt modelId="{40090A88-13DD-4A11-9D84-A815E8B15778}" type="sibTrans" cxnId="{CED22D2E-4999-4C5C-92C8-CB75AA275F5F}">
      <dgm:prSet/>
      <dgm:spPr/>
      <dgm:t>
        <a:bodyPr/>
        <a:lstStyle/>
        <a:p>
          <a:endParaRPr lang="en-GB"/>
        </a:p>
      </dgm:t>
    </dgm:pt>
    <dgm:pt modelId="{4861B303-6E30-4D54-9B05-3EE3460B6962}">
      <dgm:prSet/>
      <dgm:spPr/>
      <dgm:t>
        <a:bodyPr/>
        <a:lstStyle/>
        <a:p>
          <a:r>
            <a:rPr lang="en-GB"/>
            <a:t>Think of something small but present in all—</a:t>
          </a:r>
          <a:r>
            <a:rPr lang="en-GB" b="1"/>
            <a:t>a letter</a:t>
          </a:r>
          <a:endParaRPr lang="en-GB"/>
        </a:p>
      </dgm:t>
    </dgm:pt>
    <dgm:pt modelId="{420D7101-DB40-43A5-9861-D751590296B2}" type="parTrans" cxnId="{B9A81938-9332-43D9-A303-525B3641C44A}">
      <dgm:prSet/>
      <dgm:spPr/>
      <dgm:t>
        <a:bodyPr/>
        <a:lstStyle/>
        <a:p>
          <a:endParaRPr lang="en-GB"/>
        </a:p>
      </dgm:t>
    </dgm:pt>
    <dgm:pt modelId="{A21F7AB5-8CA4-45BD-8DB0-3FEED5DB5A45}" type="sibTrans" cxnId="{B9A81938-9332-43D9-A303-525B3641C44A}">
      <dgm:prSet/>
      <dgm:spPr/>
      <dgm:t>
        <a:bodyPr/>
        <a:lstStyle/>
        <a:p>
          <a:endParaRPr lang="en-GB"/>
        </a:p>
      </dgm:t>
    </dgm:pt>
    <dgm:pt modelId="{DC1BF1AE-8F30-40AE-A54C-D2E4394A9F19}">
      <dgm:prSet/>
      <dgm:spPr/>
      <dgm:t>
        <a:bodyPr/>
        <a:lstStyle/>
        <a:p>
          <a:r>
            <a:rPr lang="en-GB" b="1"/>
            <a:t>Algorithm Design - </a:t>
          </a:r>
          <a:r>
            <a:rPr lang="en-GB"/>
            <a:t>Create a step-by-step method:</a:t>
          </a:r>
        </a:p>
      </dgm:t>
    </dgm:pt>
    <dgm:pt modelId="{AA4ED5EF-50CA-4F1F-8E3A-82907E3C050F}" type="parTrans" cxnId="{6FB9CCB2-1B0C-4912-AF29-CF2D0FEE2031}">
      <dgm:prSet/>
      <dgm:spPr/>
      <dgm:t>
        <a:bodyPr/>
        <a:lstStyle/>
        <a:p>
          <a:endParaRPr lang="en-GB"/>
        </a:p>
      </dgm:t>
    </dgm:pt>
    <dgm:pt modelId="{A9C156AF-A746-4CB5-AA5A-B6AE36B97571}" type="sibTrans" cxnId="{6FB9CCB2-1B0C-4912-AF29-CF2D0FEE2031}">
      <dgm:prSet/>
      <dgm:spPr/>
      <dgm:t>
        <a:bodyPr/>
        <a:lstStyle/>
        <a:p>
          <a:endParaRPr lang="en-GB"/>
        </a:p>
      </dgm:t>
    </dgm:pt>
    <dgm:pt modelId="{B622EB07-7BF8-4DAF-BC88-A1183252697C}">
      <dgm:prSet/>
      <dgm:spPr/>
      <dgm:t>
        <a:bodyPr/>
        <a:lstStyle/>
        <a:p>
          <a:r>
            <a:rPr lang="en-GB"/>
            <a:t>Take the </a:t>
          </a:r>
          <a:r>
            <a:rPr lang="en-GB" b="1"/>
            <a:t>first letter</a:t>
          </a:r>
          <a:r>
            <a:rPr lang="en-GB"/>
            <a:t> of “everything”: </a:t>
          </a:r>
          <a:r>
            <a:rPr lang="en-GB" b="1"/>
            <a:t>E</a:t>
          </a:r>
          <a:endParaRPr lang="en-GB"/>
        </a:p>
      </dgm:t>
    </dgm:pt>
    <dgm:pt modelId="{2A16FC67-4A84-4A1B-A520-EE649D3DFCA5}" type="parTrans" cxnId="{9D6581C4-123D-40EA-B8FB-1622DA07706B}">
      <dgm:prSet/>
      <dgm:spPr/>
      <dgm:t>
        <a:bodyPr/>
        <a:lstStyle/>
        <a:p>
          <a:endParaRPr lang="en-GB"/>
        </a:p>
      </dgm:t>
    </dgm:pt>
    <dgm:pt modelId="{41902216-D39F-4C42-BA67-0A6D1E7881CC}" type="sibTrans" cxnId="{9D6581C4-123D-40EA-B8FB-1622DA07706B}">
      <dgm:prSet/>
      <dgm:spPr/>
      <dgm:t>
        <a:bodyPr/>
        <a:lstStyle/>
        <a:p>
          <a:endParaRPr lang="en-GB"/>
        </a:p>
      </dgm:t>
    </dgm:pt>
    <dgm:pt modelId="{1E1F5111-B524-40CF-80F2-4A927B9F6133}">
      <dgm:prSet/>
      <dgm:spPr/>
      <dgm:t>
        <a:bodyPr/>
        <a:lstStyle/>
        <a:p>
          <a:r>
            <a:rPr lang="en-GB"/>
            <a:t>Take the </a:t>
          </a:r>
          <a:r>
            <a:rPr lang="en-GB" b="1"/>
            <a:t>last letter</a:t>
          </a:r>
          <a:r>
            <a:rPr lang="en-GB"/>
            <a:t> of “everywhere”: </a:t>
          </a:r>
          <a:r>
            <a:rPr lang="en-GB" b="1"/>
            <a:t>E</a:t>
          </a:r>
          <a:endParaRPr lang="en-GB"/>
        </a:p>
      </dgm:t>
    </dgm:pt>
    <dgm:pt modelId="{D4525968-7E39-4E61-B93E-EFDDE76C4987}" type="parTrans" cxnId="{060FF5BA-F1AC-47DC-BC30-00149FD1D05F}">
      <dgm:prSet/>
      <dgm:spPr/>
      <dgm:t>
        <a:bodyPr/>
        <a:lstStyle/>
        <a:p>
          <a:endParaRPr lang="en-GB"/>
        </a:p>
      </dgm:t>
    </dgm:pt>
    <dgm:pt modelId="{19E87DBD-F47B-48CA-A4F4-8FB4AB22DB2E}" type="sibTrans" cxnId="{060FF5BA-F1AC-47DC-BC30-00149FD1D05F}">
      <dgm:prSet/>
      <dgm:spPr/>
      <dgm:t>
        <a:bodyPr/>
        <a:lstStyle/>
        <a:p>
          <a:endParaRPr lang="en-GB"/>
        </a:p>
      </dgm:t>
    </dgm:pt>
    <dgm:pt modelId="{C47B340A-BF5D-4EA2-8AC5-B2E70111FC70}">
      <dgm:prSet/>
      <dgm:spPr/>
      <dgm:t>
        <a:bodyPr/>
        <a:lstStyle/>
        <a:p>
          <a:r>
            <a:rPr lang="en-GB"/>
            <a:t>First of “eternity”: </a:t>
          </a:r>
          <a:r>
            <a:rPr lang="en-GB" b="1"/>
            <a:t>E</a:t>
          </a:r>
          <a:endParaRPr lang="en-GB"/>
        </a:p>
      </dgm:t>
    </dgm:pt>
    <dgm:pt modelId="{C9AF85A6-78FF-4F8B-AFBB-AB1335CB4BFB}" type="parTrans" cxnId="{3A148E88-D640-487F-9913-4049EC33D507}">
      <dgm:prSet/>
      <dgm:spPr/>
      <dgm:t>
        <a:bodyPr/>
        <a:lstStyle/>
        <a:p>
          <a:endParaRPr lang="en-GB"/>
        </a:p>
      </dgm:t>
    </dgm:pt>
    <dgm:pt modelId="{C9368AD3-E089-4B2D-B206-ABCB31F02A3F}" type="sibTrans" cxnId="{3A148E88-D640-487F-9913-4049EC33D507}">
      <dgm:prSet/>
      <dgm:spPr/>
      <dgm:t>
        <a:bodyPr/>
        <a:lstStyle/>
        <a:p>
          <a:endParaRPr lang="en-GB"/>
        </a:p>
      </dgm:t>
    </dgm:pt>
    <dgm:pt modelId="{A5C3C4CC-4EA8-4C53-B507-7579266B7455}">
      <dgm:prSet/>
      <dgm:spPr/>
      <dgm:t>
        <a:bodyPr/>
        <a:lstStyle/>
        <a:p>
          <a:r>
            <a:rPr lang="en-GB"/>
            <a:t>Last of “time”: </a:t>
          </a:r>
          <a:r>
            <a:rPr lang="en-GB" b="1"/>
            <a:t>E</a:t>
          </a:r>
          <a:endParaRPr lang="en-GB"/>
        </a:p>
      </dgm:t>
    </dgm:pt>
    <dgm:pt modelId="{2A1FAE1B-2C58-46EE-BEF8-C6DE3B6D5038}" type="parTrans" cxnId="{C8239534-C29E-4214-9926-C802D667B1CC}">
      <dgm:prSet/>
      <dgm:spPr/>
      <dgm:t>
        <a:bodyPr/>
        <a:lstStyle/>
        <a:p>
          <a:endParaRPr lang="en-GB"/>
        </a:p>
      </dgm:t>
    </dgm:pt>
    <dgm:pt modelId="{123390D7-0BE9-4778-A3B9-CB7E37C5A7CF}" type="sibTrans" cxnId="{C8239534-C29E-4214-9926-C802D667B1CC}">
      <dgm:prSet/>
      <dgm:spPr/>
      <dgm:t>
        <a:bodyPr/>
        <a:lstStyle/>
        <a:p>
          <a:endParaRPr lang="en-GB"/>
        </a:p>
      </dgm:t>
    </dgm:pt>
    <dgm:pt modelId="{6B618CFD-35CC-4A98-BDC5-4F820A45D15F}">
      <dgm:prSet/>
      <dgm:spPr/>
      <dgm:t>
        <a:bodyPr/>
        <a:lstStyle/>
        <a:p>
          <a:endParaRPr lang="en-GB"/>
        </a:p>
      </dgm:t>
    </dgm:pt>
    <dgm:pt modelId="{2DCDE11C-B355-443F-B640-535D979A2059}" type="parTrans" cxnId="{37CCC9D4-2A4E-4059-B083-8B085FCFB8D9}">
      <dgm:prSet/>
      <dgm:spPr/>
      <dgm:t>
        <a:bodyPr/>
        <a:lstStyle/>
        <a:p>
          <a:endParaRPr lang="en-GB"/>
        </a:p>
      </dgm:t>
    </dgm:pt>
    <dgm:pt modelId="{2A3C50B3-7A51-476C-8211-4AC0EBED626E}" type="sibTrans" cxnId="{37CCC9D4-2A4E-4059-B083-8B085FCFB8D9}">
      <dgm:prSet/>
      <dgm:spPr/>
      <dgm:t>
        <a:bodyPr/>
        <a:lstStyle/>
        <a:p>
          <a:endParaRPr lang="en-GB"/>
        </a:p>
      </dgm:t>
    </dgm:pt>
    <dgm:pt modelId="{60F9F494-BFD1-409F-8B4B-319B0D1A5C9E}" type="pres">
      <dgm:prSet presAssocID="{1AE8C648-1DD9-4DFE-931B-DB9DF0C8ABE5}" presName="matrix" presStyleCnt="0">
        <dgm:presLayoutVars>
          <dgm:chMax val="1"/>
          <dgm:dir/>
          <dgm:resizeHandles val="exact"/>
        </dgm:presLayoutVars>
      </dgm:prSet>
      <dgm:spPr/>
    </dgm:pt>
    <dgm:pt modelId="{D8F162F9-E456-4004-A5B7-EFFE1439C965}" type="pres">
      <dgm:prSet presAssocID="{1AE8C648-1DD9-4DFE-931B-DB9DF0C8ABE5}" presName="diamond" presStyleLbl="bgShp" presStyleIdx="0" presStyleCnt="1"/>
      <dgm:spPr/>
    </dgm:pt>
    <dgm:pt modelId="{982558FE-C1F2-40C1-8104-310559224E9F}" type="pres">
      <dgm:prSet presAssocID="{1AE8C648-1DD9-4DFE-931B-DB9DF0C8ABE5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36CB59C-0D03-452D-8931-5A45BDF60625}" type="pres">
      <dgm:prSet presAssocID="{1AE8C648-1DD9-4DFE-931B-DB9DF0C8ABE5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19A0CD7-751A-4939-B095-4E5F45060F52}" type="pres">
      <dgm:prSet presAssocID="{1AE8C648-1DD9-4DFE-931B-DB9DF0C8ABE5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1F6891B-E526-4E78-A62B-26E6C6AA8BCF}" type="pres">
      <dgm:prSet presAssocID="{1AE8C648-1DD9-4DFE-931B-DB9DF0C8ABE5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E3E300B-74BC-4993-958C-24CE75349A98}" type="presOf" srcId="{F62347C9-2467-49B9-8CAF-7205BA938248}" destId="{982558FE-C1F2-40C1-8104-310559224E9F}" srcOrd="0" destOrd="1" presId="urn:microsoft.com/office/officeart/2005/8/layout/matrix3"/>
    <dgm:cxn modelId="{FDC04A14-C414-478C-B669-192425860309}" srcId="{D572238E-7800-4C1A-ABA9-CD040A32727D}" destId="{D582CC54-63FD-4DB1-914E-1B1561103EF3}" srcOrd="2" destOrd="0" parTransId="{1E73BF70-9540-4BDE-BCFD-49DBF1C427EB}" sibTransId="{8AED61D9-9290-4204-BAC1-594B28BBCD54}"/>
    <dgm:cxn modelId="{C7477914-BD16-421F-8803-FF1C6A8FF12E}" type="presOf" srcId="{A5C3C4CC-4EA8-4C53-B507-7579266B7455}" destId="{91F6891B-E526-4E78-A62B-26E6C6AA8BCF}" srcOrd="0" destOrd="4" presId="urn:microsoft.com/office/officeart/2005/8/layout/matrix3"/>
    <dgm:cxn modelId="{3B61D317-D362-414A-A417-38D81C45B74C}" srcId="{1AE8C648-1DD9-4DFE-931B-DB9DF0C8ABE5}" destId="{0EDC2AAA-639C-4552-ACFC-D24D0AAE231B}" srcOrd="0" destOrd="0" parTransId="{874B104A-073E-4E40-8F94-E53CE7342034}" sibTransId="{C09801D5-F800-47FC-8273-2EBAE26AC07B}"/>
    <dgm:cxn modelId="{B0A4321A-E7C5-4D2D-B11A-779939B7D9EA}" type="presOf" srcId="{6CB61A5B-9F8F-47E3-8919-84304A75E6EA}" destId="{982558FE-C1F2-40C1-8104-310559224E9F}" srcOrd="0" destOrd="5" presId="urn:microsoft.com/office/officeart/2005/8/layout/matrix3"/>
    <dgm:cxn modelId="{0C58DA27-5CC4-4196-9F5A-359CC908791A}" type="presOf" srcId="{B622EB07-7BF8-4DAF-BC88-A1183252697C}" destId="{91F6891B-E526-4E78-A62B-26E6C6AA8BCF}" srcOrd="0" destOrd="1" presId="urn:microsoft.com/office/officeart/2005/8/layout/matrix3"/>
    <dgm:cxn modelId="{8EC9372C-482F-4362-BFDF-7BC7EB769FF1}" srcId="{0EDC2AAA-639C-4552-ACFC-D24D0AAE231B}" destId="{BDAEF7A3-DD56-4B6B-908C-1487E1486838}" srcOrd="2" destOrd="0" parTransId="{D7E83934-FEA4-4013-A1C6-0BB57F5A6965}" sibTransId="{C72CE0E1-560E-4297-9854-19DAAECC2297}"/>
    <dgm:cxn modelId="{CED22D2E-4999-4C5C-92C8-CB75AA275F5F}" srcId="{F1B5DBFE-5D97-498E-9B2B-175AEFDBB827}" destId="{0D274F8A-32FC-480B-AB76-88C710537D07}" srcOrd="1" destOrd="0" parTransId="{1854A1CA-3D4E-4DE6-B2A4-DDE4F4E4FFEC}" sibTransId="{40090A88-13DD-4A11-9D84-A815E8B15778}"/>
    <dgm:cxn modelId="{0C9DD333-89E9-446D-9052-D5F896B69715}" srcId="{D572238E-7800-4C1A-ABA9-CD040A32727D}" destId="{5FA57AFD-95E5-4D8A-A083-2EAE1834671B}" srcOrd="0" destOrd="0" parTransId="{92B9556A-7DC3-45D3-A110-19F8A54C44B2}" sibTransId="{4AA99ACE-C0DE-481C-84F2-F41ABA88CE4A}"/>
    <dgm:cxn modelId="{2F47E733-A4F6-4F83-AEA0-E0E46DF9B34F}" type="presOf" srcId="{CC6EBB4F-1D76-4E32-807C-01C0EE61A833}" destId="{836CB59C-0D03-452D-8931-5A45BDF60625}" srcOrd="0" destOrd="4" presId="urn:microsoft.com/office/officeart/2005/8/layout/matrix3"/>
    <dgm:cxn modelId="{F2793C34-0EF1-4C0A-B0AA-8B6CB5500AFF}" type="presOf" srcId="{1AE8C648-1DD9-4DFE-931B-DB9DF0C8ABE5}" destId="{60F9F494-BFD1-409F-8B4B-319B0D1A5C9E}" srcOrd="0" destOrd="0" presId="urn:microsoft.com/office/officeart/2005/8/layout/matrix3"/>
    <dgm:cxn modelId="{C8239534-C29E-4214-9926-C802D667B1CC}" srcId="{DC1BF1AE-8F30-40AE-A54C-D2E4394A9F19}" destId="{A5C3C4CC-4EA8-4C53-B507-7579266B7455}" srcOrd="3" destOrd="0" parTransId="{2A1FAE1B-2C58-46EE-BEF8-C6DE3B6D5038}" sibTransId="{123390D7-0BE9-4778-A3B9-CB7E37C5A7CF}"/>
    <dgm:cxn modelId="{B9A81938-9332-43D9-A303-525B3641C44A}" srcId="{F1B5DBFE-5D97-498E-9B2B-175AEFDBB827}" destId="{4861B303-6E30-4D54-9B05-3EE3460B6962}" srcOrd="2" destOrd="0" parTransId="{420D7101-DB40-43A5-9861-D751590296B2}" sibTransId="{A21F7AB5-8CA4-45BD-8DB0-3FEED5DB5A45}"/>
    <dgm:cxn modelId="{59C17562-AA9C-42DA-919C-1E007CD8285E}" type="presOf" srcId="{C47B340A-BF5D-4EA2-8AC5-B2E70111FC70}" destId="{91F6891B-E526-4E78-A62B-26E6C6AA8BCF}" srcOrd="0" destOrd="3" presId="urn:microsoft.com/office/officeart/2005/8/layout/matrix3"/>
    <dgm:cxn modelId="{EAB0D043-FC1B-4126-B7A2-8CB1D4EFAEBB}" type="presOf" srcId="{0EDC2AAA-639C-4552-ACFC-D24D0AAE231B}" destId="{982558FE-C1F2-40C1-8104-310559224E9F}" srcOrd="0" destOrd="0" presId="urn:microsoft.com/office/officeart/2005/8/layout/matrix3"/>
    <dgm:cxn modelId="{06540C44-0E89-400A-AAA1-10F5C837861A}" srcId="{0EDC2AAA-639C-4552-ACFC-D24D0AAE231B}" destId="{6CB61A5B-9F8F-47E3-8919-84304A75E6EA}" srcOrd="4" destOrd="0" parTransId="{2065F3B5-1D8F-4031-8AB5-D32956378165}" sibTransId="{10ECECF6-05E3-4565-BFCF-2C62344F4A8F}"/>
    <dgm:cxn modelId="{AEEBE16A-FD27-4C5E-966B-B34783304369}" type="presOf" srcId="{D572238E-7800-4C1A-ABA9-CD040A32727D}" destId="{836CB59C-0D03-452D-8931-5A45BDF60625}" srcOrd="0" destOrd="0" presId="urn:microsoft.com/office/officeart/2005/8/layout/matrix3"/>
    <dgm:cxn modelId="{A4A99C6C-173C-4DB4-A36F-599038EFB408}" type="presOf" srcId="{4861B303-6E30-4D54-9B05-3EE3460B6962}" destId="{D19A0CD7-751A-4939-B095-4E5F45060F52}" srcOrd="0" destOrd="3" presId="urn:microsoft.com/office/officeart/2005/8/layout/matrix3"/>
    <dgm:cxn modelId="{1B35D751-1D3F-4F1E-865C-E6152C5753F9}" type="presOf" srcId="{D582CC54-63FD-4DB1-914E-1B1561103EF3}" destId="{836CB59C-0D03-452D-8931-5A45BDF60625}" srcOrd="0" destOrd="3" presId="urn:microsoft.com/office/officeart/2005/8/layout/matrix3"/>
    <dgm:cxn modelId="{00F54357-3939-43C9-A162-DA0E62DACA29}" srcId="{D572238E-7800-4C1A-ABA9-CD040A32727D}" destId="{CC6EBB4F-1D76-4E32-807C-01C0EE61A833}" srcOrd="3" destOrd="0" parTransId="{E8FD648B-33DC-4588-A716-38EC2B232A83}" sibTransId="{5157BEF0-99B4-4844-B67B-C2E704CEA4E7}"/>
    <dgm:cxn modelId="{F8DBB058-C290-4F52-BF62-0DF8F22B2B44}" type="presOf" srcId="{5FA57AFD-95E5-4D8A-A083-2EAE1834671B}" destId="{836CB59C-0D03-452D-8931-5A45BDF60625}" srcOrd="0" destOrd="1" presId="urn:microsoft.com/office/officeart/2005/8/layout/matrix3"/>
    <dgm:cxn modelId="{5AACC779-9AC3-4C26-97FB-2F7874F7C8E6}" srcId="{0EDC2AAA-639C-4552-ACFC-D24D0AAE231B}" destId="{143E2DC6-C6C7-4880-9A71-1B4FDB6FF26C}" srcOrd="1" destOrd="0" parTransId="{72C2D487-AE8F-4308-B742-14EA7AFA9DBB}" sibTransId="{2870F878-6E68-4432-B8B2-6D7A8E528F90}"/>
    <dgm:cxn modelId="{3A148E88-D640-487F-9913-4049EC33D507}" srcId="{DC1BF1AE-8F30-40AE-A54C-D2E4394A9F19}" destId="{C47B340A-BF5D-4EA2-8AC5-B2E70111FC70}" srcOrd="2" destOrd="0" parTransId="{C9AF85A6-78FF-4F8B-AFBB-AB1335CB4BFB}" sibTransId="{C9368AD3-E089-4B2D-B206-ABCB31F02A3F}"/>
    <dgm:cxn modelId="{49394D8F-813B-489B-9425-DCAA30135092}" srcId="{F1B5DBFE-5D97-498E-9B2B-175AEFDBB827}" destId="{2BB714A4-8D7B-443C-AAE8-2EE10133C9A6}" srcOrd="0" destOrd="0" parTransId="{512FCC93-0AFB-42AD-9955-00D3737931B9}" sibTransId="{B37F2B03-09E4-430B-AC55-019E4F1EFAB0}"/>
    <dgm:cxn modelId="{1D046E96-6E5E-45CC-A8C9-0D471FE566E6}" type="presOf" srcId="{E2EE89F0-E2A5-485D-8270-6B24143515F7}" destId="{982558FE-C1F2-40C1-8104-310559224E9F}" srcOrd="0" destOrd="4" presId="urn:microsoft.com/office/officeart/2005/8/layout/matrix3"/>
    <dgm:cxn modelId="{EF9DD19B-4765-4DAA-BDF7-106E3C8E150B}" type="presOf" srcId="{BDAEF7A3-DD56-4B6B-908C-1487E1486838}" destId="{982558FE-C1F2-40C1-8104-310559224E9F}" srcOrd="0" destOrd="3" presId="urn:microsoft.com/office/officeart/2005/8/layout/matrix3"/>
    <dgm:cxn modelId="{1BA029AD-DBE3-48A7-BDF6-B29F6D882C6F}" type="presOf" srcId="{2BB714A4-8D7B-443C-AAE8-2EE10133C9A6}" destId="{D19A0CD7-751A-4939-B095-4E5F45060F52}" srcOrd="0" destOrd="1" presId="urn:microsoft.com/office/officeart/2005/8/layout/matrix3"/>
    <dgm:cxn modelId="{452291AF-F2F4-44C6-BB3C-B2C605B28104}" type="presOf" srcId="{1E1F5111-B524-40CF-80F2-4A927B9F6133}" destId="{91F6891B-E526-4E78-A62B-26E6C6AA8BCF}" srcOrd="0" destOrd="2" presId="urn:microsoft.com/office/officeart/2005/8/layout/matrix3"/>
    <dgm:cxn modelId="{B181E8AF-CA52-47C1-A92E-7AEC0B1BA81D}" type="presOf" srcId="{143E2DC6-C6C7-4880-9A71-1B4FDB6FF26C}" destId="{982558FE-C1F2-40C1-8104-310559224E9F}" srcOrd="0" destOrd="2" presId="urn:microsoft.com/office/officeart/2005/8/layout/matrix3"/>
    <dgm:cxn modelId="{6FB9CCB2-1B0C-4912-AF29-CF2D0FEE2031}" srcId="{1AE8C648-1DD9-4DFE-931B-DB9DF0C8ABE5}" destId="{DC1BF1AE-8F30-40AE-A54C-D2E4394A9F19}" srcOrd="3" destOrd="0" parTransId="{AA4ED5EF-50CA-4F1F-8E3A-82907E3C050F}" sibTransId="{A9C156AF-A746-4CB5-AA5A-B6AE36B97571}"/>
    <dgm:cxn modelId="{FA8C14B5-811A-42AE-91AD-90B0C26407FE}" type="presOf" srcId="{CDE8F805-0BE7-473F-9F7E-4AAB01AFB75D}" destId="{836CB59C-0D03-452D-8931-5A45BDF60625}" srcOrd="0" destOrd="2" presId="urn:microsoft.com/office/officeart/2005/8/layout/matrix3"/>
    <dgm:cxn modelId="{4C1514B9-2DF3-47FA-B697-A79CA12D1EB7}" srcId="{0EDC2AAA-639C-4552-ACFC-D24D0AAE231B}" destId="{F62347C9-2467-49B9-8CAF-7205BA938248}" srcOrd="0" destOrd="0" parTransId="{DEDDA798-7DD2-4A5D-847B-695A870A6A31}" sibTransId="{7D98A58E-E6C5-4C9E-B99C-48B40DC97EE3}"/>
    <dgm:cxn modelId="{060FF5BA-F1AC-47DC-BC30-00149FD1D05F}" srcId="{DC1BF1AE-8F30-40AE-A54C-D2E4394A9F19}" destId="{1E1F5111-B524-40CF-80F2-4A927B9F6133}" srcOrd="1" destOrd="0" parTransId="{D4525968-7E39-4E61-B93E-EFDDE76C4987}" sibTransId="{19E87DBD-F47B-48CA-A4F4-8FB4AB22DB2E}"/>
    <dgm:cxn modelId="{77A6FBC1-0ED5-4049-8600-E7E6D41D47B0}" type="presOf" srcId="{0D274F8A-32FC-480B-AB76-88C710537D07}" destId="{D19A0CD7-751A-4939-B095-4E5F45060F52}" srcOrd="0" destOrd="2" presId="urn:microsoft.com/office/officeart/2005/8/layout/matrix3"/>
    <dgm:cxn modelId="{9D6581C4-123D-40EA-B8FB-1622DA07706B}" srcId="{DC1BF1AE-8F30-40AE-A54C-D2E4394A9F19}" destId="{B622EB07-7BF8-4DAF-BC88-A1183252697C}" srcOrd="0" destOrd="0" parTransId="{2A16FC67-4A84-4A1B-A520-EE649D3DFCA5}" sibTransId="{41902216-D39F-4C42-BA67-0A6D1E7881CC}"/>
    <dgm:cxn modelId="{D5BF73CE-2693-4CB6-B880-303AABC53327}" srcId="{1AE8C648-1DD9-4DFE-931B-DB9DF0C8ABE5}" destId="{D572238E-7800-4C1A-ABA9-CD040A32727D}" srcOrd="1" destOrd="0" parTransId="{BFC37D1D-B135-41F0-9B1F-114434761A6C}" sibTransId="{ABC22B07-3BB2-4067-9CA9-01E5125C438B}"/>
    <dgm:cxn modelId="{37CCC9D4-2A4E-4059-B083-8B085FCFB8D9}" srcId="{1AE8C648-1DD9-4DFE-931B-DB9DF0C8ABE5}" destId="{6B618CFD-35CC-4A98-BDC5-4F820A45D15F}" srcOrd="4" destOrd="0" parTransId="{2DCDE11C-B355-443F-B640-535D979A2059}" sibTransId="{2A3C50B3-7A51-476C-8211-4AC0EBED626E}"/>
    <dgm:cxn modelId="{1D3FCBE1-0D84-4EDC-9A34-9D971D6AB9B9}" srcId="{D572238E-7800-4C1A-ABA9-CD040A32727D}" destId="{CDE8F805-0BE7-473F-9F7E-4AAB01AFB75D}" srcOrd="1" destOrd="0" parTransId="{7BBA3A7F-3239-4764-8DC2-70E9368C9405}" sibTransId="{60E835CB-1F89-4074-9ED5-280BF75A7DFF}"/>
    <dgm:cxn modelId="{95F952E5-B3FF-48C8-917F-E4224AFA0876}" type="presOf" srcId="{DC1BF1AE-8F30-40AE-A54C-D2E4394A9F19}" destId="{91F6891B-E526-4E78-A62B-26E6C6AA8BCF}" srcOrd="0" destOrd="0" presId="urn:microsoft.com/office/officeart/2005/8/layout/matrix3"/>
    <dgm:cxn modelId="{C09208EE-73A9-48A4-AC6C-6FEFC5159439}" srcId="{0EDC2AAA-639C-4552-ACFC-D24D0AAE231B}" destId="{E2EE89F0-E2A5-485D-8270-6B24143515F7}" srcOrd="3" destOrd="0" parTransId="{7F085D85-D524-4707-BD21-87605C4015B5}" sibTransId="{9CD321A7-F928-4B80-BD3D-67B7597B7B87}"/>
    <dgm:cxn modelId="{19414FEE-2D1E-404D-A3C2-CE69DE3376DF}" srcId="{1AE8C648-1DD9-4DFE-931B-DB9DF0C8ABE5}" destId="{F1B5DBFE-5D97-498E-9B2B-175AEFDBB827}" srcOrd="2" destOrd="0" parTransId="{AA412460-B737-4A39-88FC-A723D402BC8B}" sibTransId="{E86E00DB-CCF5-4495-8C54-ACD90BF98BB7}"/>
    <dgm:cxn modelId="{DDEDEDF9-F5AA-45C5-A031-46B48B9EACD4}" type="presOf" srcId="{F1B5DBFE-5D97-498E-9B2B-175AEFDBB827}" destId="{D19A0CD7-751A-4939-B095-4E5F45060F52}" srcOrd="0" destOrd="0" presId="urn:microsoft.com/office/officeart/2005/8/layout/matrix3"/>
    <dgm:cxn modelId="{4A692087-B152-496A-80C7-2E85F5FE18F7}" type="presParOf" srcId="{60F9F494-BFD1-409F-8B4B-319B0D1A5C9E}" destId="{D8F162F9-E456-4004-A5B7-EFFE1439C965}" srcOrd="0" destOrd="0" presId="urn:microsoft.com/office/officeart/2005/8/layout/matrix3"/>
    <dgm:cxn modelId="{49138FB4-983A-42D0-9B14-E6696AC92BE1}" type="presParOf" srcId="{60F9F494-BFD1-409F-8B4B-319B0D1A5C9E}" destId="{982558FE-C1F2-40C1-8104-310559224E9F}" srcOrd="1" destOrd="0" presId="urn:microsoft.com/office/officeart/2005/8/layout/matrix3"/>
    <dgm:cxn modelId="{00FA97EC-F741-45C2-8B49-328765FC0E5C}" type="presParOf" srcId="{60F9F494-BFD1-409F-8B4B-319B0D1A5C9E}" destId="{836CB59C-0D03-452D-8931-5A45BDF60625}" srcOrd="2" destOrd="0" presId="urn:microsoft.com/office/officeart/2005/8/layout/matrix3"/>
    <dgm:cxn modelId="{7354466E-C5BF-439D-8B6B-B56A94F38F30}" type="presParOf" srcId="{60F9F494-BFD1-409F-8B4B-319B0D1A5C9E}" destId="{D19A0CD7-751A-4939-B095-4E5F45060F52}" srcOrd="3" destOrd="0" presId="urn:microsoft.com/office/officeart/2005/8/layout/matrix3"/>
    <dgm:cxn modelId="{C5653F23-179A-4FAD-ACAD-5E0D8A8180E0}" type="presParOf" srcId="{60F9F494-BFD1-409F-8B4B-319B0D1A5C9E}" destId="{91F6891B-E526-4E78-A62B-26E6C6AA8BCF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F162F9-E456-4004-A5B7-EFFE1439C965}">
      <dsp:nvSpPr>
        <dsp:cNvPr id="0" name=""/>
        <dsp:cNvSpPr/>
      </dsp:nvSpPr>
      <dsp:spPr>
        <a:xfrm>
          <a:off x="0" y="239071"/>
          <a:ext cx="5272469" cy="5272469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2558FE-C1F2-40C1-8104-310559224E9F}">
      <dsp:nvSpPr>
        <dsp:cNvPr id="0" name=""/>
        <dsp:cNvSpPr/>
      </dsp:nvSpPr>
      <dsp:spPr>
        <a:xfrm>
          <a:off x="500884" y="739956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Decomposition - </a:t>
          </a:r>
          <a:r>
            <a:rPr lang="en-GB" sz="1400" kern="1200"/>
            <a:t>Break the riddle into smaller clues: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“Beginning of everything”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 everywhere”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“Beginning of eternity”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 time”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 space”</a:t>
          </a:r>
        </a:p>
      </dsp:txBody>
      <dsp:txXfrm>
        <a:off x="601262" y="840334"/>
        <a:ext cx="1855506" cy="1855506"/>
      </dsp:txXfrm>
    </dsp:sp>
    <dsp:sp modelId="{836CB59C-0D03-452D-8931-5A45BDF60625}">
      <dsp:nvSpPr>
        <dsp:cNvPr id="0" name=""/>
        <dsp:cNvSpPr/>
      </dsp:nvSpPr>
      <dsp:spPr>
        <a:xfrm>
          <a:off x="2715321" y="739956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Pattern Recognition - </a:t>
          </a:r>
          <a:r>
            <a:rPr lang="en-GB" sz="1400" kern="1200"/>
            <a:t>Look for similarities: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“Beginning of” appears twice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of” appears three times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All terms are abstract (everything, everywhere, eternity, time, space)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Could this be symbolic, not literal?</a:t>
          </a:r>
        </a:p>
      </dsp:txBody>
      <dsp:txXfrm>
        <a:off x="2815699" y="840334"/>
        <a:ext cx="1855506" cy="1855506"/>
      </dsp:txXfrm>
    </dsp:sp>
    <dsp:sp modelId="{D19A0CD7-751A-4939-B095-4E5F45060F52}">
      <dsp:nvSpPr>
        <dsp:cNvPr id="0" name=""/>
        <dsp:cNvSpPr/>
      </dsp:nvSpPr>
      <dsp:spPr>
        <a:xfrm>
          <a:off x="500884" y="2954393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Abstraction - </a:t>
          </a:r>
          <a:r>
            <a:rPr lang="en-GB" sz="1400" kern="1200"/>
            <a:t>Focus on symbolic meaning, not real objects: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It’s not a physical thing; it's a </a:t>
          </a:r>
          <a:r>
            <a:rPr lang="en-GB" sz="1100" b="1" kern="1200"/>
            <a:t>concept or letter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Each line refers to </a:t>
          </a:r>
          <a:r>
            <a:rPr lang="en-GB" sz="1100" b="1" kern="1200"/>
            <a:t>positions</a:t>
          </a:r>
          <a:r>
            <a:rPr lang="en-GB" sz="1100" kern="1200"/>
            <a:t> in words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Think of something small but present in all—</a:t>
          </a:r>
          <a:r>
            <a:rPr lang="en-GB" sz="1100" b="1" kern="1200"/>
            <a:t>a letter</a:t>
          </a:r>
          <a:endParaRPr lang="en-GB" sz="1100" kern="1200"/>
        </a:p>
      </dsp:txBody>
      <dsp:txXfrm>
        <a:off x="601262" y="3054771"/>
        <a:ext cx="1855506" cy="1855506"/>
      </dsp:txXfrm>
    </dsp:sp>
    <dsp:sp modelId="{91F6891B-E526-4E78-A62B-26E6C6AA8BCF}">
      <dsp:nvSpPr>
        <dsp:cNvPr id="0" name=""/>
        <dsp:cNvSpPr/>
      </dsp:nvSpPr>
      <dsp:spPr>
        <a:xfrm>
          <a:off x="2715321" y="2954393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Algorithm Design - </a:t>
          </a:r>
          <a:r>
            <a:rPr lang="en-GB" sz="1400" kern="1200"/>
            <a:t>Create a step-by-step method: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Take the </a:t>
          </a:r>
          <a:r>
            <a:rPr lang="en-GB" sz="1100" b="1" kern="1200"/>
            <a:t>first letter</a:t>
          </a:r>
          <a:r>
            <a:rPr lang="en-GB" sz="1100" kern="1200"/>
            <a:t> of “everything”: </a:t>
          </a:r>
          <a:r>
            <a:rPr lang="en-GB" sz="1100" b="1" kern="1200"/>
            <a:t>E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Take the </a:t>
          </a:r>
          <a:r>
            <a:rPr lang="en-GB" sz="1100" b="1" kern="1200"/>
            <a:t>last letter</a:t>
          </a:r>
          <a:r>
            <a:rPr lang="en-GB" sz="1100" kern="1200"/>
            <a:t> of “everywhere”: </a:t>
          </a:r>
          <a:r>
            <a:rPr lang="en-GB" sz="1100" b="1" kern="1200"/>
            <a:t>E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First of “eternity”: </a:t>
          </a:r>
          <a:r>
            <a:rPr lang="en-GB" sz="1100" b="1" kern="1200"/>
            <a:t>E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Last of “time”: </a:t>
          </a:r>
          <a:r>
            <a:rPr lang="en-GB" sz="1100" b="1" kern="1200"/>
            <a:t>E</a:t>
          </a:r>
          <a:endParaRPr lang="en-GB" sz="1100" kern="1200"/>
        </a:p>
      </dsp:txBody>
      <dsp:txXfrm>
        <a:off x="2815699" y="3054771"/>
        <a:ext cx="1855506" cy="18555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01/06/2025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6/1/2025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7F37A7-6CD5-480C-8A9C-8A14678CA55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Puzzle Source: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Levitin, A and Levitin, M (2011)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Algorithmic Puzzles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Oxford University Press,</a:t>
            </a:r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pp. 32</a:t>
            </a:r>
          </a:p>
          <a:p>
            <a:endParaRPr lang="en-GB" sz="1200" kern="1200" baseline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Images:</a:t>
            </a:r>
          </a:p>
          <a:p>
            <a:r>
              <a:rPr lang="en-GB" dirty="0"/>
              <a:t>http://cliparting.com/free-boat-clipart-12408/</a:t>
            </a:r>
          </a:p>
          <a:p>
            <a:r>
              <a:rPr lang="en-GB" dirty="0"/>
              <a:t>http://miam-images.centerblog.net/5797-cartoon-legume-chou-cabbage-clipart-kohl-png</a:t>
            </a:r>
          </a:p>
          <a:p>
            <a:r>
              <a:rPr lang="en-GB" dirty="0"/>
              <a:t>http://clipart-library.com/clipart/rcLxdAn7i.htm</a:t>
            </a:r>
          </a:p>
          <a:p>
            <a:r>
              <a:rPr lang="en-GB" dirty="0"/>
              <a:t>http://clipart-library.com/clipart/693819.htm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8969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Puzzle</a:t>
            </a:r>
            <a:r>
              <a:rPr lang="en-GB" baseline="0" dirty="0"/>
              <a:t> </a:t>
            </a:r>
            <a:r>
              <a:rPr lang="en-GB" dirty="0"/>
              <a:t>Source: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Levitin, A and Levitin, M (2011)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Algorithmic Puzzles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Oxford University Press,</a:t>
            </a:r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pp. 12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 source: https://classroomclipart.com/clipart-view/Clipart/Emotions/smily-character-jealous-expression-clipart712_jpg.htm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9188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 Source: http://www.dofactory.com/topic/1141/camelcase-pascalcase-vs-camelcase-pascalcase.aspx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871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2128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3" y="1338149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48006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A9E3A7C2-7AED-417B-8274-A9E6E0B4512D}" type="datetime1">
              <a:rPr lang="en-US" smtClean="0"/>
              <a:t>6/1/2025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73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E0E6E9"/>
                </a:solidFill>
              </a:defRPr>
            </a:lvl1pPr>
          </a:lstStyle>
          <a:p>
            <a:fld id="{94AE516A-A443-489D-BF82-919992A18F35}" type="datetime1">
              <a:rPr lang="en-US" smtClean="0"/>
              <a:t>6/1/2025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3" y="1338149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4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48006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688730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22" y="164077"/>
            <a:ext cx="11031105" cy="778582"/>
          </a:xfrm>
        </p:spPr>
        <p:txBody>
          <a:bodyPr>
            <a:normAutofit/>
          </a:bodyPr>
          <a:lstStyle>
            <a:lvl1pPr>
              <a:defRPr sz="32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CBEBC-4E21-4213-9E20-37497DDC7ECF}" type="datetime1">
              <a:rPr lang="en-US" smtClean="0"/>
              <a:t>6/1/2025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11487151" cy="4975225"/>
          </a:xfrm>
        </p:spPr>
        <p:txBody>
          <a:bodyPr/>
          <a:lstStyle>
            <a:lvl1pPr marL="271463" indent="-271463">
              <a:defRPr/>
            </a:lvl1pPr>
            <a:lvl2pPr marL="542925" indent="-271463">
              <a:defRPr/>
            </a:lvl2pPr>
            <a:lvl3pPr marL="803275" indent="-260350">
              <a:defRPr/>
            </a:lvl3pPr>
            <a:lvl4pPr marL="984250" indent="-180975">
              <a:defRPr/>
            </a:lvl4pPr>
            <a:lvl5pPr marL="1165225" indent="-180975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" y="164081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605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5" y="164077"/>
            <a:ext cx="11012511" cy="778582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09D82-F3B5-48A6-A4C7-01D3D861724F}" type="datetime1">
              <a:rPr lang="en-US" smtClean="0"/>
              <a:t>6/1/2025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11487151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6974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85247"/>
            <a:ext cx="2743200" cy="356491"/>
          </a:xfrm>
        </p:spPr>
        <p:txBody>
          <a:bodyPr/>
          <a:lstStyle/>
          <a:p>
            <a:fld id="{8DDCD83C-B02C-46D8-87FE-58590056B62C}" type="datetime1">
              <a:rPr lang="en-US" smtClean="0"/>
              <a:t>6/1/2025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103313"/>
            <a:ext cx="11487151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148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FFD9D-4384-49CF-93EC-1EFA100AFA27}" type="datetime1">
              <a:rPr lang="en-US" smtClean="0"/>
              <a:t>6/1/2025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006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376598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7" y="4854317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9660FD-F17A-43E4-99AD-23AA88628F8D}" type="datetime1">
              <a:rPr lang="en-US" smtClean="0"/>
              <a:t>6/1/2025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51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7" y="1081088"/>
            <a:ext cx="11487151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952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422097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87770"/>
            <a:ext cx="2743200" cy="356491"/>
          </a:xfrm>
        </p:spPr>
        <p:txBody>
          <a:bodyPr/>
          <a:lstStyle/>
          <a:p>
            <a:fld id="{1A485FC5-D10D-4095-AD59-55FE2F2EC61B}" type="datetime1">
              <a:rPr lang="en-US" smtClean="0"/>
              <a:t>6/1/2025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58330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641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18341"/>
            <a:ext cx="2743200" cy="356491"/>
          </a:xfrm>
        </p:spPr>
        <p:txBody>
          <a:bodyPr/>
          <a:lstStyle/>
          <a:p>
            <a:fld id="{157939F7-1260-45A7-B1F3-8857C24005AE}" type="datetime1">
              <a:rPr lang="en-US" smtClean="0"/>
              <a:t>6/1/2025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181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101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692DFF-E7B2-4B6D-8BE7-0A33A93CFFA5}" type="datetime1">
              <a:rPr lang="en-US" smtClean="0"/>
              <a:t>6/1/2025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6484571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42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3" y="6448546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092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1"/>
            <a:ext cx="2743200" cy="356491"/>
          </a:xfrm>
        </p:spPr>
        <p:txBody>
          <a:bodyPr/>
          <a:lstStyle/>
          <a:p>
            <a:fld id="{1C690C6D-4CD6-4E6A-A3DD-00742A6C8F55}" type="datetime1">
              <a:rPr lang="en-US" smtClean="0"/>
              <a:t>6/1/2025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695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5"/>
            <a:ext cx="2743200" cy="356491"/>
          </a:xfrm>
        </p:spPr>
        <p:txBody>
          <a:bodyPr/>
          <a:lstStyle/>
          <a:p>
            <a:fld id="{CA766A20-24B5-482C-AB82-69E8A164AE7A}" type="datetime1">
              <a:rPr lang="en-US" smtClean="0"/>
              <a:t>6/1/2025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5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456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87772"/>
            <a:ext cx="2743200" cy="356491"/>
          </a:xfrm>
        </p:spPr>
        <p:txBody>
          <a:bodyPr/>
          <a:lstStyle/>
          <a:p>
            <a:fld id="{AECFE451-6B34-461A-A220-F0BAC671E9AC}" type="datetime1">
              <a:rPr lang="en-US" smtClean="0"/>
              <a:t>6/1/2025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5833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522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85247"/>
            <a:ext cx="2743200" cy="356491"/>
          </a:xfrm>
        </p:spPr>
        <p:txBody>
          <a:bodyPr/>
          <a:lstStyle/>
          <a:p>
            <a:fld id="{A6F56CB0-0A88-47C1-A734-EF48DE7BA848}" type="datetime1">
              <a:rPr lang="en-US" smtClean="0"/>
              <a:t>6/1/2025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368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6" y="6230683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2"/>
            <a:ext cx="2743200" cy="356491"/>
          </a:xfrm>
        </p:spPr>
        <p:txBody>
          <a:bodyPr/>
          <a:lstStyle/>
          <a:p>
            <a:fld id="{67ED4ADA-00AA-49AF-8689-ABFED01E6B19}" type="datetime1">
              <a:rPr lang="en-US" smtClean="0"/>
              <a:t>6/1/2025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02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5" y="581374"/>
            <a:ext cx="5485007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5" y="581374"/>
            <a:ext cx="5485007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3159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6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E0E6E9"/>
                </a:solidFill>
              </a:defRPr>
            </a:lvl1pPr>
          </a:lstStyle>
          <a:p>
            <a:fld id="{7EA1A5AD-61EC-4419-B064-A12A63DBE72D}" type="datetime1">
              <a:rPr lang="en-US" smtClean="0"/>
              <a:t>6/1/2025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00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9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7" y="4118341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B4161CD-777B-4025-B20A-A2A5D7447EAB}" type="datetime1">
              <a:rPr lang="en-US" smtClean="0"/>
              <a:t>6/1/2025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51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22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8918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7" r:id="rId6"/>
    <p:sldLayoutId id="2147483828" r:id="rId7"/>
    <p:sldLayoutId id="2147483829" r:id="rId8"/>
    <p:sldLayoutId id="2147483830" r:id="rId9"/>
    <p:sldLayoutId id="2147483831" r:id="rId10"/>
    <p:sldLayoutId id="2147483832" r:id="rId11"/>
    <p:sldLayoutId id="2147483833" r:id="rId12"/>
    <p:sldLayoutId id="2147483834" r:id="rId13"/>
    <p:sldLayoutId id="2147483835" r:id="rId14"/>
    <p:sldLayoutId id="2147483836" r:id="rId15"/>
    <p:sldLayoutId id="2147483837" r:id="rId16"/>
    <p:sldLayoutId id="2147483838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6858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71463" indent="-271463" algn="l" defTabSz="685800" rtl="0" eaLnBrk="1" latinLnBrk="0" hangingPunct="1">
        <a:lnSpc>
          <a:spcPct val="90000"/>
        </a:lnSpc>
        <a:spcBef>
          <a:spcPts val="75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2925" indent="-271463" algn="l" defTabSz="685800" rtl="0" eaLnBrk="1" latinLnBrk="0" hangingPunct="1">
        <a:lnSpc>
          <a:spcPct val="90000"/>
        </a:lnSpc>
        <a:spcBef>
          <a:spcPts val="375"/>
        </a:spcBef>
        <a:buSzPct val="60000"/>
        <a:buFont typeface="Wingdings" panose="05000000000000000000" pitchFamily="2" charset="2"/>
        <a:buChar char="q"/>
        <a:defRPr sz="2200" kern="1200">
          <a:solidFill>
            <a:srgbClr val="004989"/>
          </a:solidFill>
          <a:latin typeface="+mn-lt"/>
          <a:ea typeface="+mn-ea"/>
          <a:cs typeface="+mn-cs"/>
        </a:defRPr>
      </a:lvl2pPr>
      <a:lvl3pPr marL="803275" indent="-260350" algn="l" defTabSz="685800" rtl="0" eaLnBrk="1" latinLnBrk="0" hangingPunct="1">
        <a:lnSpc>
          <a:spcPct val="90000"/>
        </a:lnSpc>
        <a:spcBef>
          <a:spcPts val="375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984250" indent="-180975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solidFill>
            <a:srgbClr val="7030A0"/>
          </a:solidFill>
          <a:latin typeface="+mn-lt"/>
          <a:ea typeface="+mn-ea"/>
          <a:cs typeface="+mn-cs"/>
        </a:defRPr>
      </a:lvl4pPr>
      <a:lvl5pPr marL="1165225" indent="-180975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55D944-7FD2-698B-AA46-457559F9373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Analysing and Solving Problems (ACCA4019)</a:t>
            </a:r>
            <a:br>
              <a:rPr lang="en-GB" sz="4000" dirty="0">
                <a:solidFill>
                  <a:schemeClr val="bg1"/>
                </a:solidFill>
              </a:rPr>
            </a:b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Week 4</a:t>
            </a:r>
            <a:endParaRPr lang="en-GB" sz="4000" dirty="0">
              <a:solidFill>
                <a:srgbClr val="004989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5A4B799-7970-B5CA-F5FE-5F7E308872A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/>
              <a:t>Variables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C0AA4FA-279D-D8F7-4B2D-883ADD7181EA}"/>
              </a:ext>
            </a:extLst>
          </p:cNvPr>
          <p:cNvSpPr/>
          <p:nvPr/>
        </p:nvSpPr>
        <p:spPr>
          <a:xfrm>
            <a:off x="5232400" y="2600326"/>
            <a:ext cx="18473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endParaRPr lang="en-GB" altLang="en-US" sz="2400" b="1"/>
          </a:p>
          <a:p>
            <a:pPr>
              <a:defRPr/>
            </a:pPr>
            <a:endParaRPr lang="en-GB" altLang="en-US" sz="2400" b="1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Weekly schedule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/>
        </p:nvGraphicFramePr>
        <p:xfrm>
          <a:off x="777961" y="942975"/>
          <a:ext cx="10636078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Topics 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1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Introduction to Module - Abstract Thinking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2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Requirement Analysis - </a:t>
                      </a:r>
                      <a:r>
                        <a:rPr lang="en-GB" sz="2200" kern="1200" err="1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MoSCoW</a:t>
                      </a:r>
                      <a:r>
                        <a:rPr lang="en-GB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 Method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3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Decomposition of Problems</a:t>
                      </a:r>
                      <a:endParaRPr lang="en-GB" sz="220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4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8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Variables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8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5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Pseudocode and Program Output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6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tx1"/>
                          </a:solidFill>
                          <a:effectLst/>
                        </a:rPr>
                        <a:t>Tracing Tables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Flowcharts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noProof="0">
                          <a:solidFill>
                            <a:schemeClr val="tx1"/>
                          </a:solidFill>
                          <a:effectLst/>
                        </a:rPr>
                        <a:t>Modularisation</a:t>
                      </a: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 &amp; Sub Processes in Flowcharts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tx1"/>
                          </a:solidFill>
                          <a:effectLst/>
                        </a:rPr>
                        <a:t>Mock Exam &amp; Assessment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Revision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5429975-04A1-742B-B1ED-108E6EA2E9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B2CEF1D-F01B-6049-B0E7-D7E975CD739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Recap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10AA5863-58ED-BCD9-F491-23B0A952A97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77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398D2-C823-8BD7-F9FD-98BCE51B9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Abstract Thinking - Example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3AFD3C3-0C40-F2B3-6137-A96C7CEE9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4</a:t>
            </a:fld>
            <a:endParaRPr lang="en-GB"/>
          </a:p>
        </p:txBody>
      </p:sp>
      <p:pic>
        <p:nvPicPr>
          <p:cNvPr id="1032" name="Picture 8" descr="Generated image">
            <a:extLst>
              <a:ext uri="{FF2B5EF4-FFF2-40B4-BE49-F238E27FC236}">
                <a16:creationId xmlns:a16="http://schemas.microsoft.com/office/drawing/2014/main" id="{AC2D4CE2-3A2C-75AB-943B-9436CE07D05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63" b="46692"/>
          <a:stretch/>
        </p:blipFill>
        <p:spPr bwMode="auto">
          <a:xfrm>
            <a:off x="1620589" y="942660"/>
            <a:ext cx="8950821" cy="2198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Generated image">
            <a:extLst>
              <a:ext uri="{FF2B5EF4-FFF2-40B4-BE49-F238E27FC236}">
                <a16:creationId xmlns:a16="http://schemas.microsoft.com/office/drawing/2014/main" id="{69813089-45D8-5AC8-D469-4FF67A9EBF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" t="53421" r="50071" b="-58"/>
          <a:stretch/>
        </p:blipFill>
        <p:spPr bwMode="auto">
          <a:xfrm>
            <a:off x="1637719" y="3141234"/>
            <a:ext cx="4458282" cy="2782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Generated image">
            <a:extLst>
              <a:ext uri="{FF2B5EF4-FFF2-40B4-BE49-F238E27FC236}">
                <a16:creationId xmlns:a16="http://schemas.microsoft.com/office/drawing/2014/main" id="{C67F22A0-25F6-0A9F-31EF-569481E9DE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808" t="52643" r="383" b="720"/>
          <a:stretch/>
        </p:blipFill>
        <p:spPr bwMode="auto">
          <a:xfrm>
            <a:off x="6095999" y="3141234"/>
            <a:ext cx="4458282" cy="2782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8262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16D97-2F54-3137-E534-91A707EE6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Abstract Thinking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313F964-DA25-B7ED-4066-4BCB97550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BAB85-CCBE-8CFC-AB46-C8D5A650917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988698" cy="4975225"/>
          </a:xfrm>
        </p:spPr>
        <p:txBody>
          <a:bodyPr>
            <a:normAutofit fontScale="925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Every object or event in the world can be thought of in many ways.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Abstract Thinking is the ability to: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/>
              <a:t>Filter out the specifics</a:t>
            </a:r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/>
              <a:t>Understand and </a:t>
            </a:r>
            <a:r>
              <a:rPr lang="en-GB">
                <a:solidFill>
                  <a:srgbClr val="C00000"/>
                </a:solidFill>
              </a:rPr>
              <a:t>separate the context from content.</a:t>
            </a:r>
            <a:endParaRPr lang="en-GB"/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/>
              <a:t>Think about things in a way </a:t>
            </a:r>
            <a:r>
              <a:rPr lang="en-GB">
                <a:solidFill>
                  <a:srgbClr val="C00000"/>
                </a:solidFill>
              </a:rPr>
              <a:t>removed from the present time and specific examples.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 b="1">
                <a:solidFill>
                  <a:srgbClr val="C00000"/>
                </a:solidFill>
              </a:rPr>
              <a:t>Generalise</a:t>
            </a:r>
            <a:r>
              <a:rPr lang="en-GB"/>
              <a:t> from a set of specific examples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/>
              <a:t>Connect the dots i.e. </a:t>
            </a:r>
            <a:r>
              <a:rPr lang="en-GB">
                <a:solidFill>
                  <a:srgbClr val="C00000"/>
                </a:solidFill>
              </a:rPr>
              <a:t>understand the relationships </a:t>
            </a:r>
            <a:r>
              <a:rPr lang="en-GB"/>
              <a:t>(connections and patterns) between events and objects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>
                <a:highlight>
                  <a:srgbClr val="FFFF00"/>
                </a:highlight>
              </a:rPr>
              <a:t>Understand the </a:t>
            </a:r>
            <a:r>
              <a:rPr lang="en-GB" b="1">
                <a:highlight>
                  <a:srgbClr val="FFFF00"/>
                </a:highlight>
              </a:rPr>
              <a:t>meaning behind words</a:t>
            </a:r>
            <a:r>
              <a:rPr lang="en-GB">
                <a:highlight>
                  <a:srgbClr val="FFFF00"/>
                </a:highlight>
              </a:rPr>
              <a:t>, events and situations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It is an important element of </a:t>
            </a:r>
            <a:r>
              <a:rPr kumimoji="0" lang="en-GB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problem solving</a:t>
            </a:r>
            <a:r>
              <a:rPr kumimoji="0" lang="en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.</a:t>
            </a:r>
          </a:p>
          <a:p>
            <a:endParaRPr lang="en-GB"/>
          </a:p>
        </p:txBody>
      </p:sp>
      <p:pic>
        <p:nvPicPr>
          <p:cNvPr id="4098" name="Picture 2" descr="Abstract vs Concrete Thinking: What You Need To Know">
            <a:extLst>
              <a:ext uri="{FF2B5EF4-FFF2-40B4-BE49-F238E27FC236}">
                <a16:creationId xmlns:a16="http://schemas.microsoft.com/office/drawing/2014/main" id="{14E0CAF3-B9C0-BB74-0E9D-9B5A4A6CD5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321" y="2091690"/>
            <a:ext cx="5059680" cy="284607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03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9D4C92-1609-6636-6B4B-08050C0672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8403F62-44F2-4CA1-B049-7C5689816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Computational Thinking - Example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A6D90DE-A2D2-E539-1051-0C9F9810B1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t>6</a:t>
            </a:fld>
            <a:endParaRPr lang="en-GB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CE729196-949A-DCBC-88AC-18BE7848AD0A}"/>
              </a:ext>
            </a:extLst>
          </p:cNvPr>
          <p:cNvGraphicFramePr/>
          <p:nvPr/>
        </p:nvGraphicFramePr>
        <p:xfrm>
          <a:off x="6325496" y="553693"/>
          <a:ext cx="5272469" cy="57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D20B1B2-7BC8-08E5-ECE0-8BC094E97E37}"/>
              </a:ext>
            </a:extLst>
          </p:cNvPr>
          <p:cNvSpPr txBox="1"/>
          <p:nvPr/>
        </p:nvSpPr>
        <p:spPr>
          <a:xfrm>
            <a:off x="278618" y="1053082"/>
            <a:ext cx="6126480" cy="10673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/>
              <a:t>Let's apply Computational Thinking to the riddle: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 b="1"/>
              <a:t>“I am the beginning of everything, the end of everywhere. I’m the beginning of eternity, the end of time &amp; space.”</a:t>
            </a:r>
          </a:p>
        </p:txBody>
      </p:sp>
    </p:spTree>
    <p:extLst>
      <p:ext uri="{BB962C8B-B14F-4D97-AF65-F5344CB8AC3E}">
        <p14:creationId xmlns:p14="http://schemas.microsoft.com/office/powerpoint/2010/main" val="1021270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8F162F9-E456-4004-A5B7-EFFE1439C9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graphicEl>
                                              <a:dgm id="{D8F162F9-E456-4004-A5B7-EFFE1439C9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82558FE-C1F2-40C1-8104-310559224E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graphicEl>
                                              <a:dgm id="{982558FE-C1F2-40C1-8104-310559224E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36CB59C-0D03-452D-8931-5A45BDF606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graphicEl>
                                              <a:dgm id="{836CB59C-0D03-452D-8931-5A45BDF606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19A0CD7-751A-4939-B095-4E5F45060F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graphicEl>
                                              <a:dgm id="{D19A0CD7-751A-4939-B095-4E5F45060F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1F6891B-E526-4E78-A62B-26E6C6AA8B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graphicEl>
                                              <a:dgm id="{91F6891B-E526-4E78-A62B-26E6C6AA8B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169D090-E83F-42FD-38E0-29C47AEFD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Requirements Analysis Example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1A76737-1F80-EAF4-BFBA-B519C21ABF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2045B94-2BBC-5674-902E-F23A8B3E8DD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buNone/>
            </a:pPr>
            <a:r>
              <a:rPr lang="en-GB" b="1"/>
              <a:t>Scenario: </a:t>
            </a:r>
            <a:r>
              <a:rPr lang="en-GB"/>
              <a:t>You are designing an </a:t>
            </a:r>
            <a:r>
              <a:rPr lang="en-GB" b="1"/>
              <a:t>e-commerce system</a:t>
            </a:r>
            <a:r>
              <a:rPr lang="en-GB"/>
              <a:t> for a retail website. Use the numbered list method to break down the </a:t>
            </a:r>
            <a:r>
              <a:rPr lang="en-GB" b="1"/>
              <a:t>checkout process</a:t>
            </a:r>
            <a:r>
              <a:rPr lang="en-GB"/>
              <a:t> into sub-requirements.</a:t>
            </a:r>
          </a:p>
          <a:p>
            <a:pPr>
              <a:buNone/>
            </a:pPr>
            <a:r>
              <a:rPr lang="en-GB" b="1"/>
              <a:t>1. Checkout Process</a:t>
            </a:r>
            <a:endParaRPr lang="en-GB"/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/>
              <a:t>1.1</a:t>
            </a:r>
            <a:r>
              <a:rPr lang="en-GB"/>
              <a:t> User must be able to view their shopping cart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/>
              <a:t>1.2</a:t>
            </a:r>
            <a:r>
              <a:rPr lang="en-GB"/>
              <a:t> User must be able to enter delivery details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/>
              <a:t>1.2.1</a:t>
            </a:r>
            <a:r>
              <a:rPr lang="en-GB"/>
              <a:t> Delivery address must be validated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/>
              <a:t>1.2.2</a:t>
            </a:r>
            <a:r>
              <a:rPr lang="en-GB"/>
              <a:t> User must select a delivery method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/>
              <a:t>1.3</a:t>
            </a:r>
            <a:r>
              <a:rPr lang="en-GB"/>
              <a:t> User must be able to make a payment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/>
              <a:t>1.3.1</a:t>
            </a:r>
            <a:r>
              <a:rPr lang="en-GB"/>
              <a:t> Payment must be processed securely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/>
              <a:t>1.3.2</a:t>
            </a:r>
            <a:r>
              <a:rPr lang="en-GB"/>
              <a:t> Payment confirmation must be shown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/>
              <a:t>1.4</a:t>
            </a:r>
            <a:r>
              <a:rPr lang="en-GB"/>
              <a:t> Order confirmation must be emailed to the user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915AE2-97FA-D62C-309D-FF9C3C463D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02" t="15352" r="4077"/>
          <a:stretch/>
        </p:blipFill>
        <p:spPr>
          <a:xfrm>
            <a:off x="7702477" y="2601103"/>
            <a:ext cx="3636084" cy="19129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60694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Discovering IPOs: An Example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79591C-BC97-1BAF-1AA7-4290E39284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EA856F-7FCD-4AED-824B-82A47E56E707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>
                <a:solidFill>
                  <a:prstClr val="black"/>
                </a:solidFill>
              </a:rPr>
              <a:t>Create a simple tip calculator. It should </a:t>
            </a:r>
            <a:r>
              <a:rPr lang="en-GB">
                <a:solidFill>
                  <a:srgbClr val="00B050"/>
                </a:solidFill>
              </a:rPr>
              <a:t>prompt</a:t>
            </a:r>
            <a:r>
              <a:rPr lang="en-GB">
                <a:solidFill>
                  <a:prstClr val="black"/>
                </a:solidFill>
              </a:rPr>
              <a:t> for a </a:t>
            </a:r>
            <a:r>
              <a:rPr lang="en-GB">
                <a:solidFill>
                  <a:srgbClr val="FF0000"/>
                </a:solidFill>
              </a:rPr>
              <a:t>bill amount</a:t>
            </a:r>
            <a:r>
              <a:rPr lang="en-GB">
                <a:solidFill>
                  <a:prstClr val="black"/>
                </a:solidFill>
              </a:rPr>
              <a:t> and a </a:t>
            </a:r>
            <a:r>
              <a:rPr lang="en-GB">
                <a:solidFill>
                  <a:srgbClr val="FF0000"/>
                </a:solidFill>
              </a:rPr>
              <a:t>tip rate</a:t>
            </a:r>
            <a:r>
              <a:rPr lang="en-GB">
                <a:solidFill>
                  <a:prstClr val="black"/>
                </a:solidFill>
              </a:rPr>
              <a:t> (percentage). The calculator will then </a:t>
            </a:r>
            <a:r>
              <a:rPr lang="en-GB">
                <a:solidFill>
                  <a:srgbClr val="00B050"/>
                </a:solidFill>
              </a:rPr>
              <a:t>calculate</a:t>
            </a:r>
            <a:r>
              <a:rPr lang="en-GB">
                <a:solidFill>
                  <a:prstClr val="black"/>
                </a:solidFill>
              </a:rPr>
              <a:t> the </a:t>
            </a:r>
            <a:r>
              <a:rPr lang="en-GB">
                <a:solidFill>
                  <a:srgbClr val="FF0000"/>
                </a:solidFill>
              </a:rPr>
              <a:t>tip amount</a:t>
            </a:r>
            <a:r>
              <a:rPr lang="en-GB">
                <a:solidFill>
                  <a:prstClr val="black"/>
                </a:solidFill>
              </a:rPr>
              <a:t> and </a:t>
            </a:r>
            <a:r>
              <a:rPr lang="en-GB">
                <a:solidFill>
                  <a:srgbClr val="00B050"/>
                </a:solidFill>
              </a:rPr>
              <a:t>display</a:t>
            </a:r>
            <a:r>
              <a:rPr lang="en-GB">
                <a:solidFill>
                  <a:prstClr val="black"/>
                </a:solidFill>
              </a:rPr>
              <a:t> both the </a:t>
            </a:r>
            <a:r>
              <a:rPr lang="en-GB">
                <a:solidFill>
                  <a:srgbClr val="FF0000"/>
                </a:solidFill>
              </a:rPr>
              <a:t>tip amount</a:t>
            </a:r>
            <a:r>
              <a:rPr lang="en-GB">
                <a:solidFill>
                  <a:prstClr val="black"/>
                </a:solidFill>
              </a:rPr>
              <a:t> and the final, </a:t>
            </a:r>
            <a:r>
              <a:rPr lang="en-GB">
                <a:solidFill>
                  <a:srgbClr val="FF0000"/>
                </a:solidFill>
              </a:rPr>
              <a:t>total bill amount</a:t>
            </a:r>
            <a:r>
              <a:rPr lang="en-GB">
                <a:solidFill>
                  <a:prstClr val="black"/>
                </a:solidFill>
              </a:rPr>
              <a:t>.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Next you need to take a closer look at the list</a:t>
            </a:r>
          </a:p>
          <a:p>
            <a:pPr lvl="1"/>
            <a:r>
              <a:rPr lang="en-GB"/>
              <a:t>For the Nouns,</a:t>
            </a:r>
          </a:p>
          <a:p>
            <a:pPr lvl="2"/>
            <a:r>
              <a:rPr lang="en-GB"/>
              <a:t>Which are inputs? 	</a:t>
            </a:r>
          </a:p>
          <a:p>
            <a:pPr lvl="3"/>
            <a:r>
              <a:rPr lang="en-GB">
                <a:solidFill>
                  <a:srgbClr val="C00000"/>
                </a:solidFill>
              </a:rPr>
              <a:t>Bill amount &amp; Tip Rate</a:t>
            </a:r>
          </a:p>
          <a:p>
            <a:pPr lvl="2"/>
            <a:r>
              <a:rPr lang="en-GB"/>
              <a:t>Which are outputs?	</a:t>
            </a:r>
          </a:p>
          <a:p>
            <a:pPr lvl="3"/>
            <a:r>
              <a:rPr lang="en-GB">
                <a:solidFill>
                  <a:srgbClr val="0000FF"/>
                </a:solidFill>
              </a:rPr>
              <a:t>Tip amount &amp; Total Bill Amount</a:t>
            </a:r>
          </a:p>
          <a:p>
            <a:pPr lvl="1"/>
            <a:r>
              <a:rPr lang="en-GB"/>
              <a:t>For the Verbs, which are used to:</a:t>
            </a:r>
          </a:p>
          <a:p>
            <a:pPr lvl="2"/>
            <a:r>
              <a:rPr lang="en-GB"/>
              <a:t>Ask for input:			</a:t>
            </a:r>
          </a:p>
          <a:p>
            <a:pPr lvl="3"/>
            <a:r>
              <a:rPr lang="en-GB">
                <a:solidFill>
                  <a:srgbClr val="C00000"/>
                </a:solidFill>
              </a:rPr>
              <a:t>Prompt</a:t>
            </a:r>
          </a:p>
          <a:p>
            <a:pPr lvl="2"/>
            <a:r>
              <a:rPr lang="en-GB"/>
              <a:t>Actually, process something:	</a:t>
            </a:r>
          </a:p>
          <a:p>
            <a:pPr lvl="3"/>
            <a:r>
              <a:rPr lang="en-GB" b="1">
                <a:solidFill>
                  <a:srgbClr val="00B050"/>
                </a:solidFill>
              </a:rPr>
              <a:t>Calculate</a:t>
            </a:r>
          </a:p>
          <a:p>
            <a:pPr lvl="2"/>
            <a:r>
              <a:rPr lang="en-GB"/>
              <a:t>Show the output:		</a:t>
            </a:r>
          </a:p>
          <a:p>
            <a:pPr lvl="3"/>
            <a:r>
              <a:rPr lang="en-GB">
                <a:solidFill>
                  <a:srgbClr val="0000FF"/>
                </a:solidFill>
              </a:rPr>
              <a:t>Display</a:t>
            </a:r>
          </a:p>
          <a:p>
            <a:endParaRPr lang="en-GB"/>
          </a:p>
          <a:p>
            <a:r>
              <a:rPr lang="en-GB"/>
              <a:t>An easy way to represent this information is to use an </a:t>
            </a:r>
            <a:r>
              <a:rPr lang="en-GB" b="1"/>
              <a:t>IPO Chart</a:t>
            </a:r>
            <a:r>
              <a:rPr lang="en-GB"/>
              <a:t>.</a:t>
            </a:r>
          </a:p>
        </p:txBody>
      </p:sp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EF843F01-3575-1232-CA5F-AC2DB671318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69974487"/>
              </p:ext>
            </p:extLst>
          </p:nvPr>
        </p:nvGraphicFramePr>
        <p:xfrm>
          <a:off x="5137227" y="2276872"/>
          <a:ext cx="6897170" cy="11887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337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643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990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Process(</a:t>
                      </a:r>
                      <a:r>
                        <a:rPr lang="en-GB" sz="2000" err="1"/>
                        <a:t>es</a:t>
                      </a:r>
                      <a:r>
                        <a:rPr lang="en-GB" sz="200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Bill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Calculate the tip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Tip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Tip</a:t>
                      </a:r>
                      <a:r>
                        <a:rPr lang="en-GB" sz="2000" baseline="0"/>
                        <a:t> rate</a:t>
                      </a:r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Total bill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746F94D-7FFB-7CDD-A3AA-5DAA2403F122}"/>
              </a:ext>
            </a:extLst>
          </p:cNvPr>
          <p:cNvSpPr txBox="1"/>
          <p:nvPr/>
        </p:nvSpPr>
        <p:spPr>
          <a:xfrm rot="21264894">
            <a:off x="6339805" y="3609504"/>
            <a:ext cx="5512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>
                <a:highlight>
                  <a:srgbClr val="FFFF00"/>
                </a:highlight>
              </a:rPr>
              <a:t>Hmmm, can you spot the missing process?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1372A3-60C3-F5E6-5975-16541B5292E0}"/>
              </a:ext>
            </a:extLst>
          </p:cNvPr>
          <p:cNvSpPr txBox="1"/>
          <p:nvPr/>
        </p:nvSpPr>
        <p:spPr>
          <a:xfrm>
            <a:off x="5465463" y="4338140"/>
            <a:ext cx="64747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The problem statements states that we need to </a:t>
            </a:r>
            <a:r>
              <a:rPr lang="en-GB" b="1"/>
              <a:t>display both the Tip amount and Total bill amount. </a:t>
            </a:r>
            <a:r>
              <a:rPr lang="en-GB"/>
              <a:t>Calculation of the tip amount has been stated, but </a:t>
            </a:r>
            <a:r>
              <a:rPr lang="en-GB" b="1"/>
              <a:t>the final, total amount is implicitly calculated.</a:t>
            </a:r>
          </a:p>
        </p:txBody>
      </p:sp>
    </p:spTree>
    <p:extLst>
      <p:ext uri="{BB962C8B-B14F-4D97-AF65-F5344CB8AC3E}">
        <p14:creationId xmlns:p14="http://schemas.microsoft.com/office/powerpoint/2010/main" val="610480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AFB6DD-6914-079B-58B8-5665DEC808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9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Variables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BDDEE0-1605-0E33-CE5E-34A82B43CB2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Puzzle 1: A Wolf, a Goat and a Cabbage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6F723-6F2A-94A4-243A-3F13D5049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10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A man finds himself on a riverbank with </a:t>
            </a:r>
          </a:p>
          <a:p>
            <a:pPr lvl="1"/>
            <a:r>
              <a:rPr lang="en-GB" dirty="0"/>
              <a:t>a wolf, </a:t>
            </a:r>
          </a:p>
          <a:p>
            <a:pPr lvl="1"/>
            <a:r>
              <a:rPr lang="en-GB" dirty="0"/>
              <a:t>a goat, and </a:t>
            </a:r>
          </a:p>
          <a:p>
            <a:pPr lvl="1"/>
            <a:r>
              <a:rPr lang="en-GB" dirty="0"/>
              <a:t>a head of cabbage.</a:t>
            </a:r>
          </a:p>
          <a:p>
            <a:r>
              <a:rPr lang="en-GB" dirty="0"/>
              <a:t>He needs to transport all three to the other side of the river in his boat.</a:t>
            </a:r>
          </a:p>
          <a:p>
            <a:r>
              <a:rPr lang="en-GB" dirty="0"/>
              <a:t>However, the boat has room for only the man and one other item (either the wolf, goat or cabbage).</a:t>
            </a:r>
          </a:p>
          <a:p>
            <a:r>
              <a:rPr lang="en-GB" dirty="0"/>
              <a:t>In his absence, the wolf would eat the goat, and the goat would eat the cabbage.</a:t>
            </a:r>
          </a:p>
          <a:p>
            <a:pPr lvl="1"/>
            <a:r>
              <a:rPr lang="en-GB" dirty="0"/>
              <a:t>How can the man get </a:t>
            </a:r>
            <a:r>
              <a:rPr lang="en-GB" b="1" dirty="0"/>
              <a:t>all “passengers”</a:t>
            </a:r>
            <a:r>
              <a:rPr lang="en-GB" dirty="0"/>
              <a:t> to the other side safely?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6697" y="4748266"/>
            <a:ext cx="1980952" cy="127771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9655" y="4921599"/>
            <a:ext cx="845206" cy="93104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9338" y="5085345"/>
            <a:ext cx="630381" cy="60355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3701" y="4849790"/>
            <a:ext cx="990476" cy="1074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425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Puzzle 2: Two Jealous Husbands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0F27DB-41CE-9ED4-ADF2-EA6B63DC2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11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There are two married couples who need to cross a river.</a:t>
            </a:r>
          </a:p>
          <a:p>
            <a:r>
              <a:rPr lang="en-GB" dirty="0"/>
              <a:t>They have a boat that can hold no more than two people at a time.</a:t>
            </a:r>
          </a:p>
          <a:p>
            <a:r>
              <a:rPr lang="en-GB" dirty="0"/>
              <a:t>To complicate matters, both husbands are “very” jealous </a:t>
            </a:r>
            <a:r>
              <a:rPr lang="en-GB" dirty="0">
                <a:sym typeface="Wingdings" panose="05000000000000000000" pitchFamily="2" charset="2"/>
              </a:rPr>
              <a:t> and require that no wife can be in the presence of the other man without her husband being present.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Can they </a:t>
            </a:r>
            <a:r>
              <a:rPr lang="en-GB" b="1" dirty="0">
                <a:sym typeface="Wingdings" panose="05000000000000000000" pitchFamily="2" charset="2"/>
              </a:rPr>
              <a:t>all</a:t>
            </a:r>
            <a:r>
              <a:rPr lang="en-GB" dirty="0">
                <a:sym typeface="Wingdings" panose="05000000000000000000" pitchFamily="2" charset="2"/>
              </a:rPr>
              <a:t> cross the river?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If yes, is there another way you can get them all across?</a:t>
            </a:r>
            <a:endParaRPr lang="en-GB" dirty="0"/>
          </a:p>
        </p:txBody>
      </p:sp>
      <p:pic>
        <p:nvPicPr>
          <p:cNvPr id="4" name="Content Placeholder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6715" y="404665"/>
            <a:ext cx="568889" cy="568889"/>
          </a:xfrm>
          <a:prstGeom prst="rect">
            <a:avLst/>
          </a:prstGeom>
        </p:spPr>
      </p:pic>
      <p:pic>
        <p:nvPicPr>
          <p:cNvPr id="5" name="Content Placeholder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5604" y="404665"/>
            <a:ext cx="568889" cy="568889"/>
          </a:xfrm>
          <a:prstGeom prst="rect">
            <a:avLst/>
          </a:prstGeom>
        </p:spPr>
      </p:pic>
      <p:pic>
        <p:nvPicPr>
          <p:cNvPr id="1026" name="Picture 2" descr="Happy Cartoon Couple and Jealous Boy Stock Vector Image by ©baavli ...">
            <a:extLst>
              <a:ext uri="{FF2B5EF4-FFF2-40B4-BE49-F238E27FC236}">
                <a16:creationId xmlns:a16="http://schemas.microsoft.com/office/drawing/2014/main" id="{BADB9D81-4FF9-4924-7BD3-C6EE8B0D05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3894" y="1214142"/>
            <a:ext cx="2703420" cy="2227923"/>
          </a:xfrm>
          <a:prstGeom prst="rect">
            <a:avLst/>
          </a:prstGeom>
          <a:noFill/>
          <a:effectLst>
            <a:reflection dist="381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8988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Variables: Keeping Track of Things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786709-9C5A-9550-7787-1E97E23C3B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12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Chances are that to help you keep track of who / what was crossing the river when, you used </a:t>
            </a:r>
            <a:r>
              <a:rPr lang="en-GB" b="1" i="1" dirty="0"/>
              <a:t>words or letters</a:t>
            </a:r>
            <a:r>
              <a:rPr lang="en-GB" dirty="0"/>
              <a:t> similar to the following </a:t>
            </a:r>
            <a:r>
              <a:rPr lang="en-GB" b="1" i="1" dirty="0"/>
              <a:t>to represent the items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For the Wolf, Goat and Cabbage Puzzle</a:t>
            </a:r>
          </a:p>
          <a:p>
            <a:pPr lvl="2"/>
            <a:r>
              <a:rPr lang="en-GB" dirty="0" err="1"/>
              <a:t>Man+Boat</a:t>
            </a:r>
            <a:r>
              <a:rPr lang="en-GB" dirty="0"/>
              <a:t> (or M), </a:t>
            </a:r>
          </a:p>
          <a:p>
            <a:pPr lvl="2"/>
            <a:r>
              <a:rPr lang="en-GB" dirty="0"/>
              <a:t>Goat (or G)</a:t>
            </a:r>
          </a:p>
          <a:p>
            <a:pPr lvl="2"/>
            <a:r>
              <a:rPr lang="en-GB" dirty="0"/>
              <a:t>Cabbage (or C) and </a:t>
            </a:r>
          </a:p>
          <a:p>
            <a:pPr lvl="2"/>
            <a:r>
              <a:rPr lang="en-GB" dirty="0"/>
              <a:t>Wolf (W)</a:t>
            </a:r>
          </a:p>
          <a:p>
            <a:pPr lvl="2"/>
            <a:endParaRPr lang="en-GB" dirty="0"/>
          </a:p>
          <a:p>
            <a:pPr lvl="1"/>
            <a:r>
              <a:rPr lang="en-GB" dirty="0"/>
              <a:t>For the Two Jealous Husbands Puzzle:</a:t>
            </a:r>
          </a:p>
          <a:p>
            <a:pPr lvl="2"/>
            <a:r>
              <a:rPr lang="en-GB" dirty="0"/>
              <a:t>Husband1 (or H1), </a:t>
            </a:r>
          </a:p>
          <a:p>
            <a:pPr lvl="2"/>
            <a:r>
              <a:rPr lang="en-GB" dirty="0"/>
              <a:t>Wife1 (or W1) and</a:t>
            </a:r>
          </a:p>
          <a:p>
            <a:pPr lvl="2"/>
            <a:r>
              <a:rPr lang="en-GB" dirty="0"/>
              <a:t>Husband2 (or H2), </a:t>
            </a:r>
          </a:p>
          <a:p>
            <a:pPr lvl="2"/>
            <a:r>
              <a:rPr lang="en-GB" dirty="0"/>
              <a:t>Wife2 (or W2)</a:t>
            </a:r>
          </a:p>
          <a:p>
            <a:r>
              <a:rPr lang="en-GB" dirty="0"/>
              <a:t>You’ve just used Variables!</a:t>
            </a:r>
          </a:p>
        </p:txBody>
      </p:sp>
    </p:spTree>
    <p:extLst>
      <p:ext uri="{BB962C8B-B14F-4D97-AF65-F5344CB8AC3E}">
        <p14:creationId xmlns:p14="http://schemas.microsoft.com/office/powerpoint/2010/main" val="2527349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86232C-D63F-1872-25F1-B2D9B52778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13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Just as you needed </a:t>
            </a:r>
            <a:r>
              <a:rPr lang="en-GB" b="1" dirty="0">
                <a:solidFill>
                  <a:srgbClr val="C00000"/>
                </a:solidFill>
              </a:rPr>
              <a:t>a way to represent an item </a:t>
            </a:r>
            <a:r>
              <a:rPr lang="en-GB" dirty="0"/>
              <a:t>so you could easily identify it/recall it later, computers also do the same thing.</a:t>
            </a:r>
          </a:p>
          <a:p>
            <a:r>
              <a:rPr lang="en-GB" dirty="0"/>
              <a:t>Variables are used </a:t>
            </a:r>
            <a:r>
              <a:rPr lang="en-GB" dirty="0">
                <a:solidFill>
                  <a:srgbClr val="C00000"/>
                </a:solidFill>
              </a:rPr>
              <a:t>to represent </a:t>
            </a:r>
            <a:r>
              <a:rPr lang="en-GB" b="1" i="1" dirty="0">
                <a:solidFill>
                  <a:srgbClr val="C00000"/>
                </a:solidFill>
              </a:rPr>
              <a:t>values that need to be used later in a program</a:t>
            </a:r>
            <a:r>
              <a:rPr lang="en-GB" dirty="0"/>
              <a:t>.</a:t>
            </a:r>
          </a:p>
          <a:p>
            <a:r>
              <a:rPr lang="en-GB" dirty="0"/>
              <a:t>The value is stored in a variable in the computer’s memory so that it can easily locate that value when needed.</a:t>
            </a:r>
          </a:p>
          <a:p>
            <a:r>
              <a:rPr lang="en-GB" dirty="0"/>
              <a:t>Think of a variable as a </a:t>
            </a:r>
            <a:r>
              <a:rPr lang="en-GB" b="1" dirty="0">
                <a:solidFill>
                  <a:srgbClr val="C00000"/>
                </a:solidFill>
              </a:rPr>
              <a:t>name given to</a:t>
            </a:r>
            <a:r>
              <a:rPr lang="en-GB" dirty="0">
                <a:solidFill>
                  <a:srgbClr val="C00000"/>
                </a:solidFill>
              </a:rPr>
              <a:t> a value, object or item </a:t>
            </a:r>
            <a:r>
              <a:rPr lang="en-GB" dirty="0"/>
              <a:t>in a computer problem solution.</a:t>
            </a:r>
          </a:p>
        </p:txBody>
      </p:sp>
    </p:spTree>
    <p:extLst>
      <p:ext uri="{BB962C8B-B14F-4D97-AF65-F5344CB8AC3E}">
        <p14:creationId xmlns:p14="http://schemas.microsoft.com/office/powerpoint/2010/main" val="2539701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5D0FEA-0FE1-2097-00CE-414B720A14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14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Your </a:t>
            </a:r>
            <a:r>
              <a:rPr lang="en-GB" b="1" dirty="0">
                <a:solidFill>
                  <a:srgbClr val="C00000"/>
                </a:solidFill>
              </a:rPr>
              <a:t>inputs and outputs are good examples of values </a:t>
            </a:r>
            <a:r>
              <a:rPr lang="en-GB" dirty="0"/>
              <a:t>that need to be remembered and stored in variables.</a:t>
            </a:r>
          </a:p>
          <a:p>
            <a:r>
              <a:rPr lang="en-GB" b="1" dirty="0"/>
              <a:t>Inputs</a:t>
            </a:r>
            <a:r>
              <a:rPr lang="en-GB" dirty="0"/>
              <a:t> need to be </a:t>
            </a:r>
            <a:r>
              <a:rPr lang="en-GB" b="1" dirty="0"/>
              <a:t>remembered</a:t>
            </a:r>
            <a:r>
              <a:rPr lang="en-GB" dirty="0"/>
              <a:t> to be used in some process e.g. a </a:t>
            </a:r>
            <a:r>
              <a:rPr lang="en-GB" b="1" dirty="0"/>
              <a:t>calculation</a:t>
            </a:r>
            <a:r>
              <a:rPr lang="en-GB" dirty="0"/>
              <a:t>.</a:t>
            </a:r>
          </a:p>
          <a:p>
            <a:r>
              <a:rPr lang="en-GB" b="1" dirty="0"/>
              <a:t>Outputs</a:t>
            </a:r>
            <a:r>
              <a:rPr lang="en-GB" dirty="0"/>
              <a:t> need to be </a:t>
            </a:r>
            <a:r>
              <a:rPr lang="en-GB" b="1" dirty="0"/>
              <a:t>remembered</a:t>
            </a:r>
            <a:r>
              <a:rPr lang="en-GB" dirty="0"/>
              <a:t> so that they can be </a:t>
            </a:r>
            <a:r>
              <a:rPr lang="en-GB" b="1" dirty="0"/>
              <a:t>displayed</a:t>
            </a:r>
            <a:r>
              <a:rPr lang="en-GB" dirty="0"/>
              <a:t> to the user.</a:t>
            </a:r>
          </a:p>
          <a:p>
            <a:pPr lvl="1"/>
            <a:r>
              <a:rPr lang="en-GB" b="1" dirty="0"/>
              <a:t>Note</a:t>
            </a:r>
            <a:r>
              <a:rPr lang="en-GB" dirty="0"/>
              <a:t>: some outputs can be directly displayed without needing to store them in a variable.</a:t>
            </a:r>
          </a:p>
          <a:p>
            <a:pPr lvl="1"/>
            <a:r>
              <a:rPr lang="en-GB" dirty="0"/>
              <a:t>It is mostly outputs that are involved in some calculation or process that get stored in a variable first.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2448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Naming a Variable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CD1671-4240-1775-C5D3-5938898BD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15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Even though we are not programming </a:t>
            </a:r>
            <a:r>
              <a:rPr lang="en-GB" dirty="0">
                <a:sym typeface="Wingdings" panose="05000000000000000000" pitchFamily="2" charset="2"/>
              </a:rPr>
              <a:t>, </a:t>
            </a:r>
            <a:r>
              <a:rPr lang="en-GB" b="1" dirty="0">
                <a:solidFill>
                  <a:srgbClr val="C00000"/>
                </a:solidFill>
                <a:sym typeface="Wingdings" panose="05000000000000000000" pitchFamily="2" charset="2"/>
              </a:rPr>
              <a:t>we will still follow the rules for specifying variables.</a:t>
            </a:r>
          </a:p>
          <a:p>
            <a:r>
              <a:rPr lang="en-GB" dirty="0">
                <a:sym typeface="Wingdings" panose="05000000000000000000" pitchFamily="2" charset="2"/>
              </a:rPr>
              <a:t>As mentioned previously, variables are names to identify values or items that need to be remembered.</a:t>
            </a:r>
          </a:p>
          <a:p>
            <a:r>
              <a:rPr lang="en-GB" dirty="0">
                <a:sym typeface="Wingdings" panose="05000000000000000000" pitchFamily="2" charset="2"/>
              </a:rPr>
              <a:t>Variable names: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Must be one word (</a:t>
            </a:r>
            <a:r>
              <a:rPr lang="en-GB" b="1" dirty="0">
                <a:sym typeface="Wingdings" panose="05000000000000000000" pitchFamily="2" charset="2"/>
              </a:rPr>
              <a:t>no spaces</a:t>
            </a:r>
            <a:r>
              <a:rPr lang="en-GB" dirty="0">
                <a:sym typeface="Wingdings" panose="05000000000000000000" pitchFamily="2" charset="2"/>
              </a:rPr>
              <a:t>!)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No punctuation characters (.,!’”, + etc.)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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Some languages allow hyphens (-) and underscore (_)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first character </a:t>
            </a:r>
            <a:r>
              <a:rPr lang="en-GB" u="sng" dirty="0">
                <a:sym typeface="Wingdings" panose="05000000000000000000" pitchFamily="2" charset="2"/>
              </a:rPr>
              <a:t>cannot</a:t>
            </a:r>
            <a:r>
              <a:rPr lang="en-GB" dirty="0">
                <a:sym typeface="Wingdings" panose="05000000000000000000" pitchFamily="2" charset="2"/>
              </a:rPr>
              <a:t> be a number, but others can.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 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name should be </a:t>
            </a:r>
            <a:r>
              <a:rPr lang="en-GB" b="1" i="1" dirty="0">
                <a:sym typeface="Wingdings" panose="05000000000000000000" pitchFamily="2" charset="2"/>
              </a:rPr>
              <a:t>meaningful</a:t>
            </a:r>
            <a:r>
              <a:rPr lang="en-GB" dirty="0">
                <a:sym typeface="Wingdings" panose="05000000000000000000" pitchFamily="2" charset="2"/>
              </a:rPr>
              <a:t> and related to what it represents.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601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Variable Names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7C40B0-EE80-59A3-1114-A8F2EA8175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16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358778" y="1069979"/>
            <a:ext cx="7354456" cy="4975225"/>
          </a:xfrm>
        </p:spPr>
        <p:txBody>
          <a:bodyPr>
            <a:normAutofit/>
          </a:bodyPr>
          <a:lstStyle/>
          <a:p>
            <a:r>
              <a:rPr lang="en-GB" dirty="0"/>
              <a:t>Using the rules on the previous slide, which of the following is not an acceptable variable name: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err="1"/>
              <a:t>One_name</a:t>
            </a:r>
            <a:endParaRPr lang="en-GB" dirty="0"/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M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1_Name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err="1"/>
              <a:t>TheFirstName</a:t>
            </a:r>
            <a:endParaRPr lang="en-GB" dirty="0"/>
          </a:p>
          <a:p>
            <a:pPr marL="880110" lvl="1" indent="-514350">
              <a:buFont typeface="+mj-lt"/>
              <a:buAutoNum type="arabicPeriod"/>
            </a:pPr>
            <a:endParaRPr lang="en-GB" dirty="0"/>
          </a:p>
          <a:p>
            <a:r>
              <a:rPr lang="en-GB" dirty="0"/>
              <a:t>Which of the following is not an acceptable variable name: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My Friend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err="1"/>
              <a:t>Your_Friend</a:t>
            </a:r>
            <a:endParaRPr lang="en-GB" dirty="0"/>
          </a:p>
          <a:p>
            <a:pPr marL="880110" lvl="1" indent="-514350">
              <a:buFont typeface="+mj-lt"/>
              <a:buAutoNum type="arabicPeriod"/>
            </a:pPr>
            <a:r>
              <a:rPr lang="en-GB" dirty="0" err="1"/>
              <a:t>We_Are_All_Friends</a:t>
            </a:r>
            <a:endParaRPr lang="en-GB" dirty="0"/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all of the above are acceptable variable names</a:t>
            </a:r>
          </a:p>
          <a:p>
            <a:pPr marL="880110" lvl="1" indent="-51435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33F1D7-8FA6-FE9D-38A9-98BF22F46D95}"/>
              </a:ext>
            </a:extLst>
          </p:cNvPr>
          <p:cNvSpPr txBox="1"/>
          <p:nvPr/>
        </p:nvSpPr>
        <p:spPr>
          <a:xfrm rot="20743290">
            <a:off x="7188767" y="2073144"/>
            <a:ext cx="467878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2438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FF"/>
                </a:solidFill>
                <a:sym typeface="Wingdings" panose="05000000000000000000" pitchFamily="2" charset="2"/>
              </a:rPr>
              <a:t>One word (</a:t>
            </a:r>
            <a:r>
              <a:rPr lang="en-GB" sz="2000" b="1" dirty="0">
                <a:solidFill>
                  <a:srgbClr val="0000FF"/>
                </a:solidFill>
                <a:sym typeface="Wingdings" panose="05000000000000000000" pitchFamily="2" charset="2"/>
              </a:rPr>
              <a:t>no spaces</a:t>
            </a:r>
            <a:r>
              <a:rPr lang="en-GB" sz="2000" dirty="0">
                <a:solidFill>
                  <a:srgbClr val="0000FF"/>
                </a:solidFill>
                <a:sym typeface="Wingdings" panose="05000000000000000000" pitchFamily="2" charset="2"/>
              </a:rPr>
              <a:t>!)</a:t>
            </a:r>
          </a:p>
          <a:p>
            <a:pPr marL="452438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FF"/>
                </a:solidFill>
                <a:sym typeface="Wingdings" panose="05000000000000000000" pitchFamily="2" charset="2"/>
              </a:rPr>
              <a:t>No special characters (.,!’”, + etc.) </a:t>
            </a:r>
          </a:p>
          <a:p>
            <a:pPr marL="452438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FF"/>
                </a:solidFill>
                <a:sym typeface="Wingdings" panose="05000000000000000000" pitchFamily="2" charset="2"/>
              </a:rPr>
              <a:t>Allow hyphens (-) </a:t>
            </a:r>
          </a:p>
          <a:p>
            <a:pPr marL="452438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FF"/>
                </a:solidFill>
                <a:sym typeface="Wingdings" panose="05000000000000000000" pitchFamily="2" charset="2"/>
              </a:rPr>
              <a:t>Allow underscore (_)</a:t>
            </a:r>
          </a:p>
          <a:p>
            <a:pPr marL="452438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FF"/>
                </a:solidFill>
                <a:sym typeface="Wingdings" panose="05000000000000000000" pitchFamily="2" charset="2"/>
              </a:rPr>
              <a:t>1</a:t>
            </a:r>
            <a:r>
              <a:rPr lang="en-GB" sz="2000" baseline="30000" dirty="0">
                <a:solidFill>
                  <a:srgbClr val="0000FF"/>
                </a:solidFill>
                <a:sym typeface="Wingdings" panose="05000000000000000000" pitchFamily="2" charset="2"/>
              </a:rPr>
              <a:t>st</a:t>
            </a:r>
            <a:r>
              <a:rPr lang="en-GB" sz="2000" dirty="0">
                <a:solidFill>
                  <a:srgbClr val="0000FF"/>
                </a:solidFill>
                <a:sym typeface="Wingdings" panose="05000000000000000000" pitchFamily="2" charset="2"/>
              </a:rPr>
              <a:t> character </a:t>
            </a:r>
            <a:r>
              <a:rPr lang="en-GB" sz="2000" u="sng" dirty="0">
                <a:solidFill>
                  <a:srgbClr val="0000FF"/>
                </a:solidFill>
                <a:sym typeface="Wingdings" panose="05000000000000000000" pitchFamily="2" charset="2"/>
              </a:rPr>
              <a:t>cannot</a:t>
            </a:r>
            <a:r>
              <a:rPr lang="en-GB" sz="2000" dirty="0">
                <a:solidFill>
                  <a:srgbClr val="0000FF"/>
                </a:solidFill>
                <a:sym typeface="Wingdings" panose="05000000000000000000" pitchFamily="2" charset="2"/>
              </a:rPr>
              <a:t> be a number, </a:t>
            </a:r>
          </a:p>
          <a:p>
            <a:pPr marL="452438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00FF"/>
                </a:solidFill>
                <a:sym typeface="Wingdings" panose="05000000000000000000" pitchFamily="2" charset="2"/>
              </a:rPr>
              <a:t>A </a:t>
            </a:r>
            <a:r>
              <a:rPr lang="en-GB" sz="2000" b="1" i="1" dirty="0">
                <a:solidFill>
                  <a:srgbClr val="0000FF"/>
                </a:solidFill>
                <a:sym typeface="Wingdings" panose="05000000000000000000" pitchFamily="2" charset="2"/>
              </a:rPr>
              <a:t>meaningful</a:t>
            </a:r>
            <a:r>
              <a:rPr lang="en-GB" sz="2000" dirty="0">
                <a:solidFill>
                  <a:srgbClr val="0000FF"/>
                </a:solidFill>
                <a:sym typeface="Wingdings" panose="05000000000000000000" pitchFamily="2" charset="2"/>
              </a:rPr>
              <a:t> name</a:t>
            </a:r>
          </a:p>
        </p:txBody>
      </p:sp>
    </p:spTree>
    <p:extLst>
      <p:ext uri="{BB962C8B-B14F-4D97-AF65-F5344CB8AC3E}">
        <p14:creationId xmlns:p14="http://schemas.microsoft.com/office/powerpoint/2010/main" val="1774347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3A28A-A991-BECE-D354-2587998A3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Naming a Variable - Approaches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41F27CB-EEBC-5B03-1384-581D7A8D3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17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3D11CA-F51C-0D68-40D6-084CAEBD376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There are two approaches or styles that mostly used by the majority for naming variables.</a:t>
            </a:r>
          </a:p>
          <a:p>
            <a:pPr lvl="1"/>
            <a:r>
              <a:rPr lang="en-GB" dirty="0"/>
              <a:t>Camel Case</a:t>
            </a:r>
          </a:p>
          <a:p>
            <a:pPr lvl="2"/>
            <a:r>
              <a:rPr lang="en-GB" dirty="0"/>
              <a:t>The style of naming is “</a:t>
            </a:r>
            <a:r>
              <a:rPr lang="en-GB" b="1" dirty="0">
                <a:solidFill>
                  <a:srgbClr val="C00000"/>
                </a:solidFill>
              </a:rPr>
              <a:t>camelCase</a:t>
            </a:r>
            <a:r>
              <a:rPr lang="en-GB" dirty="0"/>
              <a:t>”.</a:t>
            </a:r>
          </a:p>
          <a:p>
            <a:pPr lvl="1"/>
            <a:r>
              <a:rPr lang="en-GB" dirty="0"/>
              <a:t>Pascal Case</a:t>
            </a:r>
          </a:p>
          <a:p>
            <a:pPr lvl="2"/>
            <a:r>
              <a:rPr lang="en-GB" dirty="0"/>
              <a:t>The style of naming is “</a:t>
            </a:r>
            <a:r>
              <a:rPr lang="en-GB" b="1" dirty="0" err="1">
                <a:solidFill>
                  <a:srgbClr val="C00000"/>
                </a:solidFill>
              </a:rPr>
              <a:t>PascalCase</a:t>
            </a:r>
            <a:r>
              <a:rPr lang="en-GB" dirty="0"/>
              <a:t>”.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Other styles</a:t>
            </a:r>
          </a:p>
          <a:p>
            <a:pPr lvl="2"/>
            <a:r>
              <a:rPr lang="en-GB" b="1" dirty="0" err="1">
                <a:solidFill>
                  <a:srgbClr val="C00000"/>
                </a:solidFill>
              </a:rPr>
              <a:t>My_Case</a:t>
            </a:r>
            <a:endParaRPr lang="en-GB" b="1" dirty="0">
              <a:solidFill>
                <a:srgbClr val="C00000"/>
              </a:solidFill>
            </a:endParaRPr>
          </a:p>
          <a:p>
            <a:pPr lvl="2"/>
            <a:r>
              <a:rPr lang="en-GB" b="1" dirty="0" err="1">
                <a:solidFill>
                  <a:srgbClr val="C00000"/>
                </a:solidFill>
              </a:rPr>
              <a:t>my_case</a:t>
            </a:r>
            <a:endParaRPr lang="en-GB" b="1" dirty="0">
              <a:solidFill>
                <a:srgbClr val="C00000"/>
              </a:solidFill>
            </a:endParaRPr>
          </a:p>
          <a:p>
            <a:pPr lvl="2"/>
            <a:endParaRPr lang="en-GB" b="1" dirty="0">
              <a:solidFill>
                <a:srgbClr val="C00000"/>
              </a:solidFill>
            </a:endParaRPr>
          </a:p>
          <a:p>
            <a:pPr lvl="1"/>
            <a:endParaRPr lang="en-GB" b="1" dirty="0">
              <a:solidFill>
                <a:srgbClr val="C0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113710-2E8F-BC77-9C19-72BFC1F0B763}"/>
              </a:ext>
            </a:extLst>
          </p:cNvPr>
          <p:cNvSpPr txBox="1"/>
          <p:nvPr/>
        </p:nvSpPr>
        <p:spPr>
          <a:xfrm rot="20340072">
            <a:off x="5847331" y="3054696"/>
            <a:ext cx="586838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highlight>
                  <a:srgbClr val="FFFF00"/>
                </a:highlight>
              </a:rPr>
              <a:t>You can use any format but </a:t>
            </a:r>
            <a:r>
              <a:rPr lang="en-GB" sz="2400" b="1" dirty="0">
                <a:highlight>
                  <a:srgbClr val="FFFF00"/>
                </a:highlight>
              </a:rPr>
              <a:t>be consistent</a:t>
            </a:r>
            <a:r>
              <a:rPr lang="en-GB" sz="2400" dirty="0">
                <a:highlight>
                  <a:srgbClr val="FFFF00"/>
                </a:highlight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4215136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Names: Camel Case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735238-37EE-E81B-5C01-60BF14E93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18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Remember, variable names must be one word and cannot contain spaces.</a:t>
            </a:r>
          </a:p>
          <a:p>
            <a:r>
              <a:rPr lang="en-GB" dirty="0"/>
              <a:t>Thus, a common practice is to use: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C</a:t>
            </a:r>
            <a:r>
              <a:rPr lang="en-GB" dirty="0"/>
              <a:t>apital letter to denote the start of a new word when combining words to make a variable name.</a:t>
            </a:r>
          </a:p>
          <a:p>
            <a:pPr lvl="1"/>
            <a:r>
              <a:rPr lang="en-GB" dirty="0"/>
              <a:t>The first word is usually started with a small letter.</a:t>
            </a:r>
          </a:p>
          <a:p>
            <a:pPr marL="365760" lvl="1" indent="0">
              <a:buNone/>
            </a:pPr>
            <a:r>
              <a:rPr lang="en-GB" i="1" dirty="0"/>
              <a:t>This is known as </a:t>
            </a:r>
            <a:r>
              <a:rPr lang="en-GB" b="1" i="1" dirty="0"/>
              <a:t>camel case</a:t>
            </a:r>
            <a:r>
              <a:rPr lang="en-GB" dirty="0"/>
              <a:t> – </a:t>
            </a:r>
            <a:r>
              <a:rPr lang="en-GB" dirty="0" err="1"/>
              <a:t>camel</a:t>
            </a:r>
            <a:r>
              <a:rPr lang="en-GB" b="1" dirty="0" err="1"/>
              <a:t>C</a:t>
            </a:r>
            <a:r>
              <a:rPr lang="en-GB" dirty="0" err="1"/>
              <a:t>ase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Think of the humps on a camel’s back</a:t>
            </a:r>
          </a:p>
          <a:p>
            <a:pPr lvl="2"/>
            <a:r>
              <a:rPr lang="en-GB" dirty="0"/>
              <a:t>The Capitalised letters in the middle of the words represent the humps.</a:t>
            </a:r>
          </a:p>
          <a:p>
            <a:endParaRPr lang="en-GB" dirty="0"/>
          </a:p>
        </p:txBody>
      </p:sp>
      <p:cxnSp>
        <p:nvCxnSpPr>
          <p:cNvPr id="5" name="Straight Arrow Connector 4"/>
          <p:cNvCxnSpPr>
            <a:cxnSpLocks/>
          </p:cNvCxnSpPr>
          <p:nvPr/>
        </p:nvCxnSpPr>
        <p:spPr>
          <a:xfrm flipH="1" flipV="1">
            <a:off x="7752184" y="4365104"/>
            <a:ext cx="864096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Image resul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3540" y="4117276"/>
            <a:ext cx="1905000" cy="15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827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Variable Names: Pascal Case &amp; Others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707A02-C2FC-56F3-897C-436A14F0E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19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Pascal case is an alternative common practice used when naming variables.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C</a:t>
            </a:r>
            <a:r>
              <a:rPr lang="en-GB" dirty="0"/>
              <a:t>apital letter is used to denote the start of all new words when combining words to make a variable name.</a:t>
            </a:r>
          </a:p>
          <a:p>
            <a:pPr lvl="1"/>
            <a:r>
              <a:rPr lang="en-GB" dirty="0"/>
              <a:t>This is known as Pascal Case or Upper Camel Case – </a:t>
            </a:r>
            <a:r>
              <a:rPr lang="en-GB" b="1" dirty="0" err="1"/>
              <a:t>P</a:t>
            </a:r>
            <a:r>
              <a:rPr lang="en-GB" dirty="0" err="1"/>
              <a:t>ascal</a:t>
            </a:r>
            <a:r>
              <a:rPr lang="en-GB" b="1" dirty="0" err="1"/>
              <a:t>C</a:t>
            </a:r>
            <a:r>
              <a:rPr lang="en-GB" dirty="0" err="1"/>
              <a:t>ase</a:t>
            </a:r>
            <a:r>
              <a:rPr lang="en-GB" dirty="0"/>
              <a:t> or </a:t>
            </a:r>
            <a:r>
              <a:rPr lang="en-GB" b="1" dirty="0" err="1"/>
              <a:t>U</a:t>
            </a:r>
            <a:r>
              <a:rPr lang="en-GB" dirty="0" err="1"/>
              <a:t>pper</a:t>
            </a:r>
            <a:r>
              <a:rPr lang="en-GB" b="1" dirty="0" err="1"/>
              <a:t>C</a:t>
            </a:r>
            <a:r>
              <a:rPr lang="en-GB" dirty="0" err="1"/>
              <a:t>amel</a:t>
            </a:r>
            <a:r>
              <a:rPr lang="en-GB" b="1" dirty="0" err="1"/>
              <a:t>C</a:t>
            </a:r>
            <a:r>
              <a:rPr lang="en-GB" dirty="0" err="1"/>
              <a:t>ase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Some people also use underscores to separate multiple words e.g. </a:t>
            </a:r>
            <a:r>
              <a:rPr lang="en-GB" dirty="0" err="1"/>
              <a:t>pascal_case</a:t>
            </a:r>
            <a:r>
              <a:rPr lang="en-GB" dirty="0"/>
              <a:t> or </a:t>
            </a:r>
            <a:r>
              <a:rPr lang="en-GB" dirty="0" err="1"/>
              <a:t>upper_camel_case</a:t>
            </a:r>
            <a:endParaRPr lang="en-GB" dirty="0"/>
          </a:p>
          <a:p>
            <a:endParaRPr lang="en-GB" dirty="0"/>
          </a:p>
          <a:p>
            <a:r>
              <a:rPr lang="en-GB" dirty="0"/>
              <a:t>You can use any format but </a:t>
            </a:r>
            <a:r>
              <a:rPr lang="en-GB" b="1" dirty="0"/>
              <a:t>be consistent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662973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Variables: Example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5BA7BD-6332-BD2B-B0A7-E5AF99CCBA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20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Referring to our tip calculator from the last exercise:</a:t>
            </a:r>
          </a:p>
          <a:p>
            <a:pPr lvl="1"/>
            <a:r>
              <a:rPr lang="en-GB" sz="2000" dirty="0">
                <a:solidFill>
                  <a:prstClr val="black"/>
                </a:solidFill>
              </a:rPr>
              <a:t>Create a simple tip calculator. It should </a:t>
            </a:r>
            <a:r>
              <a:rPr lang="en-GB" sz="2000" dirty="0">
                <a:solidFill>
                  <a:srgbClr val="00B050"/>
                </a:solidFill>
              </a:rPr>
              <a:t>prompt</a:t>
            </a:r>
            <a:r>
              <a:rPr lang="en-GB" sz="2000" dirty="0">
                <a:solidFill>
                  <a:prstClr val="black"/>
                </a:solidFill>
              </a:rPr>
              <a:t> for a </a:t>
            </a:r>
            <a:r>
              <a:rPr lang="en-GB" sz="2000" dirty="0">
                <a:solidFill>
                  <a:srgbClr val="FF0000"/>
                </a:solidFill>
              </a:rPr>
              <a:t>bill amount</a:t>
            </a:r>
            <a:r>
              <a:rPr lang="en-GB" sz="2000" dirty="0">
                <a:solidFill>
                  <a:prstClr val="black"/>
                </a:solidFill>
              </a:rPr>
              <a:t> and a </a:t>
            </a:r>
            <a:r>
              <a:rPr lang="en-GB" sz="2000" dirty="0">
                <a:solidFill>
                  <a:srgbClr val="FF0000"/>
                </a:solidFill>
              </a:rPr>
              <a:t>tip rate</a:t>
            </a:r>
            <a:r>
              <a:rPr lang="en-GB" sz="2000" dirty="0">
                <a:solidFill>
                  <a:prstClr val="black"/>
                </a:solidFill>
              </a:rPr>
              <a:t> (percentage). The calculator will then </a:t>
            </a:r>
            <a:r>
              <a:rPr lang="en-GB" sz="2000" dirty="0">
                <a:solidFill>
                  <a:srgbClr val="00B050"/>
                </a:solidFill>
              </a:rPr>
              <a:t>calculate</a:t>
            </a:r>
            <a:r>
              <a:rPr lang="en-GB" sz="2000" dirty="0">
                <a:solidFill>
                  <a:prstClr val="black"/>
                </a:solidFill>
              </a:rPr>
              <a:t> the </a:t>
            </a:r>
            <a:r>
              <a:rPr lang="en-GB" sz="2000" dirty="0">
                <a:solidFill>
                  <a:srgbClr val="FF0000"/>
                </a:solidFill>
              </a:rPr>
              <a:t>tip amount</a:t>
            </a:r>
            <a:r>
              <a:rPr lang="en-GB" sz="2000" dirty="0">
                <a:solidFill>
                  <a:prstClr val="black"/>
                </a:solidFill>
              </a:rPr>
              <a:t> and </a:t>
            </a:r>
            <a:r>
              <a:rPr lang="en-GB" sz="2000" dirty="0">
                <a:solidFill>
                  <a:srgbClr val="00B050"/>
                </a:solidFill>
              </a:rPr>
              <a:t>display</a:t>
            </a:r>
            <a:r>
              <a:rPr lang="en-GB" sz="2000" dirty="0">
                <a:solidFill>
                  <a:prstClr val="black"/>
                </a:solidFill>
              </a:rPr>
              <a:t> both the </a:t>
            </a:r>
            <a:r>
              <a:rPr lang="en-GB" sz="2000" dirty="0">
                <a:solidFill>
                  <a:srgbClr val="FF0000"/>
                </a:solidFill>
              </a:rPr>
              <a:t>tip amount</a:t>
            </a:r>
            <a:r>
              <a:rPr lang="en-GB" sz="2000" dirty="0">
                <a:solidFill>
                  <a:prstClr val="black"/>
                </a:solidFill>
              </a:rPr>
              <a:t> and the final, </a:t>
            </a:r>
            <a:r>
              <a:rPr lang="en-GB" sz="2000" dirty="0">
                <a:solidFill>
                  <a:srgbClr val="FF0000"/>
                </a:solidFill>
              </a:rPr>
              <a:t>total bill amount</a:t>
            </a:r>
            <a:r>
              <a:rPr lang="en-GB" sz="2000" dirty="0">
                <a:solidFill>
                  <a:prstClr val="black"/>
                </a:solidFill>
              </a:rPr>
              <a:t>.</a:t>
            </a:r>
          </a:p>
          <a:p>
            <a:pPr lvl="1"/>
            <a:endParaRPr lang="en-GB" sz="2000" dirty="0">
              <a:solidFill>
                <a:prstClr val="black"/>
              </a:solidFill>
            </a:endParaRPr>
          </a:p>
          <a:p>
            <a:pPr lvl="1"/>
            <a:endParaRPr lang="en-GB" sz="2000" dirty="0">
              <a:solidFill>
                <a:prstClr val="black"/>
              </a:solidFill>
            </a:endParaRPr>
          </a:p>
          <a:p>
            <a:pPr lvl="1"/>
            <a:endParaRPr lang="en-GB" sz="2000" dirty="0">
              <a:solidFill>
                <a:prstClr val="black"/>
              </a:solidFill>
            </a:endParaRPr>
          </a:p>
          <a:p>
            <a:r>
              <a:rPr lang="en-GB" dirty="0"/>
              <a:t>We may come up with the following variables: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CDC690E9-4898-2415-F2E9-D508E71A906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91490078"/>
              </p:ext>
            </p:extLst>
          </p:nvPr>
        </p:nvGraphicFramePr>
        <p:xfrm>
          <a:off x="4620859" y="2240280"/>
          <a:ext cx="6897170" cy="11887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337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643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990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Process(</a:t>
                      </a:r>
                      <a:r>
                        <a:rPr lang="en-GB" sz="2000" err="1"/>
                        <a:t>es</a:t>
                      </a:r>
                      <a:r>
                        <a:rPr lang="en-GB" sz="200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Bill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Calculate the tip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Tip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Tip</a:t>
                      </a:r>
                      <a:r>
                        <a:rPr lang="en-GB" sz="2000" baseline="0"/>
                        <a:t> rate</a:t>
                      </a:r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Total bill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9" name="Content Placeholder 3">
            <a:extLst>
              <a:ext uri="{FF2B5EF4-FFF2-40B4-BE49-F238E27FC236}">
                <a16:creationId xmlns:a16="http://schemas.microsoft.com/office/drawing/2014/main" id="{3463C9A3-FF5D-41EA-4D37-05B5DADBF7D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78190831"/>
              </p:ext>
            </p:extLst>
          </p:nvPr>
        </p:nvGraphicFramePr>
        <p:xfrm>
          <a:off x="645460" y="4004941"/>
          <a:ext cx="10241279" cy="1981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1084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21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603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560320">
                  <a:extLst>
                    <a:ext uri="{9D8B030D-6E8A-4147-A177-3AD203B41FA5}">
                      <a16:colId xmlns:a16="http://schemas.microsoft.com/office/drawing/2014/main" val="215186415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I/O Nouns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Camel Case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Pascal Case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Other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Bill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bill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dirty="0" err="1"/>
                        <a:t>mount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2000" dirty="0" err="1"/>
                        <a:t>ill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dirty="0" err="1"/>
                        <a:t>mount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2000" dirty="0" err="1"/>
                        <a:t>ill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_A</a:t>
                      </a:r>
                      <a:r>
                        <a:rPr lang="en-GB" sz="2000" dirty="0" err="1"/>
                        <a:t>mount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Tip</a:t>
                      </a:r>
                      <a:r>
                        <a:rPr lang="en-GB" sz="2000" baseline="0" dirty="0"/>
                        <a:t> rate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tip</a:t>
                      </a:r>
                      <a:r>
                        <a:rPr lang="en-GB" sz="2000" b="1" baseline="0" dirty="0" err="1">
                          <a:solidFill>
                            <a:srgbClr val="C00000"/>
                          </a:solidFill>
                        </a:rPr>
                        <a:t>R</a:t>
                      </a:r>
                      <a:r>
                        <a:rPr lang="en-GB" sz="2000" baseline="0" dirty="0" err="1"/>
                        <a:t>ate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dirty="0" err="1"/>
                        <a:t>ip</a:t>
                      </a:r>
                      <a:r>
                        <a:rPr lang="en-GB" sz="2000" b="1" baseline="0" dirty="0" err="1">
                          <a:solidFill>
                            <a:srgbClr val="C00000"/>
                          </a:solidFill>
                        </a:rPr>
                        <a:t>R</a:t>
                      </a:r>
                      <a:r>
                        <a:rPr lang="en-GB" sz="2000" baseline="0" dirty="0" err="1"/>
                        <a:t>ate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dirty="0" err="1"/>
                        <a:t>ip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_</a:t>
                      </a:r>
                      <a:r>
                        <a:rPr lang="en-GB" sz="2000" b="1" baseline="0" dirty="0" err="1">
                          <a:solidFill>
                            <a:srgbClr val="C00000"/>
                          </a:solidFill>
                        </a:rPr>
                        <a:t>R</a:t>
                      </a:r>
                      <a:r>
                        <a:rPr lang="en-GB" sz="2000" baseline="0" dirty="0" err="1"/>
                        <a:t>ate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Tip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tip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dirty="0" err="1"/>
                        <a:t>mount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dirty="0" err="1"/>
                        <a:t>ip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dirty="0" err="1"/>
                        <a:t>mount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dirty="0" err="1"/>
                        <a:t>ip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_A</a:t>
                      </a:r>
                      <a:r>
                        <a:rPr lang="en-GB" sz="2000" dirty="0" err="1"/>
                        <a:t>mount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58911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Total bill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/>
                        <a:t>total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2000" dirty="0" err="1"/>
                        <a:t>ill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dirty="0" err="1"/>
                        <a:t>mount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dirty="0" err="1"/>
                        <a:t>otal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2000" dirty="0" err="1"/>
                        <a:t>ill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2000" dirty="0" err="1"/>
                        <a:t>mount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2000" dirty="0" err="1"/>
                        <a:t>otal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_B</a:t>
                      </a:r>
                      <a:r>
                        <a:rPr lang="en-GB" sz="2000" dirty="0" err="1"/>
                        <a:t>ill</a:t>
                      </a:r>
                      <a:r>
                        <a:rPr lang="en-GB" sz="2000" b="1" dirty="0" err="1">
                          <a:solidFill>
                            <a:srgbClr val="C00000"/>
                          </a:solidFill>
                        </a:rPr>
                        <a:t>_A</a:t>
                      </a:r>
                      <a:r>
                        <a:rPr lang="en-GB" sz="2000" dirty="0" err="1"/>
                        <a:t>mount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3491002"/>
                  </a:ext>
                </a:extLst>
              </a:tr>
            </a:tbl>
          </a:graphicData>
        </a:graphic>
      </p:graphicFrame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DC19E778-43AD-C9A3-6F92-3330BB5890B6}"/>
              </a:ext>
            </a:extLst>
          </p:cNvPr>
          <p:cNvSpPr/>
          <p:nvPr/>
        </p:nvSpPr>
        <p:spPr>
          <a:xfrm>
            <a:off x="2775473" y="4421392"/>
            <a:ext cx="1845386" cy="1543233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800" b="1" dirty="0">
                <a:solidFill>
                  <a:srgbClr val="C00000"/>
                </a:solidFill>
              </a:rPr>
              <a:t>?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8E97E0B5-4665-7D0F-B5FC-C64D38E4C385}"/>
              </a:ext>
            </a:extLst>
          </p:cNvPr>
          <p:cNvSpPr/>
          <p:nvPr/>
        </p:nvSpPr>
        <p:spPr>
          <a:xfrm>
            <a:off x="5766099" y="4421391"/>
            <a:ext cx="1845386" cy="1543233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800" b="1" dirty="0">
                <a:solidFill>
                  <a:srgbClr val="C00000"/>
                </a:solidFill>
              </a:rPr>
              <a:t>?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F8769A59-79DE-6D23-F3E2-20ABB4A11C85}"/>
              </a:ext>
            </a:extLst>
          </p:cNvPr>
          <p:cNvSpPr/>
          <p:nvPr/>
        </p:nvSpPr>
        <p:spPr>
          <a:xfrm>
            <a:off x="8296611" y="4442909"/>
            <a:ext cx="2108499" cy="1521716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800" b="1" dirty="0">
                <a:solidFill>
                  <a:srgbClr val="C0000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14048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Variables: Example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BA3CA1-D01D-0ED2-EACF-21EAB0FA9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21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What variables </a:t>
            </a:r>
            <a:r>
              <a:rPr lang="en-GB" dirty="0"/>
              <a:t>will you use for the following problem?</a:t>
            </a:r>
          </a:p>
          <a:p>
            <a:pPr marL="722630" lvl="1" indent="-342900"/>
            <a:r>
              <a:rPr lang="en-GB" dirty="0"/>
              <a:t>You have been asked for a calculator for a shop to calculate the total bill price after applying the standard VAT rate, 20%, to the price of the items purchased.</a:t>
            </a:r>
          </a:p>
          <a:p>
            <a:pPr lvl="1"/>
            <a:endParaRPr lang="en-GB" dirty="0"/>
          </a:p>
          <a:p>
            <a:pPr lvl="1"/>
            <a:r>
              <a:rPr lang="en-GB" b="1" dirty="0"/>
              <a:t>Phase 1</a:t>
            </a:r>
            <a:r>
              <a:rPr lang="en-GB" dirty="0"/>
              <a:t> – Identify I/O nouns and Process verbs, then create the IPO chart (TABLE).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endParaRPr lang="en-GB" b="1" dirty="0"/>
          </a:p>
          <a:p>
            <a:pPr lvl="1"/>
            <a:r>
              <a:rPr lang="en-GB" b="1" dirty="0"/>
              <a:t>Phase 2</a:t>
            </a:r>
            <a:r>
              <a:rPr lang="en-GB" dirty="0"/>
              <a:t> – Refine the IPO table by naming the variables (for this example use camelCase).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F465787B-CBF3-52D2-D55A-5CB529F125D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05281767"/>
              </p:ext>
            </p:extLst>
          </p:nvPr>
        </p:nvGraphicFramePr>
        <p:xfrm>
          <a:off x="1549101" y="3008951"/>
          <a:ext cx="8875059" cy="1085441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0977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018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7547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48516">
                <a:tc>
                  <a:txBody>
                    <a:bodyPr/>
                    <a:lstStyle/>
                    <a:p>
                      <a:r>
                        <a:rPr lang="en-GB" sz="180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Process(</a:t>
                      </a:r>
                      <a:r>
                        <a:rPr lang="en-GB" sz="1800" err="1"/>
                        <a:t>es</a:t>
                      </a:r>
                      <a:r>
                        <a:rPr lang="en-GB" sz="180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19681">
                <a:tc>
                  <a:txBody>
                    <a:bodyPr/>
                    <a:lstStyle/>
                    <a:p>
                      <a:r>
                        <a:rPr lang="en-GB" sz="1800" dirty="0"/>
                        <a:t>VAT rate</a:t>
                      </a:r>
                    </a:p>
                    <a:p>
                      <a:r>
                        <a:rPr lang="en-GB" sz="1800" dirty="0"/>
                        <a:t>Price of the items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Calculate (Total bill price = Price of the items x (1 + VAT rate)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Total bill price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1BA6A1F-5C50-28FA-1260-6FFDCA77E568}"/>
              </a:ext>
            </a:extLst>
          </p:cNvPr>
          <p:cNvSpPr/>
          <p:nvPr/>
        </p:nvSpPr>
        <p:spPr>
          <a:xfrm>
            <a:off x="1592133" y="3407483"/>
            <a:ext cx="1845386" cy="605119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b="1" dirty="0">
                <a:solidFill>
                  <a:srgbClr val="C00000"/>
                </a:solidFill>
              </a:rPr>
              <a:t>?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B484AC9-9C88-96E4-EE44-11A57CDFA169}"/>
              </a:ext>
            </a:extLst>
          </p:cNvPr>
          <p:cNvSpPr/>
          <p:nvPr/>
        </p:nvSpPr>
        <p:spPr>
          <a:xfrm>
            <a:off x="3700631" y="3407483"/>
            <a:ext cx="3636084" cy="60512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b="1" dirty="0">
                <a:solidFill>
                  <a:srgbClr val="C00000"/>
                </a:solidFill>
              </a:rPr>
              <a:t>?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AF261AC-69F2-0915-BA14-6D43AC1F309A}"/>
              </a:ext>
            </a:extLst>
          </p:cNvPr>
          <p:cNvSpPr/>
          <p:nvPr/>
        </p:nvSpPr>
        <p:spPr>
          <a:xfrm>
            <a:off x="7575437" y="3407483"/>
            <a:ext cx="2108499" cy="605119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b="1" dirty="0">
                <a:solidFill>
                  <a:srgbClr val="C00000"/>
                </a:solidFill>
              </a:rPr>
              <a:t>?</a:t>
            </a:r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0739DC84-265D-5A0E-7D4A-A9E105AEFA03}"/>
              </a:ext>
            </a:extLst>
          </p:cNvPr>
          <p:cNvGraphicFramePr>
            <a:graphicFrameLocks/>
          </p:cNvGraphicFramePr>
          <p:nvPr/>
        </p:nvGraphicFramePr>
        <p:xfrm>
          <a:off x="1454075" y="4959763"/>
          <a:ext cx="8875059" cy="1085441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0977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018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7547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48516">
                <a:tc>
                  <a:txBody>
                    <a:bodyPr/>
                    <a:lstStyle/>
                    <a:p>
                      <a:r>
                        <a:rPr lang="en-GB" sz="180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Process(</a:t>
                      </a:r>
                      <a:r>
                        <a:rPr lang="en-GB" sz="1800" err="1"/>
                        <a:t>es</a:t>
                      </a:r>
                      <a:r>
                        <a:rPr lang="en-GB" sz="180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19681">
                <a:tc>
                  <a:txBody>
                    <a:bodyPr/>
                    <a:lstStyle/>
                    <a:p>
                      <a:r>
                        <a:rPr lang="en-GB" sz="1800" dirty="0" err="1"/>
                        <a:t>vatRate</a:t>
                      </a:r>
                      <a:endParaRPr lang="en-GB" sz="1800" dirty="0"/>
                    </a:p>
                    <a:p>
                      <a:r>
                        <a:rPr lang="en-GB" sz="1800" dirty="0" err="1"/>
                        <a:t>itemsPrice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Calculate (</a:t>
                      </a:r>
                      <a:r>
                        <a:rPr lang="en-GB" sz="1800" dirty="0" err="1"/>
                        <a:t>totalBillPrice</a:t>
                      </a:r>
                      <a:r>
                        <a:rPr lang="en-GB" sz="1800" dirty="0"/>
                        <a:t> = </a:t>
                      </a:r>
                      <a:r>
                        <a:rPr lang="en-GB" sz="1800" dirty="0" err="1"/>
                        <a:t>itemsPrice</a:t>
                      </a:r>
                      <a:r>
                        <a:rPr lang="en-GB" sz="1800" dirty="0"/>
                        <a:t> x (1 + </a:t>
                      </a:r>
                      <a:r>
                        <a:rPr lang="en-GB" sz="1800" dirty="0" err="1"/>
                        <a:t>vatRate</a:t>
                      </a:r>
                      <a:r>
                        <a:rPr lang="en-GB" sz="18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 err="1"/>
                        <a:t>totalBillPrice</a:t>
                      </a:r>
                      <a:r>
                        <a:rPr lang="en-GB" sz="1800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BF968DD-0C0B-3DFC-BB7C-DF1852C48627}"/>
              </a:ext>
            </a:extLst>
          </p:cNvPr>
          <p:cNvSpPr/>
          <p:nvPr/>
        </p:nvSpPr>
        <p:spPr>
          <a:xfrm>
            <a:off x="1520870" y="5386341"/>
            <a:ext cx="1845386" cy="605119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b="1" dirty="0">
                <a:solidFill>
                  <a:srgbClr val="C00000"/>
                </a:solidFill>
              </a:rPr>
              <a:t>?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B2A9BB8-B6BC-DB5A-20D5-5ADF44BE639A}"/>
              </a:ext>
            </a:extLst>
          </p:cNvPr>
          <p:cNvSpPr/>
          <p:nvPr/>
        </p:nvSpPr>
        <p:spPr>
          <a:xfrm>
            <a:off x="3629367" y="5386341"/>
            <a:ext cx="3782651" cy="60512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b="1" dirty="0">
                <a:solidFill>
                  <a:srgbClr val="C00000"/>
                </a:solidFill>
              </a:rPr>
              <a:t>?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1D3E39FD-0516-0FCA-2035-99661E26168E}"/>
              </a:ext>
            </a:extLst>
          </p:cNvPr>
          <p:cNvSpPr/>
          <p:nvPr/>
        </p:nvSpPr>
        <p:spPr>
          <a:xfrm>
            <a:off x="7536448" y="5386341"/>
            <a:ext cx="2108499" cy="605119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b="1" dirty="0">
                <a:solidFill>
                  <a:srgbClr val="C0000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992318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Types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44D289-4521-44B3-3BC3-FEA11531B3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22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7870823" cy="4975225"/>
          </a:xfrm>
        </p:spPr>
        <p:txBody>
          <a:bodyPr>
            <a:normAutofit/>
          </a:bodyPr>
          <a:lstStyle/>
          <a:p>
            <a:r>
              <a:rPr lang="en-GB" dirty="0"/>
              <a:t>Variables can be constant, that is, their values do not change.</a:t>
            </a:r>
          </a:p>
          <a:p>
            <a:r>
              <a:rPr lang="en-GB" dirty="0"/>
              <a:t>Such variables are called </a:t>
            </a:r>
            <a:r>
              <a:rPr lang="en-GB" b="1" dirty="0">
                <a:solidFill>
                  <a:srgbClr val="C00000"/>
                </a:solidFill>
              </a:rPr>
              <a:t>Constants</a:t>
            </a:r>
            <a:r>
              <a:rPr lang="en-GB" dirty="0"/>
              <a:t>, because their values remain constant (do not change).</a:t>
            </a:r>
          </a:p>
          <a:p>
            <a:pPr lvl="1"/>
            <a:r>
              <a:rPr lang="en-GB" dirty="0"/>
              <a:t>In the previous example, the </a:t>
            </a:r>
            <a:r>
              <a:rPr lang="en-GB" b="1" dirty="0" err="1"/>
              <a:t>vatRate</a:t>
            </a:r>
            <a:r>
              <a:rPr lang="en-GB" dirty="0"/>
              <a:t> variable will be an example of a constant.</a:t>
            </a:r>
          </a:p>
          <a:p>
            <a:pPr lvl="2"/>
            <a:r>
              <a:rPr lang="en-GB" dirty="0"/>
              <a:t>Its value is always 20%.</a:t>
            </a:r>
          </a:p>
          <a:p>
            <a:r>
              <a:rPr lang="en-GB" dirty="0"/>
              <a:t>Variables whose values change or have values that are not predefined (e.g. based on input) are simply known as </a:t>
            </a:r>
            <a:r>
              <a:rPr lang="en-GB" b="1" dirty="0">
                <a:solidFill>
                  <a:srgbClr val="C00000"/>
                </a:solidFill>
              </a:rPr>
              <a:t>Variables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pic>
        <p:nvPicPr>
          <p:cNvPr id="2050" name="Picture 2" descr="Different between constant and variable|| Constant vs variable - YouTube">
            <a:extLst>
              <a:ext uri="{FF2B5EF4-FFF2-40B4-BE49-F238E27FC236}">
                <a16:creationId xmlns:a16="http://schemas.microsoft.com/office/drawing/2014/main" id="{D046F711-6016-02E5-550F-22E9334E68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600" y="1344706"/>
            <a:ext cx="3351007" cy="335100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5087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Types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3E1572-0E55-CDC3-066A-205D40329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23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In programming, it is also common to distinguish variable types based on the type of data they store.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Text variables</a:t>
            </a:r>
          </a:p>
          <a:p>
            <a:pPr lvl="1"/>
            <a:r>
              <a:rPr lang="en-GB" dirty="0"/>
              <a:t>Number variables</a:t>
            </a:r>
          </a:p>
          <a:p>
            <a:pPr lvl="1"/>
            <a:r>
              <a:rPr lang="en-GB" dirty="0"/>
              <a:t>True/False variables</a:t>
            </a:r>
          </a:p>
          <a:p>
            <a:pPr lvl="1"/>
            <a:r>
              <a:rPr lang="en-GB" dirty="0"/>
              <a:t>Collections and Groups of things</a:t>
            </a:r>
          </a:p>
          <a:p>
            <a:pPr lvl="1"/>
            <a:r>
              <a:rPr lang="en-GB" dirty="0"/>
              <a:t>Loads more.</a:t>
            </a:r>
          </a:p>
          <a:p>
            <a:r>
              <a:rPr lang="en-GB" dirty="0"/>
              <a:t>We will not </a:t>
            </a:r>
            <a:r>
              <a:rPr lang="en-GB" b="1" i="1" dirty="0"/>
              <a:t>really</a:t>
            </a:r>
            <a:r>
              <a:rPr lang="en-GB" dirty="0"/>
              <a:t> be doing this in this module.</a:t>
            </a:r>
          </a:p>
          <a:p>
            <a:endParaRPr lang="en-GB" dirty="0"/>
          </a:p>
        </p:txBody>
      </p:sp>
      <p:pic>
        <p:nvPicPr>
          <p:cNvPr id="3074" name="Picture 2" descr="Data Types in Python. Determining variable type | by Dhirendra Patil ...">
            <a:extLst>
              <a:ext uri="{FF2B5EF4-FFF2-40B4-BE49-F238E27FC236}">
                <a16:creationId xmlns:a16="http://schemas.microsoft.com/office/drawing/2014/main" id="{2C876DBF-4E15-BDDB-4483-10E236E30D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8835" y="1789746"/>
            <a:ext cx="4937928" cy="3803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099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Exercise: Variables and Constants</a:t>
            </a:r>
            <a:br>
              <a:rPr lang="en-GB" dirty="0"/>
            </a:br>
            <a:r>
              <a:rPr lang="en-GB" dirty="0"/>
              <a:t>The Music Purchase Program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B1BC88-74EC-9605-A7A6-64EF76B5A4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24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 have been asked to provide a solution to:</a:t>
            </a:r>
          </a:p>
          <a:p>
            <a:pPr marL="722630" lvl="1" indent="-342900"/>
            <a:r>
              <a:rPr lang="en-GB" dirty="0"/>
              <a:t>Create a </a:t>
            </a:r>
            <a:r>
              <a:rPr lang="en-GB" b="1" u="sng" dirty="0"/>
              <a:t>calculator</a:t>
            </a:r>
            <a:r>
              <a:rPr lang="en-GB" dirty="0"/>
              <a:t> for a website that allows users to download music tracks at a cost of 0.99p. The user simply enters how many music tracks they wish to download, and it calculates the total price.</a:t>
            </a:r>
          </a:p>
          <a:p>
            <a:r>
              <a:rPr lang="en-GB" dirty="0"/>
              <a:t>What will be </a:t>
            </a:r>
            <a:r>
              <a:rPr lang="en-GB" b="1" dirty="0">
                <a:solidFill>
                  <a:srgbClr val="C00000"/>
                </a:solidFill>
              </a:rPr>
              <a:t>the variables and constant(s)</a:t>
            </a:r>
            <a:r>
              <a:rPr lang="en-GB" dirty="0"/>
              <a:t>, if any, for this solution?</a:t>
            </a:r>
          </a:p>
          <a:p>
            <a:endParaRPr lang="en-GB" dirty="0"/>
          </a:p>
          <a:p>
            <a:pPr lvl="1"/>
            <a:r>
              <a:rPr lang="en-GB" dirty="0"/>
              <a:t>First, let's identify the I/O nouns</a:t>
            </a:r>
          </a:p>
          <a:p>
            <a:pPr lvl="2"/>
            <a:r>
              <a:rPr lang="en-GB" dirty="0"/>
              <a:t>Number of music tracks, Cost, Total price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Now distinguish between constants and variables</a:t>
            </a:r>
          </a:p>
          <a:p>
            <a:pPr lvl="2"/>
            <a:r>
              <a:rPr lang="en-GB" dirty="0"/>
              <a:t>Constants</a:t>
            </a:r>
          </a:p>
          <a:p>
            <a:pPr lvl="3"/>
            <a:r>
              <a:rPr lang="en-GB" dirty="0"/>
              <a:t>Cost</a:t>
            </a:r>
          </a:p>
          <a:p>
            <a:pPr lvl="2"/>
            <a:r>
              <a:rPr lang="en-GB" dirty="0"/>
              <a:t>Variables</a:t>
            </a:r>
          </a:p>
          <a:p>
            <a:pPr lvl="3"/>
            <a:r>
              <a:rPr lang="en-GB" dirty="0"/>
              <a:t>Number of music tracks, Total price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0370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Exercise: Variables and Constants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E4F8E4-56D2-44C4-F97B-C3F21F25F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25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You have been asked to provide a solution to:</a:t>
            </a:r>
          </a:p>
          <a:p>
            <a:pPr lvl="1"/>
            <a:r>
              <a:rPr lang="en-GB" b="1" u="sng" dirty="0"/>
              <a:t>Calculate the total price </a:t>
            </a:r>
            <a:r>
              <a:rPr lang="en-GB" dirty="0"/>
              <a:t>for a user to pay on checking out the </a:t>
            </a:r>
            <a:r>
              <a:rPr lang="en-GB" b="1" dirty="0"/>
              <a:t>items</a:t>
            </a:r>
            <a:r>
              <a:rPr lang="en-GB" dirty="0"/>
              <a:t> in their shopping basket.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total price </a:t>
            </a:r>
            <a:r>
              <a:rPr lang="en-GB" dirty="0"/>
              <a:t>should include:</a:t>
            </a:r>
          </a:p>
          <a:p>
            <a:pPr lvl="2"/>
            <a:r>
              <a:rPr lang="en-GB" dirty="0"/>
              <a:t>The sum of all items but assume that </a:t>
            </a:r>
            <a:r>
              <a:rPr lang="en-GB" b="1" dirty="0"/>
              <a:t>the VAT rate has been included </a:t>
            </a:r>
            <a:r>
              <a:rPr lang="en-GB" dirty="0"/>
              <a:t>as part of an item price.</a:t>
            </a:r>
          </a:p>
          <a:p>
            <a:pPr lvl="2"/>
            <a:r>
              <a:rPr lang="en-GB" dirty="0"/>
              <a:t>The </a:t>
            </a:r>
            <a:r>
              <a:rPr lang="en-GB" b="1" dirty="0"/>
              <a:t>delivery charge </a:t>
            </a:r>
            <a:r>
              <a:rPr lang="en-GB" dirty="0"/>
              <a:t>which is a flat rate of £3.99.</a:t>
            </a:r>
          </a:p>
          <a:p>
            <a:pPr lvl="2"/>
            <a:r>
              <a:rPr lang="en-GB" dirty="0"/>
              <a:t>The shop has also promoted </a:t>
            </a:r>
            <a:r>
              <a:rPr lang="en-GB" b="1" dirty="0"/>
              <a:t>a discount code </a:t>
            </a:r>
            <a:r>
              <a:rPr lang="en-GB" dirty="0"/>
              <a:t>called DISC10, which has a value of 10%, which shoppers may apply.</a:t>
            </a:r>
          </a:p>
          <a:p>
            <a:r>
              <a:rPr lang="en-GB" dirty="0"/>
              <a:t>What will be </a:t>
            </a:r>
            <a:r>
              <a:rPr lang="en-GB" b="1" dirty="0">
                <a:solidFill>
                  <a:srgbClr val="C00000"/>
                </a:solidFill>
              </a:rPr>
              <a:t>the variables and constant(s) </a:t>
            </a:r>
            <a:r>
              <a:rPr lang="en-GB" dirty="0"/>
              <a:t>for this solution?</a:t>
            </a:r>
          </a:p>
          <a:p>
            <a:pPr marL="542925" marR="0" lvl="1" indent="-271463" algn="l" defTabSz="685800" rtl="0" eaLnBrk="1" fontAlgn="auto" latinLnBrk="0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Tx/>
              <a:buSzPct val="60000"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First, let's identify the I/O nouns</a:t>
            </a:r>
          </a:p>
          <a:p>
            <a:pPr marL="803275" marR="0" lvl="2" indent="-260350" algn="l" defTabSz="685800" rtl="0" eaLnBrk="1" fontAlgn="auto" latinLnBrk="0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Tx/>
              <a:buSzPct val="8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Items, Total price, Item</a:t>
            </a:r>
            <a:r>
              <a:rPr kumimoji="0" lang="en-GB" sz="2200" b="0" i="0" u="none" strike="noStrike" kern="1200" cap="none" spc="0" normalizeH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price, Delivery charge, Discount code, </a:t>
            </a: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542925" marR="0" lvl="1" indent="-271463" algn="l" defTabSz="685800" rtl="0" eaLnBrk="1" fontAlgn="auto" latinLnBrk="0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Tx/>
              <a:buSzPct val="60000"/>
              <a:buFont typeface="Wingdings" panose="05000000000000000000" pitchFamily="2" charset="2"/>
              <a:buChar char="q"/>
              <a:tabLst/>
              <a:defRPr/>
            </a:pP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srgbClr val="004989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542925" marR="0" lvl="1" indent="-271463" algn="l" defTabSz="685800" rtl="0" eaLnBrk="1" fontAlgn="auto" latinLnBrk="0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Tx/>
              <a:buSzPct val="60000"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Now distinguish between constants and variables</a:t>
            </a:r>
          </a:p>
          <a:p>
            <a:pPr marL="803275" marR="0" lvl="2" indent="-260350" algn="l" defTabSz="685800" rtl="0" eaLnBrk="1" fontAlgn="auto" latinLnBrk="0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Tx/>
              <a:buSzPct val="8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Constants</a:t>
            </a:r>
          </a:p>
          <a:p>
            <a:pPr lvl="3">
              <a:defRPr/>
            </a:pPr>
            <a:r>
              <a:rPr lang="en-GB" dirty="0"/>
              <a:t>Delivery charge, Discount code,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803275" marR="0" lvl="2" indent="-260350" algn="l" defTabSz="685800" rtl="0" eaLnBrk="1" fontAlgn="auto" latinLnBrk="0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Tx/>
              <a:buSzPct val="8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Variables</a:t>
            </a:r>
          </a:p>
          <a:p>
            <a:pPr lvl="3">
              <a:defRPr/>
            </a:pPr>
            <a:r>
              <a:rPr lang="en-GB" dirty="0"/>
              <a:t>Items, Total price, Item price</a:t>
            </a:r>
          </a:p>
          <a:p>
            <a:pPr marL="271462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790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91FBD-B7FC-97BE-CCB2-894F92ECC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E23E9C9-4290-CFC5-55BA-C76CAB869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26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CD58B9-5307-DD77-67A5-C4CB40692EB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I/O nouns must be properly named using similar rules as a computer style.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Must be one word (</a:t>
            </a:r>
            <a:r>
              <a:rPr lang="en-GB" b="1" dirty="0">
                <a:sym typeface="Wingdings" panose="05000000000000000000" pitchFamily="2" charset="2"/>
              </a:rPr>
              <a:t>no spaces</a:t>
            </a:r>
            <a:r>
              <a:rPr lang="en-GB" dirty="0">
                <a:sym typeface="Wingdings" panose="05000000000000000000" pitchFamily="2" charset="2"/>
              </a:rPr>
              <a:t>!)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No punctuation characters (.,!’”, + etc.)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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Some languages allow hyphens (-) and underscore (_)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first character </a:t>
            </a:r>
            <a:r>
              <a:rPr lang="en-GB" u="sng" dirty="0">
                <a:sym typeface="Wingdings" panose="05000000000000000000" pitchFamily="2" charset="2"/>
              </a:rPr>
              <a:t>cannot</a:t>
            </a:r>
            <a:r>
              <a:rPr lang="en-GB" dirty="0">
                <a:sym typeface="Wingdings" panose="05000000000000000000" pitchFamily="2" charset="2"/>
              </a:rPr>
              <a:t> be a number, but others can.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 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name should be </a:t>
            </a:r>
            <a:r>
              <a:rPr lang="en-GB" b="1" i="1" dirty="0">
                <a:sym typeface="Wingdings" panose="05000000000000000000" pitchFamily="2" charset="2"/>
              </a:rPr>
              <a:t>meaningful</a:t>
            </a:r>
            <a:r>
              <a:rPr lang="en-GB" dirty="0">
                <a:sym typeface="Wingdings" panose="05000000000000000000" pitchFamily="2" charset="2"/>
              </a:rPr>
              <a:t> and related to what it represents.</a:t>
            </a:r>
          </a:p>
          <a:p>
            <a:pPr lvl="1"/>
            <a:endParaRPr lang="en-GB" dirty="0"/>
          </a:p>
          <a:p>
            <a:r>
              <a:rPr lang="en-GB" dirty="0"/>
              <a:t>There are two approaches or styles that mostly used by the majority for naming variables.</a:t>
            </a:r>
          </a:p>
          <a:p>
            <a:pPr lvl="1"/>
            <a:r>
              <a:rPr lang="en-GB" dirty="0"/>
              <a:t>Camel Case - The style of naming is “</a:t>
            </a:r>
            <a:r>
              <a:rPr lang="en-GB" b="1" dirty="0">
                <a:solidFill>
                  <a:srgbClr val="C00000"/>
                </a:solidFill>
              </a:rPr>
              <a:t>camelCase</a:t>
            </a:r>
            <a:r>
              <a:rPr lang="en-GB" dirty="0"/>
              <a:t>”.</a:t>
            </a:r>
          </a:p>
          <a:p>
            <a:pPr lvl="1"/>
            <a:r>
              <a:rPr lang="en-GB" dirty="0"/>
              <a:t>Pascal Case - The style of naming is “</a:t>
            </a:r>
            <a:r>
              <a:rPr lang="en-GB" b="1" dirty="0" err="1">
                <a:solidFill>
                  <a:srgbClr val="C00000"/>
                </a:solidFill>
              </a:rPr>
              <a:t>PascalCase</a:t>
            </a:r>
            <a:r>
              <a:rPr lang="en-GB" dirty="0"/>
              <a:t>”.</a:t>
            </a:r>
          </a:p>
          <a:p>
            <a:pPr lvl="1"/>
            <a:r>
              <a:rPr lang="en-GB" sz="2000" dirty="0">
                <a:highlight>
                  <a:srgbClr val="FFFF00"/>
                </a:highlight>
              </a:rPr>
              <a:t>You can use any format but </a:t>
            </a:r>
            <a:r>
              <a:rPr lang="en-GB" sz="2000" b="1" dirty="0">
                <a:highlight>
                  <a:srgbClr val="FFFF00"/>
                </a:highlight>
              </a:rPr>
              <a:t>be consistent</a:t>
            </a:r>
            <a:r>
              <a:rPr lang="en-GB" sz="2000" dirty="0">
                <a:highlight>
                  <a:srgbClr val="FFFF00"/>
                </a:highlight>
              </a:rPr>
              <a:t>!</a:t>
            </a:r>
          </a:p>
          <a:p>
            <a:pPr lvl="1"/>
            <a:endParaRPr lang="en-GB" dirty="0"/>
          </a:p>
          <a:p>
            <a:r>
              <a:rPr lang="en-GB" dirty="0"/>
              <a:t>Variables could be Constant (have a fixed value) or Variables (have unknown or changeable value)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0974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377BB06-A534-0B27-A977-6EA7844824E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689600"/>
            <a:ext cx="357187" cy="355600"/>
          </a:xfrm>
        </p:spPr>
        <p:txBody>
          <a:bodyPr/>
          <a:lstStyle/>
          <a:p>
            <a:fld id="{74D77D2B-B223-4A5F-B2B2-5AE626418F0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41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39DF78E4-D1B5-4786-87AD-5E0F5600E76C}" vid="{74AD5F29-278A-4109-BCA2-BD855AB8AA6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a615e75-cfa6-4777-b3e2-cd5725779d91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0B1A72B1727944BA974A8330C49DD1" ma:contentTypeVersion="11" ma:contentTypeDescription="Create a new document." ma:contentTypeScope="" ma:versionID="510c89f2e0abf3c839d7453871649485">
  <xsd:schema xmlns:xsd="http://www.w3.org/2001/XMLSchema" xmlns:xs="http://www.w3.org/2001/XMLSchema" xmlns:p="http://schemas.microsoft.com/office/2006/metadata/properties" xmlns:ns3="ea615e75-cfa6-4777-b3e2-cd5725779d91" targetNamespace="http://schemas.microsoft.com/office/2006/metadata/properties" ma:root="true" ma:fieldsID="a76fa69accdd7a8673ebeaf3f2749192" ns3:_="">
    <xsd:import namespace="ea615e75-cfa6-4777-b3e2-cd5725779d9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a615e75-cfa6-4777-b3e2-cd5725779d9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5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DD5B511-5103-4FC0-B3F7-1780CE46E0AB}">
  <ds:schemaRefs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purl.org/dc/dcmitype/"/>
    <ds:schemaRef ds:uri="ea615e75-cfa6-4777-b3e2-cd5725779d91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E7EFD3A9-EB08-40FD-9D0C-5DEB7AA5313B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CB8E7F49-899E-49ED-BBFE-6FB5147B6A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a615e75-cfa6-4777-b3e2-cd5725779d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5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Serif 2025_2</Template>
  <TotalTime>541</TotalTime>
  <Words>2490</Words>
  <Application>Microsoft Office PowerPoint</Application>
  <PresentationFormat>Widescreen</PresentationFormat>
  <Paragraphs>361</Paragraphs>
  <Slides>27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Aptos</vt:lpstr>
      <vt:lpstr>Arial</vt:lpstr>
      <vt:lpstr>Calibri</vt:lpstr>
      <vt:lpstr>Calibri Light</vt:lpstr>
      <vt:lpstr>Wingdings</vt:lpstr>
      <vt:lpstr>UWTSD Serif 2025_2</vt:lpstr>
      <vt:lpstr>Analysing and Solving Problems (ACCA4019)  Week 4</vt:lpstr>
      <vt:lpstr>Weekly schedule</vt:lpstr>
      <vt:lpstr>Recap</vt:lpstr>
      <vt:lpstr>Abstract Thinking - Example</vt:lpstr>
      <vt:lpstr>Abstract Thinking</vt:lpstr>
      <vt:lpstr>Computational Thinking - Example</vt:lpstr>
      <vt:lpstr>Requirements Analysis Example</vt:lpstr>
      <vt:lpstr>Discovering IPOs: An Example</vt:lpstr>
      <vt:lpstr>Variables</vt:lpstr>
      <vt:lpstr>Puzzle 1: A Wolf, a Goat and a Cabbage</vt:lpstr>
      <vt:lpstr>Puzzle 2: Two Jealous Husbands</vt:lpstr>
      <vt:lpstr>Variables: Keeping Track of Things</vt:lpstr>
      <vt:lpstr>Variables</vt:lpstr>
      <vt:lpstr>Variables</vt:lpstr>
      <vt:lpstr>Naming a Variable</vt:lpstr>
      <vt:lpstr>Exercise: Variable Names</vt:lpstr>
      <vt:lpstr>Naming a Variable - Approaches</vt:lpstr>
      <vt:lpstr>Variable Names: Camel Case</vt:lpstr>
      <vt:lpstr>Variable Names: Pascal Case &amp; Others</vt:lpstr>
      <vt:lpstr>Variables: Example</vt:lpstr>
      <vt:lpstr>Variables: Example</vt:lpstr>
      <vt:lpstr>Variable Types</vt:lpstr>
      <vt:lpstr>Variable Types</vt:lpstr>
      <vt:lpstr>Exercise: Variables and Constants The Music Purchase Program</vt:lpstr>
      <vt:lpstr>Exercise: Variables and Constants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Serif Salem</cp:lastModifiedBy>
  <cp:revision>4</cp:revision>
  <cp:lastPrinted>2014-09-29T16:21:25Z</cp:lastPrinted>
  <dcterms:created xsi:type="dcterms:W3CDTF">2013-09-18T07:00:31Z</dcterms:created>
  <dcterms:modified xsi:type="dcterms:W3CDTF">2025-06-01T11:38:00Z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  <property fmtid="{D5CDD505-2E9C-101B-9397-08002B2CF9AE}" pid="3" name="ContentTypeId">
    <vt:lpwstr>0x0101003E0B1A72B1727944BA974A8330C49DD1</vt:lpwstr>
  </property>
</Properties>
</file>