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23"/>
  </p:notesMasterIdLst>
  <p:sldIdLst>
    <p:sldId id="274" r:id="rId3"/>
    <p:sldId id="277" r:id="rId4"/>
    <p:sldId id="278" r:id="rId5"/>
    <p:sldId id="273" r:id="rId6"/>
    <p:sldId id="272" r:id="rId7"/>
    <p:sldId id="258" r:id="rId8"/>
    <p:sldId id="259" r:id="rId9"/>
    <p:sldId id="257" r:id="rId10"/>
    <p:sldId id="260" r:id="rId11"/>
    <p:sldId id="261" r:id="rId12"/>
    <p:sldId id="262" r:id="rId13"/>
    <p:sldId id="263" r:id="rId14"/>
    <p:sldId id="264" r:id="rId15"/>
    <p:sldId id="265" r:id="rId16"/>
    <p:sldId id="266" r:id="rId17"/>
    <p:sldId id="268" r:id="rId18"/>
    <p:sldId id="267" r:id="rId19"/>
    <p:sldId id="276" r:id="rId20"/>
    <p:sldId id="269" r:id="rId21"/>
    <p:sldId id="270" r:id="rId22"/>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171" autoAdjust="0"/>
    <p:restoredTop sz="94660"/>
  </p:normalViewPr>
  <p:slideViewPr>
    <p:cSldViewPr>
      <p:cViewPr varScale="1">
        <p:scale>
          <a:sx n="118" d="100"/>
          <a:sy n="118" d="100"/>
        </p:scale>
        <p:origin x="1374" y="96"/>
      </p:cViewPr>
      <p:guideLst>
        <p:guide orient="horz" pos="2160"/>
        <p:guide pos="2880"/>
      </p:guideLst>
    </p:cSldViewPr>
  </p:slideViewPr>
  <p:notesTextViewPr>
    <p:cViewPr>
      <p:scale>
        <a:sx n="1" d="1"/>
        <a:sy n="1" d="1"/>
      </p:scale>
      <p:origin x="0" y="0"/>
    </p:cViewPr>
  </p:notesTextViewPr>
  <p:sorterViewPr>
    <p:cViewPr>
      <p:scale>
        <a:sx n="66" d="100"/>
        <a:sy n="66" d="100"/>
      </p:scale>
      <p:origin x="0" y="0"/>
    </p:cViewPr>
  </p:sorterViewPr>
  <p:notesViewPr>
    <p:cSldViewPr>
      <p:cViewPr varScale="1">
        <p:scale>
          <a:sx n="56" d="100"/>
          <a:sy n="56" d="100"/>
        </p:scale>
        <p:origin x="-1074" y="-8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heme" Target="theme/theme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89785" tIns="44892" rIns="89785" bIns="44892" rtlCol="0"/>
          <a:lstStyle>
            <a:lvl1pPr algn="r">
              <a:defRPr sz="1200"/>
            </a:lvl1pPr>
          </a:lstStyle>
          <a:p>
            <a:fld id="{F7C2373E-0BD9-4005-8481-B88C98EF88BB}" type="datetimeFigureOut">
              <a:rPr lang="en-GB" smtClean="0"/>
              <a:pPr/>
              <a:t>02/07/2019</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5" tIns="44892" rIns="89785" bIns="44892"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5" tIns="44892" rIns="89785" bIns="44892" rtlCol="0" anchor="b"/>
          <a:lstStyle>
            <a:lvl1pPr algn="r">
              <a:defRPr sz="1200"/>
            </a:lvl1pPr>
          </a:lstStyle>
          <a:p>
            <a:fld id="{B78D59F0-4C1E-408F-B0ED-53073DCC9BFE}" type="slidenum">
              <a:rPr lang="en-GB" smtClean="0"/>
              <a:pPr/>
              <a:t>‹#›</a:t>
            </a:fld>
            <a:endParaRPr lang="en-GB"/>
          </a:p>
        </p:txBody>
      </p:sp>
    </p:spTree>
    <p:extLst>
      <p:ext uri="{BB962C8B-B14F-4D97-AF65-F5344CB8AC3E}">
        <p14:creationId xmlns:p14="http://schemas.microsoft.com/office/powerpoint/2010/main" val="12621869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78D59F0-4C1E-408F-B0ED-53073DCC9BFE}" type="slidenum">
              <a:rPr lang="en-GB" smtClean="0"/>
              <a:pPr/>
              <a:t>1</a:t>
            </a:fld>
            <a:endParaRPr lang="en-GB"/>
          </a:p>
        </p:txBody>
      </p:sp>
    </p:spTree>
    <p:extLst>
      <p:ext uri="{BB962C8B-B14F-4D97-AF65-F5344CB8AC3E}">
        <p14:creationId xmlns:p14="http://schemas.microsoft.com/office/powerpoint/2010/main" val="1325023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78D59F0-4C1E-408F-B0ED-53073DCC9BFE}" type="slidenum">
              <a:rPr lang="en-GB" smtClean="0"/>
              <a:pPr/>
              <a:t>2</a:t>
            </a:fld>
            <a:endParaRPr lang="en-GB"/>
          </a:p>
        </p:txBody>
      </p:sp>
    </p:spTree>
    <p:extLst>
      <p:ext uri="{BB962C8B-B14F-4D97-AF65-F5344CB8AC3E}">
        <p14:creationId xmlns:p14="http://schemas.microsoft.com/office/powerpoint/2010/main" val="10269713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78D59F0-4C1E-408F-B0ED-53073DCC9BFE}" type="slidenum">
              <a:rPr lang="en-GB" smtClean="0"/>
              <a:pPr/>
              <a:t>3</a:t>
            </a:fld>
            <a:endParaRPr lang="en-GB"/>
          </a:p>
        </p:txBody>
      </p:sp>
    </p:spTree>
    <p:extLst>
      <p:ext uri="{BB962C8B-B14F-4D97-AF65-F5344CB8AC3E}">
        <p14:creationId xmlns:p14="http://schemas.microsoft.com/office/powerpoint/2010/main" val="7945667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78D59F0-4C1E-408F-B0ED-53073DCC9BFE}" type="slidenum">
              <a:rPr lang="en-GB" smtClean="0"/>
              <a:pPr/>
              <a:t>4</a:t>
            </a:fld>
            <a:endParaRPr lang="en-GB"/>
          </a:p>
        </p:txBody>
      </p:sp>
    </p:spTree>
    <p:extLst>
      <p:ext uri="{BB962C8B-B14F-4D97-AF65-F5344CB8AC3E}">
        <p14:creationId xmlns:p14="http://schemas.microsoft.com/office/powerpoint/2010/main" val="9380197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Added this slide to note bad examples</a:t>
            </a:r>
            <a:r>
              <a:rPr lang="en-GB" baseline="0" dirty="0" smtClean="0"/>
              <a:t> of breaching ethics.</a:t>
            </a:r>
          </a:p>
          <a:p>
            <a:r>
              <a:rPr lang="en-GB" baseline="0" dirty="0" smtClean="0"/>
              <a:t>You tube clips of well known experiments, discuss the ethics. </a:t>
            </a:r>
          </a:p>
          <a:p>
            <a:endParaRPr lang="en-GB" baseline="0" dirty="0" smtClean="0"/>
          </a:p>
          <a:p>
            <a:r>
              <a:rPr lang="en-GB" baseline="0" dirty="0" smtClean="0"/>
              <a:t>Baby Albert was conditioned to be scared. Did Dr Watson have the right to this , despite psychology noting the good that has come  from such research.</a:t>
            </a:r>
            <a:endParaRPr lang="en-GB" dirty="0"/>
          </a:p>
        </p:txBody>
      </p:sp>
      <p:sp>
        <p:nvSpPr>
          <p:cNvPr id="4" name="Slide Number Placeholder 3"/>
          <p:cNvSpPr>
            <a:spLocks noGrp="1"/>
          </p:cNvSpPr>
          <p:nvPr>
            <p:ph type="sldNum" sz="quarter" idx="10"/>
          </p:nvPr>
        </p:nvSpPr>
        <p:spPr/>
        <p:txBody>
          <a:bodyPr/>
          <a:lstStyle/>
          <a:p>
            <a:fld id="{B78D59F0-4C1E-408F-B0ED-53073DCC9BFE}" type="slidenum">
              <a:rPr lang="en-GB" smtClean="0"/>
              <a:pPr/>
              <a:t>5</a:t>
            </a:fld>
            <a:endParaRPr lang="en-GB"/>
          </a:p>
        </p:txBody>
      </p:sp>
    </p:spTree>
    <p:extLst>
      <p:ext uri="{BB962C8B-B14F-4D97-AF65-F5344CB8AC3E}">
        <p14:creationId xmlns:p14="http://schemas.microsoft.com/office/powerpoint/2010/main" val="33736863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normAutofit/>
          </a:bodyPr>
          <a:lstStyle/>
          <a:p>
            <a:r>
              <a:rPr lang="en-GB" dirty="0" smtClean="0"/>
              <a:t>Discuss what harm could be . Not just physical</a:t>
            </a:r>
          </a:p>
          <a:p>
            <a:r>
              <a:rPr lang="en-GB" dirty="0" smtClean="0"/>
              <a:t>Emotional</a:t>
            </a:r>
            <a:r>
              <a:rPr lang="en-GB" baseline="0" dirty="0"/>
              <a:t> </a:t>
            </a:r>
            <a:r>
              <a:rPr lang="en-GB" baseline="0" dirty="0" smtClean="0"/>
              <a:t>harm</a:t>
            </a:r>
          </a:p>
          <a:p>
            <a:r>
              <a:rPr lang="en-GB" baseline="0" dirty="0" smtClean="0"/>
              <a:t>Causing distress</a:t>
            </a:r>
          </a:p>
          <a:p>
            <a:r>
              <a:rPr lang="en-GB" baseline="0" dirty="0" smtClean="0"/>
              <a:t>Causing offence</a:t>
            </a:r>
          </a:p>
          <a:p>
            <a:r>
              <a:rPr lang="en-GB" baseline="0" dirty="0" smtClean="0"/>
              <a:t>Causing doubt</a:t>
            </a:r>
          </a:p>
          <a:p>
            <a:endParaRPr lang="en-GB" baseline="0" dirty="0" smtClean="0"/>
          </a:p>
          <a:p>
            <a:r>
              <a:rPr lang="en-GB" baseline="0" dirty="0" smtClean="0"/>
              <a:t>Think of examples</a:t>
            </a:r>
          </a:p>
          <a:p>
            <a:r>
              <a:rPr lang="en-GB" baseline="0" dirty="0" smtClean="0"/>
              <a:t>Questionnaires  making parent’s question their child rearing skills</a:t>
            </a:r>
          </a:p>
          <a:p>
            <a:r>
              <a:rPr lang="en-GB" baseline="0" dirty="0" smtClean="0"/>
              <a:t>A new person observing in a nursery causing children to be shy and distressed</a:t>
            </a:r>
          </a:p>
          <a:p>
            <a:r>
              <a:rPr lang="en-GB" baseline="0" dirty="0" smtClean="0"/>
              <a:t>There are always risk , ethical research needs to consider and lessen  the risks or the consequences of risk  </a:t>
            </a:r>
          </a:p>
          <a:p>
            <a:r>
              <a:rPr lang="en-GB" baseline="0" dirty="0" err="1" smtClean="0"/>
              <a:t>Wailling</a:t>
            </a:r>
            <a:r>
              <a:rPr lang="en-GB" baseline="0" dirty="0" smtClean="0"/>
              <a:t>, (2005) handout to be shared with students – get them to identify the attention to detail, use of headings and links to ethical guidance and frameworks.</a:t>
            </a:r>
            <a:endParaRPr lang="en-GB" dirty="0" smtClean="0"/>
          </a:p>
        </p:txBody>
      </p:sp>
      <p:sp>
        <p:nvSpPr>
          <p:cNvPr id="4" name="Dalfan Rhif y Sleid 3"/>
          <p:cNvSpPr>
            <a:spLocks noGrp="1"/>
          </p:cNvSpPr>
          <p:nvPr>
            <p:ph type="sldNum" sz="quarter" idx="10"/>
          </p:nvPr>
        </p:nvSpPr>
        <p:spPr/>
        <p:txBody>
          <a:bodyPr/>
          <a:lstStyle/>
          <a:p>
            <a:fld id="{B78D59F0-4C1E-408F-B0ED-53073DCC9BFE}" type="slidenum">
              <a:rPr lang="en-GB" smtClean="0"/>
              <a:pPr/>
              <a:t>6</a:t>
            </a:fld>
            <a:endParaRPr lang="en-GB"/>
          </a:p>
        </p:txBody>
      </p:sp>
    </p:spTree>
    <p:extLst>
      <p:ext uri="{BB962C8B-B14F-4D97-AF65-F5344CB8AC3E}">
        <p14:creationId xmlns:p14="http://schemas.microsoft.com/office/powerpoint/2010/main" val="37649879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78D59F0-4C1E-408F-B0ED-53073DCC9BFE}" type="slidenum">
              <a:rPr lang="en-GB" smtClean="0"/>
              <a:pPr/>
              <a:t>7</a:t>
            </a:fld>
            <a:endParaRPr lang="en-GB"/>
          </a:p>
        </p:txBody>
      </p:sp>
    </p:spTree>
    <p:extLst>
      <p:ext uri="{BB962C8B-B14F-4D97-AF65-F5344CB8AC3E}">
        <p14:creationId xmlns:p14="http://schemas.microsoft.com/office/powerpoint/2010/main" val="42799074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78D59F0-4C1E-408F-B0ED-53073DCC9BFE}" type="slidenum">
              <a:rPr lang="en-GB" smtClean="0"/>
              <a:pPr/>
              <a:t>8</a:t>
            </a:fld>
            <a:endParaRPr lang="en-GB"/>
          </a:p>
        </p:txBody>
      </p:sp>
    </p:spTree>
    <p:extLst>
      <p:ext uri="{BB962C8B-B14F-4D97-AF65-F5344CB8AC3E}">
        <p14:creationId xmlns:p14="http://schemas.microsoft.com/office/powerpoint/2010/main" val="33010899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0" y="4339141"/>
            <a:ext cx="7395962" cy="4682939"/>
          </a:xfrm>
        </p:spPr>
        <p:txBody>
          <a:bodyPr/>
          <a:lstStyle/>
          <a:p>
            <a:r>
              <a:rPr lang="en-GB" sz="1100" dirty="0"/>
              <a:t>What is voluntary?</a:t>
            </a:r>
          </a:p>
          <a:p>
            <a:r>
              <a:rPr lang="en-GB" sz="1100" dirty="0"/>
              <a:t>What is informed?</a:t>
            </a:r>
          </a:p>
          <a:p>
            <a:r>
              <a:rPr lang="en-GB" sz="1100" dirty="0"/>
              <a:t>Get them to consider , can all children read, what about very young children and babies?</a:t>
            </a:r>
          </a:p>
          <a:p>
            <a:r>
              <a:rPr lang="en-GB" sz="1100" dirty="0"/>
              <a:t>Can children know consequences of what they are agreeing to?</a:t>
            </a:r>
          </a:p>
          <a:p>
            <a:r>
              <a:rPr lang="en-GB" sz="1100" dirty="0"/>
              <a:t>How can informed by </a:t>
            </a:r>
            <a:r>
              <a:rPr lang="en-GB" sz="1100" dirty="0" err="1"/>
              <a:t>guranted</a:t>
            </a:r>
            <a:r>
              <a:rPr lang="en-GB" sz="1100" dirty="0"/>
              <a:t>. Do we need interpreters, verbal as well as written explanation</a:t>
            </a:r>
          </a:p>
        </p:txBody>
      </p:sp>
      <p:sp>
        <p:nvSpPr>
          <p:cNvPr id="4" name="Slide Number Placeholder 3"/>
          <p:cNvSpPr>
            <a:spLocks noGrp="1"/>
          </p:cNvSpPr>
          <p:nvPr>
            <p:ph type="sldNum" sz="quarter" idx="10"/>
          </p:nvPr>
        </p:nvSpPr>
        <p:spPr/>
        <p:txBody>
          <a:bodyPr/>
          <a:lstStyle/>
          <a:p>
            <a:fld id="{B78D59F0-4C1E-408F-B0ED-53073DCC9BFE}" type="slidenum">
              <a:rPr lang="en-GB" smtClean="0"/>
              <a:pPr/>
              <a:t>9</a:t>
            </a:fld>
            <a:endParaRPr lang="en-GB"/>
          </a:p>
        </p:txBody>
      </p:sp>
    </p:spTree>
    <p:extLst>
      <p:ext uri="{BB962C8B-B14F-4D97-AF65-F5344CB8AC3E}">
        <p14:creationId xmlns:p14="http://schemas.microsoft.com/office/powerpoint/2010/main" val="27896678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73615" y="4646374"/>
            <a:ext cx="5335270" cy="4389120"/>
          </a:xfrm>
        </p:spPr>
        <p:txBody>
          <a:bodyPr/>
          <a:lstStyle/>
          <a:p>
            <a:r>
              <a:rPr lang="en-GB" dirty="0" smtClean="0"/>
              <a:t>Is it right for</a:t>
            </a:r>
            <a:r>
              <a:rPr lang="en-GB" baseline="0" dirty="0" smtClean="0"/>
              <a:t> researcher to pretend they are a new teacher?</a:t>
            </a:r>
            <a:endParaRPr lang="en-GB" dirty="0"/>
          </a:p>
        </p:txBody>
      </p:sp>
      <p:sp>
        <p:nvSpPr>
          <p:cNvPr id="4" name="Slide Number Placeholder 3"/>
          <p:cNvSpPr>
            <a:spLocks noGrp="1"/>
          </p:cNvSpPr>
          <p:nvPr>
            <p:ph type="sldNum" sz="quarter" idx="10"/>
          </p:nvPr>
        </p:nvSpPr>
        <p:spPr/>
        <p:txBody>
          <a:bodyPr/>
          <a:lstStyle/>
          <a:p>
            <a:fld id="{B78D59F0-4C1E-408F-B0ED-53073DCC9BFE}" type="slidenum">
              <a:rPr lang="en-GB" smtClean="0"/>
              <a:pPr/>
              <a:t>10</a:t>
            </a:fld>
            <a:endParaRPr lang="en-GB"/>
          </a:p>
        </p:txBody>
      </p:sp>
    </p:spTree>
    <p:extLst>
      <p:ext uri="{BB962C8B-B14F-4D97-AF65-F5344CB8AC3E}">
        <p14:creationId xmlns:p14="http://schemas.microsoft.com/office/powerpoint/2010/main" val="32031618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Do</a:t>
            </a:r>
            <a:r>
              <a:rPr lang="en-GB" baseline="0" dirty="0" smtClean="0"/>
              <a:t> children know they can not be involved?</a:t>
            </a:r>
          </a:p>
          <a:p>
            <a:r>
              <a:rPr lang="en-GB" baseline="0" dirty="0" smtClean="0"/>
              <a:t>How can this be reinforced during a longer study ?</a:t>
            </a:r>
            <a:endParaRPr lang="en-GB" dirty="0"/>
          </a:p>
        </p:txBody>
      </p:sp>
      <p:sp>
        <p:nvSpPr>
          <p:cNvPr id="4" name="Slide Number Placeholder 3"/>
          <p:cNvSpPr>
            <a:spLocks noGrp="1"/>
          </p:cNvSpPr>
          <p:nvPr>
            <p:ph type="sldNum" sz="quarter" idx="10"/>
          </p:nvPr>
        </p:nvSpPr>
        <p:spPr/>
        <p:txBody>
          <a:bodyPr/>
          <a:lstStyle/>
          <a:p>
            <a:fld id="{B78D59F0-4C1E-408F-B0ED-53073DCC9BFE}" type="slidenum">
              <a:rPr lang="en-GB" smtClean="0"/>
              <a:pPr/>
              <a:t>11</a:t>
            </a:fld>
            <a:endParaRPr lang="en-GB"/>
          </a:p>
        </p:txBody>
      </p:sp>
    </p:spTree>
    <p:extLst>
      <p:ext uri="{BB962C8B-B14F-4D97-AF65-F5344CB8AC3E}">
        <p14:creationId xmlns:p14="http://schemas.microsoft.com/office/powerpoint/2010/main" val="9546641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0" y="4339141"/>
            <a:ext cx="6669088" cy="4682939"/>
          </a:xfrm>
        </p:spPr>
        <p:txBody>
          <a:bodyPr/>
          <a:lstStyle/>
          <a:p>
            <a:endParaRPr lang="en-GB" dirty="0"/>
          </a:p>
        </p:txBody>
      </p:sp>
      <p:sp>
        <p:nvSpPr>
          <p:cNvPr id="4" name="Slide Number Placeholder 3"/>
          <p:cNvSpPr>
            <a:spLocks noGrp="1"/>
          </p:cNvSpPr>
          <p:nvPr>
            <p:ph type="sldNum" sz="quarter" idx="10"/>
          </p:nvPr>
        </p:nvSpPr>
        <p:spPr/>
        <p:txBody>
          <a:bodyPr/>
          <a:lstStyle/>
          <a:p>
            <a:fld id="{B78D59F0-4C1E-408F-B0ED-53073DCC9BFE}" type="slidenum">
              <a:rPr lang="en-GB" smtClean="0"/>
              <a:pPr/>
              <a:t>12</a:t>
            </a:fld>
            <a:endParaRPr lang="en-GB"/>
          </a:p>
        </p:txBody>
      </p:sp>
    </p:spTree>
    <p:extLst>
      <p:ext uri="{BB962C8B-B14F-4D97-AF65-F5344CB8AC3E}">
        <p14:creationId xmlns:p14="http://schemas.microsoft.com/office/powerpoint/2010/main" val="3789354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8D59F0-4C1E-408F-B0ED-53073DCC9BFE}" type="slidenum">
              <a:rPr lang="en-GB" smtClean="0"/>
              <a:pPr/>
              <a:t>13</a:t>
            </a:fld>
            <a:endParaRPr lang="en-GB"/>
          </a:p>
        </p:txBody>
      </p:sp>
    </p:spTree>
    <p:extLst>
      <p:ext uri="{BB962C8B-B14F-4D97-AF65-F5344CB8AC3E}">
        <p14:creationId xmlns:p14="http://schemas.microsoft.com/office/powerpoint/2010/main" val="6761772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8D59F0-4C1E-408F-B0ED-53073DCC9BFE}" type="slidenum">
              <a:rPr lang="en-GB" smtClean="0"/>
              <a:pPr/>
              <a:t>14</a:t>
            </a:fld>
            <a:endParaRPr lang="en-GB"/>
          </a:p>
        </p:txBody>
      </p:sp>
    </p:spTree>
    <p:extLst>
      <p:ext uri="{BB962C8B-B14F-4D97-AF65-F5344CB8AC3E}">
        <p14:creationId xmlns:p14="http://schemas.microsoft.com/office/powerpoint/2010/main" val="265891786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253468" y="4632960"/>
            <a:ext cx="6232176" cy="4389120"/>
          </a:xfrm>
        </p:spPr>
        <p:txBody>
          <a:bodyPr/>
          <a:lstStyle/>
          <a:p>
            <a:r>
              <a:rPr lang="en-GB" dirty="0" smtClean="0"/>
              <a:t>How</a:t>
            </a:r>
            <a:r>
              <a:rPr lang="en-GB" baseline="0" dirty="0" smtClean="0"/>
              <a:t> can</a:t>
            </a:r>
            <a:r>
              <a:rPr lang="en-GB" dirty="0" smtClean="0"/>
              <a:t> this be ensured</a:t>
            </a:r>
          </a:p>
          <a:p>
            <a:r>
              <a:rPr lang="en-GB" dirty="0" smtClean="0"/>
              <a:t>Do you need to collect personal data? </a:t>
            </a:r>
          </a:p>
          <a:p>
            <a:r>
              <a:rPr lang="en-GB" dirty="0" smtClean="0"/>
              <a:t>If so where it is stored and how. Are your IT facilities safe ?</a:t>
            </a:r>
          </a:p>
          <a:p>
            <a:r>
              <a:rPr lang="en-GB" dirty="0" smtClean="0"/>
              <a:t>Why would this need to be explained to young children?</a:t>
            </a:r>
          </a:p>
          <a:p>
            <a:r>
              <a:rPr lang="en-GB" dirty="0" smtClean="0"/>
              <a:t>What about safeguarding?</a:t>
            </a:r>
          </a:p>
          <a:p>
            <a:endParaRPr lang="en-GB" dirty="0"/>
          </a:p>
        </p:txBody>
      </p:sp>
      <p:sp>
        <p:nvSpPr>
          <p:cNvPr id="4" name="Slide Number Placeholder 3"/>
          <p:cNvSpPr>
            <a:spLocks noGrp="1"/>
          </p:cNvSpPr>
          <p:nvPr>
            <p:ph type="sldNum" sz="quarter" idx="10"/>
          </p:nvPr>
        </p:nvSpPr>
        <p:spPr/>
        <p:txBody>
          <a:bodyPr/>
          <a:lstStyle/>
          <a:p>
            <a:fld id="{B78D59F0-4C1E-408F-B0ED-53073DCC9BFE}" type="slidenum">
              <a:rPr lang="en-GB" smtClean="0"/>
              <a:pPr/>
              <a:t>15</a:t>
            </a:fld>
            <a:endParaRPr lang="en-GB"/>
          </a:p>
        </p:txBody>
      </p:sp>
    </p:spTree>
    <p:extLst>
      <p:ext uri="{BB962C8B-B14F-4D97-AF65-F5344CB8AC3E}">
        <p14:creationId xmlns:p14="http://schemas.microsoft.com/office/powerpoint/2010/main" val="3378272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73615" y="4723184"/>
            <a:ext cx="5335270" cy="4389120"/>
          </a:xfrm>
        </p:spPr>
        <p:txBody>
          <a:bodyPr/>
          <a:lstStyle/>
          <a:p>
            <a:endParaRPr lang="en-GB" dirty="0"/>
          </a:p>
        </p:txBody>
      </p:sp>
      <p:sp>
        <p:nvSpPr>
          <p:cNvPr id="4" name="Slide Number Placeholder 3"/>
          <p:cNvSpPr>
            <a:spLocks noGrp="1"/>
          </p:cNvSpPr>
          <p:nvPr>
            <p:ph type="sldNum" sz="quarter" idx="10"/>
          </p:nvPr>
        </p:nvSpPr>
        <p:spPr/>
        <p:txBody>
          <a:bodyPr/>
          <a:lstStyle/>
          <a:p>
            <a:fld id="{B78D59F0-4C1E-408F-B0ED-53073DCC9BFE}" type="slidenum">
              <a:rPr lang="en-GB" smtClean="0"/>
              <a:pPr/>
              <a:t>16</a:t>
            </a:fld>
            <a:endParaRPr lang="en-GB"/>
          </a:p>
        </p:txBody>
      </p:sp>
    </p:spTree>
    <p:extLst>
      <p:ext uri="{BB962C8B-B14F-4D97-AF65-F5344CB8AC3E}">
        <p14:creationId xmlns:p14="http://schemas.microsoft.com/office/powerpoint/2010/main" val="49278516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73615" y="4723183"/>
            <a:ext cx="5335270" cy="4312312"/>
          </a:xfrm>
        </p:spPr>
        <p:txBody>
          <a:bodyPr/>
          <a:lstStyle/>
          <a:p>
            <a:r>
              <a:rPr lang="en-GB" dirty="0" smtClean="0"/>
              <a:t>Research should be valid, and honest. You should not set out to get the result you want or to fool those reading your research. </a:t>
            </a:r>
            <a:endParaRPr lang="en-GB" dirty="0"/>
          </a:p>
        </p:txBody>
      </p:sp>
      <p:sp>
        <p:nvSpPr>
          <p:cNvPr id="4" name="Slide Number Placeholder 3"/>
          <p:cNvSpPr>
            <a:spLocks noGrp="1"/>
          </p:cNvSpPr>
          <p:nvPr>
            <p:ph type="sldNum" sz="quarter" idx="10"/>
          </p:nvPr>
        </p:nvSpPr>
        <p:spPr/>
        <p:txBody>
          <a:bodyPr/>
          <a:lstStyle/>
          <a:p>
            <a:fld id="{B78D59F0-4C1E-408F-B0ED-53073DCC9BFE}" type="slidenum">
              <a:rPr lang="en-GB" smtClean="0"/>
              <a:pPr/>
              <a:t>17</a:t>
            </a:fld>
            <a:endParaRPr lang="en-GB"/>
          </a:p>
        </p:txBody>
      </p:sp>
    </p:spTree>
    <p:extLst>
      <p:ext uri="{BB962C8B-B14F-4D97-AF65-F5344CB8AC3E}">
        <p14:creationId xmlns:p14="http://schemas.microsoft.com/office/powerpoint/2010/main" val="110327464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78D59F0-4C1E-408F-B0ED-53073DCC9BFE}" type="slidenum">
              <a:rPr lang="en-GB" smtClean="0"/>
              <a:pPr/>
              <a:t>18</a:t>
            </a:fld>
            <a:endParaRPr lang="en-GB"/>
          </a:p>
        </p:txBody>
      </p:sp>
    </p:spTree>
    <p:extLst>
      <p:ext uri="{BB962C8B-B14F-4D97-AF65-F5344CB8AC3E}">
        <p14:creationId xmlns:p14="http://schemas.microsoft.com/office/powerpoint/2010/main" val="393680058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8D59F0-4C1E-408F-B0ED-53073DCC9BFE}" type="slidenum">
              <a:rPr lang="en-GB" smtClean="0"/>
              <a:pPr/>
              <a:t>19</a:t>
            </a:fld>
            <a:endParaRPr lang="en-GB"/>
          </a:p>
        </p:txBody>
      </p:sp>
    </p:spTree>
    <p:extLst>
      <p:ext uri="{BB962C8B-B14F-4D97-AF65-F5344CB8AC3E}">
        <p14:creationId xmlns:p14="http://schemas.microsoft.com/office/powerpoint/2010/main" val="355696766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8788" y="960438"/>
            <a:ext cx="4873625" cy="3656012"/>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8D59F0-4C1E-408F-B0ED-53073DCC9BFE}" type="slidenum">
              <a:rPr lang="en-GB" smtClean="0"/>
              <a:pPr/>
              <a:t>20</a:t>
            </a:fld>
            <a:endParaRPr lang="en-GB"/>
          </a:p>
        </p:txBody>
      </p:sp>
    </p:spTree>
    <p:extLst>
      <p:ext uri="{BB962C8B-B14F-4D97-AF65-F5344CB8AC3E}">
        <p14:creationId xmlns:p14="http://schemas.microsoft.com/office/powerpoint/2010/main" val="25601113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43724CC-E3D7-43CD-9937-CC684ACD221A}" type="datetimeFigureOut">
              <a:rPr lang="en-GB" smtClean="0"/>
              <a:pPr/>
              <a:t>02/07/2019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8A43BF-CF6F-49DE-BD9B-0A3362537AE7}" type="slidenum">
              <a:rPr lang="en-GB" smtClean="0"/>
              <a:pPr/>
              <a:t>‹#›</a:t>
            </a:fld>
            <a:endParaRPr lang="en-GB"/>
          </a:p>
        </p:txBody>
      </p:sp>
    </p:spTree>
    <p:extLst>
      <p:ext uri="{BB962C8B-B14F-4D97-AF65-F5344CB8AC3E}">
        <p14:creationId xmlns:p14="http://schemas.microsoft.com/office/powerpoint/2010/main" val="23565810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43724CC-E3D7-43CD-9937-CC684ACD221A}" type="datetimeFigureOut">
              <a:rPr lang="en-GB" smtClean="0"/>
              <a:pPr/>
              <a:t>02/07/2019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8A43BF-CF6F-49DE-BD9B-0A3362537AE7}" type="slidenum">
              <a:rPr lang="en-GB" smtClean="0"/>
              <a:pPr/>
              <a:t>‹#›</a:t>
            </a:fld>
            <a:endParaRPr lang="en-GB"/>
          </a:p>
        </p:txBody>
      </p:sp>
    </p:spTree>
    <p:extLst>
      <p:ext uri="{BB962C8B-B14F-4D97-AF65-F5344CB8AC3E}">
        <p14:creationId xmlns:p14="http://schemas.microsoft.com/office/powerpoint/2010/main" val="32207100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43724CC-E3D7-43CD-9937-CC684ACD221A}" type="datetimeFigureOut">
              <a:rPr lang="en-GB" smtClean="0"/>
              <a:pPr/>
              <a:t>02/07/2019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8A43BF-CF6F-49DE-BD9B-0A3362537AE7}" type="slidenum">
              <a:rPr lang="en-GB" smtClean="0"/>
              <a:pPr/>
              <a:t>‹#›</a:t>
            </a:fld>
            <a:endParaRPr lang="en-GB"/>
          </a:p>
        </p:txBody>
      </p:sp>
    </p:spTree>
    <p:extLst>
      <p:ext uri="{BB962C8B-B14F-4D97-AF65-F5344CB8AC3E}">
        <p14:creationId xmlns:p14="http://schemas.microsoft.com/office/powerpoint/2010/main" val="8310811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43724CC-E3D7-43CD-9937-CC684ACD221A}" type="datetimeFigureOut">
              <a:rPr lang="en-GB" smtClean="0"/>
              <a:pPr/>
              <a:t>02/07/2019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8A43BF-CF6F-49DE-BD9B-0A3362537AE7}" type="slidenum">
              <a:rPr lang="en-GB" smtClean="0"/>
              <a:pPr/>
              <a:t>‹#›</a:t>
            </a:fld>
            <a:endParaRPr lang="en-GB"/>
          </a:p>
        </p:txBody>
      </p:sp>
    </p:spTree>
    <p:extLst>
      <p:ext uri="{BB962C8B-B14F-4D97-AF65-F5344CB8AC3E}">
        <p14:creationId xmlns:p14="http://schemas.microsoft.com/office/powerpoint/2010/main" val="27114150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43724CC-E3D7-43CD-9937-CC684ACD221A}" type="datetimeFigureOut">
              <a:rPr lang="en-GB" smtClean="0"/>
              <a:pPr/>
              <a:t>02/07/2019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48A43BF-CF6F-49DE-BD9B-0A3362537AE7}" type="slidenum">
              <a:rPr lang="en-GB" smtClean="0"/>
              <a:pPr/>
              <a:t>‹#›</a:t>
            </a:fld>
            <a:endParaRPr lang="en-GB"/>
          </a:p>
        </p:txBody>
      </p:sp>
    </p:spTree>
    <p:extLst>
      <p:ext uri="{BB962C8B-B14F-4D97-AF65-F5344CB8AC3E}">
        <p14:creationId xmlns:p14="http://schemas.microsoft.com/office/powerpoint/2010/main" val="13800799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43724CC-E3D7-43CD-9937-CC684ACD221A}" type="datetimeFigureOut">
              <a:rPr lang="en-GB" smtClean="0"/>
              <a:pPr/>
              <a:t>02/07/2019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48A43BF-CF6F-49DE-BD9B-0A3362537AE7}" type="slidenum">
              <a:rPr lang="en-GB" smtClean="0"/>
              <a:pPr/>
              <a:t>‹#›</a:t>
            </a:fld>
            <a:endParaRPr lang="en-GB"/>
          </a:p>
        </p:txBody>
      </p:sp>
    </p:spTree>
    <p:extLst>
      <p:ext uri="{BB962C8B-B14F-4D97-AF65-F5344CB8AC3E}">
        <p14:creationId xmlns:p14="http://schemas.microsoft.com/office/powerpoint/2010/main" val="7786872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43724CC-E3D7-43CD-9937-CC684ACD221A}" type="datetimeFigureOut">
              <a:rPr lang="en-GB" smtClean="0"/>
              <a:pPr/>
              <a:t>02/07/2019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48A43BF-CF6F-49DE-BD9B-0A3362537AE7}" type="slidenum">
              <a:rPr lang="en-GB" smtClean="0"/>
              <a:pPr/>
              <a:t>‹#›</a:t>
            </a:fld>
            <a:endParaRPr lang="en-GB"/>
          </a:p>
        </p:txBody>
      </p:sp>
    </p:spTree>
    <p:extLst>
      <p:ext uri="{BB962C8B-B14F-4D97-AF65-F5344CB8AC3E}">
        <p14:creationId xmlns:p14="http://schemas.microsoft.com/office/powerpoint/2010/main" val="14737804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43724CC-E3D7-43CD-9937-CC684ACD221A}" type="datetimeFigureOut">
              <a:rPr lang="en-GB" smtClean="0"/>
              <a:pPr/>
              <a:t>02/07/2019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8A43BF-CF6F-49DE-BD9B-0A3362537AE7}" type="slidenum">
              <a:rPr lang="en-GB" smtClean="0"/>
              <a:pPr/>
              <a:t>‹#›</a:t>
            </a:fld>
            <a:endParaRPr lang="en-GB"/>
          </a:p>
        </p:txBody>
      </p:sp>
    </p:spTree>
    <p:extLst>
      <p:ext uri="{BB962C8B-B14F-4D97-AF65-F5344CB8AC3E}">
        <p14:creationId xmlns:p14="http://schemas.microsoft.com/office/powerpoint/2010/main" val="28425918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43724CC-E3D7-43CD-9937-CC684ACD221A}" type="datetimeFigureOut">
              <a:rPr lang="en-GB" smtClean="0"/>
              <a:pPr/>
              <a:t>02/07/2019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8A43BF-CF6F-49DE-BD9B-0A3362537AE7}" type="slidenum">
              <a:rPr lang="en-GB" smtClean="0"/>
              <a:pPr/>
              <a:t>‹#›</a:t>
            </a:fld>
            <a:endParaRPr lang="en-GB"/>
          </a:p>
        </p:txBody>
      </p:sp>
    </p:spTree>
    <p:extLst>
      <p:ext uri="{BB962C8B-B14F-4D97-AF65-F5344CB8AC3E}">
        <p14:creationId xmlns:p14="http://schemas.microsoft.com/office/powerpoint/2010/main" val="1619650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43724CC-E3D7-43CD-9937-CC684ACD221A}" type="datetimeFigureOut">
              <a:rPr lang="en-GB" smtClean="0"/>
              <a:pPr/>
              <a:t>02/07/2019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8A43BF-CF6F-49DE-BD9B-0A3362537AE7}" type="slidenum">
              <a:rPr lang="en-GB" smtClean="0"/>
              <a:pPr/>
              <a:t>‹#›</a:t>
            </a:fld>
            <a:endParaRPr lang="en-GB"/>
          </a:p>
        </p:txBody>
      </p:sp>
    </p:spTree>
    <p:extLst>
      <p:ext uri="{BB962C8B-B14F-4D97-AF65-F5344CB8AC3E}">
        <p14:creationId xmlns:p14="http://schemas.microsoft.com/office/powerpoint/2010/main" val="36976639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43724CC-E3D7-43CD-9937-CC684ACD221A}" type="datetimeFigureOut">
              <a:rPr lang="en-GB" smtClean="0"/>
              <a:pPr/>
              <a:t>02/07/2019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8A43BF-CF6F-49DE-BD9B-0A3362537AE7}" type="slidenum">
              <a:rPr lang="en-GB" smtClean="0"/>
              <a:pPr/>
              <a:t>‹#›</a:t>
            </a:fld>
            <a:endParaRPr lang="en-GB"/>
          </a:p>
        </p:txBody>
      </p:sp>
    </p:spTree>
    <p:extLst>
      <p:ext uri="{BB962C8B-B14F-4D97-AF65-F5344CB8AC3E}">
        <p14:creationId xmlns:p14="http://schemas.microsoft.com/office/powerpoint/2010/main" val="30111893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solidFill>
                  <a:prstClr val="black">
                    <a:tint val="75000"/>
                  </a:prstClr>
                </a:solidFill>
              </a:rPr>
              <a:pPr/>
              <a:t>02/07/2019</a:t>
            </a:fld>
            <a:endParaRPr lang="en-GB">
              <a:solidFill>
                <a:prstClr val="black">
                  <a:tint val="75000"/>
                </a:prstClr>
              </a:solidFill>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669410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02/07/2019</a:t>
            </a:fld>
            <a:endParaRPr lang="en-GB">
              <a:solidFill>
                <a:prstClr val="black">
                  <a:tint val="75000"/>
                </a:prstClr>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82744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02/07/2019</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728901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02/07/2019</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622604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02/07/2019</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09931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02/07/2019</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4546923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02/07/2019</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6013044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02/07/2019</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4123963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02/07/2019</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5262257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02/07/2019</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2953484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02/07/2019</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816944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43724CC-E3D7-43CD-9937-CC684ACD221A}" type="datetimeFigureOut">
              <a:rPr lang="en-GB" smtClean="0"/>
              <a:pPr/>
              <a:t>02/07/2019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48A43BF-CF6F-49DE-BD9B-0A3362537AE7}" type="slidenum">
              <a:rPr lang="en-GB" smtClean="0"/>
              <a:pPr/>
              <a:t>‹#›</a:t>
            </a:fld>
            <a:endParaRPr lang="en-GB"/>
          </a:p>
        </p:txBody>
      </p:sp>
    </p:spTree>
    <p:extLst>
      <p:ext uri="{BB962C8B-B14F-4D97-AF65-F5344CB8AC3E}">
        <p14:creationId xmlns:p14="http://schemas.microsoft.com/office/powerpoint/2010/main" val="41190348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02/07/2019</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18020120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NjTxQy_U3ac" TargetMode="External"/><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hyperlink" Target="https://www.youtube.com/watch?v=9hBfnXACsOI" TargetMode="Externa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oro.open.ac.uk/2720/2/" TargetMode="External"/><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err="1"/>
              <a:t>Moeseg</a:t>
            </a:r>
            <a:r>
              <a:rPr lang="en-GB" dirty="0"/>
              <a:t/>
            </a:r>
            <a:br>
              <a:rPr lang="en-GB" dirty="0"/>
            </a:br>
            <a:r>
              <a:rPr lang="en-GB" dirty="0"/>
              <a:t>Ethics</a:t>
            </a:r>
          </a:p>
        </p:txBody>
      </p:sp>
      <p:sp>
        <p:nvSpPr>
          <p:cNvPr id="3" name="Subtitle 2"/>
          <p:cNvSpPr>
            <a:spLocks noGrp="1"/>
          </p:cNvSpPr>
          <p:nvPr>
            <p:ph type="subTitle" idx="1"/>
          </p:nvPr>
        </p:nvSpPr>
        <p:spPr/>
        <p:txBody>
          <a:bodyPr/>
          <a:lstStyle/>
          <a:p>
            <a:r>
              <a:rPr lang="en-US" dirty="0" err="1"/>
              <a:t>Darlith</a:t>
            </a:r>
            <a:r>
              <a:rPr lang="en-US" dirty="0"/>
              <a:t> 5</a:t>
            </a:r>
            <a:r>
              <a:rPr lang="en-US" dirty="0" smtClean="0"/>
              <a:t> </a:t>
            </a:r>
            <a:r>
              <a:rPr lang="en-US" dirty="0"/>
              <a:t>/ Lecture 5</a:t>
            </a:r>
          </a:p>
          <a:p>
            <a:r>
              <a:rPr lang="en-US" dirty="0" smtClean="0"/>
              <a:t>ECEY5001C</a:t>
            </a:r>
            <a:endParaRPr lang="en-US" dirty="0"/>
          </a:p>
          <a:p>
            <a:endParaRPr lang="en-GB" dirty="0"/>
          </a:p>
        </p:txBody>
      </p:sp>
    </p:spTree>
    <p:extLst>
      <p:ext uri="{BB962C8B-B14F-4D97-AF65-F5344CB8AC3E}">
        <p14:creationId xmlns:p14="http://schemas.microsoft.com/office/powerpoint/2010/main" val="28043198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sz="3600" dirty="0"/>
              <a:t>Meini prawf y SGC sy’n cael sylw yn y ddarlith heddiw </a:t>
            </a:r>
            <a:r>
              <a:rPr lang="cy-GB" sz="3600" dirty="0" smtClean="0"/>
              <a:t>/ </a:t>
            </a:r>
            <a:r>
              <a:rPr lang="en-GB" sz="3600" dirty="0" err="1" smtClean="0"/>
              <a:t>Nos</a:t>
            </a:r>
            <a:r>
              <a:rPr lang="en-GB" sz="3600" dirty="0" smtClean="0"/>
              <a:t> criteria covered in todays lecture</a:t>
            </a:r>
            <a:endParaRPr lang="en-GB" dirty="0"/>
          </a:p>
        </p:txBody>
      </p:sp>
      <p:sp>
        <p:nvSpPr>
          <p:cNvPr id="3" name="Content Placeholder 2"/>
          <p:cNvSpPr>
            <a:spLocks noGrp="1"/>
          </p:cNvSpPr>
          <p:nvPr>
            <p:ph sz="half" idx="1"/>
          </p:nvPr>
        </p:nvSpPr>
        <p:spPr/>
        <p:txBody>
          <a:bodyPr>
            <a:normAutofit fontScale="85000" lnSpcReduction="20000"/>
          </a:bodyPr>
          <a:lstStyle/>
          <a:p>
            <a:r>
              <a:rPr lang="cy-GB" dirty="0" smtClean="0"/>
              <a:t>SCDCCLD0401 </a:t>
            </a:r>
          </a:p>
          <a:p>
            <a:r>
              <a:rPr lang="cy-GB" dirty="0" smtClean="0"/>
              <a:t>Cynnal systemau cyfathrebu ac arfer effeithiol</a:t>
            </a:r>
          </a:p>
          <a:p>
            <a:r>
              <a:rPr lang="cy-GB" dirty="0" smtClean="0"/>
              <a:t>P41</a:t>
            </a:r>
          </a:p>
          <a:p>
            <a:r>
              <a:rPr lang="cy-GB" dirty="0" smtClean="0"/>
              <a:t>SCDHSC0044 </a:t>
            </a:r>
          </a:p>
          <a:p>
            <a:r>
              <a:rPr lang="cy-GB" dirty="0" smtClean="0"/>
              <a:t>Arwain arfer sy’n hyrwyddo diogelu plant a phobl ifanc</a:t>
            </a:r>
          </a:p>
          <a:p>
            <a:r>
              <a:rPr lang="cy-GB" dirty="0" smtClean="0"/>
              <a:t>P31</a:t>
            </a:r>
          </a:p>
          <a:p>
            <a:endParaRPr lang="en-GB" dirty="0"/>
          </a:p>
        </p:txBody>
      </p:sp>
      <p:sp>
        <p:nvSpPr>
          <p:cNvPr id="4" name="Content Placeholder 3"/>
          <p:cNvSpPr>
            <a:spLocks noGrp="1"/>
          </p:cNvSpPr>
          <p:nvPr>
            <p:ph sz="half" idx="2"/>
          </p:nvPr>
        </p:nvSpPr>
        <p:spPr/>
        <p:txBody>
          <a:bodyPr>
            <a:normAutofit fontScale="85000" lnSpcReduction="20000"/>
          </a:bodyPr>
          <a:lstStyle/>
          <a:p>
            <a:pPr lvl="0"/>
            <a:r>
              <a:rPr lang="en-GB" dirty="0">
                <a:solidFill>
                  <a:prstClr val="black"/>
                </a:solidFill>
              </a:rPr>
              <a:t>SCDCCLD0401 </a:t>
            </a:r>
          </a:p>
          <a:p>
            <a:pPr lvl="0"/>
            <a:r>
              <a:rPr lang="en-GB" dirty="0">
                <a:solidFill>
                  <a:prstClr val="black"/>
                </a:solidFill>
              </a:rPr>
              <a:t>Maintain effective communication systems and practice </a:t>
            </a:r>
          </a:p>
          <a:p>
            <a:pPr lvl="0"/>
            <a:r>
              <a:rPr lang="en-GB" dirty="0">
                <a:solidFill>
                  <a:prstClr val="black"/>
                </a:solidFill>
              </a:rPr>
              <a:t>P41</a:t>
            </a:r>
          </a:p>
          <a:p>
            <a:pPr lvl="0"/>
            <a:r>
              <a:rPr lang="en-GB" dirty="0">
                <a:solidFill>
                  <a:prstClr val="black"/>
                </a:solidFill>
              </a:rPr>
              <a:t>SCDHSC0044 </a:t>
            </a:r>
          </a:p>
          <a:p>
            <a:pPr lvl="0"/>
            <a:r>
              <a:rPr lang="en-GB" dirty="0">
                <a:solidFill>
                  <a:prstClr val="black"/>
                </a:solidFill>
              </a:rPr>
              <a:t>Lead practice that promotes the safeguarding of children and young people</a:t>
            </a:r>
          </a:p>
          <a:p>
            <a:pPr lvl="0"/>
            <a:r>
              <a:rPr lang="en-GB" dirty="0">
                <a:solidFill>
                  <a:prstClr val="black"/>
                </a:solidFill>
              </a:rPr>
              <a:t>P31</a:t>
            </a:r>
          </a:p>
          <a:p>
            <a:endParaRPr lang="cy-GB" dirty="0"/>
          </a:p>
        </p:txBody>
      </p:sp>
    </p:spTree>
    <p:extLst>
      <p:ext uri="{BB962C8B-B14F-4D97-AF65-F5344CB8AC3E}">
        <p14:creationId xmlns:p14="http://schemas.microsoft.com/office/powerpoint/2010/main" val="33652460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Meini</a:t>
            </a:r>
            <a:r>
              <a:rPr lang="en-GB" dirty="0" smtClean="0"/>
              <a:t> </a:t>
            </a:r>
            <a:r>
              <a:rPr lang="en-GB" dirty="0" err="1" smtClean="0"/>
              <a:t>prawf</a:t>
            </a:r>
            <a:r>
              <a:rPr lang="en-GB" dirty="0" smtClean="0"/>
              <a:t> </a:t>
            </a:r>
            <a:r>
              <a:rPr lang="en-GB" dirty="0" err="1" smtClean="0"/>
              <a:t>gwybodaeth</a:t>
            </a:r>
            <a:r>
              <a:rPr lang="en-GB" dirty="0" smtClean="0"/>
              <a:t/>
            </a:r>
            <a:br>
              <a:rPr lang="en-GB" dirty="0" smtClean="0"/>
            </a:br>
            <a:r>
              <a:rPr lang="en-GB" dirty="0" smtClean="0"/>
              <a:t>Knowledge criteria</a:t>
            </a:r>
            <a:endParaRPr lang="en-GB" dirty="0"/>
          </a:p>
        </p:txBody>
      </p:sp>
      <p:sp>
        <p:nvSpPr>
          <p:cNvPr id="3" name="Content Placeholder 2"/>
          <p:cNvSpPr>
            <a:spLocks noGrp="1"/>
          </p:cNvSpPr>
          <p:nvPr>
            <p:ph idx="1"/>
          </p:nvPr>
        </p:nvSpPr>
        <p:spPr/>
        <p:txBody>
          <a:bodyPr/>
          <a:lstStyle/>
          <a:p>
            <a:r>
              <a:rPr lang="en-GB" dirty="0" smtClean="0"/>
              <a:t>K16</a:t>
            </a:r>
          </a:p>
          <a:p>
            <a:r>
              <a:rPr lang="en-GB" dirty="0" smtClean="0"/>
              <a:t>K17</a:t>
            </a:r>
          </a:p>
          <a:p>
            <a:r>
              <a:rPr lang="en-GB" smtClean="0"/>
              <a:t>K19</a:t>
            </a:r>
            <a:endParaRPr lang="en-GB"/>
          </a:p>
        </p:txBody>
      </p:sp>
    </p:spTree>
    <p:extLst>
      <p:ext uri="{BB962C8B-B14F-4D97-AF65-F5344CB8AC3E}">
        <p14:creationId xmlns:p14="http://schemas.microsoft.com/office/powerpoint/2010/main" val="4157100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smtClean="0"/>
              <a:t>Pam meddwl am moeseg?</a:t>
            </a:r>
            <a:br>
              <a:rPr lang="en-GB" smtClean="0"/>
            </a:br>
            <a:r>
              <a:rPr lang="en-GB" smtClean="0"/>
              <a:t>Why think about ethics? </a:t>
            </a:r>
            <a:endParaRPr lang="en-GB" dirty="0"/>
          </a:p>
        </p:txBody>
      </p:sp>
      <p:sp>
        <p:nvSpPr>
          <p:cNvPr id="5" name="Content Placeholder 4"/>
          <p:cNvSpPr>
            <a:spLocks noGrp="1"/>
          </p:cNvSpPr>
          <p:nvPr>
            <p:ph sz="half" idx="1"/>
          </p:nvPr>
        </p:nvSpPr>
        <p:spPr/>
        <p:txBody>
          <a:bodyPr>
            <a:normAutofit fontScale="92500" lnSpcReduction="20000"/>
          </a:bodyPr>
          <a:lstStyle/>
          <a:p>
            <a:r>
              <a:rPr lang="cy-GB" dirty="0" smtClean="0"/>
              <a:t>Beth yw moeseg?</a:t>
            </a:r>
          </a:p>
          <a:p>
            <a:r>
              <a:rPr lang="cy-GB" dirty="0" smtClean="0"/>
              <a:t>Pam mae moeseg mor bwysig mewn ymchwil plentyndod cynnar?</a:t>
            </a:r>
          </a:p>
          <a:p>
            <a:endParaRPr lang="cy-GB" dirty="0" smtClean="0"/>
          </a:p>
          <a:p>
            <a:endParaRPr lang="cy-GB" dirty="0" smtClean="0"/>
          </a:p>
          <a:p>
            <a:r>
              <a:rPr lang="cy-GB" dirty="0" smtClean="0"/>
              <a:t>Meddyliwch am enghreifftiau lle gallai plant a theuluoedd gael cam gan fod ymchwilwyr yn anwybyddu ystyriaethau moesegol</a:t>
            </a:r>
            <a:endParaRPr lang="cy-GB" dirty="0"/>
          </a:p>
        </p:txBody>
      </p:sp>
      <p:sp>
        <p:nvSpPr>
          <p:cNvPr id="6" name="Content Placeholder 5"/>
          <p:cNvSpPr>
            <a:spLocks noGrp="1"/>
          </p:cNvSpPr>
          <p:nvPr>
            <p:ph sz="half" idx="2"/>
          </p:nvPr>
        </p:nvSpPr>
        <p:spPr/>
        <p:txBody>
          <a:bodyPr>
            <a:normAutofit fontScale="92500" lnSpcReduction="20000"/>
          </a:bodyPr>
          <a:lstStyle/>
          <a:p>
            <a:r>
              <a:rPr lang="en-GB" smtClean="0"/>
              <a:t>What are ethics?</a:t>
            </a:r>
          </a:p>
          <a:p>
            <a:r>
              <a:rPr lang="en-GB" smtClean="0"/>
              <a:t>Why are ethics so important in early childhood research?</a:t>
            </a:r>
          </a:p>
          <a:p>
            <a:endParaRPr lang="en-GB" smtClean="0"/>
          </a:p>
          <a:p>
            <a:r>
              <a:rPr lang="en-GB" smtClean="0"/>
              <a:t>Think about examples where children and families could come to harm when researchers ignore ethical considerations?  </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052736"/>
            <a:ext cx="8229600" cy="288032"/>
          </a:xfrm>
        </p:spPr>
        <p:txBody>
          <a:bodyPr>
            <a:normAutofit fontScale="90000"/>
          </a:bodyPr>
          <a:lstStyle/>
          <a:p>
            <a:r>
              <a:rPr lang="en-GB" dirty="0"/>
              <a:t>Pam </a:t>
            </a:r>
            <a:r>
              <a:rPr lang="en-GB" dirty="0" err="1"/>
              <a:t>trafod</a:t>
            </a:r>
            <a:r>
              <a:rPr lang="en-GB" dirty="0"/>
              <a:t> </a:t>
            </a:r>
            <a:r>
              <a:rPr lang="en-GB" dirty="0" err="1"/>
              <a:t>moeseg</a:t>
            </a:r>
            <a:r>
              <a:rPr lang="en-GB" dirty="0"/>
              <a:t>?</a:t>
            </a:r>
            <a:br>
              <a:rPr lang="en-GB" dirty="0"/>
            </a:br>
            <a:r>
              <a:rPr lang="en-GB" i="1" dirty="0">
                <a:solidFill>
                  <a:schemeClr val="accent1"/>
                </a:solidFill>
              </a:rPr>
              <a:t>Why discuss ethics?</a:t>
            </a:r>
            <a:r>
              <a:rPr lang="en-GB" dirty="0"/>
              <a:t/>
            </a:r>
            <a:br>
              <a:rPr lang="en-GB" dirty="0"/>
            </a:br>
            <a:r>
              <a:rPr lang="en-GB" dirty="0"/>
              <a:t/>
            </a:r>
            <a:br>
              <a:rPr lang="en-GB" dirty="0"/>
            </a:br>
            <a:endParaRPr lang="en-GB" dirty="0"/>
          </a:p>
        </p:txBody>
      </p:sp>
      <p:sp>
        <p:nvSpPr>
          <p:cNvPr id="3" name="Content Placeholder 2"/>
          <p:cNvSpPr>
            <a:spLocks noGrp="1"/>
          </p:cNvSpPr>
          <p:nvPr>
            <p:ph sz="half" idx="1"/>
          </p:nvPr>
        </p:nvSpPr>
        <p:spPr/>
        <p:txBody>
          <a:bodyPr>
            <a:normAutofit fontScale="55000" lnSpcReduction="20000"/>
          </a:bodyPr>
          <a:lstStyle/>
          <a:p>
            <a:pPr lvl="0"/>
            <a:r>
              <a:rPr lang="cy-GB" dirty="0" smtClean="0"/>
              <a:t>Cyfrifoldeb at eraill</a:t>
            </a:r>
          </a:p>
          <a:p>
            <a:pPr lvl="0"/>
            <a:r>
              <a:rPr lang="cy-GB" dirty="0" smtClean="0"/>
              <a:t>Gwneud dim niwed</a:t>
            </a:r>
          </a:p>
          <a:p>
            <a:pPr lvl="0"/>
            <a:r>
              <a:rPr lang="cy-GB" dirty="0" smtClean="0"/>
              <a:t>Hawliau Plant </a:t>
            </a:r>
          </a:p>
          <a:p>
            <a:pPr lvl="0"/>
            <a:endParaRPr lang="cy-GB" dirty="0" smtClean="0"/>
          </a:p>
          <a:p>
            <a:r>
              <a:rPr lang="cy-GB" dirty="0" smtClean="0"/>
              <a:t>Enghreifftiau lle mae plant wedi cael niwed </a:t>
            </a:r>
          </a:p>
          <a:p>
            <a:endParaRPr lang="cy-GB" dirty="0" smtClean="0"/>
          </a:p>
          <a:p>
            <a:endParaRPr lang="cy-GB" dirty="0" smtClean="0"/>
          </a:p>
          <a:p>
            <a:r>
              <a:rPr lang="cy-GB" dirty="0" smtClean="0"/>
              <a:t>Dol Bobo</a:t>
            </a:r>
          </a:p>
          <a:p>
            <a:pPr marL="0" indent="0">
              <a:buNone/>
            </a:pPr>
            <a:r>
              <a:rPr lang="cy-GB" dirty="0" smtClean="0">
                <a:hlinkClick r:id="rId3"/>
              </a:rPr>
              <a:t>https://www.youtube.com/watch?v=NjTxQy_U3ac</a:t>
            </a:r>
            <a:endParaRPr lang="cy-GB" dirty="0" smtClean="0"/>
          </a:p>
          <a:p>
            <a:pPr marL="0" indent="0">
              <a:buNone/>
            </a:pPr>
            <a:endParaRPr lang="cy-GB" dirty="0" smtClean="0"/>
          </a:p>
          <a:p>
            <a:r>
              <a:rPr lang="cy-GB" dirty="0" smtClean="0"/>
              <a:t>Arbrofion ‘</a:t>
            </a:r>
            <a:r>
              <a:rPr lang="cy-GB" dirty="0" err="1" smtClean="0"/>
              <a:t>Little</a:t>
            </a:r>
            <a:r>
              <a:rPr lang="cy-GB" dirty="0" smtClean="0"/>
              <a:t> </a:t>
            </a:r>
            <a:r>
              <a:rPr lang="cy-GB" dirty="0" err="1" smtClean="0"/>
              <a:t>Albert</a:t>
            </a:r>
            <a:r>
              <a:rPr lang="cy-GB" dirty="0" smtClean="0"/>
              <a:t>’</a:t>
            </a:r>
          </a:p>
          <a:p>
            <a:pPr lvl="0"/>
            <a:r>
              <a:rPr lang="cy-GB" dirty="0" smtClean="0">
                <a:hlinkClick r:id="rId4"/>
              </a:rPr>
              <a:t>https://www.youtube.com/watch?v=9hBfnXACsOI</a:t>
            </a:r>
            <a:endParaRPr lang="cy-GB" dirty="0" smtClean="0"/>
          </a:p>
          <a:p>
            <a:pPr lvl="0"/>
            <a:endParaRPr lang="cy-GB" dirty="0" smtClean="0"/>
          </a:p>
          <a:p>
            <a:pPr lvl="0"/>
            <a:r>
              <a:rPr lang="cy-GB" dirty="0" smtClean="0">
                <a:solidFill>
                  <a:prstClr val="black"/>
                </a:solidFill>
              </a:rPr>
              <a:t>Heb bolisi a chanllawiau  moesegol </a:t>
            </a:r>
            <a:r>
              <a:rPr lang="cy-GB" dirty="0" err="1" smtClean="0">
                <a:solidFill>
                  <a:prstClr val="black"/>
                </a:solidFill>
              </a:rPr>
              <a:t>cryf</a:t>
            </a:r>
            <a:r>
              <a:rPr lang="cy-GB" dirty="0" smtClean="0">
                <a:solidFill>
                  <a:prstClr val="black"/>
                </a:solidFill>
              </a:rPr>
              <a:t> gall ymchwilwyr wneud niwed </a:t>
            </a:r>
          </a:p>
          <a:p>
            <a:endParaRPr lang="en-GB" dirty="0"/>
          </a:p>
        </p:txBody>
      </p:sp>
      <p:sp>
        <p:nvSpPr>
          <p:cNvPr id="4" name="Content Placeholder 3"/>
          <p:cNvSpPr>
            <a:spLocks noGrp="1"/>
          </p:cNvSpPr>
          <p:nvPr>
            <p:ph sz="half" idx="2"/>
          </p:nvPr>
        </p:nvSpPr>
        <p:spPr/>
        <p:txBody>
          <a:bodyPr>
            <a:normAutofit fontScale="55000" lnSpcReduction="20000"/>
          </a:bodyPr>
          <a:lstStyle/>
          <a:p>
            <a:r>
              <a:rPr lang="en-GB" dirty="0">
                <a:solidFill>
                  <a:schemeClr val="accent1"/>
                </a:solidFill>
              </a:rPr>
              <a:t>Responsibility to </a:t>
            </a:r>
            <a:r>
              <a:rPr lang="en-GB" dirty="0" smtClean="0">
                <a:solidFill>
                  <a:schemeClr val="accent1"/>
                </a:solidFill>
              </a:rPr>
              <a:t>others</a:t>
            </a:r>
          </a:p>
          <a:p>
            <a:r>
              <a:rPr lang="en-GB" dirty="0" smtClean="0">
                <a:solidFill>
                  <a:schemeClr val="accent1"/>
                </a:solidFill>
              </a:rPr>
              <a:t>Do no harm</a:t>
            </a:r>
          </a:p>
          <a:p>
            <a:r>
              <a:rPr lang="en-GB" dirty="0" smtClean="0">
                <a:solidFill>
                  <a:schemeClr val="accent1"/>
                </a:solidFill>
              </a:rPr>
              <a:t>Children's Rights</a:t>
            </a:r>
          </a:p>
          <a:p>
            <a:pPr marL="0" indent="0">
              <a:buNone/>
            </a:pPr>
            <a:endParaRPr lang="en-GB" dirty="0" smtClean="0">
              <a:solidFill>
                <a:schemeClr val="accent1"/>
              </a:solidFill>
            </a:endParaRPr>
          </a:p>
          <a:p>
            <a:r>
              <a:rPr lang="en-GB" dirty="0" smtClean="0">
                <a:solidFill>
                  <a:schemeClr val="accent1"/>
                </a:solidFill>
              </a:rPr>
              <a:t>Several examples where children have been harmed</a:t>
            </a:r>
          </a:p>
          <a:p>
            <a:endParaRPr lang="en-GB" dirty="0">
              <a:solidFill>
                <a:schemeClr val="accent1"/>
              </a:solidFill>
            </a:endParaRPr>
          </a:p>
          <a:p>
            <a:pPr lvl="0"/>
            <a:r>
              <a:rPr lang="en-GB" dirty="0" err="1" smtClean="0">
                <a:solidFill>
                  <a:schemeClr val="accent1"/>
                </a:solidFill>
              </a:rPr>
              <a:t>Bobo</a:t>
            </a:r>
            <a:r>
              <a:rPr lang="en-GB" dirty="0" smtClean="0">
                <a:solidFill>
                  <a:schemeClr val="accent1"/>
                </a:solidFill>
              </a:rPr>
              <a:t> Doll</a:t>
            </a:r>
          </a:p>
          <a:p>
            <a:pPr lvl="0">
              <a:buNone/>
            </a:pPr>
            <a:r>
              <a:rPr lang="en-GB" dirty="0" smtClean="0">
                <a:solidFill>
                  <a:schemeClr val="accent1"/>
                </a:solidFill>
                <a:hlinkClick r:id="rId3"/>
              </a:rPr>
              <a:t>https://www.youtube.com/watch?v=NjTxQy_U3ac</a:t>
            </a:r>
            <a:endParaRPr lang="en-GB" dirty="0" smtClean="0">
              <a:solidFill>
                <a:schemeClr val="accent1"/>
              </a:solidFill>
            </a:endParaRPr>
          </a:p>
          <a:p>
            <a:pPr lvl="0">
              <a:buNone/>
            </a:pPr>
            <a:endParaRPr lang="en-GB" dirty="0" smtClean="0">
              <a:solidFill>
                <a:schemeClr val="accent1"/>
              </a:solidFill>
            </a:endParaRPr>
          </a:p>
          <a:p>
            <a:r>
              <a:rPr lang="en-GB" dirty="0" smtClean="0">
                <a:solidFill>
                  <a:schemeClr val="accent1"/>
                </a:solidFill>
              </a:rPr>
              <a:t>‘Little Albert’ </a:t>
            </a:r>
            <a:r>
              <a:rPr lang="en-GB" dirty="0">
                <a:solidFill>
                  <a:schemeClr val="accent1"/>
                </a:solidFill>
              </a:rPr>
              <a:t>Experiment</a:t>
            </a:r>
          </a:p>
          <a:p>
            <a:pPr lvl="0"/>
            <a:r>
              <a:rPr lang="en-GB" dirty="0">
                <a:solidFill>
                  <a:schemeClr val="accent1"/>
                </a:solidFill>
                <a:hlinkClick r:id="rId4"/>
              </a:rPr>
              <a:t>https://</a:t>
            </a:r>
            <a:r>
              <a:rPr lang="en-GB" dirty="0" smtClean="0">
                <a:solidFill>
                  <a:schemeClr val="accent1"/>
                </a:solidFill>
                <a:hlinkClick r:id="rId4"/>
              </a:rPr>
              <a:t>www.youtube.com/watch?v=9hBfnXACsOI</a:t>
            </a:r>
            <a:endParaRPr lang="en-GB" dirty="0" smtClean="0">
              <a:solidFill>
                <a:schemeClr val="accent1"/>
              </a:solidFill>
            </a:endParaRPr>
          </a:p>
          <a:p>
            <a:pPr lvl="0"/>
            <a:endParaRPr lang="en-GB" dirty="0">
              <a:solidFill>
                <a:schemeClr val="accent1"/>
              </a:solidFill>
            </a:endParaRPr>
          </a:p>
          <a:p>
            <a:r>
              <a:rPr lang="en-GB" dirty="0">
                <a:solidFill>
                  <a:schemeClr val="accent1"/>
                </a:solidFill>
              </a:rPr>
              <a:t>Without robust ethical policy and guidance researchers can do harm </a:t>
            </a:r>
            <a:r>
              <a:rPr lang="en-GB" dirty="0"/>
              <a:t/>
            </a:r>
            <a:br>
              <a:rPr lang="en-GB" dirty="0"/>
            </a:br>
            <a:r>
              <a:rPr lang="en-GB" dirty="0"/>
              <a:t/>
            </a:r>
            <a:br>
              <a:rPr lang="en-GB" dirty="0"/>
            </a:br>
            <a:endParaRPr lang="en-GB" dirty="0"/>
          </a:p>
          <a:p>
            <a:pPr lvl="0"/>
            <a:endParaRPr lang="en-GB" dirty="0"/>
          </a:p>
          <a:p>
            <a:endParaRPr lang="en-GB" dirty="0">
              <a:solidFill>
                <a:schemeClr val="accent1"/>
              </a:solidFill>
            </a:endParaRPr>
          </a:p>
          <a:p>
            <a:endParaRPr lang="en-GB" dirty="0"/>
          </a:p>
        </p:txBody>
      </p:sp>
    </p:spTree>
    <p:extLst>
      <p:ext uri="{BB962C8B-B14F-4D97-AF65-F5344CB8AC3E}">
        <p14:creationId xmlns:p14="http://schemas.microsoft.com/office/powerpoint/2010/main" val="5270072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smtClean="0"/>
              <a:t>Cynllunio ymchwil moesegol</a:t>
            </a:r>
            <a:br>
              <a:rPr lang="cy-GB" dirty="0" smtClean="0"/>
            </a:br>
            <a:r>
              <a:rPr lang="en-US" i="1" dirty="0" smtClean="0">
                <a:solidFill>
                  <a:schemeClr val="tx2"/>
                </a:solidFill>
              </a:rPr>
              <a:t>Designing ethical research</a:t>
            </a:r>
            <a:endParaRPr lang="en-GB" i="1" dirty="0">
              <a:solidFill>
                <a:schemeClr val="tx2"/>
              </a:solidFill>
            </a:endParaRPr>
          </a:p>
        </p:txBody>
      </p:sp>
      <p:sp>
        <p:nvSpPr>
          <p:cNvPr id="3" name="Content Placeholder 2"/>
          <p:cNvSpPr>
            <a:spLocks noGrp="1"/>
          </p:cNvSpPr>
          <p:nvPr>
            <p:ph sz="half" idx="1"/>
          </p:nvPr>
        </p:nvSpPr>
        <p:spPr/>
        <p:txBody>
          <a:bodyPr>
            <a:normAutofit/>
          </a:bodyPr>
          <a:lstStyle/>
          <a:p>
            <a:r>
              <a:rPr lang="cy-GB" dirty="0" smtClean="0"/>
              <a:t>Wrth gynllunio mae angen sicrhau nad ydym yn gwneud niwed i’r rheini sy’n rhan o’r ymchwil. </a:t>
            </a:r>
          </a:p>
          <a:p>
            <a:pPr lvl="0"/>
            <a:r>
              <a:rPr lang="cy-GB" dirty="0" smtClean="0">
                <a:solidFill>
                  <a:prstClr val="black"/>
                </a:solidFill>
              </a:rPr>
              <a:t>Edrych ar </a:t>
            </a:r>
            <a:r>
              <a:rPr lang="cy-GB" dirty="0" err="1" smtClean="0">
                <a:solidFill>
                  <a:prstClr val="black"/>
                </a:solidFill>
              </a:rPr>
              <a:t>Wailling</a:t>
            </a:r>
            <a:r>
              <a:rPr lang="cy-GB" dirty="0" smtClean="0">
                <a:solidFill>
                  <a:prstClr val="black"/>
                </a:solidFill>
              </a:rPr>
              <a:t> (2005: 42-4) a’r modd mae </a:t>
            </a:r>
            <a:r>
              <a:rPr lang="cy-GB" dirty="0" err="1" smtClean="0">
                <a:solidFill>
                  <a:prstClr val="black"/>
                </a:solidFill>
              </a:rPr>
              <a:t>hi’n</a:t>
            </a:r>
            <a:r>
              <a:rPr lang="cy-GB" dirty="0" smtClean="0">
                <a:solidFill>
                  <a:prstClr val="black"/>
                </a:solidFill>
              </a:rPr>
              <a:t> disgrifio’i hymagwedd moesegol.</a:t>
            </a:r>
          </a:p>
          <a:p>
            <a:endParaRPr lang="cy-GB" dirty="0"/>
          </a:p>
        </p:txBody>
      </p:sp>
      <p:sp>
        <p:nvSpPr>
          <p:cNvPr id="4" name="Content Placeholder 3"/>
          <p:cNvSpPr>
            <a:spLocks noGrp="1"/>
          </p:cNvSpPr>
          <p:nvPr>
            <p:ph sz="half" idx="2"/>
          </p:nvPr>
        </p:nvSpPr>
        <p:spPr/>
        <p:txBody>
          <a:bodyPr>
            <a:normAutofit/>
          </a:bodyPr>
          <a:lstStyle/>
          <a:p>
            <a:r>
              <a:rPr lang="en-US" i="1" dirty="0" smtClean="0">
                <a:solidFill>
                  <a:schemeClr val="tx2"/>
                </a:solidFill>
              </a:rPr>
              <a:t>When designing we must ensure that we do not cause harm to those who are part of the research</a:t>
            </a:r>
            <a:r>
              <a:rPr lang="en-US" dirty="0" smtClean="0"/>
              <a:t>.</a:t>
            </a:r>
          </a:p>
          <a:p>
            <a:r>
              <a:rPr lang="en-US" dirty="0" smtClean="0"/>
              <a:t>Look at </a:t>
            </a:r>
            <a:r>
              <a:rPr lang="en-US" dirty="0" err="1" smtClean="0"/>
              <a:t>Wailling</a:t>
            </a:r>
            <a:r>
              <a:rPr lang="en-US" dirty="0" smtClean="0"/>
              <a:t> (2005: 42-4) and how she describes her ethical approach.</a:t>
            </a:r>
            <a:endParaRPr lang="en-GB" dirty="0"/>
          </a:p>
        </p:txBody>
      </p:sp>
    </p:spTree>
    <p:extLst>
      <p:ext uri="{BB962C8B-B14F-4D97-AF65-F5344CB8AC3E}">
        <p14:creationId xmlns:p14="http://schemas.microsoft.com/office/powerpoint/2010/main" val="20847641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dirty="0" smtClean="0"/>
              <a:t>Canllawiau </a:t>
            </a:r>
            <a:r>
              <a:rPr lang="en-GB" dirty="0" smtClean="0"/>
              <a:t>BERA</a:t>
            </a:r>
            <a:endParaRPr lang="en-GB" dirty="0"/>
          </a:p>
        </p:txBody>
      </p:sp>
      <p:sp>
        <p:nvSpPr>
          <p:cNvPr id="3" name="Content Placeholder 2"/>
          <p:cNvSpPr>
            <a:spLocks noGrp="1"/>
          </p:cNvSpPr>
          <p:nvPr>
            <p:ph sz="half" idx="1"/>
          </p:nvPr>
        </p:nvSpPr>
        <p:spPr>
          <a:xfrm>
            <a:off x="467544" y="1484784"/>
            <a:ext cx="8075240" cy="4525963"/>
          </a:xfrm>
        </p:spPr>
        <p:txBody>
          <a:bodyPr>
            <a:normAutofit/>
          </a:bodyPr>
          <a:lstStyle/>
          <a:p>
            <a:r>
              <a:rPr lang="en-US" dirty="0" smtClean="0"/>
              <a:t>‘</a:t>
            </a:r>
            <a:r>
              <a:rPr lang="cy-GB" dirty="0" smtClean="0"/>
              <a:t>Ym marn y Gymdeithas, dylai ymchwilwyr addysg weithredu o fewn moeseg o barch at unrhyw unigolyn sy’n ymwneud â’r ymchwil maent yn ei gynnal. Dylid trin unigolion yn deg, yn sensitif, ag urddas, ac o fewn moeseg o barch a rhyddid rhag rhagfarn beth bynnag bo’u hoed, rhyw, rhywioldeb, hil, ethnigrwydd, dosbarth, cenedl, hunaniaeth ddiwylliannol, statws o ran partneriaid, ffydd, anabledd, cred wleidyddol neu unrhyw wahaniaeth arwyddocaol arall’ </a:t>
            </a:r>
            <a:r>
              <a:rPr lang="en-US" dirty="0" smtClean="0"/>
              <a:t>(BERA, 2011, 5)</a:t>
            </a:r>
            <a:endParaRPr lang="en-GB" dirty="0"/>
          </a:p>
        </p:txBody>
      </p:sp>
    </p:spTree>
    <p:extLst>
      <p:ext uri="{BB962C8B-B14F-4D97-AF65-F5344CB8AC3E}">
        <p14:creationId xmlns:p14="http://schemas.microsoft.com/office/powerpoint/2010/main" val="32749986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i="1" dirty="0" smtClean="0">
                <a:solidFill>
                  <a:schemeClr val="tx2"/>
                </a:solidFill>
              </a:rPr>
              <a:t>BERA Guidelines</a:t>
            </a:r>
            <a:endParaRPr lang="en-GB" i="1" dirty="0">
              <a:solidFill>
                <a:schemeClr val="tx2"/>
              </a:solidFill>
            </a:endParaRPr>
          </a:p>
        </p:txBody>
      </p:sp>
      <p:sp>
        <p:nvSpPr>
          <p:cNvPr id="3" name="Content Placeholder 2"/>
          <p:cNvSpPr>
            <a:spLocks noGrp="1"/>
          </p:cNvSpPr>
          <p:nvPr>
            <p:ph sz="half" idx="1"/>
          </p:nvPr>
        </p:nvSpPr>
        <p:spPr>
          <a:xfrm>
            <a:off x="457200" y="1600200"/>
            <a:ext cx="8435280" cy="4525963"/>
          </a:xfrm>
        </p:spPr>
        <p:txBody>
          <a:bodyPr>
            <a:normAutofit/>
          </a:bodyPr>
          <a:lstStyle/>
          <a:p>
            <a:pPr marL="0" indent="0">
              <a:buNone/>
            </a:pPr>
            <a:r>
              <a:rPr lang="en-US" i="1" dirty="0" smtClean="0">
                <a:solidFill>
                  <a:schemeClr val="tx2"/>
                </a:solidFill>
              </a:rPr>
              <a:t>‘Association considers that educational researchers should operate within an ethic of respect for any persons involved in the research they are undertaking. Individuals should be treated fairly, sensitively, with dignity, and within an ethic of respect and freedom from prejudice regardless of age, gender, sexuality, race, ethnicity, class, nationality, cultural identity, partnership status, faith, disability, political belief or any other significant difference’ (BERA, 2011, 5)</a:t>
            </a:r>
            <a:endParaRPr lang="en-GB" i="1" dirty="0">
              <a:solidFill>
                <a:schemeClr val="tx2"/>
              </a:solidFill>
            </a:endParaRPr>
          </a:p>
        </p:txBody>
      </p:sp>
    </p:spTree>
    <p:extLst>
      <p:ext uri="{BB962C8B-B14F-4D97-AF65-F5344CB8AC3E}">
        <p14:creationId xmlns:p14="http://schemas.microsoft.com/office/powerpoint/2010/main" val="12586568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smtClean="0"/>
              <a:t>Cydsyniad Gwybodus Gwirfoddol </a:t>
            </a:r>
            <a:r>
              <a:rPr lang="en-US" i="1" dirty="0" smtClean="0">
                <a:solidFill>
                  <a:schemeClr val="tx2"/>
                </a:solidFill>
              </a:rPr>
              <a:t>Voluntary Informed Consent</a:t>
            </a:r>
            <a:endParaRPr lang="en-GB" i="1" dirty="0">
              <a:solidFill>
                <a:schemeClr val="tx2"/>
              </a:solidFill>
            </a:endParaRPr>
          </a:p>
        </p:txBody>
      </p:sp>
      <p:sp>
        <p:nvSpPr>
          <p:cNvPr id="3" name="Content Placeholder 2"/>
          <p:cNvSpPr>
            <a:spLocks noGrp="1"/>
          </p:cNvSpPr>
          <p:nvPr>
            <p:ph sz="half" idx="1"/>
          </p:nvPr>
        </p:nvSpPr>
        <p:spPr/>
        <p:txBody>
          <a:bodyPr>
            <a:normAutofit lnSpcReduction="10000"/>
          </a:bodyPr>
          <a:lstStyle/>
          <a:p>
            <a:r>
              <a:rPr lang="cy-GB" dirty="0" smtClean="0"/>
              <a:t>Cael cydsyniad gwybodus gwirfoddol gan y cyfranogwyr</a:t>
            </a:r>
          </a:p>
          <a:p>
            <a:r>
              <a:rPr lang="cy-GB" dirty="0" smtClean="0"/>
              <a:t>Ni ddylent deimlo bod unrhyw bwysau arnynt neu fod rhaid iddynt gymryd rhan</a:t>
            </a:r>
          </a:p>
          <a:p>
            <a:r>
              <a:rPr lang="cy-GB" dirty="0" smtClean="0"/>
              <a:t>Rhaid iddynt ddeall  beth maent yn cydsynio iddo.</a:t>
            </a:r>
          </a:p>
          <a:p>
            <a:endParaRPr lang="en-GB" dirty="0"/>
          </a:p>
        </p:txBody>
      </p:sp>
      <p:sp>
        <p:nvSpPr>
          <p:cNvPr id="4" name="Content Placeholder 3"/>
          <p:cNvSpPr>
            <a:spLocks noGrp="1"/>
          </p:cNvSpPr>
          <p:nvPr>
            <p:ph sz="half" idx="2"/>
          </p:nvPr>
        </p:nvSpPr>
        <p:spPr/>
        <p:txBody>
          <a:bodyPr>
            <a:normAutofit lnSpcReduction="10000"/>
          </a:bodyPr>
          <a:lstStyle/>
          <a:p>
            <a:r>
              <a:rPr lang="en-US" i="1" dirty="0" smtClean="0">
                <a:solidFill>
                  <a:schemeClr val="tx2"/>
                </a:solidFill>
              </a:rPr>
              <a:t>Obtain voluntary consent from participants</a:t>
            </a:r>
          </a:p>
          <a:p>
            <a:r>
              <a:rPr lang="en-US" i="1" dirty="0" smtClean="0">
                <a:solidFill>
                  <a:schemeClr val="tx2"/>
                </a:solidFill>
              </a:rPr>
              <a:t>They should not feel pressurized or that they have to take part</a:t>
            </a:r>
          </a:p>
          <a:p>
            <a:r>
              <a:rPr lang="en-US" i="1" dirty="0" smtClean="0">
                <a:solidFill>
                  <a:schemeClr val="tx2"/>
                </a:solidFill>
              </a:rPr>
              <a:t>They must understand what they are going to consent to do.</a:t>
            </a:r>
            <a:endParaRPr lang="en-GB" i="1" dirty="0">
              <a:solidFill>
                <a:schemeClr val="tx2"/>
              </a:solidFill>
            </a:endParaRPr>
          </a:p>
        </p:txBody>
      </p:sp>
    </p:spTree>
    <p:extLst>
      <p:ext uri="{BB962C8B-B14F-4D97-AF65-F5344CB8AC3E}">
        <p14:creationId xmlns:p14="http://schemas.microsoft.com/office/powerpoint/2010/main" val="33702521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smtClean="0"/>
              <a:t>Bod yn Agored a Datgelu</a:t>
            </a:r>
            <a:br>
              <a:rPr lang="cy-GB" dirty="0" smtClean="0"/>
            </a:br>
            <a:r>
              <a:rPr lang="en-US" i="1" dirty="0" smtClean="0">
                <a:solidFill>
                  <a:schemeClr val="tx2"/>
                </a:solidFill>
              </a:rPr>
              <a:t>Openness and Disclosure</a:t>
            </a:r>
            <a:endParaRPr lang="en-GB" i="1" dirty="0">
              <a:solidFill>
                <a:schemeClr val="tx2"/>
              </a:solidFill>
            </a:endParaRPr>
          </a:p>
        </p:txBody>
      </p:sp>
      <p:sp>
        <p:nvSpPr>
          <p:cNvPr id="3" name="Content Placeholder 2"/>
          <p:cNvSpPr>
            <a:spLocks noGrp="1"/>
          </p:cNvSpPr>
          <p:nvPr>
            <p:ph sz="half" idx="1"/>
          </p:nvPr>
        </p:nvSpPr>
        <p:spPr/>
        <p:txBody>
          <a:bodyPr/>
          <a:lstStyle/>
          <a:p>
            <a:r>
              <a:rPr lang="cy-GB" dirty="0" smtClean="0"/>
              <a:t>Osgoi twyll neu beidio â rhoi gwybod i gyfranogwyr eu bod yn destun ymchwil</a:t>
            </a:r>
            <a:endParaRPr lang="cy-GB" dirty="0"/>
          </a:p>
        </p:txBody>
      </p:sp>
      <p:sp>
        <p:nvSpPr>
          <p:cNvPr id="4" name="Content Placeholder 3"/>
          <p:cNvSpPr>
            <a:spLocks noGrp="1"/>
          </p:cNvSpPr>
          <p:nvPr>
            <p:ph sz="half" idx="2"/>
          </p:nvPr>
        </p:nvSpPr>
        <p:spPr/>
        <p:txBody>
          <a:bodyPr/>
          <a:lstStyle/>
          <a:p>
            <a:r>
              <a:rPr lang="en-US" i="1" dirty="0" smtClean="0">
                <a:solidFill>
                  <a:schemeClr val="tx2"/>
                </a:solidFill>
              </a:rPr>
              <a:t>Avoid deception or not informing participants that they are being researched</a:t>
            </a:r>
            <a:endParaRPr lang="en-GB" i="1" dirty="0">
              <a:solidFill>
                <a:schemeClr val="tx2"/>
              </a:solidFill>
            </a:endParaRPr>
          </a:p>
        </p:txBody>
      </p:sp>
    </p:spTree>
    <p:extLst>
      <p:ext uri="{BB962C8B-B14F-4D97-AF65-F5344CB8AC3E}">
        <p14:creationId xmlns:p14="http://schemas.microsoft.com/office/powerpoint/2010/main" val="41516963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32656"/>
            <a:ext cx="8229600" cy="1143000"/>
          </a:xfrm>
        </p:spPr>
        <p:txBody>
          <a:bodyPr>
            <a:normAutofit fontScale="90000"/>
          </a:bodyPr>
          <a:lstStyle/>
          <a:p>
            <a:r>
              <a:rPr lang="cy-GB" dirty="0" smtClean="0"/>
              <a:t>Hawl i Dynnu yn ôl</a:t>
            </a:r>
            <a:br>
              <a:rPr lang="cy-GB" dirty="0" smtClean="0"/>
            </a:br>
            <a:r>
              <a:rPr lang="en-US" i="1" dirty="0" smtClean="0">
                <a:solidFill>
                  <a:schemeClr val="tx2"/>
                </a:solidFill>
              </a:rPr>
              <a:t>Right to Withdraw</a:t>
            </a:r>
            <a:endParaRPr lang="en-GB" i="1" dirty="0">
              <a:solidFill>
                <a:schemeClr val="tx2"/>
              </a:solidFill>
            </a:endParaRPr>
          </a:p>
        </p:txBody>
      </p:sp>
      <p:sp>
        <p:nvSpPr>
          <p:cNvPr id="3" name="Content Placeholder 2"/>
          <p:cNvSpPr>
            <a:spLocks noGrp="1"/>
          </p:cNvSpPr>
          <p:nvPr>
            <p:ph sz="half" idx="1"/>
          </p:nvPr>
        </p:nvSpPr>
        <p:spPr/>
        <p:txBody>
          <a:bodyPr>
            <a:normAutofit lnSpcReduction="10000"/>
          </a:bodyPr>
          <a:lstStyle/>
          <a:p>
            <a:r>
              <a:rPr lang="cy-GB" dirty="0" smtClean="0"/>
              <a:t>Mae gan gyfranogwyr hawl i dynnu yn ôl ar unrhyw adeg. </a:t>
            </a:r>
          </a:p>
          <a:p>
            <a:r>
              <a:rPr lang="cy-GB" dirty="0" smtClean="0"/>
              <a:t>Rhaid eu hysbysu am eu hawl i dynnu yn ôl fel rhan o’r broses i gael cydsyniad gwybodus </a:t>
            </a:r>
          </a:p>
          <a:p>
            <a:r>
              <a:rPr lang="cy-GB" dirty="0" smtClean="0"/>
              <a:t>Ni ddylai’r ymchwilydd eu gorfodi i aros yn y prosiect. </a:t>
            </a:r>
            <a:endParaRPr lang="cy-GB" dirty="0"/>
          </a:p>
        </p:txBody>
      </p:sp>
      <p:sp>
        <p:nvSpPr>
          <p:cNvPr id="4" name="Content Placeholder 3"/>
          <p:cNvSpPr>
            <a:spLocks noGrp="1"/>
          </p:cNvSpPr>
          <p:nvPr>
            <p:ph sz="half" idx="2"/>
          </p:nvPr>
        </p:nvSpPr>
        <p:spPr/>
        <p:txBody>
          <a:bodyPr>
            <a:normAutofit lnSpcReduction="10000"/>
          </a:bodyPr>
          <a:lstStyle/>
          <a:p>
            <a:r>
              <a:rPr lang="en-US" i="1" dirty="0" smtClean="0">
                <a:solidFill>
                  <a:schemeClr val="tx2"/>
                </a:solidFill>
              </a:rPr>
              <a:t>Participants have the right to withdraw at any time.</a:t>
            </a:r>
          </a:p>
          <a:p>
            <a:r>
              <a:rPr lang="en-US" i="1" dirty="0" smtClean="0">
                <a:solidFill>
                  <a:schemeClr val="tx2"/>
                </a:solidFill>
              </a:rPr>
              <a:t>They must be informed of their right to withdraw as part of obtaining informed consent</a:t>
            </a:r>
          </a:p>
          <a:p>
            <a:r>
              <a:rPr lang="en-US" i="1" dirty="0" smtClean="0">
                <a:solidFill>
                  <a:schemeClr val="tx2"/>
                </a:solidFill>
              </a:rPr>
              <a:t>The researcher should not coerce them to remain in the project.</a:t>
            </a:r>
          </a:p>
          <a:p>
            <a:endParaRPr lang="en-GB" i="1" dirty="0">
              <a:solidFill>
                <a:schemeClr val="tx2"/>
              </a:solidFill>
            </a:endParaRPr>
          </a:p>
        </p:txBody>
      </p:sp>
    </p:spTree>
    <p:extLst>
      <p:ext uri="{BB962C8B-B14F-4D97-AF65-F5344CB8AC3E}">
        <p14:creationId xmlns:p14="http://schemas.microsoft.com/office/powerpoint/2010/main" val="34451525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cy-GB" sz="3000" dirty="0" smtClean="0"/>
              <a:t>Plant a Phobl Ifanc ac Oedolion sy’n agored i Niwed</a:t>
            </a:r>
            <a:r>
              <a:rPr lang="en-US" sz="3000" i="1" dirty="0" smtClean="0">
                <a:solidFill>
                  <a:schemeClr val="tx2"/>
                </a:solidFill>
              </a:rPr>
              <a:t/>
            </a:r>
            <a:br>
              <a:rPr lang="en-US" sz="3000" i="1" dirty="0" smtClean="0">
                <a:solidFill>
                  <a:schemeClr val="tx2"/>
                </a:solidFill>
              </a:rPr>
            </a:br>
            <a:r>
              <a:rPr lang="en-US" sz="2700" i="1" dirty="0" smtClean="0">
                <a:solidFill>
                  <a:schemeClr val="tx2"/>
                </a:solidFill>
              </a:rPr>
              <a:t>Children</a:t>
            </a:r>
            <a:r>
              <a:rPr lang="en-US" sz="2700" i="1" dirty="0">
                <a:solidFill>
                  <a:schemeClr val="tx2"/>
                </a:solidFill>
              </a:rPr>
              <a:t>, Vulnerable Young People and </a:t>
            </a:r>
            <a:r>
              <a:rPr lang="en-US" sz="2700" i="1" dirty="0" smtClean="0">
                <a:solidFill>
                  <a:schemeClr val="tx2"/>
                </a:solidFill>
              </a:rPr>
              <a:t>Vulnerable Adults</a:t>
            </a:r>
            <a:endParaRPr lang="en-GB" sz="2700" dirty="0">
              <a:solidFill>
                <a:schemeClr val="tx2"/>
              </a:solidFill>
            </a:endParaRPr>
          </a:p>
        </p:txBody>
      </p:sp>
      <p:sp>
        <p:nvSpPr>
          <p:cNvPr id="3" name="Content Placeholder 2"/>
          <p:cNvSpPr>
            <a:spLocks noGrp="1"/>
          </p:cNvSpPr>
          <p:nvPr>
            <p:ph sz="half" idx="1"/>
          </p:nvPr>
        </p:nvSpPr>
        <p:spPr/>
        <p:txBody>
          <a:bodyPr>
            <a:normAutofit fontScale="77500" lnSpcReduction="20000"/>
          </a:bodyPr>
          <a:lstStyle/>
          <a:p>
            <a:r>
              <a:rPr lang="cy-GB" dirty="0" smtClean="0"/>
              <a:t>Erthyglau 3 a 12 Confensiwn y Cenhedloedd Unedig ar Hawliau’r Plentyn.</a:t>
            </a:r>
          </a:p>
          <a:p>
            <a:r>
              <a:rPr lang="cy-GB" dirty="0" smtClean="0"/>
              <a:t>Erthygl 3 – ymhob gweithred yn gysylltiedig â phlant, rhaid mai budd y plentyn yw’r ystyriaeth bennaf</a:t>
            </a:r>
          </a:p>
          <a:p>
            <a:r>
              <a:rPr lang="cy-GB" dirty="0" smtClean="0"/>
              <a:t>Mae Erthygl 12 yn gofyn bod plant sy’n gallu llunio’u barn eu hun yn cael yr hawl i fynegi’u barn yn rhydd ymhob mater sy’n effeithio arnynt, yn ôl eu hoed a’u haeddfedrwydd</a:t>
            </a:r>
            <a:endParaRPr lang="cy-GB" dirty="0"/>
          </a:p>
        </p:txBody>
      </p:sp>
      <p:sp>
        <p:nvSpPr>
          <p:cNvPr id="4" name="Content Placeholder 3"/>
          <p:cNvSpPr>
            <a:spLocks noGrp="1"/>
          </p:cNvSpPr>
          <p:nvPr>
            <p:ph sz="half" idx="2"/>
          </p:nvPr>
        </p:nvSpPr>
        <p:spPr/>
        <p:txBody>
          <a:bodyPr>
            <a:normAutofit fontScale="77500" lnSpcReduction="20000"/>
          </a:bodyPr>
          <a:lstStyle/>
          <a:p>
            <a:r>
              <a:rPr lang="en-US" i="1" dirty="0">
                <a:solidFill>
                  <a:schemeClr val="tx2"/>
                </a:solidFill>
              </a:rPr>
              <a:t>Articles 3 and 12 of the United </a:t>
            </a:r>
            <a:r>
              <a:rPr lang="en-US" i="1" dirty="0" smtClean="0">
                <a:solidFill>
                  <a:schemeClr val="tx2"/>
                </a:solidFill>
              </a:rPr>
              <a:t>Nations Convention </a:t>
            </a:r>
            <a:r>
              <a:rPr lang="en-US" i="1" dirty="0">
                <a:solidFill>
                  <a:schemeClr val="tx2"/>
                </a:solidFill>
              </a:rPr>
              <a:t>on the Rights of the Child</a:t>
            </a:r>
            <a:r>
              <a:rPr lang="en-US" i="1" dirty="0" smtClean="0">
                <a:solidFill>
                  <a:schemeClr val="tx2"/>
                </a:solidFill>
              </a:rPr>
              <a:t>.</a:t>
            </a:r>
          </a:p>
          <a:p>
            <a:r>
              <a:rPr lang="en-US" i="1" dirty="0" smtClean="0">
                <a:solidFill>
                  <a:schemeClr val="tx2"/>
                </a:solidFill>
              </a:rPr>
              <a:t>Article 3-</a:t>
            </a:r>
            <a:r>
              <a:rPr lang="en-GB" i="1" dirty="0" smtClean="0">
                <a:solidFill>
                  <a:schemeClr val="tx2"/>
                </a:solidFill>
              </a:rPr>
              <a:t>in all actions concerning </a:t>
            </a:r>
            <a:r>
              <a:rPr lang="en-US" i="1" dirty="0" smtClean="0">
                <a:solidFill>
                  <a:schemeClr val="tx2"/>
                </a:solidFill>
              </a:rPr>
              <a:t>children, the best interests of the child must be the primary consideration</a:t>
            </a:r>
          </a:p>
          <a:p>
            <a:r>
              <a:rPr lang="en-GB" i="1" dirty="0">
                <a:solidFill>
                  <a:schemeClr val="tx2"/>
                </a:solidFill>
              </a:rPr>
              <a:t>Article </a:t>
            </a:r>
            <a:r>
              <a:rPr lang="en-GB" i="1" dirty="0" smtClean="0">
                <a:solidFill>
                  <a:schemeClr val="tx2"/>
                </a:solidFill>
              </a:rPr>
              <a:t>12 </a:t>
            </a:r>
            <a:r>
              <a:rPr lang="en-US" i="1" dirty="0" smtClean="0">
                <a:solidFill>
                  <a:schemeClr val="tx2"/>
                </a:solidFill>
              </a:rPr>
              <a:t>requires </a:t>
            </a:r>
            <a:r>
              <a:rPr lang="en-US" i="1" dirty="0">
                <a:solidFill>
                  <a:schemeClr val="tx2"/>
                </a:solidFill>
              </a:rPr>
              <a:t>that children who are capable of forming their own views should be granted </a:t>
            </a:r>
            <a:r>
              <a:rPr lang="en-US" i="1" dirty="0" smtClean="0">
                <a:solidFill>
                  <a:schemeClr val="tx2"/>
                </a:solidFill>
              </a:rPr>
              <a:t>the right </a:t>
            </a:r>
            <a:r>
              <a:rPr lang="en-US" i="1" dirty="0">
                <a:solidFill>
                  <a:schemeClr val="tx2"/>
                </a:solidFill>
              </a:rPr>
              <a:t>to express their views freely in all matters </a:t>
            </a:r>
            <a:r>
              <a:rPr lang="en-US" i="1" dirty="0" smtClean="0">
                <a:solidFill>
                  <a:schemeClr val="tx2"/>
                </a:solidFill>
              </a:rPr>
              <a:t>affecting </a:t>
            </a:r>
            <a:r>
              <a:rPr lang="en-US" i="1" dirty="0">
                <a:solidFill>
                  <a:schemeClr val="tx2"/>
                </a:solidFill>
              </a:rPr>
              <a:t>them, commensurate with </a:t>
            </a:r>
            <a:r>
              <a:rPr lang="en-US" i="1" dirty="0" smtClean="0">
                <a:solidFill>
                  <a:schemeClr val="tx2"/>
                </a:solidFill>
              </a:rPr>
              <a:t>their</a:t>
            </a:r>
            <a:r>
              <a:rPr lang="en-GB" i="1" dirty="0" smtClean="0">
                <a:solidFill>
                  <a:schemeClr val="tx2"/>
                </a:solidFill>
              </a:rPr>
              <a:t>age </a:t>
            </a:r>
            <a:r>
              <a:rPr lang="en-GB" i="1" dirty="0">
                <a:solidFill>
                  <a:schemeClr val="tx2"/>
                </a:solidFill>
              </a:rPr>
              <a:t>and maturity</a:t>
            </a:r>
            <a:endParaRPr lang="en-GB" i="1" dirty="0" smtClean="0">
              <a:solidFill>
                <a:schemeClr val="tx2"/>
              </a:solidFill>
            </a:endParaRPr>
          </a:p>
          <a:p>
            <a:endParaRPr lang="en-GB" dirty="0"/>
          </a:p>
        </p:txBody>
      </p:sp>
    </p:spTree>
    <p:extLst>
      <p:ext uri="{BB962C8B-B14F-4D97-AF65-F5344CB8AC3E}">
        <p14:creationId xmlns:p14="http://schemas.microsoft.com/office/powerpoint/2010/main" val="40022343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smtClean="0"/>
              <a:t>Cymhellion</a:t>
            </a:r>
            <a:br>
              <a:rPr lang="cy-GB" dirty="0" smtClean="0"/>
            </a:br>
            <a:r>
              <a:rPr lang="en-GB" i="1" dirty="0" smtClean="0">
                <a:solidFill>
                  <a:schemeClr val="tx2"/>
                </a:solidFill>
              </a:rPr>
              <a:t>Incentives</a:t>
            </a:r>
            <a:endParaRPr lang="en-GB" dirty="0">
              <a:solidFill>
                <a:schemeClr val="tx2"/>
              </a:solidFill>
            </a:endParaRPr>
          </a:p>
        </p:txBody>
      </p:sp>
      <p:sp>
        <p:nvSpPr>
          <p:cNvPr id="3" name="Content Placeholder 2"/>
          <p:cNvSpPr>
            <a:spLocks noGrp="1"/>
          </p:cNvSpPr>
          <p:nvPr>
            <p:ph sz="half" idx="1"/>
          </p:nvPr>
        </p:nvSpPr>
        <p:spPr/>
        <p:txBody>
          <a:bodyPr>
            <a:normAutofit fontScale="92500" lnSpcReduction="20000"/>
          </a:bodyPr>
          <a:lstStyle/>
          <a:p>
            <a:r>
              <a:rPr lang="cy-GB" dirty="0" smtClean="0"/>
              <a:t>Os byddwch yn defnyddio cymhellion i annog pobl i ddychwelyd holiaduron neu i gymryd rhan, dewiswch yn ofalus.</a:t>
            </a:r>
          </a:p>
          <a:p>
            <a:r>
              <a:rPr lang="cy-GB" dirty="0" smtClean="0"/>
              <a:t>Peidiwch â defnyddio losin neu lwgrwobrwyon a fyddai’n niweidiol i iechyd/lles.</a:t>
            </a:r>
          </a:p>
          <a:p>
            <a:r>
              <a:rPr lang="cy-GB" dirty="0" smtClean="0"/>
              <a:t>A ellid ystyried y cymhelliad yn llwgrwobr?</a:t>
            </a:r>
          </a:p>
          <a:p>
            <a:r>
              <a:rPr lang="cy-GB" dirty="0" smtClean="0"/>
              <a:t>A allai achosi tuedd yn y sampl sy’n cymryd rhan?</a:t>
            </a:r>
            <a:endParaRPr lang="cy-GB" dirty="0"/>
          </a:p>
        </p:txBody>
      </p:sp>
      <p:sp>
        <p:nvSpPr>
          <p:cNvPr id="4" name="Content Placeholder 3"/>
          <p:cNvSpPr>
            <a:spLocks noGrp="1"/>
          </p:cNvSpPr>
          <p:nvPr>
            <p:ph sz="half" idx="2"/>
          </p:nvPr>
        </p:nvSpPr>
        <p:spPr/>
        <p:txBody>
          <a:bodyPr>
            <a:normAutofit fontScale="92500" lnSpcReduction="20000"/>
          </a:bodyPr>
          <a:lstStyle/>
          <a:p>
            <a:r>
              <a:rPr lang="en-US" i="1" dirty="0" smtClean="0">
                <a:solidFill>
                  <a:schemeClr val="tx2"/>
                </a:solidFill>
              </a:rPr>
              <a:t>If you use incentives to encourage people to return questionnaires or to be involved, choose carefully.</a:t>
            </a:r>
          </a:p>
          <a:p>
            <a:r>
              <a:rPr lang="en-US" i="1" dirty="0" smtClean="0">
                <a:solidFill>
                  <a:schemeClr val="tx2"/>
                </a:solidFill>
              </a:rPr>
              <a:t>Do not use sweets or bribes that would impact on health/ wellbeing.</a:t>
            </a:r>
          </a:p>
          <a:p>
            <a:r>
              <a:rPr lang="en-US" i="1" dirty="0" smtClean="0">
                <a:solidFill>
                  <a:schemeClr val="tx2"/>
                </a:solidFill>
              </a:rPr>
              <a:t>Could the incentive be seen as a bribe?</a:t>
            </a:r>
          </a:p>
          <a:p>
            <a:r>
              <a:rPr lang="en-US" i="1" dirty="0" smtClean="0">
                <a:solidFill>
                  <a:schemeClr val="tx2"/>
                </a:solidFill>
              </a:rPr>
              <a:t>Could it bias the sample that takes part?</a:t>
            </a:r>
          </a:p>
          <a:p>
            <a:endParaRPr lang="en-GB" dirty="0"/>
          </a:p>
        </p:txBody>
      </p:sp>
    </p:spTree>
    <p:extLst>
      <p:ext uri="{BB962C8B-B14F-4D97-AF65-F5344CB8AC3E}">
        <p14:creationId xmlns:p14="http://schemas.microsoft.com/office/powerpoint/2010/main" val="5568985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sz="3200" dirty="0" smtClean="0"/>
              <a:t>Anfantais yn Deillio o Gymryd Rhan mewn Ymchwil</a:t>
            </a:r>
            <a:br>
              <a:rPr lang="cy-GB" sz="3200" dirty="0" smtClean="0"/>
            </a:br>
            <a:r>
              <a:rPr lang="en-US" sz="3200" i="1" dirty="0" smtClean="0">
                <a:solidFill>
                  <a:schemeClr val="tx2"/>
                </a:solidFill>
              </a:rPr>
              <a:t>Detriment </a:t>
            </a:r>
            <a:r>
              <a:rPr lang="en-US" sz="3200" i="1" dirty="0">
                <a:solidFill>
                  <a:schemeClr val="tx2"/>
                </a:solidFill>
              </a:rPr>
              <a:t>Arising from Participation in Research</a:t>
            </a:r>
            <a:endParaRPr lang="en-GB" sz="3200" dirty="0">
              <a:solidFill>
                <a:schemeClr val="tx2"/>
              </a:solidFill>
            </a:endParaRPr>
          </a:p>
        </p:txBody>
      </p:sp>
      <p:sp>
        <p:nvSpPr>
          <p:cNvPr id="3" name="Content Placeholder 2"/>
          <p:cNvSpPr>
            <a:spLocks noGrp="1"/>
          </p:cNvSpPr>
          <p:nvPr>
            <p:ph sz="half" idx="1"/>
          </p:nvPr>
        </p:nvSpPr>
        <p:spPr/>
        <p:txBody>
          <a:bodyPr/>
          <a:lstStyle/>
          <a:p>
            <a:r>
              <a:rPr lang="cy-GB" dirty="0" smtClean="0"/>
              <a:t>Sicrhau na ddaw unrhyw niwed i’r rheini sy’n rhan o’r prosiect ymchwil.</a:t>
            </a:r>
          </a:p>
          <a:p>
            <a:r>
              <a:rPr lang="cy-GB" dirty="0" smtClean="0"/>
              <a:t>Dod â’r niwed i sylw’r rheini sy’n gysylltiedig â’r cyfranogwyr.</a:t>
            </a:r>
          </a:p>
          <a:p>
            <a:r>
              <a:rPr lang="cy-GB" dirty="0" smtClean="0"/>
              <a:t>Rhoi stop ar y cyfranogiad.</a:t>
            </a:r>
          </a:p>
          <a:p>
            <a:endParaRPr lang="en-GB" dirty="0"/>
          </a:p>
        </p:txBody>
      </p:sp>
      <p:sp>
        <p:nvSpPr>
          <p:cNvPr id="4" name="Content Placeholder 3"/>
          <p:cNvSpPr>
            <a:spLocks noGrp="1"/>
          </p:cNvSpPr>
          <p:nvPr>
            <p:ph sz="half" idx="2"/>
          </p:nvPr>
        </p:nvSpPr>
        <p:spPr/>
        <p:txBody>
          <a:bodyPr/>
          <a:lstStyle/>
          <a:p>
            <a:r>
              <a:rPr lang="en-US" i="1" dirty="0" smtClean="0">
                <a:solidFill>
                  <a:schemeClr val="tx2"/>
                </a:solidFill>
              </a:rPr>
              <a:t>Ensure no harm occurs to those who are part of the research project.</a:t>
            </a:r>
          </a:p>
          <a:p>
            <a:r>
              <a:rPr lang="en-US" i="1" dirty="0">
                <a:solidFill>
                  <a:schemeClr val="tx2"/>
                </a:solidFill>
              </a:rPr>
              <a:t>B</a:t>
            </a:r>
            <a:r>
              <a:rPr lang="en-US" i="1" dirty="0" smtClean="0">
                <a:solidFill>
                  <a:schemeClr val="tx2"/>
                </a:solidFill>
              </a:rPr>
              <a:t>ring the harm to the attention of those involved.</a:t>
            </a:r>
          </a:p>
          <a:p>
            <a:r>
              <a:rPr lang="en-US" i="1" dirty="0" smtClean="0">
                <a:solidFill>
                  <a:schemeClr val="tx2"/>
                </a:solidFill>
              </a:rPr>
              <a:t>Stop participation.</a:t>
            </a:r>
          </a:p>
          <a:p>
            <a:endParaRPr lang="en-GB" dirty="0"/>
          </a:p>
        </p:txBody>
      </p:sp>
    </p:spTree>
    <p:extLst>
      <p:ext uri="{BB962C8B-B14F-4D97-AF65-F5344CB8AC3E}">
        <p14:creationId xmlns:p14="http://schemas.microsoft.com/office/powerpoint/2010/main" val="34683469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smtClean="0"/>
              <a:t>Preifatrwydd</a:t>
            </a:r>
            <a:br>
              <a:rPr lang="cy-GB" dirty="0" smtClean="0"/>
            </a:br>
            <a:r>
              <a:rPr lang="en-GB" i="1" dirty="0" smtClean="0">
                <a:solidFill>
                  <a:schemeClr val="tx2"/>
                </a:solidFill>
              </a:rPr>
              <a:t>Privacy</a:t>
            </a:r>
            <a:endParaRPr lang="en-GB" dirty="0">
              <a:solidFill>
                <a:schemeClr val="tx2"/>
              </a:solidFill>
            </a:endParaRPr>
          </a:p>
        </p:txBody>
      </p:sp>
      <p:sp>
        <p:nvSpPr>
          <p:cNvPr id="3" name="Content Placeholder 2"/>
          <p:cNvSpPr>
            <a:spLocks noGrp="1"/>
          </p:cNvSpPr>
          <p:nvPr>
            <p:ph sz="half" idx="1"/>
          </p:nvPr>
        </p:nvSpPr>
        <p:spPr/>
        <p:txBody>
          <a:bodyPr>
            <a:normAutofit lnSpcReduction="10000"/>
          </a:bodyPr>
          <a:lstStyle/>
          <a:p>
            <a:r>
              <a:rPr lang="cy-GB" dirty="0" smtClean="0"/>
              <a:t>Yn gyfrinachol</a:t>
            </a:r>
          </a:p>
          <a:p>
            <a:r>
              <a:rPr lang="cy-GB" dirty="0" smtClean="0"/>
              <a:t>Yn ddienw</a:t>
            </a:r>
          </a:p>
          <a:p>
            <a:r>
              <a:rPr lang="cy-GB" dirty="0" smtClean="0"/>
              <a:t>Caniatâd i ddatgelu enw</a:t>
            </a:r>
          </a:p>
          <a:p>
            <a:r>
              <a:rPr lang="cy-GB" dirty="0" smtClean="0"/>
              <a:t>Hawl gan gyfranogwyr i weld y data a’r cofnodion</a:t>
            </a:r>
          </a:p>
          <a:p>
            <a:r>
              <a:rPr lang="cy-GB" dirty="0" smtClean="0"/>
              <a:t>Deddf Diogelu Data 1998 yn berthnasol o ran storio data a’u defnyddio. </a:t>
            </a:r>
            <a:endParaRPr lang="cy-GB" dirty="0"/>
          </a:p>
        </p:txBody>
      </p:sp>
      <p:sp>
        <p:nvSpPr>
          <p:cNvPr id="4" name="Content Placeholder 3"/>
          <p:cNvSpPr>
            <a:spLocks noGrp="1"/>
          </p:cNvSpPr>
          <p:nvPr>
            <p:ph sz="half" idx="2"/>
          </p:nvPr>
        </p:nvSpPr>
        <p:spPr>
          <a:xfrm>
            <a:off x="4644008" y="1556792"/>
            <a:ext cx="4038600" cy="4785395"/>
          </a:xfrm>
        </p:spPr>
        <p:txBody>
          <a:bodyPr>
            <a:normAutofit lnSpcReduction="10000"/>
          </a:bodyPr>
          <a:lstStyle/>
          <a:p>
            <a:r>
              <a:rPr lang="en-US" i="1" dirty="0" smtClean="0">
                <a:solidFill>
                  <a:schemeClr val="tx2"/>
                </a:solidFill>
              </a:rPr>
              <a:t>Confidential</a:t>
            </a:r>
          </a:p>
          <a:p>
            <a:r>
              <a:rPr lang="en-US" i="1" dirty="0" smtClean="0">
                <a:solidFill>
                  <a:schemeClr val="tx2"/>
                </a:solidFill>
              </a:rPr>
              <a:t>Anonymous</a:t>
            </a:r>
            <a:endParaRPr lang="en-US" i="1" dirty="0">
              <a:solidFill>
                <a:schemeClr val="tx2"/>
              </a:solidFill>
            </a:endParaRPr>
          </a:p>
          <a:p>
            <a:r>
              <a:rPr lang="en-US" i="1" dirty="0" smtClean="0">
                <a:solidFill>
                  <a:schemeClr val="tx2"/>
                </a:solidFill>
              </a:rPr>
              <a:t>Permission to disclose identity</a:t>
            </a:r>
          </a:p>
          <a:p>
            <a:r>
              <a:rPr lang="en-US" i="1" dirty="0" smtClean="0">
                <a:solidFill>
                  <a:schemeClr val="tx2"/>
                </a:solidFill>
              </a:rPr>
              <a:t>Participants have right to see the data and records </a:t>
            </a:r>
          </a:p>
          <a:p>
            <a:r>
              <a:rPr lang="en-US" i="1" dirty="0" smtClean="0">
                <a:solidFill>
                  <a:schemeClr val="tx2"/>
                </a:solidFill>
              </a:rPr>
              <a:t>Data Protection Act 1988 law applies in terms of storage and use of data.</a:t>
            </a:r>
          </a:p>
          <a:p>
            <a:endParaRPr lang="en-US" i="1" dirty="0" smtClean="0">
              <a:solidFill>
                <a:schemeClr val="tx2"/>
              </a:solidFill>
            </a:endParaRPr>
          </a:p>
          <a:p>
            <a:endParaRPr lang="en-GB" i="1" dirty="0">
              <a:solidFill>
                <a:schemeClr val="tx2"/>
              </a:solidFill>
            </a:endParaRPr>
          </a:p>
        </p:txBody>
      </p:sp>
    </p:spTree>
    <p:extLst>
      <p:ext uri="{BB962C8B-B14F-4D97-AF65-F5344CB8AC3E}">
        <p14:creationId xmlns:p14="http://schemas.microsoft.com/office/powerpoint/2010/main" val="39208245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smtClean="0"/>
              <a:t>Datgeliad</a:t>
            </a:r>
            <a:br>
              <a:rPr lang="cy-GB" dirty="0" smtClean="0"/>
            </a:br>
            <a:r>
              <a:rPr lang="en-US" i="1" dirty="0" smtClean="0">
                <a:solidFill>
                  <a:schemeClr val="tx2"/>
                </a:solidFill>
              </a:rPr>
              <a:t>Disclosure</a:t>
            </a:r>
            <a:endParaRPr lang="en-GB" i="1" dirty="0">
              <a:solidFill>
                <a:schemeClr val="tx2"/>
              </a:solidFill>
            </a:endParaRPr>
          </a:p>
        </p:txBody>
      </p:sp>
      <p:sp>
        <p:nvSpPr>
          <p:cNvPr id="3" name="Content Placeholder 2"/>
          <p:cNvSpPr>
            <a:spLocks noGrp="1"/>
          </p:cNvSpPr>
          <p:nvPr>
            <p:ph sz="half" idx="1"/>
          </p:nvPr>
        </p:nvSpPr>
        <p:spPr/>
        <p:txBody>
          <a:bodyPr/>
          <a:lstStyle/>
          <a:p>
            <a:r>
              <a:rPr lang="cy-GB" dirty="0" smtClean="0"/>
              <a:t>Os ydy’r ymchwilydd yn dyst i ymddygiad anghyfreithlon neu niweidiol, gall fod rhaid hysbysu’r awdurdodau a thorri anhysbysrwydd / cyfrinachedd. </a:t>
            </a:r>
            <a:endParaRPr lang="cy-GB" dirty="0"/>
          </a:p>
        </p:txBody>
      </p:sp>
      <p:sp>
        <p:nvSpPr>
          <p:cNvPr id="4" name="Content Placeholder 3"/>
          <p:cNvSpPr>
            <a:spLocks noGrp="1"/>
          </p:cNvSpPr>
          <p:nvPr>
            <p:ph sz="half" idx="2"/>
          </p:nvPr>
        </p:nvSpPr>
        <p:spPr/>
        <p:txBody>
          <a:bodyPr/>
          <a:lstStyle/>
          <a:p>
            <a:r>
              <a:rPr lang="en-US" i="1" dirty="0" smtClean="0">
                <a:solidFill>
                  <a:schemeClr val="tx2"/>
                </a:solidFill>
              </a:rPr>
              <a:t>If researcher witnesses illegal or harmful behavior may be necessary to inform authorities and break anonymity / confidentiality.</a:t>
            </a:r>
            <a:endParaRPr lang="en-GB" i="1" dirty="0">
              <a:solidFill>
                <a:schemeClr val="tx2"/>
              </a:solidFill>
            </a:endParaRPr>
          </a:p>
        </p:txBody>
      </p:sp>
    </p:spTree>
    <p:extLst>
      <p:ext uri="{BB962C8B-B14F-4D97-AF65-F5344CB8AC3E}">
        <p14:creationId xmlns:p14="http://schemas.microsoft.com/office/powerpoint/2010/main" val="27369612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Ymchwil</a:t>
            </a:r>
            <a:r>
              <a:rPr lang="en-GB" dirty="0" smtClean="0"/>
              <a:t> </a:t>
            </a:r>
            <a:r>
              <a:rPr lang="en-GB" dirty="0" err="1" smtClean="0"/>
              <a:t>Teg</a:t>
            </a:r>
            <a:r>
              <a:rPr lang="en-GB" dirty="0" smtClean="0"/>
              <a:t> / </a:t>
            </a:r>
            <a:r>
              <a:rPr lang="en-GB" i="1" dirty="0" smtClean="0">
                <a:solidFill>
                  <a:schemeClr val="tx2"/>
                </a:solidFill>
              </a:rPr>
              <a:t>Fair Research </a:t>
            </a:r>
            <a:endParaRPr lang="en-GB" i="1" dirty="0">
              <a:solidFill>
                <a:schemeClr val="tx2"/>
              </a:solidFill>
            </a:endParaRPr>
          </a:p>
        </p:txBody>
      </p:sp>
      <p:sp>
        <p:nvSpPr>
          <p:cNvPr id="3" name="Content Placeholder 2"/>
          <p:cNvSpPr>
            <a:spLocks noGrp="1"/>
          </p:cNvSpPr>
          <p:nvPr>
            <p:ph sz="half" idx="1"/>
          </p:nvPr>
        </p:nvSpPr>
        <p:spPr/>
        <p:txBody>
          <a:bodyPr>
            <a:normAutofit fontScale="77500" lnSpcReduction="20000"/>
          </a:bodyPr>
          <a:lstStyle/>
          <a:p>
            <a:r>
              <a:rPr lang="cy-GB" dirty="0" smtClean="0"/>
              <a:t>Dylid cynnig i noddwyr </a:t>
            </a:r>
            <a:r>
              <a:rPr lang="cy-GB" b="1" u="sng" dirty="0" smtClean="0"/>
              <a:t>gyfiawnhad llawn, gonest a chyfrifol ar y dewis terfynol o ran dulliau</a:t>
            </a:r>
            <a:r>
              <a:rPr lang="cy-GB" dirty="0" smtClean="0"/>
              <a:t>. Rhaid i ymchwilwyr, o fewn cyd-destun a ffiniau’r dulliau, y damcaniaethau a’r athroniaethau ymchwil a ddewisir ganddynt, gyfathrebu i ba raddau y mae’u technegau casglu a dadansoddi data ynghyd â’r goblygiadau sy’n deillio o’u canfyddiadau, </a:t>
            </a:r>
            <a:r>
              <a:rPr lang="cy-GB" b="1" u="sng" dirty="0" smtClean="0"/>
              <a:t>yn ddibynadwy, yn ddilys ac y mae modd eu cyffredinoli </a:t>
            </a:r>
            <a:r>
              <a:rPr lang="cy-GB" b="1" dirty="0" smtClean="0"/>
              <a:t>(BERA, 2001:9)</a:t>
            </a:r>
            <a:endParaRPr lang="cy-GB" b="1" u="sng" dirty="0" smtClean="0"/>
          </a:p>
          <a:p>
            <a:endParaRPr lang="cy-GB" dirty="0"/>
          </a:p>
        </p:txBody>
      </p:sp>
      <p:sp>
        <p:nvSpPr>
          <p:cNvPr id="4" name="Content Placeholder 3"/>
          <p:cNvSpPr>
            <a:spLocks noGrp="1"/>
          </p:cNvSpPr>
          <p:nvPr>
            <p:ph sz="half" idx="2"/>
          </p:nvPr>
        </p:nvSpPr>
        <p:spPr/>
        <p:txBody>
          <a:bodyPr>
            <a:normAutofit fontScale="77500" lnSpcReduction="20000"/>
          </a:bodyPr>
          <a:lstStyle/>
          <a:p>
            <a:pPr marL="0" indent="0">
              <a:buNone/>
            </a:pPr>
            <a:r>
              <a:rPr lang="en-GB" i="1" dirty="0" smtClean="0">
                <a:solidFill>
                  <a:schemeClr val="tx2"/>
                </a:solidFill>
              </a:rPr>
              <a:t>Sponsors </a:t>
            </a:r>
            <a:r>
              <a:rPr lang="en-US" i="1" dirty="0" smtClean="0">
                <a:solidFill>
                  <a:schemeClr val="tx2"/>
                </a:solidFill>
              </a:rPr>
              <a:t>should </a:t>
            </a:r>
            <a:r>
              <a:rPr lang="en-US" i="1" dirty="0">
                <a:solidFill>
                  <a:schemeClr val="tx2"/>
                </a:solidFill>
              </a:rPr>
              <a:t>be </a:t>
            </a:r>
            <a:r>
              <a:rPr lang="en-US" i="1" dirty="0" smtClean="0">
                <a:solidFill>
                  <a:schemeClr val="tx2"/>
                </a:solidFill>
              </a:rPr>
              <a:t>offered </a:t>
            </a:r>
            <a:r>
              <a:rPr lang="en-US" i="1" dirty="0">
                <a:solidFill>
                  <a:schemeClr val="tx2"/>
                </a:solidFill>
              </a:rPr>
              <a:t>a </a:t>
            </a:r>
            <a:r>
              <a:rPr lang="en-US" b="1" i="1" u="sng" dirty="0">
                <a:solidFill>
                  <a:schemeClr val="tx2"/>
                </a:solidFill>
              </a:rPr>
              <a:t>full, honest and amenable </a:t>
            </a:r>
            <a:r>
              <a:rPr lang="en-US" b="1" i="1" u="sng" dirty="0" smtClean="0">
                <a:solidFill>
                  <a:schemeClr val="tx2"/>
                </a:solidFill>
              </a:rPr>
              <a:t>justification </a:t>
            </a:r>
            <a:r>
              <a:rPr lang="en-US" b="1" i="1" u="sng" dirty="0">
                <a:solidFill>
                  <a:schemeClr val="tx2"/>
                </a:solidFill>
              </a:rPr>
              <a:t>on the </a:t>
            </a:r>
            <a:r>
              <a:rPr lang="en-US" b="1" i="1" u="sng" dirty="0" smtClean="0">
                <a:solidFill>
                  <a:schemeClr val="tx2"/>
                </a:solidFill>
              </a:rPr>
              <a:t>final </a:t>
            </a:r>
            <a:r>
              <a:rPr lang="en-US" b="1" i="1" u="sng" dirty="0">
                <a:solidFill>
                  <a:schemeClr val="tx2"/>
                </a:solidFill>
              </a:rPr>
              <a:t>choice of methods</a:t>
            </a:r>
            <a:r>
              <a:rPr lang="en-US" i="1" dirty="0" smtClean="0">
                <a:solidFill>
                  <a:schemeClr val="tx2"/>
                </a:solidFill>
              </a:rPr>
              <a:t>. Researchers </a:t>
            </a:r>
            <a:r>
              <a:rPr lang="en-US" i="1" dirty="0">
                <a:solidFill>
                  <a:schemeClr val="tx2"/>
                </a:solidFill>
              </a:rPr>
              <a:t>must, within the context and boundaries of their chosen methods, theories </a:t>
            </a:r>
            <a:r>
              <a:rPr lang="en-US" i="1" dirty="0" smtClean="0">
                <a:solidFill>
                  <a:schemeClr val="tx2"/>
                </a:solidFill>
              </a:rPr>
              <a:t>and philosophies </a:t>
            </a:r>
            <a:r>
              <a:rPr lang="en-US" i="1" dirty="0">
                <a:solidFill>
                  <a:schemeClr val="tx2"/>
                </a:solidFill>
              </a:rPr>
              <a:t>of research, communicate the extent to which their data collection and </a:t>
            </a:r>
            <a:r>
              <a:rPr lang="en-US" i="1" dirty="0" smtClean="0">
                <a:solidFill>
                  <a:schemeClr val="tx2"/>
                </a:solidFill>
              </a:rPr>
              <a:t>analysis techniques</a:t>
            </a:r>
            <a:r>
              <a:rPr lang="en-US" i="1" dirty="0">
                <a:solidFill>
                  <a:schemeClr val="tx2"/>
                </a:solidFill>
              </a:rPr>
              <a:t>, and the inferences to be drawn from their </a:t>
            </a:r>
            <a:r>
              <a:rPr lang="en-US" i="1" dirty="0" smtClean="0">
                <a:solidFill>
                  <a:schemeClr val="tx2"/>
                </a:solidFill>
              </a:rPr>
              <a:t>findings</a:t>
            </a:r>
            <a:r>
              <a:rPr lang="en-US" i="1" dirty="0">
                <a:solidFill>
                  <a:schemeClr val="tx2"/>
                </a:solidFill>
              </a:rPr>
              <a:t>, </a:t>
            </a:r>
            <a:r>
              <a:rPr lang="en-US" b="1" i="1" u="sng" dirty="0">
                <a:solidFill>
                  <a:schemeClr val="tx2"/>
                </a:solidFill>
              </a:rPr>
              <a:t>are reliable, valid and </a:t>
            </a:r>
            <a:r>
              <a:rPr lang="en-US" b="1" i="1" u="sng" dirty="0" smtClean="0">
                <a:solidFill>
                  <a:schemeClr val="tx2"/>
                </a:solidFill>
              </a:rPr>
              <a:t>generalizable</a:t>
            </a:r>
            <a:r>
              <a:rPr lang="en-US" b="1" u="sng" dirty="0"/>
              <a:t> </a:t>
            </a:r>
            <a:r>
              <a:rPr lang="en-US" b="1" u="sng" dirty="0" smtClean="0"/>
              <a:t> </a:t>
            </a:r>
            <a:r>
              <a:rPr lang="en-US" b="1" dirty="0" smtClean="0"/>
              <a:t>(BERA, 2001: 9)</a:t>
            </a:r>
            <a:endParaRPr lang="en-GB" b="1" dirty="0"/>
          </a:p>
        </p:txBody>
      </p:sp>
    </p:spTree>
    <p:extLst>
      <p:ext uri="{BB962C8B-B14F-4D97-AF65-F5344CB8AC3E}">
        <p14:creationId xmlns:p14="http://schemas.microsoft.com/office/powerpoint/2010/main" val="22842703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Gweithgaredd</a:t>
            </a:r>
            <a:r>
              <a:rPr lang="en-GB" dirty="0" smtClean="0"/>
              <a:t> / Activity</a:t>
            </a:r>
            <a:endParaRPr lang="en-GB" dirty="0"/>
          </a:p>
        </p:txBody>
      </p:sp>
      <p:sp>
        <p:nvSpPr>
          <p:cNvPr id="3" name="Content Placeholder 2"/>
          <p:cNvSpPr>
            <a:spLocks noGrp="1"/>
          </p:cNvSpPr>
          <p:nvPr>
            <p:ph sz="half" idx="1"/>
          </p:nvPr>
        </p:nvSpPr>
        <p:spPr/>
        <p:txBody>
          <a:bodyPr>
            <a:normAutofit fontScale="70000" lnSpcReduction="20000"/>
          </a:bodyPr>
          <a:lstStyle/>
          <a:p>
            <a:r>
              <a:rPr lang="cy-GB" dirty="0" smtClean="0"/>
              <a:t>Mewn grwpiau bach, darllenwch, trafodwch </a:t>
            </a:r>
            <a:r>
              <a:rPr lang="cy-GB" smtClean="0"/>
              <a:t>a gwnewch </a:t>
            </a:r>
            <a:r>
              <a:rPr lang="cy-GB" dirty="0" smtClean="0"/>
              <a:t>nodiadau ar yr astudiaethau achos a ddarperir.</a:t>
            </a:r>
          </a:p>
          <a:p>
            <a:r>
              <a:rPr lang="cy-GB" dirty="0" smtClean="0"/>
              <a:t>Meddyliwch yn </a:t>
            </a:r>
            <a:r>
              <a:rPr lang="cy-GB" b="1" dirty="0" smtClean="0"/>
              <a:t>feirniadol </a:t>
            </a:r>
            <a:r>
              <a:rPr lang="cy-GB" dirty="0" smtClean="0"/>
              <a:t>am </a:t>
            </a:r>
            <a:r>
              <a:rPr lang="cy-GB" b="1" dirty="0" smtClean="0"/>
              <a:t>bwrpas </a:t>
            </a:r>
            <a:r>
              <a:rPr lang="cy-GB" dirty="0" smtClean="0"/>
              <a:t>pob arbrawf. Pa effaith fyddai’r ymchwil yn debygol o’i gael ar arfer a dealltwriaeth yn y dyfodol?</a:t>
            </a:r>
          </a:p>
          <a:p>
            <a:pPr lvl="0"/>
            <a:r>
              <a:rPr lang="cy-GB" dirty="0" smtClean="0">
                <a:solidFill>
                  <a:prstClr val="black"/>
                </a:solidFill>
              </a:rPr>
              <a:t>Pa ystyriaethau moesegol </a:t>
            </a:r>
            <a:r>
              <a:rPr lang="cy-GB" dirty="0" err="1" smtClean="0">
                <a:solidFill>
                  <a:prstClr val="black"/>
                </a:solidFill>
              </a:rPr>
              <a:t>allai</a:t>
            </a:r>
            <a:r>
              <a:rPr lang="cy-GB" dirty="0" smtClean="0">
                <a:solidFill>
                  <a:prstClr val="black"/>
                </a:solidFill>
              </a:rPr>
              <a:t> fod wedi’u hesgeuluso? Ystyriwch ganllawiau a fframweithiau moesegol.</a:t>
            </a:r>
          </a:p>
          <a:p>
            <a:pPr marL="0" lvl="0" indent="0">
              <a:buNone/>
            </a:pPr>
            <a:r>
              <a:rPr lang="cy-GB" dirty="0" smtClean="0">
                <a:solidFill>
                  <a:prstClr val="black"/>
                </a:solidFill>
              </a:rPr>
              <a:t>Byddwch yn barod i adrodd yn ôl i </a:t>
            </a:r>
            <a:r>
              <a:rPr lang="cy-GB" dirty="0">
                <a:solidFill>
                  <a:prstClr val="black"/>
                </a:solidFill>
              </a:rPr>
              <a:t>weddill y grŵp.</a:t>
            </a:r>
          </a:p>
          <a:p>
            <a:endParaRPr lang="en-GB" dirty="0"/>
          </a:p>
          <a:p>
            <a:endParaRPr lang="en-GB" dirty="0"/>
          </a:p>
        </p:txBody>
      </p:sp>
      <p:sp>
        <p:nvSpPr>
          <p:cNvPr id="4" name="Content Placeholder 3"/>
          <p:cNvSpPr>
            <a:spLocks noGrp="1"/>
          </p:cNvSpPr>
          <p:nvPr>
            <p:ph sz="half" idx="2"/>
          </p:nvPr>
        </p:nvSpPr>
        <p:spPr/>
        <p:txBody>
          <a:bodyPr>
            <a:normAutofit fontScale="70000" lnSpcReduction="20000"/>
          </a:bodyPr>
          <a:lstStyle/>
          <a:p>
            <a:pPr lvl="0"/>
            <a:r>
              <a:rPr lang="en-GB" dirty="0">
                <a:solidFill>
                  <a:prstClr val="black"/>
                </a:solidFill>
              </a:rPr>
              <a:t>In small groups read, discuss and make notes on the case studies provided.</a:t>
            </a:r>
          </a:p>
          <a:p>
            <a:pPr lvl="0"/>
            <a:r>
              <a:rPr lang="en-GB" dirty="0">
                <a:solidFill>
                  <a:prstClr val="black"/>
                </a:solidFill>
              </a:rPr>
              <a:t>Think </a:t>
            </a:r>
            <a:r>
              <a:rPr lang="en-GB" b="1" dirty="0">
                <a:solidFill>
                  <a:prstClr val="black"/>
                </a:solidFill>
              </a:rPr>
              <a:t>critically </a:t>
            </a:r>
            <a:r>
              <a:rPr lang="en-GB" dirty="0">
                <a:solidFill>
                  <a:prstClr val="black"/>
                </a:solidFill>
              </a:rPr>
              <a:t>about the </a:t>
            </a:r>
            <a:r>
              <a:rPr lang="en-GB" b="1" dirty="0">
                <a:solidFill>
                  <a:prstClr val="black"/>
                </a:solidFill>
              </a:rPr>
              <a:t>purpose</a:t>
            </a:r>
            <a:r>
              <a:rPr lang="en-GB" dirty="0">
                <a:solidFill>
                  <a:prstClr val="black"/>
                </a:solidFill>
              </a:rPr>
              <a:t> of each experiment. What impact would the research be likely to have on future practice, understanding?</a:t>
            </a:r>
          </a:p>
          <a:p>
            <a:r>
              <a:rPr lang="en-GB" dirty="0" smtClean="0"/>
              <a:t>What </a:t>
            </a:r>
            <a:r>
              <a:rPr lang="en-GB" dirty="0"/>
              <a:t>ethical considerations may have been overlooked? Consider ethical guidance and frameworks?</a:t>
            </a:r>
          </a:p>
          <a:p>
            <a:pPr marL="0" indent="0">
              <a:buNone/>
            </a:pPr>
            <a:r>
              <a:rPr lang="en-GB" dirty="0"/>
              <a:t>   Be ready to feed back to the rest of the group.</a:t>
            </a:r>
          </a:p>
          <a:p>
            <a:endParaRPr lang="en-GB" dirty="0"/>
          </a:p>
        </p:txBody>
      </p:sp>
    </p:spTree>
    <p:extLst>
      <p:ext uri="{BB962C8B-B14F-4D97-AF65-F5344CB8AC3E}">
        <p14:creationId xmlns:p14="http://schemas.microsoft.com/office/powerpoint/2010/main" val="23980058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Cyfeirnodau</a:t>
            </a:r>
            <a:r>
              <a:rPr lang="en-GB" dirty="0" smtClean="0"/>
              <a:t> / </a:t>
            </a:r>
            <a:r>
              <a:rPr lang="en-GB" i="1" dirty="0" smtClean="0">
                <a:solidFill>
                  <a:schemeClr val="tx2"/>
                </a:solidFill>
              </a:rPr>
              <a:t>References </a:t>
            </a:r>
            <a:endParaRPr lang="en-GB" i="1" dirty="0">
              <a:solidFill>
                <a:schemeClr val="tx2"/>
              </a:solidFill>
            </a:endParaRPr>
          </a:p>
        </p:txBody>
      </p:sp>
      <p:sp>
        <p:nvSpPr>
          <p:cNvPr id="3" name="Content Placeholder 2"/>
          <p:cNvSpPr>
            <a:spLocks noGrp="1"/>
          </p:cNvSpPr>
          <p:nvPr>
            <p:ph idx="1"/>
          </p:nvPr>
        </p:nvSpPr>
        <p:spPr/>
        <p:txBody>
          <a:bodyPr>
            <a:normAutofit fontScale="70000" lnSpcReduction="20000"/>
          </a:bodyPr>
          <a:lstStyle/>
          <a:p>
            <a:pPr fontAlgn="base" hangingPunct="0"/>
            <a:r>
              <a:rPr lang="en-GB" dirty="0"/>
              <a:t>Bell, J. (2005) </a:t>
            </a:r>
            <a:r>
              <a:rPr lang="en-GB" i="1" dirty="0"/>
              <a:t>Doing Your Research Project: a guide for first time researchers in education and social science</a:t>
            </a:r>
            <a:r>
              <a:rPr lang="en-GB" dirty="0"/>
              <a:t>, (4th </a:t>
            </a:r>
            <a:r>
              <a:rPr lang="en-GB" dirty="0" err="1"/>
              <a:t>ed</a:t>
            </a:r>
            <a:r>
              <a:rPr lang="en-GB" dirty="0"/>
              <a:t>) Buckingham: Open University Press. </a:t>
            </a:r>
          </a:p>
          <a:p>
            <a:pPr fontAlgn="base" hangingPunct="0"/>
            <a:r>
              <a:rPr lang="cy-GB" dirty="0"/>
              <a:t>BPS. (2009)  </a:t>
            </a:r>
            <a:r>
              <a:rPr lang="cy-GB" i="1" dirty="0" err="1"/>
              <a:t>Code</a:t>
            </a:r>
            <a:r>
              <a:rPr lang="cy-GB" i="1" dirty="0"/>
              <a:t> of </a:t>
            </a:r>
            <a:r>
              <a:rPr lang="cy-GB" i="1" dirty="0" err="1"/>
              <a:t>Ethics</a:t>
            </a:r>
            <a:r>
              <a:rPr lang="cy-GB" i="1" dirty="0"/>
              <a:t> </a:t>
            </a:r>
            <a:r>
              <a:rPr lang="cy-GB" i="1" dirty="0" err="1"/>
              <a:t>and</a:t>
            </a:r>
            <a:r>
              <a:rPr lang="cy-GB" i="1" dirty="0"/>
              <a:t> </a:t>
            </a:r>
            <a:r>
              <a:rPr lang="cy-GB" i="1" dirty="0" err="1"/>
              <a:t>Conduct</a:t>
            </a:r>
            <a:r>
              <a:rPr lang="cy-GB" dirty="0"/>
              <a:t>.  </a:t>
            </a:r>
            <a:r>
              <a:rPr lang="cy-GB" dirty="0" err="1"/>
              <a:t>Leicester</a:t>
            </a:r>
            <a:r>
              <a:rPr lang="cy-GB" dirty="0"/>
              <a:t>: British </a:t>
            </a:r>
            <a:r>
              <a:rPr lang="cy-GB" dirty="0" err="1"/>
              <a:t>Psychological</a:t>
            </a:r>
            <a:r>
              <a:rPr lang="cy-GB" dirty="0"/>
              <a:t> Society.</a:t>
            </a:r>
            <a:endParaRPr lang="en-GB" dirty="0"/>
          </a:p>
          <a:p>
            <a:pPr fontAlgn="base" hangingPunct="0"/>
            <a:r>
              <a:rPr lang="en-GB" dirty="0"/>
              <a:t>Cohen, L. and </a:t>
            </a:r>
            <a:r>
              <a:rPr lang="en-GB" dirty="0" err="1"/>
              <a:t>Manion</a:t>
            </a:r>
            <a:r>
              <a:rPr lang="en-GB" dirty="0"/>
              <a:t>, L. (2007) </a:t>
            </a:r>
            <a:r>
              <a:rPr lang="en-GB" i="1" dirty="0"/>
              <a:t>Research Methods in Education,</a:t>
            </a:r>
            <a:r>
              <a:rPr lang="en-GB" dirty="0"/>
              <a:t> 6</a:t>
            </a:r>
            <a:r>
              <a:rPr lang="en-GB" baseline="30000" dirty="0"/>
              <a:t>th</a:t>
            </a:r>
            <a:r>
              <a:rPr lang="en-GB" dirty="0"/>
              <a:t> edition. London: </a:t>
            </a:r>
            <a:r>
              <a:rPr lang="en-GB" dirty="0" err="1"/>
              <a:t>Routledge</a:t>
            </a:r>
            <a:r>
              <a:rPr lang="en-GB" dirty="0"/>
              <a:t>.</a:t>
            </a:r>
          </a:p>
          <a:p>
            <a:pPr fontAlgn="base" hangingPunct="0"/>
            <a:r>
              <a:rPr lang="cy-GB" dirty="0" err="1"/>
              <a:t>Dahlberg</a:t>
            </a:r>
            <a:r>
              <a:rPr lang="cy-GB" dirty="0"/>
              <a:t>, G. &amp; Moss, P. (2006) </a:t>
            </a:r>
            <a:r>
              <a:rPr lang="cy-GB" i="1" dirty="0" err="1"/>
              <a:t>Ethics</a:t>
            </a:r>
            <a:r>
              <a:rPr lang="cy-GB" i="1" dirty="0"/>
              <a:t> </a:t>
            </a:r>
            <a:r>
              <a:rPr lang="cy-GB" i="1" dirty="0" err="1"/>
              <a:t>and</a:t>
            </a:r>
            <a:r>
              <a:rPr lang="cy-GB" i="1" dirty="0"/>
              <a:t> </a:t>
            </a:r>
            <a:r>
              <a:rPr lang="cy-GB" i="1" dirty="0" err="1"/>
              <a:t>politics</a:t>
            </a:r>
            <a:r>
              <a:rPr lang="cy-GB" i="1" dirty="0"/>
              <a:t> </a:t>
            </a:r>
            <a:r>
              <a:rPr lang="cy-GB" i="1" dirty="0" err="1"/>
              <a:t>in</a:t>
            </a:r>
            <a:r>
              <a:rPr lang="cy-GB" i="1" dirty="0"/>
              <a:t> </a:t>
            </a:r>
            <a:r>
              <a:rPr lang="cy-GB" i="1" dirty="0" err="1"/>
              <a:t>early</a:t>
            </a:r>
            <a:r>
              <a:rPr lang="cy-GB" i="1" dirty="0"/>
              <a:t> </a:t>
            </a:r>
            <a:r>
              <a:rPr lang="cy-GB" i="1" dirty="0" err="1"/>
              <a:t>childhood</a:t>
            </a:r>
            <a:r>
              <a:rPr lang="cy-GB" i="1" dirty="0"/>
              <a:t> </a:t>
            </a:r>
            <a:r>
              <a:rPr lang="cy-GB" i="1" dirty="0" err="1"/>
              <a:t>education</a:t>
            </a:r>
            <a:r>
              <a:rPr lang="cy-GB" i="1" dirty="0"/>
              <a:t>,</a:t>
            </a:r>
            <a:r>
              <a:rPr lang="cy-GB" dirty="0"/>
              <a:t> </a:t>
            </a:r>
            <a:r>
              <a:rPr lang="cy-GB" dirty="0" err="1"/>
              <a:t>Abingdon</a:t>
            </a:r>
            <a:r>
              <a:rPr lang="cy-GB" dirty="0"/>
              <a:t>: Routledge </a:t>
            </a:r>
            <a:r>
              <a:rPr lang="cy-GB" dirty="0" err="1"/>
              <a:t>Falmer</a:t>
            </a:r>
            <a:r>
              <a:rPr lang="cy-GB" dirty="0"/>
              <a:t>.</a:t>
            </a:r>
            <a:endParaRPr lang="en-GB" dirty="0"/>
          </a:p>
          <a:p>
            <a:pPr fontAlgn="base" hangingPunct="0"/>
            <a:r>
              <a:rPr lang="en-GB" dirty="0"/>
              <a:t>Harcourt, D, Perry, B. and Waller, T. (</a:t>
            </a:r>
            <a:r>
              <a:rPr lang="en-GB" dirty="0" err="1"/>
              <a:t>Eds</a:t>
            </a:r>
            <a:r>
              <a:rPr lang="en-GB" dirty="0"/>
              <a:t>) (2011). </a:t>
            </a:r>
            <a:r>
              <a:rPr lang="en-GB" i="1" dirty="0"/>
              <a:t>Young children's perspectives: Ethics, theory and research</a:t>
            </a:r>
            <a:r>
              <a:rPr lang="en-GB" dirty="0"/>
              <a:t>. Abingdon: </a:t>
            </a:r>
            <a:r>
              <a:rPr lang="en-GB" dirty="0" err="1"/>
              <a:t>Routledge</a:t>
            </a:r>
            <a:r>
              <a:rPr lang="en-GB" dirty="0"/>
              <a:t> </a:t>
            </a:r>
            <a:r>
              <a:rPr lang="en-GB" dirty="0" err="1"/>
              <a:t>Falmer</a:t>
            </a:r>
            <a:r>
              <a:rPr lang="en-GB" dirty="0"/>
              <a:t>.</a:t>
            </a:r>
          </a:p>
          <a:p>
            <a:pPr fontAlgn="base" hangingPunct="0"/>
            <a:r>
              <a:rPr lang="en-GB" dirty="0"/>
              <a:t>McNamee, M. &amp; Bridges, D. (2002) </a:t>
            </a:r>
            <a:r>
              <a:rPr lang="en-GB" i="1" dirty="0"/>
              <a:t>The Ethics of Educational Research,</a:t>
            </a:r>
            <a:r>
              <a:rPr lang="en-GB" dirty="0"/>
              <a:t> Oxford: </a:t>
            </a:r>
            <a:r>
              <a:rPr lang="en-GB" dirty="0" err="1"/>
              <a:t>Blackwells</a:t>
            </a:r>
            <a:r>
              <a:rPr lang="en-GB" dirty="0"/>
              <a:t>.</a:t>
            </a:r>
          </a:p>
          <a:p>
            <a:endParaRPr lang="en-GB" dirty="0"/>
          </a:p>
        </p:txBody>
      </p:sp>
    </p:spTree>
    <p:extLst>
      <p:ext uri="{BB962C8B-B14F-4D97-AF65-F5344CB8AC3E}">
        <p14:creationId xmlns:p14="http://schemas.microsoft.com/office/powerpoint/2010/main" val="20468041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Gwaith</a:t>
            </a:r>
            <a:r>
              <a:rPr lang="en-GB" dirty="0" smtClean="0"/>
              <a:t> </a:t>
            </a:r>
            <a:r>
              <a:rPr lang="en-GB" dirty="0" err="1" smtClean="0"/>
              <a:t>Cartref</a:t>
            </a:r>
            <a:r>
              <a:rPr lang="en-GB" dirty="0" smtClean="0"/>
              <a:t> / Homework</a:t>
            </a:r>
            <a:endParaRPr lang="en-GB" dirty="0"/>
          </a:p>
        </p:txBody>
      </p:sp>
      <p:sp>
        <p:nvSpPr>
          <p:cNvPr id="3" name="Content Placeholder 2"/>
          <p:cNvSpPr>
            <a:spLocks noGrp="1"/>
          </p:cNvSpPr>
          <p:nvPr>
            <p:ph sz="half" idx="1"/>
          </p:nvPr>
        </p:nvSpPr>
        <p:spPr/>
        <p:txBody>
          <a:bodyPr>
            <a:normAutofit fontScale="77500" lnSpcReduction="20000"/>
          </a:bodyPr>
          <a:lstStyle/>
          <a:p>
            <a:r>
              <a:rPr lang="cy-GB" dirty="0" smtClean="0"/>
              <a:t>Gweler ar Moodle y canllawiau a fframweithiau </a:t>
            </a:r>
            <a:r>
              <a:rPr lang="cy-GB" smtClean="0"/>
              <a:t>Moesegol </a:t>
            </a:r>
            <a:r>
              <a:rPr lang="cy-GB" smtClean="0"/>
              <a:t>gwahanol.</a:t>
            </a:r>
            <a:endParaRPr lang="cy-GB" dirty="0" smtClean="0"/>
          </a:p>
          <a:p>
            <a:r>
              <a:rPr lang="cy-GB" dirty="0" smtClean="0"/>
              <a:t>Gweler y themâu tebyg ym mhob fframwaith</a:t>
            </a:r>
          </a:p>
          <a:p>
            <a:r>
              <a:rPr lang="cy-GB" dirty="0" smtClean="0"/>
              <a:t>Darllenwch erbyn Dydd Llun</a:t>
            </a:r>
          </a:p>
          <a:p>
            <a:pPr marL="0" indent="0">
              <a:buNone/>
            </a:pPr>
            <a:r>
              <a:rPr lang="en-US" dirty="0" err="1" smtClean="0"/>
              <a:t>Flewitt</a:t>
            </a:r>
            <a:r>
              <a:rPr lang="en-US" dirty="0"/>
              <a:t>, Rosie (2005). Conducting research with young children: some ethical considerations. </a:t>
            </a:r>
            <a:r>
              <a:rPr lang="en-US" dirty="0" smtClean="0"/>
              <a:t>Early Child </a:t>
            </a:r>
            <a:r>
              <a:rPr lang="en-US" dirty="0"/>
              <a:t>Development and Care, 175(6), pp. 553–565 (URL on Moodle </a:t>
            </a:r>
            <a:r>
              <a:rPr lang="en-GB" u="sng" dirty="0">
                <a:hlinkClick r:id="rId3"/>
              </a:rPr>
              <a:t>http://oro.open.ac.uk/2720/2/</a:t>
            </a:r>
            <a:endParaRPr lang="en-GB" dirty="0"/>
          </a:p>
          <a:p>
            <a:endParaRPr lang="en-GB" dirty="0" smtClean="0"/>
          </a:p>
          <a:p>
            <a:endParaRPr lang="en-GB" dirty="0"/>
          </a:p>
        </p:txBody>
      </p:sp>
      <p:sp>
        <p:nvSpPr>
          <p:cNvPr id="4" name="Content Placeholder 3"/>
          <p:cNvSpPr>
            <a:spLocks noGrp="1"/>
          </p:cNvSpPr>
          <p:nvPr>
            <p:ph sz="half" idx="2"/>
          </p:nvPr>
        </p:nvSpPr>
        <p:spPr>
          <a:xfrm>
            <a:off x="4860032" y="1628800"/>
            <a:ext cx="3826768" cy="4497363"/>
          </a:xfrm>
        </p:spPr>
        <p:txBody>
          <a:bodyPr>
            <a:normAutofit fontScale="77500" lnSpcReduction="20000"/>
          </a:bodyPr>
          <a:lstStyle/>
          <a:p>
            <a:r>
              <a:rPr lang="en-GB" i="1" dirty="0" smtClean="0">
                <a:solidFill>
                  <a:schemeClr val="tx2"/>
                </a:solidFill>
              </a:rPr>
              <a:t>Note on Moodle the range of Ethical Guidelines and frameworks </a:t>
            </a:r>
            <a:r>
              <a:rPr lang="en-GB" i="1" dirty="0">
                <a:solidFill>
                  <a:schemeClr val="tx2"/>
                </a:solidFill>
              </a:rPr>
              <a:t>.</a:t>
            </a:r>
            <a:endParaRPr lang="en-GB" i="1" dirty="0" smtClean="0">
              <a:solidFill>
                <a:schemeClr val="tx2"/>
              </a:solidFill>
            </a:endParaRPr>
          </a:p>
          <a:p>
            <a:r>
              <a:rPr lang="en-GB" i="1" dirty="0" smtClean="0">
                <a:solidFill>
                  <a:schemeClr val="tx2"/>
                </a:solidFill>
              </a:rPr>
              <a:t>See the common themes in all frameworks</a:t>
            </a:r>
          </a:p>
          <a:p>
            <a:r>
              <a:rPr lang="en-GB" i="1" dirty="0" smtClean="0">
                <a:solidFill>
                  <a:schemeClr val="tx2"/>
                </a:solidFill>
              </a:rPr>
              <a:t>Read the article</a:t>
            </a:r>
          </a:p>
          <a:p>
            <a:pPr marL="0" indent="0">
              <a:buNone/>
            </a:pPr>
            <a:r>
              <a:rPr lang="en-US" i="1" dirty="0" err="1" smtClean="0">
                <a:solidFill>
                  <a:schemeClr val="tx2"/>
                </a:solidFill>
              </a:rPr>
              <a:t>Flewitt</a:t>
            </a:r>
            <a:r>
              <a:rPr lang="en-US" i="1" dirty="0">
                <a:solidFill>
                  <a:schemeClr val="tx2"/>
                </a:solidFill>
              </a:rPr>
              <a:t>, Rosie (2005). </a:t>
            </a:r>
            <a:r>
              <a:rPr lang="en-US" i="1" dirty="0" smtClean="0">
                <a:solidFill>
                  <a:schemeClr val="tx2"/>
                </a:solidFill>
              </a:rPr>
              <a:t>Read by Tuesday Conducting </a:t>
            </a:r>
            <a:r>
              <a:rPr lang="en-US" i="1" dirty="0">
                <a:solidFill>
                  <a:schemeClr val="tx2"/>
                </a:solidFill>
              </a:rPr>
              <a:t>research with young children: some ethical considerations. </a:t>
            </a:r>
            <a:r>
              <a:rPr lang="en-US" i="1" dirty="0" smtClean="0">
                <a:solidFill>
                  <a:schemeClr val="tx2"/>
                </a:solidFill>
              </a:rPr>
              <a:t>Early Child </a:t>
            </a:r>
            <a:r>
              <a:rPr lang="en-US" i="1" dirty="0">
                <a:solidFill>
                  <a:schemeClr val="tx2"/>
                </a:solidFill>
              </a:rPr>
              <a:t>Development and Care, 175(6), pp. </a:t>
            </a:r>
            <a:r>
              <a:rPr lang="en-US" i="1" dirty="0" smtClean="0">
                <a:solidFill>
                  <a:schemeClr val="tx2"/>
                </a:solidFill>
              </a:rPr>
              <a:t>553–565 (URL on Moodle </a:t>
            </a:r>
            <a:r>
              <a:rPr lang="en-GB" i="1" u="sng" dirty="0">
                <a:solidFill>
                  <a:schemeClr val="tx2"/>
                </a:solidFill>
                <a:hlinkClick r:id="rId3"/>
              </a:rPr>
              <a:t>http://oro.open.ac.uk/2720/2/</a:t>
            </a:r>
            <a:endParaRPr lang="en-GB" i="1" dirty="0">
              <a:solidFill>
                <a:schemeClr val="tx2"/>
              </a:solidFill>
            </a:endParaRPr>
          </a:p>
          <a:p>
            <a:endParaRPr lang="en-GB" dirty="0"/>
          </a:p>
          <a:p>
            <a:endParaRPr lang="en-GB" dirty="0"/>
          </a:p>
        </p:txBody>
      </p:sp>
    </p:spTree>
    <p:extLst>
      <p:ext uri="{BB962C8B-B14F-4D97-AF65-F5344CB8AC3E}">
        <p14:creationId xmlns:p14="http://schemas.microsoft.com/office/powerpoint/2010/main" val="1356247855"/>
      </p:ext>
    </p:extLst>
  </p:cSld>
  <p:clrMapOvr>
    <a:masterClrMapping/>
  </p:clrMapOvr>
</p:sld>
</file>

<file path=ppt/theme/theme1.xml><?xml version="1.0" encoding="utf-8"?>
<a:theme xmlns:a="http://schemas.openxmlformats.org/drawingml/2006/main" name="Office Theme">
  <a:themeElements>
    <a:clrScheme name="Custom 9">
      <a:dk1>
        <a:sysClr val="windowText" lastClr="000000"/>
      </a:dk1>
      <a:lt1>
        <a:srgbClr val="FFFF99"/>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430</TotalTime>
  <Words>1949</Words>
  <Application>Microsoft Office PowerPoint</Application>
  <PresentationFormat>On-screen Show (4:3)</PresentationFormat>
  <Paragraphs>199</Paragraphs>
  <Slides>20</Slides>
  <Notes>20</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20</vt:i4>
      </vt:variant>
    </vt:vector>
  </HeadingPairs>
  <TitlesOfParts>
    <vt:vector size="25" baseType="lpstr">
      <vt:lpstr>Arial</vt:lpstr>
      <vt:lpstr>Calibri</vt:lpstr>
      <vt:lpstr>Myriad Pro</vt:lpstr>
      <vt:lpstr>Office Theme</vt:lpstr>
      <vt:lpstr>20140311PresentationUWTSDTemplate</vt:lpstr>
      <vt:lpstr>Moeseg Ethics</vt:lpstr>
      <vt:lpstr>Meini prawf y SGC sy’n cael sylw yn y ddarlith heddiw / Nos criteria covered in todays lecture</vt:lpstr>
      <vt:lpstr>Meini prawf gwybodaeth Knowledge criteria</vt:lpstr>
      <vt:lpstr>Pam meddwl am moeseg? Why think about ethics? </vt:lpstr>
      <vt:lpstr>Pam trafod moeseg? Why discuss ethics?  </vt:lpstr>
      <vt:lpstr>Cynllunio ymchwil moesegol Designing ethical research</vt:lpstr>
      <vt:lpstr>Canllawiau BERA</vt:lpstr>
      <vt:lpstr>BERA Guidelines</vt:lpstr>
      <vt:lpstr>Cydsyniad Gwybodus Gwirfoddol Voluntary Informed Consent</vt:lpstr>
      <vt:lpstr>Bod yn Agored a Datgelu Openness and Disclosure</vt:lpstr>
      <vt:lpstr>Hawl i Dynnu yn ôl Right to Withdraw</vt:lpstr>
      <vt:lpstr>Plant a Phobl Ifanc ac Oedolion sy’n agored i Niwed Children, Vulnerable Young People and Vulnerable Adults</vt:lpstr>
      <vt:lpstr>Cymhellion Incentives</vt:lpstr>
      <vt:lpstr>Anfantais yn Deillio o Gymryd Rhan mewn Ymchwil Detriment Arising from Participation in Research</vt:lpstr>
      <vt:lpstr>Preifatrwydd Privacy</vt:lpstr>
      <vt:lpstr>Datgeliad Disclosure</vt:lpstr>
      <vt:lpstr>Ymchwil Teg / Fair Research </vt:lpstr>
      <vt:lpstr>Gweithgaredd / Activity</vt:lpstr>
      <vt:lpstr>Cyfeirnodau / References </vt:lpstr>
      <vt:lpstr>Gwaith Cartref / Homework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Moeseg Ethics</dc:title>
  <dc:creator>standalone</dc:creator>
  <cp:lastModifiedBy>Dawn Jones</cp:lastModifiedBy>
  <cp:revision>67</cp:revision>
  <dcterms:created xsi:type="dcterms:W3CDTF">2013-10-30T08:07:51Z</dcterms:created>
  <dcterms:modified xsi:type="dcterms:W3CDTF">2019-07-02T12:27:06Z</dcterms:modified>
</cp:coreProperties>
</file>