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media/image6.jpg" ContentType="image/jpg"/>
  <Override PartName="/ppt/media/image7.jpg" ContentType="image/jpg"/>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87" r:id="rId3"/>
    <p:sldMasterId id="2147483739" r:id="rId4"/>
    <p:sldMasterId id="2147483654" r:id="rId5"/>
    <p:sldMasterId id="2147483736" r:id="rId6"/>
    <p:sldMasterId id="2147483662" r:id="rId7"/>
    <p:sldMasterId id="2147483658" r:id="rId8"/>
    <p:sldMasterId id="2147483743" r:id="rId9"/>
  </p:sldMasterIdLst>
  <p:notesMasterIdLst>
    <p:notesMasterId r:id="rId50"/>
  </p:notesMasterIdLst>
  <p:sldIdLst>
    <p:sldId id="309" r:id="rId10"/>
    <p:sldId id="310" r:id="rId11"/>
    <p:sldId id="311" r:id="rId12"/>
    <p:sldId id="312" r:id="rId13"/>
    <p:sldId id="314" r:id="rId14"/>
    <p:sldId id="313" r:id="rId15"/>
    <p:sldId id="370" r:id="rId16"/>
    <p:sldId id="303" r:id="rId17"/>
    <p:sldId id="371" r:id="rId18"/>
    <p:sldId id="369" r:id="rId19"/>
    <p:sldId id="343" r:id="rId20"/>
    <p:sldId id="367" r:id="rId21"/>
    <p:sldId id="352" r:id="rId22"/>
    <p:sldId id="353" r:id="rId23"/>
    <p:sldId id="351" r:id="rId24"/>
    <p:sldId id="368" r:id="rId25"/>
    <p:sldId id="330" r:id="rId26"/>
    <p:sldId id="335" r:id="rId27"/>
    <p:sldId id="344" r:id="rId28"/>
    <p:sldId id="269" r:id="rId29"/>
    <p:sldId id="339" r:id="rId30"/>
    <p:sldId id="340" r:id="rId31"/>
    <p:sldId id="337" r:id="rId32"/>
    <p:sldId id="354" r:id="rId33"/>
    <p:sldId id="355" r:id="rId34"/>
    <p:sldId id="333" r:id="rId35"/>
    <p:sldId id="357" r:id="rId36"/>
    <p:sldId id="358" r:id="rId37"/>
    <p:sldId id="356" r:id="rId38"/>
    <p:sldId id="372" r:id="rId39"/>
    <p:sldId id="359" r:id="rId40"/>
    <p:sldId id="338" r:id="rId41"/>
    <p:sldId id="342" r:id="rId42"/>
    <p:sldId id="360" r:id="rId43"/>
    <p:sldId id="361" r:id="rId44"/>
    <p:sldId id="362" r:id="rId45"/>
    <p:sldId id="364" r:id="rId46"/>
    <p:sldId id="365" r:id="rId47"/>
    <p:sldId id="366" r:id="rId48"/>
    <p:sldId id="34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7F876C0-28C8-344E-434F-F16538F20476}" name="Chloe Harries" initials="CH" userId="S::chloe.harries@uwtsd.ac.uk::237f5bf6-cd84-4e72-97ca-a81a39f732d3"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085BA"/>
    <a:srgbClr val="6E9AC8"/>
    <a:srgbClr val="004F9F"/>
    <a:srgbClr val="BCC6E3"/>
    <a:srgbClr val="41719C"/>
    <a:srgbClr val="3D67B1"/>
    <a:srgbClr val="FFFFEC"/>
    <a:srgbClr val="F5C2FE"/>
    <a:srgbClr val="F3AEFE"/>
    <a:srgbClr val="FFB7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9B25A0-2346-478D-90AC-C344C760ED0E}" v="2187" dt="2025-06-24T15:31:39.019"/>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70" autoAdjust="0"/>
    <p:restoredTop sz="94660"/>
  </p:normalViewPr>
  <p:slideViewPr>
    <p:cSldViewPr snapToGrid="0">
      <p:cViewPr>
        <p:scale>
          <a:sx n="94" d="100"/>
          <a:sy n="94" d="100"/>
        </p:scale>
        <p:origin x="108"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theme" Target="theme/theme1.xml"/><Relationship Id="rId5" Type="http://schemas.openxmlformats.org/officeDocument/2006/relationships/slideMaster" Target="slideMasters/slideMaster5.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microsoft.com/office/2018/10/relationships/authors" Target="authors.xml"/><Relationship Id="rId8" Type="http://schemas.openxmlformats.org/officeDocument/2006/relationships/slideMaster" Target="slideMasters/slideMaster8.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D82747-EBB0-4146-A665-29F5932A381C}" type="doc">
      <dgm:prSet loTypeId="urn:microsoft.com/office/officeart/2005/8/layout/pList1" loCatId="picture" qsTypeId="urn:microsoft.com/office/officeart/2005/8/quickstyle/simple1" qsCatId="simple" csTypeId="urn:microsoft.com/office/officeart/2005/8/colors/accent1_4" csCatId="accent1" phldr="1"/>
      <dgm:spPr/>
      <dgm:t>
        <a:bodyPr/>
        <a:lstStyle/>
        <a:p>
          <a:endParaRPr lang="en-GB"/>
        </a:p>
      </dgm:t>
    </dgm:pt>
    <dgm:pt modelId="{B2CFD41A-5B10-4F41-9425-56279D944A5E}">
      <dgm:prSet custT="1"/>
      <dgm:spPr/>
      <dgm:t>
        <a:bodyPr/>
        <a:lstStyle/>
        <a:p>
          <a:pPr algn="ctr">
            <a:lnSpc>
              <a:spcPct val="150000"/>
            </a:lnSpc>
            <a:buNone/>
          </a:pPr>
          <a:r>
            <a:rPr lang="en-GB" sz="1400" b="1" dirty="0">
              <a:latin typeface="Aptos" panose="020B0004020202020204" pitchFamily="34" charset="0"/>
            </a:rPr>
            <a:t>Chapter 3</a:t>
          </a:r>
          <a:endParaRPr lang="en-GB" sz="1400" dirty="0">
            <a:latin typeface="Aptos" panose="020B0004020202020204" pitchFamily="34" charset="0"/>
          </a:endParaRPr>
        </a:p>
      </dgm:t>
    </dgm:pt>
    <dgm:pt modelId="{D9CA8E57-9313-4586-B19D-D59D402A22F3}" type="parTrans" cxnId="{46C1EF5E-B02F-4F21-95A9-0DE8BBE6B4EE}">
      <dgm:prSet/>
      <dgm:spPr/>
      <dgm:t>
        <a:bodyPr/>
        <a:lstStyle/>
        <a:p>
          <a:endParaRPr lang="en-GB"/>
        </a:p>
      </dgm:t>
    </dgm:pt>
    <dgm:pt modelId="{3C180251-47A1-4796-883E-DB207507CCA3}" type="sibTrans" cxnId="{46C1EF5E-B02F-4F21-95A9-0DE8BBE6B4EE}">
      <dgm:prSet/>
      <dgm:spPr/>
      <dgm:t>
        <a:bodyPr/>
        <a:lstStyle/>
        <a:p>
          <a:endParaRPr lang="en-GB"/>
        </a:p>
      </dgm:t>
    </dgm:pt>
    <dgm:pt modelId="{E943E433-6BB7-491E-9D06-4E846FC38A40}">
      <dgm:prSet custT="1"/>
      <dgm:spPr/>
      <dgm:t>
        <a:bodyPr/>
        <a:lstStyle/>
        <a:p>
          <a:pPr algn="ctr">
            <a:buNone/>
          </a:pPr>
          <a:r>
            <a:rPr lang="en-GB" sz="1400" dirty="0">
              <a:latin typeface="Aptos" panose="020B0004020202020204" pitchFamily="34" charset="0"/>
            </a:rPr>
            <a:t>You reviewed the purpose and structure of Chapter 3 and began explaining your secondary research method.</a:t>
          </a:r>
        </a:p>
      </dgm:t>
    </dgm:pt>
    <dgm:pt modelId="{C1D9FBE4-6925-4460-BAEB-6CDA44AA713C}" type="parTrans" cxnId="{F4F6073F-7700-42CC-8ECB-C7688F349B81}">
      <dgm:prSet/>
      <dgm:spPr/>
      <dgm:t>
        <a:bodyPr/>
        <a:lstStyle/>
        <a:p>
          <a:endParaRPr lang="en-GB"/>
        </a:p>
      </dgm:t>
    </dgm:pt>
    <dgm:pt modelId="{2DC905B0-52A2-4328-A3CF-53FD9133965D}" type="sibTrans" cxnId="{F4F6073F-7700-42CC-8ECB-C7688F349B81}">
      <dgm:prSet/>
      <dgm:spPr/>
      <dgm:t>
        <a:bodyPr/>
        <a:lstStyle/>
        <a:p>
          <a:endParaRPr lang="en-GB"/>
        </a:p>
      </dgm:t>
    </dgm:pt>
    <dgm:pt modelId="{E1EF29C0-CCE8-4277-A27C-A121FD45408D}">
      <dgm:prSet custT="1"/>
      <dgm:spPr/>
      <dgm:t>
        <a:bodyPr/>
        <a:lstStyle/>
        <a:p>
          <a:pPr algn="ctr">
            <a:buNone/>
          </a:pPr>
          <a:r>
            <a:rPr lang="en-GB" sz="1400" b="1" dirty="0">
              <a:latin typeface="Aptos" panose="020B0004020202020204" pitchFamily="34" charset="0"/>
            </a:rPr>
            <a:t>Using the Workbook</a:t>
          </a:r>
        </a:p>
      </dgm:t>
    </dgm:pt>
    <dgm:pt modelId="{C62E16B3-2D64-425D-8B9E-BC8C21F31B14}" type="parTrans" cxnId="{1061757E-CFD1-44EA-AFA5-7451B00CC6AD}">
      <dgm:prSet/>
      <dgm:spPr/>
      <dgm:t>
        <a:bodyPr/>
        <a:lstStyle/>
        <a:p>
          <a:endParaRPr lang="en-GB"/>
        </a:p>
      </dgm:t>
    </dgm:pt>
    <dgm:pt modelId="{3D2653B3-E6C7-4BD9-9FA4-9655B152B2F0}" type="sibTrans" cxnId="{1061757E-CFD1-44EA-AFA5-7451B00CC6AD}">
      <dgm:prSet/>
      <dgm:spPr/>
      <dgm:t>
        <a:bodyPr/>
        <a:lstStyle/>
        <a:p>
          <a:endParaRPr lang="en-GB"/>
        </a:p>
      </dgm:t>
    </dgm:pt>
    <dgm:pt modelId="{91CD9154-A349-4AC0-B1E4-5E569428C45E}">
      <dgm:prSet custT="1"/>
      <dgm:spPr/>
      <dgm:t>
        <a:bodyPr/>
        <a:lstStyle/>
        <a:p>
          <a:pPr algn="ctr">
            <a:buNone/>
          </a:pPr>
          <a:r>
            <a:rPr lang="en-GB" sz="1400" dirty="0">
              <a:latin typeface="Aptos" panose="020B0004020202020204" pitchFamily="34" charset="0"/>
            </a:rPr>
            <a:t>You used Stages 1, 2 and 3 as evidence of how sources were evaluated, selected and analysed.</a:t>
          </a:r>
        </a:p>
      </dgm:t>
    </dgm:pt>
    <dgm:pt modelId="{FF9A6999-113C-464C-9A82-06C64E3E72DF}" type="parTrans" cxnId="{78FE7A19-2BB9-4BB1-BDB6-E1F5A885723B}">
      <dgm:prSet/>
      <dgm:spPr/>
      <dgm:t>
        <a:bodyPr/>
        <a:lstStyle/>
        <a:p>
          <a:endParaRPr lang="en-GB"/>
        </a:p>
      </dgm:t>
    </dgm:pt>
    <dgm:pt modelId="{C81A93B0-FC32-4907-91EE-C645C756F81F}" type="sibTrans" cxnId="{78FE7A19-2BB9-4BB1-BDB6-E1F5A885723B}">
      <dgm:prSet/>
      <dgm:spPr/>
      <dgm:t>
        <a:bodyPr/>
        <a:lstStyle/>
        <a:p>
          <a:endParaRPr lang="en-GB"/>
        </a:p>
      </dgm:t>
    </dgm:pt>
    <dgm:pt modelId="{F2C38C6C-6998-4264-8C36-91F41F7F7EB1}">
      <dgm:prSet custT="1"/>
      <dgm:spPr/>
      <dgm:t>
        <a:bodyPr/>
        <a:lstStyle/>
        <a:p>
          <a:pPr algn="ctr">
            <a:buNone/>
          </a:pPr>
          <a:r>
            <a:rPr lang="en-GB" sz="1400" b="1">
              <a:latin typeface="Aptos" panose="020B0004020202020204" pitchFamily="34" charset="0"/>
            </a:rPr>
            <a:t>Explaining Theme Development</a:t>
          </a:r>
        </a:p>
      </dgm:t>
    </dgm:pt>
    <dgm:pt modelId="{C192D798-555B-4AD2-A348-CC5DF850FB76}" type="parTrans" cxnId="{07E774C0-51BF-4636-8BD6-2922BCFBCC9B}">
      <dgm:prSet/>
      <dgm:spPr/>
      <dgm:t>
        <a:bodyPr/>
        <a:lstStyle/>
        <a:p>
          <a:endParaRPr lang="en-GB"/>
        </a:p>
      </dgm:t>
    </dgm:pt>
    <dgm:pt modelId="{DE676687-4660-4780-9210-502EFC5660BE}" type="sibTrans" cxnId="{07E774C0-51BF-4636-8BD6-2922BCFBCC9B}">
      <dgm:prSet/>
      <dgm:spPr/>
      <dgm:t>
        <a:bodyPr/>
        <a:lstStyle/>
        <a:p>
          <a:endParaRPr lang="en-GB"/>
        </a:p>
      </dgm:t>
    </dgm:pt>
    <dgm:pt modelId="{E15D86E4-904E-4CE6-A6A1-92F4EE85BC5E}">
      <dgm:prSet custT="1"/>
      <dgm:spPr/>
      <dgm:t>
        <a:bodyPr/>
        <a:lstStyle/>
        <a:p>
          <a:pPr algn="ctr">
            <a:buNone/>
          </a:pPr>
          <a:r>
            <a:rPr lang="en-GB" sz="1400" dirty="0">
              <a:latin typeface="Aptos" panose="020B0004020202020204" pitchFamily="34" charset="0"/>
            </a:rPr>
            <a:t>You explained how repeated and related ideas from the five selected sources became possible themes.</a:t>
          </a:r>
        </a:p>
      </dgm:t>
    </dgm:pt>
    <dgm:pt modelId="{31348441-D305-4048-A430-C46131FA568D}" type="parTrans" cxnId="{437C4636-DD50-41BA-AEE6-0E3BDB417794}">
      <dgm:prSet/>
      <dgm:spPr/>
      <dgm:t>
        <a:bodyPr/>
        <a:lstStyle/>
        <a:p>
          <a:endParaRPr lang="en-GB"/>
        </a:p>
      </dgm:t>
    </dgm:pt>
    <dgm:pt modelId="{0156270B-5BF5-48B7-BE24-3BFB9B7E67E9}" type="sibTrans" cxnId="{437C4636-DD50-41BA-AEE6-0E3BDB417794}">
      <dgm:prSet/>
      <dgm:spPr/>
      <dgm:t>
        <a:bodyPr/>
        <a:lstStyle/>
        <a:p>
          <a:endParaRPr lang="en-GB"/>
        </a:p>
      </dgm:t>
    </dgm:pt>
    <dgm:pt modelId="{E2DD76B9-2C7A-4B0A-82C8-DD3A00B88ADC}">
      <dgm:prSet custT="1"/>
      <dgm:spPr/>
      <dgm:t>
        <a:bodyPr/>
        <a:lstStyle/>
        <a:p>
          <a:pPr algn="ctr">
            <a:buNone/>
          </a:pPr>
          <a:r>
            <a:rPr lang="en-GB" sz="1400" b="1" dirty="0">
              <a:latin typeface="Aptos" panose="020B0004020202020204" pitchFamily="34" charset="0"/>
            </a:rPr>
            <a:t>Academic Methods Poster</a:t>
          </a:r>
        </a:p>
      </dgm:t>
    </dgm:pt>
    <dgm:pt modelId="{CB8E2982-FBC7-4302-8776-A9715E83A61E}" type="parTrans" cxnId="{B5D22E7D-4F79-491B-A597-CA5CE1028E5B}">
      <dgm:prSet/>
      <dgm:spPr/>
      <dgm:t>
        <a:bodyPr/>
        <a:lstStyle/>
        <a:p>
          <a:endParaRPr lang="en-GB"/>
        </a:p>
      </dgm:t>
    </dgm:pt>
    <dgm:pt modelId="{F2FA33A6-10BF-4BE3-9716-E30B74D1922D}" type="sibTrans" cxnId="{B5D22E7D-4F79-491B-A597-CA5CE1028E5B}">
      <dgm:prSet/>
      <dgm:spPr/>
      <dgm:t>
        <a:bodyPr/>
        <a:lstStyle/>
        <a:p>
          <a:endParaRPr lang="en-GB"/>
        </a:p>
      </dgm:t>
    </dgm:pt>
    <dgm:pt modelId="{D7B3D1E2-4EEF-422A-BEA6-BE1BDA6569F6}">
      <dgm:prSet custT="1"/>
      <dgm:spPr/>
      <dgm:t>
        <a:bodyPr/>
        <a:lstStyle/>
        <a:p>
          <a:pPr algn="ctr">
            <a:buNone/>
          </a:pPr>
          <a:r>
            <a:rPr lang="en-GB" sz="1400" dirty="0">
              <a:latin typeface="Aptos" panose="020B0004020202020204" pitchFamily="34" charset="0"/>
            </a:rPr>
            <a:t>You began or continued developing the eight poster sections using information from Chapter 3.</a:t>
          </a:r>
        </a:p>
      </dgm:t>
    </dgm:pt>
    <dgm:pt modelId="{E170FDA1-308D-4DA4-B854-02FCE3C731CF}" type="parTrans" cxnId="{50346D7E-B8C0-4873-BB7C-EBC594FC9C31}">
      <dgm:prSet/>
      <dgm:spPr/>
      <dgm:t>
        <a:bodyPr/>
        <a:lstStyle/>
        <a:p>
          <a:endParaRPr lang="en-GB"/>
        </a:p>
      </dgm:t>
    </dgm:pt>
    <dgm:pt modelId="{1E1D9D74-4B06-4314-B79D-17D0BE3B09BB}" type="sibTrans" cxnId="{50346D7E-B8C0-4873-BB7C-EBC594FC9C31}">
      <dgm:prSet/>
      <dgm:spPr/>
      <dgm:t>
        <a:bodyPr/>
        <a:lstStyle/>
        <a:p>
          <a:endParaRPr lang="en-GB"/>
        </a:p>
      </dgm:t>
    </dgm:pt>
    <dgm:pt modelId="{35D311CA-735A-4DFF-B854-A84FD89A360E}" type="pres">
      <dgm:prSet presAssocID="{3FD82747-EBB0-4146-A665-29F5932A381C}" presName="Name0" presStyleCnt="0">
        <dgm:presLayoutVars>
          <dgm:dir/>
          <dgm:resizeHandles val="exact"/>
        </dgm:presLayoutVars>
      </dgm:prSet>
      <dgm:spPr/>
    </dgm:pt>
    <dgm:pt modelId="{319BFCCB-136A-4F8A-8223-B21A3AA6BFB4}" type="pres">
      <dgm:prSet presAssocID="{B2CFD41A-5B10-4F41-9425-56279D944A5E}" presName="compNode" presStyleCnt="0"/>
      <dgm:spPr/>
    </dgm:pt>
    <dgm:pt modelId="{56C2E250-A2EF-439F-94D7-6245052639B6}" type="pres">
      <dgm:prSet presAssocID="{B2CFD41A-5B10-4F41-9425-56279D944A5E}" presName="pictRect" presStyleLbl="node1" presStyleIdx="0" presStyleCnt="4" custScaleX="98400" custScaleY="100001" custLinFactNeighborY="533"/>
      <dgm:spPr>
        <a:blipFill dpi="0" rotWithShape="1">
          <a:blip xmlns:r="http://schemas.openxmlformats.org/officeDocument/2006/relationships">
            <a:extLst>
              <a:ext uri="{96DAC541-7B7A-43D3-8B79-37D633B846F1}">
                <asvg:svgBlip xmlns:asvg="http://schemas.microsoft.com/office/drawing/2016/SVG/main" r:embed="rId1"/>
              </a:ext>
            </a:extLst>
          </a:blip>
          <a:srcRect/>
          <a:stretch>
            <a:fillRect l="22567" t="10822" r="22567" b="10822"/>
          </a:stretch>
        </a:blipFill>
      </dgm:spPr>
      <dgm:extLst>
        <a:ext uri="{E40237B7-FDA0-4F09-8148-C483321AD2D9}">
          <dgm14:cNvPr xmlns:dgm14="http://schemas.microsoft.com/office/drawing/2010/diagram" id="0" name="" descr="Blackboard with solid fill"/>
        </a:ext>
      </dgm:extLst>
    </dgm:pt>
    <dgm:pt modelId="{25601CFF-A6A3-4145-AC9E-DEA8BFA1437A}" type="pres">
      <dgm:prSet presAssocID="{B2CFD41A-5B10-4F41-9425-56279D944A5E}" presName="textRect" presStyleLbl="revTx" presStyleIdx="0" presStyleCnt="4" custScaleY="114051">
        <dgm:presLayoutVars>
          <dgm:bulletEnabled val="1"/>
        </dgm:presLayoutVars>
      </dgm:prSet>
      <dgm:spPr/>
    </dgm:pt>
    <dgm:pt modelId="{8021518E-340E-41BE-A505-A131C7D65BE9}" type="pres">
      <dgm:prSet presAssocID="{3C180251-47A1-4796-883E-DB207507CCA3}" presName="sibTrans" presStyleLbl="sibTrans2D1" presStyleIdx="0" presStyleCnt="0"/>
      <dgm:spPr/>
    </dgm:pt>
    <dgm:pt modelId="{970C73A7-CB74-4FFB-819E-36EF9F25C124}" type="pres">
      <dgm:prSet presAssocID="{E1EF29C0-CCE8-4277-A27C-A121FD45408D}" presName="compNode" presStyleCnt="0"/>
      <dgm:spPr/>
    </dgm:pt>
    <dgm:pt modelId="{CE51B764-EE88-4515-AFED-8D09BB0AFB7F}" type="pres">
      <dgm:prSet presAssocID="{E1EF29C0-CCE8-4277-A27C-A121FD45408D}" presName="pictRect" presStyleLbl="node1" presStyleIdx="1" presStyleCnt="4" custScaleX="49981" custScaleY="60778"/>
      <dgm:spPr>
        <a:blipFill>
          <a:blip xmlns:r="http://schemas.openxmlformats.org/officeDocument/2006/relationships">
            <a:extLst>
              <a:ext uri="{96DAC541-7B7A-43D3-8B79-37D633B846F1}">
                <asvg:svgBlip xmlns:asvg="http://schemas.microsoft.com/office/drawing/2016/SVG/main" r:embed="rId2"/>
              </a:ext>
            </a:extLst>
          </a:blip>
          <a:srcRect/>
          <a:stretch>
            <a:fillRect t="-23000" b="-23000"/>
          </a:stretch>
        </a:blipFill>
      </dgm:spPr>
      <dgm:extLst>
        <a:ext uri="{E40237B7-FDA0-4F09-8148-C483321AD2D9}">
          <dgm14:cNvPr xmlns:dgm14="http://schemas.microsoft.com/office/drawing/2010/diagram" id="0" name="" descr="Open book with solid fill"/>
        </a:ext>
      </dgm:extLst>
    </dgm:pt>
    <dgm:pt modelId="{3A213987-F44F-4404-85E0-EF27B3699C3D}" type="pres">
      <dgm:prSet presAssocID="{E1EF29C0-CCE8-4277-A27C-A121FD45408D}" presName="textRect" presStyleLbl="revTx" presStyleIdx="1" presStyleCnt="4" custScaleY="54616">
        <dgm:presLayoutVars>
          <dgm:bulletEnabled val="1"/>
        </dgm:presLayoutVars>
      </dgm:prSet>
      <dgm:spPr/>
    </dgm:pt>
    <dgm:pt modelId="{493B19AE-88A6-4244-9866-6F3689A70B59}" type="pres">
      <dgm:prSet presAssocID="{3D2653B3-E6C7-4BD9-9FA4-9655B152B2F0}" presName="sibTrans" presStyleLbl="sibTrans2D1" presStyleIdx="0" presStyleCnt="0"/>
      <dgm:spPr/>
    </dgm:pt>
    <dgm:pt modelId="{79A7D5D4-C11D-4D8D-AB80-36402C929007}" type="pres">
      <dgm:prSet presAssocID="{F2C38C6C-6998-4264-8C36-91F41F7F7EB1}" presName="compNode" presStyleCnt="0"/>
      <dgm:spPr/>
    </dgm:pt>
    <dgm:pt modelId="{657B9765-D916-4B67-AACB-B5A5BDDB5CE2}" type="pres">
      <dgm:prSet presAssocID="{F2C38C6C-6998-4264-8C36-91F41F7F7EB1}" presName="pictRect" presStyleLbl="node1" presStyleIdx="2" presStyleCnt="4" custScaleX="67541" custScaleY="70580"/>
      <dgm:spPr>
        <a:blipFill>
          <a:blip xmlns:r="http://schemas.openxmlformats.org/officeDocument/2006/relationships">
            <a:extLst>
              <a:ext uri="{96DAC541-7B7A-43D3-8B79-37D633B846F1}">
                <asvg:svgBlip xmlns:asvg="http://schemas.microsoft.com/office/drawing/2016/SVG/main" r:embed="rId3"/>
              </a:ext>
            </a:extLst>
          </a:blip>
          <a:srcRect/>
          <a:stretch>
            <a:fillRect t="-23000" b="-23000"/>
          </a:stretch>
        </a:blipFill>
      </dgm:spPr>
      <dgm:extLst>
        <a:ext uri="{E40237B7-FDA0-4F09-8148-C483321AD2D9}">
          <dgm14:cNvPr xmlns:dgm14="http://schemas.microsoft.com/office/drawing/2010/diagram" id="0" name="" descr="Circular flowchart with solid fill"/>
        </a:ext>
      </dgm:extLst>
    </dgm:pt>
    <dgm:pt modelId="{FDFE2DAA-0A79-4211-A87A-A391B3D0431B}" type="pres">
      <dgm:prSet presAssocID="{F2C38C6C-6998-4264-8C36-91F41F7F7EB1}" presName="textRect" presStyleLbl="revTx" presStyleIdx="2" presStyleCnt="4">
        <dgm:presLayoutVars>
          <dgm:bulletEnabled val="1"/>
        </dgm:presLayoutVars>
      </dgm:prSet>
      <dgm:spPr/>
    </dgm:pt>
    <dgm:pt modelId="{457916D9-7814-41D0-8DCE-0BC6072418DD}" type="pres">
      <dgm:prSet presAssocID="{DE676687-4660-4780-9210-502EFC5660BE}" presName="sibTrans" presStyleLbl="sibTrans2D1" presStyleIdx="0" presStyleCnt="0"/>
      <dgm:spPr/>
    </dgm:pt>
    <dgm:pt modelId="{5B78F656-4B95-4D56-8941-8BB6501BFF35}" type="pres">
      <dgm:prSet presAssocID="{E2DD76B9-2C7A-4B0A-82C8-DD3A00B88ADC}" presName="compNode" presStyleCnt="0"/>
      <dgm:spPr/>
    </dgm:pt>
    <dgm:pt modelId="{FF53F306-80FA-4258-9B5E-872EB2B1C8F3}" type="pres">
      <dgm:prSet presAssocID="{E2DD76B9-2C7A-4B0A-82C8-DD3A00B88ADC}" presName="pictRect" presStyleLbl="node1" presStyleIdx="3" presStyleCnt="4" custScaleX="81050" custScaleY="84304"/>
      <dgm:spPr>
        <a:blipFill dpi="0" rotWithShape="1">
          <a:blip xmlns:r="http://schemas.openxmlformats.org/officeDocument/2006/relationships">
            <a:extLst>
              <a:ext uri="{96DAC541-7B7A-43D3-8B79-37D633B846F1}">
                <asvg:svgBlip xmlns:asvg="http://schemas.microsoft.com/office/drawing/2016/SVG/main" r:embed="rId4"/>
              </a:ext>
            </a:extLst>
          </a:blip>
          <a:srcRect/>
          <a:stretch>
            <a:fillRect l="18082" t="5925" r="18082" b="5925"/>
          </a:stretch>
        </a:blipFill>
      </dgm:spPr>
      <dgm:extLst>
        <a:ext uri="{E40237B7-FDA0-4F09-8148-C483321AD2D9}">
          <dgm14:cNvPr xmlns:dgm14="http://schemas.microsoft.com/office/drawing/2010/diagram" id="0" name="" descr="Classroom with solid fill"/>
        </a:ext>
      </dgm:extLst>
    </dgm:pt>
    <dgm:pt modelId="{8C3B2A90-B828-430F-B702-D635FFB22CB2}" type="pres">
      <dgm:prSet presAssocID="{E2DD76B9-2C7A-4B0A-82C8-DD3A00B88ADC}" presName="textRect" presStyleLbl="revTx" presStyleIdx="3" presStyleCnt="4">
        <dgm:presLayoutVars>
          <dgm:bulletEnabled val="1"/>
        </dgm:presLayoutVars>
      </dgm:prSet>
      <dgm:spPr/>
    </dgm:pt>
  </dgm:ptLst>
  <dgm:cxnLst>
    <dgm:cxn modelId="{78FE7A19-2BB9-4BB1-BDB6-E1F5A885723B}" srcId="{E1EF29C0-CCE8-4277-A27C-A121FD45408D}" destId="{91CD9154-A349-4AC0-B1E4-5E569428C45E}" srcOrd="0" destOrd="0" parTransId="{FF9A6999-113C-464C-9A82-06C64E3E72DF}" sibTransId="{C81A93B0-FC32-4907-91EE-C645C756F81F}"/>
    <dgm:cxn modelId="{E252D831-6778-419E-8645-1BAFAA4A3609}" type="presOf" srcId="{3FD82747-EBB0-4146-A665-29F5932A381C}" destId="{35D311CA-735A-4DFF-B854-A84FD89A360E}" srcOrd="0" destOrd="0" presId="urn:microsoft.com/office/officeart/2005/8/layout/pList1"/>
    <dgm:cxn modelId="{437C4636-DD50-41BA-AEE6-0E3BDB417794}" srcId="{F2C38C6C-6998-4264-8C36-91F41F7F7EB1}" destId="{E15D86E4-904E-4CE6-A6A1-92F4EE85BC5E}" srcOrd="0" destOrd="0" parTransId="{31348441-D305-4048-A430-C46131FA568D}" sibTransId="{0156270B-5BF5-48B7-BE24-3BFB9B7E67E9}"/>
    <dgm:cxn modelId="{D9EBF63C-6BBA-4720-8274-AD3B7DD788E3}" type="presOf" srcId="{E15D86E4-904E-4CE6-A6A1-92F4EE85BC5E}" destId="{FDFE2DAA-0A79-4211-A87A-A391B3D0431B}" srcOrd="0" destOrd="1" presId="urn:microsoft.com/office/officeart/2005/8/layout/pList1"/>
    <dgm:cxn modelId="{F4F6073F-7700-42CC-8ECB-C7688F349B81}" srcId="{B2CFD41A-5B10-4F41-9425-56279D944A5E}" destId="{E943E433-6BB7-491E-9D06-4E846FC38A40}" srcOrd="0" destOrd="0" parTransId="{C1D9FBE4-6925-4460-BAEB-6CDA44AA713C}" sibTransId="{2DC905B0-52A2-4328-A3CF-53FD9133965D}"/>
    <dgm:cxn modelId="{46C1EF5E-B02F-4F21-95A9-0DE8BBE6B4EE}" srcId="{3FD82747-EBB0-4146-A665-29F5932A381C}" destId="{B2CFD41A-5B10-4F41-9425-56279D944A5E}" srcOrd="0" destOrd="0" parTransId="{D9CA8E57-9313-4586-B19D-D59D402A22F3}" sibTransId="{3C180251-47A1-4796-883E-DB207507CCA3}"/>
    <dgm:cxn modelId="{B5D22E7D-4F79-491B-A597-CA5CE1028E5B}" srcId="{3FD82747-EBB0-4146-A665-29F5932A381C}" destId="{E2DD76B9-2C7A-4B0A-82C8-DD3A00B88ADC}" srcOrd="3" destOrd="0" parTransId="{CB8E2982-FBC7-4302-8776-A9715E83A61E}" sibTransId="{F2FA33A6-10BF-4BE3-9716-E30B74D1922D}"/>
    <dgm:cxn modelId="{0A4AD77D-105A-41BD-AC5B-555C7F9C50C5}" type="presOf" srcId="{E2DD76B9-2C7A-4B0A-82C8-DD3A00B88ADC}" destId="{8C3B2A90-B828-430F-B702-D635FFB22CB2}" srcOrd="0" destOrd="0" presId="urn:microsoft.com/office/officeart/2005/8/layout/pList1"/>
    <dgm:cxn modelId="{50346D7E-B8C0-4873-BB7C-EBC594FC9C31}" srcId="{E2DD76B9-2C7A-4B0A-82C8-DD3A00B88ADC}" destId="{D7B3D1E2-4EEF-422A-BEA6-BE1BDA6569F6}" srcOrd="0" destOrd="0" parTransId="{E170FDA1-308D-4DA4-B854-02FCE3C731CF}" sibTransId="{1E1D9D74-4B06-4314-B79D-17D0BE3B09BB}"/>
    <dgm:cxn modelId="{1061757E-CFD1-44EA-AFA5-7451B00CC6AD}" srcId="{3FD82747-EBB0-4146-A665-29F5932A381C}" destId="{E1EF29C0-CCE8-4277-A27C-A121FD45408D}" srcOrd="1" destOrd="0" parTransId="{C62E16B3-2D64-425D-8B9E-BC8C21F31B14}" sibTransId="{3D2653B3-E6C7-4BD9-9FA4-9655B152B2F0}"/>
    <dgm:cxn modelId="{B085387F-F80D-4528-AACE-FE212BEFEA7B}" type="presOf" srcId="{91CD9154-A349-4AC0-B1E4-5E569428C45E}" destId="{3A213987-F44F-4404-85E0-EF27B3699C3D}" srcOrd="0" destOrd="1" presId="urn:microsoft.com/office/officeart/2005/8/layout/pList1"/>
    <dgm:cxn modelId="{5628A885-2E6F-4DF3-80BE-2C21BA3A638A}" type="presOf" srcId="{E943E433-6BB7-491E-9D06-4E846FC38A40}" destId="{25601CFF-A6A3-4145-AC9E-DEA8BFA1437A}" srcOrd="0" destOrd="1" presId="urn:microsoft.com/office/officeart/2005/8/layout/pList1"/>
    <dgm:cxn modelId="{34327F92-BDF5-4F92-A870-1D6678609561}" type="presOf" srcId="{D7B3D1E2-4EEF-422A-BEA6-BE1BDA6569F6}" destId="{8C3B2A90-B828-430F-B702-D635FFB22CB2}" srcOrd="0" destOrd="1" presId="urn:microsoft.com/office/officeart/2005/8/layout/pList1"/>
    <dgm:cxn modelId="{9E2317A0-68E8-4262-B661-D64DD5565FB7}" type="presOf" srcId="{E1EF29C0-CCE8-4277-A27C-A121FD45408D}" destId="{3A213987-F44F-4404-85E0-EF27B3699C3D}" srcOrd="0" destOrd="0" presId="urn:microsoft.com/office/officeart/2005/8/layout/pList1"/>
    <dgm:cxn modelId="{096C99BA-C61C-4F2A-859B-392904E9DFF2}" type="presOf" srcId="{3C180251-47A1-4796-883E-DB207507CCA3}" destId="{8021518E-340E-41BE-A505-A131C7D65BE9}" srcOrd="0" destOrd="0" presId="urn:microsoft.com/office/officeart/2005/8/layout/pList1"/>
    <dgm:cxn modelId="{07E774C0-51BF-4636-8BD6-2922BCFBCC9B}" srcId="{3FD82747-EBB0-4146-A665-29F5932A381C}" destId="{F2C38C6C-6998-4264-8C36-91F41F7F7EB1}" srcOrd="2" destOrd="0" parTransId="{C192D798-555B-4AD2-A348-CC5DF850FB76}" sibTransId="{DE676687-4660-4780-9210-502EFC5660BE}"/>
    <dgm:cxn modelId="{84EB7ACE-0C2B-49C8-A8BF-831EF7A59584}" type="presOf" srcId="{3D2653B3-E6C7-4BD9-9FA4-9655B152B2F0}" destId="{493B19AE-88A6-4244-9866-6F3689A70B59}" srcOrd="0" destOrd="0" presId="urn:microsoft.com/office/officeart/2005/8/layout/pList1"/>
    <dgm:cxn modelId="{991960D5-0502-48AD-9B29-5F386FBB0F88}" type="presOf" srcId="{B2CFD41A-5B10-4F41-9425-56279D944A5E}" destId="{25601CFF-A6A3-4145-AC9E-DEA8BFA1437A}" srcOrd="0" destOrd="0" presId="urn:microsoft.com/office/officeart/2005/8/layout/pList1"/>
    <dgm:cxn modelId="{1E2A48D9-FFA5-4337-B208-0489778DC493}" type="presOf" srcId="{F2C38C6C-6998-4264-8C36-91F41F7F7EB1}" destId="{FDFE2DAA-0A79-4211-A87A-A391B3D0431B}" srcOrd="0" destOrd="0" presId="urn:microsoft.com/office/officeart/2005/8/layout/pList1"/>
    <dgm:cxn modelId="{2CD769F1-7BE8-4610-A6B4-2D947BC4F62C}" type="presOf" srcId="{DE676687-4660-4780-9210-502EFC5660BE}" destId="{457916D9-7814-41D0-8DCE-0BC6072418DD}" srcOrd="0" destOrd="0" presId="urn:microsoft.com/office/officeart/2005/8/layout/pList1"/>
    <dgm:cxn modelId="{7362F153-4106-4A53-93EC-BFB9E5EC0046}" type="presParOf" srcId="{35D311CA-735A-4DFF-B854-A84FD89A360E}" destId="{319BFCCB-136A-4F8A-8223-B21A3AA6BFB4}" srcOrd="0" destOrd="0" presId="urn:microsoft.com/office/officeart/2005/8/layout/pList1"/>
    <dgm:cxn modelId="{B3B6576B-CEF9-4F1A-9355-3224C05F742C}" type="presParOf" srcId="{319BFCCB-136A-4F8A-8223-B21A3AA6BFB4}" destId="{56C2E250-A2EF-439F-94D7-6245052639B6}" srcOrd="0" destOrd="0" presId="urn:microsoft.com/office/officeart/2005/8/layout/pList1"/>
    <dgm:cxn modelId="{2FA4A5FE-73A9-4CCB-8D98-778E37D6B00A}" type="presParOf" srcId="{319BFCCB-136A-4F8A-8223-B21A3AA6BFB4}" destId="{25601CFF-A6A3-4145-AC9E-DEA8BFA1437A}" srcOrd="1" destOrd="0" presId="urn:microsoft.com/office/officeart/2005/8/layout/pList1"/>
    <dgm:cxn modelId="{AC7738C8-E302-4D9F-B93D-84EB50E67FE9}" type="presParOf" srcId="{35D311CA-735A-4DFF-B854-A84FD89A360E}" destId="{8021518E-340E-41BE-A505-A131C7D65BE9}" srcOrd="1" destOrd="0" presId="urn:microsoft.com/office/officeart/2005/8/layout/pList1"/>
    <dgm:cxn modelId="{C03AFFC7-522C-4065-8CA0-9C75589A436A}" type="presParOf" srcId="{35D311CA-735A-4DFF-B854-A84FD89A360E}" destId="{970C73A7-CB74-4FFB-819E-36EF9F25C124}" srcOrd="2" destOrd="0" presId="urn:microsoft.com/office/officeart/2005/8/layout/pList1"/>
    <dgm:cxn modelId="{26E5F1B4-9CAF-462C-89D9-EC4E7366AA75}" type="presParOf" srcId="{970C73A7-CB74-4FFB-819E-36EF9F25C124}" destId="{CE51B764-EE88-4515-AFED-8D09BB0AFB7F}" srcOrd="0" destOrd="0" presId="urn:microsoft.com/office/officeart/2005/8/layout/pList1"/>
    <dgm:cxn modelId="{055F3590-B9C7-49E0-AE30-ACE468441248}" type="presParOf" srcId="{970C73A7-CB74-4FFB-819E-36EF9F25C124}" destId="{3A213987-F44F-4404-85E0-EF27B3699C3D}" srcOrd="1" destOrd="0" presId="urn:microsoft.com/office/officeart/2005/8/layout/pList1"/>
    <dgm:cxn modelId="{3EB6B490-F1F0-47F8-ACD6-45B30BB258AB}" type="presParOf" srcId="{35D311CA-735A-4DFF-B854-A84FD89A360E}" destId="{493B19AE-88A6-4244-9866-6F3689A70B59}" srcOrd="3" destOrd="0" presId="urn:microsoft.com/office/officeart/2005/8/layout/pList1"/>
    <dgm:cxn modelId="{C7D1072C-19E7-402F-A4D3-F336E7761F4E}" type="presParOf" srcId="{35D311CA-735A-4DFF-B854-A84FD89A360E}" destId="{79A7D5D4-C11D-4D8D-AB80-36402C929007}" srcOrd="4" destOrd="0" presId="urn:microsoft.com/office/officeart/2005/8/layout/pList1"/>
    <dgm:cxn modelId="{B5A9EA3C-4B0F-4F72-BA13-7A6B48B125DA}" type="presParOf" srcId="{79A7D5D4-C11D-4D8D-AB80-36402C929007}" destId="{657B9765-D916-4B67-AACB-B5A5BDDB5CE2}" srcOrd="0" destOrd="0" presId="urn:microsoft.com/office/officeart/2005/8/layout/pList1"/>
    <dgm:cxn modelId="{14C72A21-2A40-440C-B43A-238F37632387}" type="presParOf" srcId="{79A7D5D4-C11D-4D8D-AB80-36402C929007}" destId="{FDFE2DAA-0A79-4211-A87A-A391B3D0431B}" srcOrd="1" destOrd="0" presId="urn:microsoft.com/office/officeart/2005/8/layout/pList1"/>
    <dgm:cxn modelId="{EA22C6B9-DECB-447C-A01F-AF275729569A}" type="presParOf" srcId="{35D311CA-735A-4DFF-B854-A84FD89A360E}" destId="{457916D9-7814-41D0-8DCE-0BC6072418DD}" srcOrd="5" destOrd="0" presId="urn:microsoft.com/office/officeart/2005/8/layout/pList1"/>
    <dgm:cxn modelId="{A1F57D46-3728-4A05-88A9-8386243657AE}" type="presParOf" srcId="{35D311CA-735A-4DFF-B854-A84FD89A360E}" destId="{5B78F656-4B95-4D56-8941-8BB6501BFF35}" srcOrd="6" destOrd="0" presId="urn:microsoft.com/office/officeart/2005/8/layout/pList1"/>
    <dgm:cxn modelId="{0B01F333-4BD6-4775-A2E6-1807104657A5}" type="presParOf" srcId="{5B78F656-4B95-4D56-8941-8BB6501BFF35}" destId="{FF53F306-80FA-4258-9B5E-872EB2B1C8F3}" srcOrd="0" destOrd="0" presId="urn:microsoft.com/office/officeart/2005/8/layout/pList1"/>
    <dgm:cxn modelId="{D2AAF5C2-6376-4A0A-BCA8-EE136F6E11FB}" type="presParOf" srcId="{5B78F656-4B95-4D56-8941-8BB6501BFF35}" destId="{8C3B2A90-B828-430F-B702-D635FFB22CB2}"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GB"/>
        </a:p>
      </dgm:t>
    </dgm:pt>
    <dgm:pt modelId="{F0C117BF-65FD-49F1-A793-E8BC8A2EA6EB}">
      <dgm:prSet/>
      <dgm:spPr/>
      <dgm:t>
        <a:bodyPr/>
        <a:lstStyle/>
        <a:p>
          <a:pPr>
            <a:lnSpc>
              <a:spcPct val="150000"/>
            </a:lnSpc>
            <a:buNone/>
          </a:pPr>
          <a:r>
            <a:rPr lang="en-GB" dirty="0">
              <a:latin typeface="Aptos" panose="020B0004020202020204" pitchFamily="34" charset="0"/>
            </a:rPr>
            <a:t>🧩 Apply thematic analysis effectively using your codes and summary table</a:t>
          </a:r>
        </a:p>
      </dgm:t>
    </dgm:pt>
    <dgm:pt modelId="{B0DB961D-E6BC-4FD5-B553-ADC0C27AF043}" type="parTrans" cxnId="{3C0F370B-168F-46A2-A0A6-9FA5FCC54824}">
      <dgm:prSet/>
      <dgm:spPr/>
      <dgm:t>
        <a:bodyPr/>
        <a:lstStyle/>
        <a:p>
          <a:pPr>
            <a:lnSpc>
              <a:spcPct val="150000"/>
            </a:lnSpc>
          </a:pPr>
          <a:endParaRPr lang="en-GB">
            <a:latin typeface="Aptos" panose="020B0004020202020204" pitchFamily="34" charset="0"/>
          </a:endParaRPr>
        </a:p>
      </dgm:t>
    </dgm:pt>
    <dgm:pt modelId="{8F8CB209-BCA0-4BED-BEA8-25AB5DC60564}" type="sibTrans" cxnId="{3C0F370B-168F-46A2-A0A6-9FA5FCC54824}">
      <dgm:prSet/>
      <dgm:spPr/>
      <dgm:t>
        <a:bodyPr/>
        <a:lstStyle/>
        <a:p>
          <a:pPr>
            <a:lnSpc>
              <a:spcPct val="150000"/>
            </a:lnSpc>
          </a:pPr>
          <a:endParaRPr lang="en-GB">
            <a:latin typeface="Aptos" panose="020B0004020202020204" pitchFamily="34" charset="0"/>
          </a:endParaRPr>
        </a:p>
      </dgm:t>
    </dgm:pt>
    <dgm:pt modelId="{0F520C97-E6D8-4999-8C0C-354379A39FA0}">
      <dgm:prSet/>
      <dgm:spPr/>
      <dgm:t>
        <a:bodyPr/>
        <a:lstStyle/>
        <a:p>
          <a:pPr>
            <a:lnSpc>
              <a:spcPct val="150000"/>
            </a:lnSpc>
            <a:buNone/>
          </a:pPr>
          <a:r>
            <a:rPr lang="en-GB" dirty="0">
              <a:latin typeface="Aptos" panose="020B0004020202020204" pitchFamily="34" charset="0"/>
            </a:rPr>
            <a:t>✍️ Develop your theme paragraphs into clear, structured writing</a:t>
          </a:r>
        </a:p>
      </dgm:t>
    </dgm:pt>
    <dgm:pt modelId="{342627FD-1C46-402A-B1C4-94E0D31358CC}" type="parTrans" cxnId="{249A960D-87A3-4BD3-98D3-F5FE9C97A834}">
      <dgm:prSet/>
      <dgm:spPr/>
      <dgm:t>
        <a:bodyPr/>
        <a:lstStyle/>
        <a:p>
          <a:pPr>
            <a:lnSpc>
              <a:spcPct val="150000"/>
            </a:lnSpc>
          </a:pPr>
          <a:endParaRPr lang="en-GB">
            <a:latin typeface="Aptos" panose="020B0004020202020204" pitchFamily="34" charset="0"/>
          </a:endParaRPr>
        </a:p>
      </dgm:t>
    </dgm:pt>
    <dgm:pt modelId="{BFAB7445-7095-4A2F-ACA9-9344F0CAAD4B}" type="sibTrans" cxnId="{249A960D-87A3-4BD3-98D3-F5FE9C97A834}">
      <dgm:prSet/>
      <dgm:spPr/>
      <dgm:t>
        <a:bodyPr/>
        <a:lstStyle/>
        <a:p>
          <a:pPr>
            <a:lnSpc>
              <a:spcPct val="150000"/>
            </a:lnSpc>
          </a:pPr>
          <a:endParaRPr lang="en-GB">
            <a:latin typeface="Aptos" panose="020B0004020202020204" pitchFamily="34" charset="0"/>
          </a:endParaRPr>
        </a:p>
      </dgm:t>
    </dgm:pt>
    <dgm:pt modelId="{460CEFD8-0255-48F6-84E6-44CCA51297B6}">
      <dgm:prSet/>
      <dgm:spPr/>
      <dgm:t>
        <a:bodyPr/>
        <a:lstStyle/>
        <a:p>
          <a:pPr>
            <a:lnSpc>
              <a:spcPct val="150000"/>
            </a:lnSpc>
            <a:buNone/>
          </a:pPr>
          <a:r>
            <a:rPr lang="en-GB" dirty="0">
              <a:latin typeface="Aptos" panose="020B0004020202020204" pitchFamily="34" charset="0"/>
            </a:rPr>
            <a:t>🔗 Strengthen the link between your themes and your research aim</a:t>
          </a:r>
        </a:p>
      </dgm:t>
    </dgm:pt>
    <dgm:pt modelId="{BBAD5F45-82A8-44A8-9BAE-2761C236D75C}" type="parTrans" cxnId="{B14A6537-27F8-4287-AC29-AA245168826C}">
      <dgm:prSet/>
      <dgm:spPr/>
      <dgm:t>
        <a:bodyPr/>
        <a:lstStyle/>
        <a:p>
          <a:pPr>
            <a:lnSpc>
              <a:spcPct val="150000"/>
            </a:lnSpc>
          </a:pPr>
          <a:endParaRPr lang="en-GB">
            <a:latin typeface="Aptos" panose="020B0004020202020204" pitchFamily="34" charset="0"/>
          </a:endParaRPr>
        </a:p>
      </dgm:t>
    </dgm:pt>
    <dgm:pt modelId="{7745BAB2-8599-4EEF-9208-1C7859AB4E17}" type="sibTrans" cxnId="{B14A6537-27F8-4287-AC29-AA245168826C}">
      <dgm:prSet/>
      <dgm:spPr/>
      <dgm:t>
        <a:bodyPr/>
        <a:lstStyle/>
        <a:p>
          <a:pPr>
            <a:lnSpc>
              <a:spcPct val="150000"/>
            </a:lnSpc>
          </a:pPr>
          <a:endParaRPr lang="en-GB">
            <a:latin typeface="Aptos" panose="020B0004020202020204" pitchFamily="34" charset="0"/>
          </a:endParaRPr>
        </a:p>
      </dgm:t>
    </dgm:pt>
    <dgm:pt modelId="{AB1F7A3F-68EB-4FF5-9433-6C3457029CCD}">
      <dgm:prSet/>
      <dgm:spPr/>
      <dgm:t>
        <a:bodyPr/>
        <a:lstStyle/>
        <a:p>
          <a:pPr>
            <a:lnSpc>
              <a:spcPct val="150000"/>
            </a:lnSpc>
          </a:pPr>
          <a:r>
            <a:rPr lang="en-GB" dirty="0">
              <a:latin typeface="Aptos" panose="020B0004020202020204" pitchFamily="34" charset="0"/>
            </a:rPr>
            <a:t>🧠 Practice writing critically, using evidence and analysis side by side</a:t>
          </a:r>
        </a:p>
      </dgm:t>
    </dgm:pt>
    <dgm:pt modelId="{435335EC-07BC-4603-A104-A1821FF336BF}" type="parTrans" cxnId="{D5C60F58-DE84-4499-B129-06A46D14FFB7}">
      <dgm:prSet/>
      <dgm:spPr/>
      <dgm:t>
        <a:bodyPr/>
        <a:lstStyle/>
        <a:p>
          <a:pPr>
            <a:lnSpc>
              <a:spcPct val="150000"/>
            </a:lnSpc>
          </a:pPr>
          <a:endParaRPr lang="en-GB">
            <a:latin typeface="Aptos" panose="020B0004020202020204" pitchFamily="34" charset="0"/>
          </a:endParaRPr>
        </a:p>
      </dgm:t>
    </dgm:pt>
    <dgm:pt modelId="{5ED9484B-CFAD-441D-830F-C243B55C136B}" type="sibTrans" cxnId="{D5C60F58-DE84-4499-B129-06A46D14FFB7}">
      <dgm:prSet/>
      <dgm:spPr/>
      <dgm:t>
        <a:bodyPr/>
        <a:lstStyle/>
        <a:p>
          <a:pPr>
            <a:lnSpc>
              <a:spcPct val="150000"/>
            </a:lnSpc>
          </a:pPr>
          <a:endParaRPr lang="en-GB">
            <a:latin typeface="Aptos" panose="020B0004020202020204" pitchFamily="34" charset="0"/>
          </a:endParaRPr>
        </a:p>
      </dgm:t>
    </dgm:pt>
    <dgm:pt modelId="{7C63D100-37CA-469F-9242-8B4AD68AC36A}">
      <dgm:prSet/>
      <dgm:spPr/>
      <dgm:t>
        <a:bodyPr/>
        <a:lstStyle/>
        <a:p>
          <a:pPr>
            <a:lnSpc>
              <a:spcPct val="150000"/>
            </a:lnSpc>
            <a:buNone/>
          </a:pPr>
          <a:r>
            <a:rPr lang="en-GB" dirty="0">
              <a:latin typeface="Aptos" panose="020B0004020202020204" pitchFamily="34" charset="0"/>
            </a:rPr>
            <a:t>🔍 Understand what Chapter 4 should include and how it fits into your overall dissertation</a:t>
          </a:r>
        </a:p>
      </dgm:t>
    </dgm:pt>
    <dgm:pt modelId="{2F6B2710-961F-429A-8512-5AFC18ABB793}" type="parTrans" cxnId="{35575942-2C4F-4C52-876A-E5C5791AEB01}">
      <dgm:prSet/>
      <dgm:spPr/>
      <dgm:t>
        <a:bodyPr/>
        <a:lstStyle/>
        <a:p>
          <a:endParaRPr lang="en-GB"/>
        </a:p>
      </dgm:t>
    </dgm:pt>
    <dgm:pt modelId="{55E18710-0854-42C2-925F-CE2472842269}" type="sibTrans" cxnId="{35575942-2C4F-4C52-876A-E5C5791AEB01}">
      <dgm:prSet/>
      <dgm:spPr/>
      <dgm:t>
        <a:bodyPr/>
        <a:lstStyle/>
        <a:p>
          <a:endParaRPr lang="en-GB"/>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1738FCFA-8603-4CE4-9E6B-422C24827A6A}" type="pres">
      <dgm:prSet presAssocID="{7C63D100-37CA-469F-9242-8B4AD68AC36A}" presName="compositeA" presStyleCnt="0"/>
      <dgm:spPr/>
    </dgm:pt>
    <dgm:pt modelId="{FBB3E4BC-5808-4EBF-A504-995847820C3E}" type="pres">
      <dgm:prSet presAssocID="{7C63D100-37CA-469F-9242-8B4AD68AC36A}" presName="textA" presStyleLbl="revTx" presStyleIdx="0" presStyleCnt="5">
        <dgm:presLayoutVars>
          <dgm:bulletEnabled val="1"/>
        </dgm:presLayoutVars>
      </dgm:prSet>
      <dgm:spPr/>
    </dgm:pt>
    <dgm:pt modelId="{517E4801-A281-4B6A-AD8B-08022E297BE8}" type="pres">
      <dgm:prSet presAssocID="{7C63D100-37CA-469F-9242-8B4AD68AC36A}" presName="circleA" presStyleLbl="node1" presStyleIdx="0" presStyleCnt="5"/>
      <dgm:spPr/>
    </dgm:pt>
    <dgm:pt modelId="{6FB9326B-5C8F-48BC-AE31-AD26D7E554C6}" type="pres">
      <dgm:prSet presAssocID="{7C63D100-37CA-469F-9242-8B4AD68AC36A}" presName="spaceA" presStyleCnt="0"/>
      <dgm:spPr/>
    </dgm:pt>
    <dgm:pt modelId="{37AC1D41-6A9A-4FA9-B862-8B33F79D30F2}" type="pres">
      <dgm:prSet presAssocID="{55E18710-0854-42C2-925F-CE2472842269}" presName="space" presStyleCnt="0"/>
      <dgm:spPr/>
    </dgm:pt>
    <dgm:pt modelId="{1DC70938-2F59-4D40-86F4-9DC0BD4D9C93}" type="pres">
      <dgm:prSet presAssocID="{F0C117BF-65FD-49F1-A793-E8BC8A2EA6EB}" presName="compositeB" presStyleCnt="0"/>
      <dgm:spPr/>
    </dgm:pt>
    <dgm:pt modelId="{5936D2CC-27EE-4977-B178-B6A19FE39FFB}" type="pres">
      <dgm:prSet presAssocID="{F0C117BF-65FD-49F1-A793-E8BC8A2EA6EB}" presName="textB" presStyleLbl="revTx" presStyleIdx="1" presStyleCnt="5">
        <dgm:presLayoutVars>
          <dgm:bulletEnabled val="1"/>
        </dgm:presLayoutVars>
      </dgm:prSet>
      <dgm:spPr/>
    </dgm:pt>
    <dgm:pt modelId="{B18370D6-14D6-4787-A51C-A87C59891D14}" type="pres">
      <dgm:prSet presAssocID="{F0C117BF-65FD-49F1-A793-E8BC8A2EA6EB}" presName="circleB" presStyleLbl="node1" presStyleIdx="1" presStyleCnt="5"/>
      <dgm:spPr/>
    </dgm:pt>
    <dgm:pt modelId="{064683C8-F123-4159-AF9E-6BCDB8AD4982}" type="pres">
      <dgm:prSet presAssocID="{F0C117BF-65FD-49F1-A793-E8BC8A2EA6EB}" presName="spaceB" presStyleCnt="0"/>
      <dgm:spPr/>
    </dgm:pt>
    <dgm:pt modelId="{DEDBCFE2-7B48-4045-BC26-C8260E03B717}" type="pres">
      <dgm:prSet presAssocID="{8F8CB209-BCA0-4BED-BEA8-25AB5DC60564}" presName="space" presStyleCnt="0"/>
      <dgm:spPr/>
    </dgm:pt>
    <dgm:pt modelId="{AAB2196F-0912-4C03-AF69-DB44EA8843E9}" type="pres">
      <dgm:prSet presAssocID="{0F520C97-E6D8-4999-8C0C-354379A39FA0}" presName="compositeA" presStyleCnt="0"/>
      <dgm:spPr/>
    </dgm:pt>
    <dgm:pt modelId="{73B45522-BA04-4E52-ADA5-E331E4A5D319}" type="pres">
      <dgm:prSet presAssocID="{0F520C97-E6D8-4999-8C0C-354379A39FA0}" presName="textA" presStyleLbl="revTx" presStyleIdx="2" presStyleCnt="5">
        <dgm:presLayoutVars>
          <dgm:bulletEnabled val="1"/>
        </dgm:presLayoutVars>
      </dgm:prSet>
      <dgm:spPr/>
    </dgm:pt>
    <dgm:pt modelId="{8FDCFBF3-C8DC-40BE-BC28-2A6CE7295A61}" type="pres">
      <dgm:prSet presAssocID="{0F520C97-E6D8-4999-8C0C-354379A39FA0}" presName="circleA" presStyleLbl="node1" presStyleIdx="2" presStyleCnt="5"/>
      <dgm:spPr/>
    </dgm:pt>
    <dgm:pt modelId="{0C3A1353-AABC-4BC2-A13A-4D0457DD8794}" type="pres">
      <dgm:prSet presAssocID="{0F520C97-E6D8-4999-8C0C-354379A39FA0}" presName="spaceA" presStyleCnt="0"/>
      <dgm:spPr/>
    </dgm:pt>
    <dgm:pt modelId="{A6437331-CF85-4165-9ABD-65CCBE58DBE6}" type="pres">
      <dgm:prSet presAssocID="{BFAB7445-7095-4A2F-ACA9-9344F0CAAD4B}" presName="space" presStyleCnt="0"/>
      <dgm:spPr/>
    </dgm:pt>
    <dgm:pt modelId="{F4A63982-CB74-4EE2-A335-C4194CC3BEEE}" type="pres">
      <dgm:prSet presAssocID="{460CEFD8-0255-48F6-84E6-44CCA51297B6}" presName="compositeB" presStyleCnt="0"/>
      <dgm:spPr/>
    </dgm:pt>
    <dgm:pt modelId="{ADB600CB-6ED8-4BAD-B4C0-94E2BEE7E23E}" type="pres">
      <dgm:prSet presAssocID="{460CEFD8-0255-48F6-84E6-44CCA51297B6}" presName="textB" presStyleLbl="revTx" presStyleIdx="3" presStyleCnt="5">
        <dgm:presLayoutVars>
          <dgm:bulletEnabled val="1"/>
        </dgm:presLayoutVars>
      </dgm:prSet>
      <dgm:spPr/>
    </dgm:pt>
    <dgm:pt modelId="{F394F360-78CF-44E5-BE4C-675C6460ADB4}" type="pres">
      <dgm:prSet presAssocID="{460CEFD8-0255-48F6-84E6-44CCA51297B6}" presName="circleB" presStyleLbl="node1" presStyleIdx="3" presStyleCnt="5"/>
      <dgm:spPr/>
    </dgm:pt>
    <dgm:pt modelId="{CE399B38-14C5-4CF4-A37E-3AB1CB1D71A3}" type="pres">
      <dgm:prSet presAssocID="{460CEFD8-0255-48F6-84E6-44CCA51297B6}" presName="spaceB" presStyleCnt="0"/>
      <dgm:spPr/>
    </dgm:pt>
    <dgm:pt modelId="{B9C6E683-A24D-4CA4-A974-568BBF09CDE1}" type="pres">
      <dgm:prSet presAssocID="{7745BAB2-8599-4EEF-9208-1C7859AB4E17}" presName="space" presStyleCnt="0"/>
      <dgm:spPr/>
    </dgm:pt>
    <dgm:pt modelId="{43705165-D971-4E24-836A-8FB74A98A8F7}" type="pres">
      <dgm:prSet presAssocID="{AB1F7A3F-68EB-4FF5-9433-6C3457029CCD}" presName="compositeA" presStyleCnt="0"/>
      <dgm:spPr/>
    </dgm:pt>
    <dgm:pt modelId="{2B993175-A807-4061-AE41-D66B5FDC310F}" type="pres">
      <dgm:prSet presAssocID="{AB1F7A3F-68EB-4FF5-9433-6C3457029CCD}" presName="textA" presStyleLbl="revTx" presStyleIdx="4" presStyleCnt="5">
        <dgm:presLayoutVars>
          <dgm:bulletEnabled val="1"/>
        </dgm:presLayoutVars>
      </dgm:prSet>
      <dgm:spPr/>
    </dgm:pt>
    <dgm:pt modelId="{02C89415-A737-417D-BE8E-401D4DF0DD7F}" type="pres">
      <dgm:prSet presAssocID="{AB1F7A3F-68EB-4FF5-9433-6C3457029CCD}" presName="circleA" presStyleLbl="node1" presStyleIdx="4" presStyleCnt="5"/>
      <dgm:spPr/>
    </dgm:pt>
    <dgm:pt modelId="{8535431C-3B47-4578-A5D5-AF9F6C456B18}" type="pres">
      <dgm:prSet presAssocID="{AB1F7A3F-68EB-4FF5-9433-6C3457029CCD}" presName="spaceA" presStyleCnt="0"/>
      <dgm:spPr/>
    </dgm:pt>
  </dgm:ptLst>
  <dgm:cxnLst>
    <dgm:cxn modelId="{EF2DA007-A82B-4EA5-AE82-9C65E8BFD3B0}" type="presOf" srcId="{460CEFD8-0255-48F6-84E6-44CCA51297B6}" destId="{ADB600CB-6ED8-4BAD-B4C0-94E2BEE7E23E}" srcOrd="0" destOrd="0" presId="urn:microsoft.com/office/officeart/2005/8/layout/hProcess11"/>
    <dgm:cxn modelId="{3C0F370B-168F-46A2-A0A6-9FA5FCC54824}" srcId="{532AAA22-9E5A-4852-BCA3-93A7CA00C830}" destId="{F0C117BF-65FD-49F1-A793-E8BC8A2EA6EB}" srcOrd="1" destOrd="0" parTransId="{B0DB961D-E6BC-4FD5-B553-ADC0C27AF043}" sibTransId="{8F8CB209-BCA0-4BED-BEA8-25AB5DC60564}"/>
    <dgm:cxn modelId="{249A960D-87A3-4BD3-98D3-F5FE9C97A834}" srcId="{532AAA22-9E5A-4852-BCA3-93A7CA00C830}" destId="{0F520C97-E6D8-4999-8C0C-354379A39FA0}" srcOrd="2" destOrd="0" parTransId="{342627FD-1C46-402A-B1C4-94E0D31358CC}" sibTransId="{BFAB7445-7095-4A2F-ACA9-9344F0CAAD4B}"/>
    <dgm:cxn modelId="{B14A6537-27F8-4287-AC29-AA245168826C}" srcId="{532AAA22-9E5A-4852-BCA3-93A7CA00C830}" destId="{460CEFD8-0255-48F6-84E6-44CCA51297B6}" srcOrd="3" destOrd="0" parTransId="{BBAD5F45-82A8-44A8-9BAE-2761C236D75C}" sibTransId="{7745BAB2-8599-4EEF-9208-1C7859AB4E17}"/>
    <dgm:cxn modelId="{35575942-2C4F-4C52-876A-E5C5791AEB01}" srcId="{532AAA22-9E5A-4852-BCA3-93A7CA00C830}" destId="{7C63D100-37CA-469F-9242-8B4AD68AC36A}" srcOrd="0" destOrd="0" parTransId="{2F6B2710-961F-429A-8512-5AFC18ABB793}" sibTransId="{55E18710-0854-42C2-925F-CE2472842269}"/>
    <dgm:cxn modelId="{9D414E52-2FCB-4DDA-B57F-F4706EDAE973}" type="presOf" srcId="{532AAA22-9E5A-4852-BCA3-93A7CA00C830}" destId="{3C6F0FE1-95E7-4135-B8A7-D738759A3FA5}" srcOrd="0" destOrd="0" presId="urn:microsoft.com/office/officeart/2005/8/layout/hProcess11"/>
    <dgm:cxn modelId="{D5C60F58-DE84-4499-B129-06A46D14FFB7}" srcId="{532AAA22-9E5A-4852-BCA3-93A7CA00C830}" destId="{AB1F7A3F-68EB-4FF5-9433-6C3457029CCD}" srcOrd="4" destOrd="0" parTransId="{435335EC-07BC-4603-A104-A1821FF336BF}" sibTransId="{5ED9484B-CFAD-441D-830F-C243B55C136B}"/>
    <dgm:cxn modelId="{F41C1478-06F7-4F70-BDE4-44134A5B3890}" type="presOf" srcId="{7C63D100-37CA-469F-9242-8B4AD68AC36A}" destId="{FBB3E4BC-5808-4EBF-A504-995847820C3E}" srcOrd="0" destOrd="0" presId="urn:microsoft.com/office/officeart/2005/8/layout/hProcess11"/>
    <dgm:cxn modelId="{1DFFD58D-1BA9-4F4B-99D4-AF0C0BD7C62A}" type="presOf" srcId="{AB1F7A3F-68EB-4FF5-9433-6C3457029CCD}" destId="{2B993175-A807-4061-AE41-D66B5FDC310F}" srcOrd="0" destOrd="0" presId="urn:microsoft.com/office/officeart/2005/8/layout/hProcess11"/>
    <dgm:cxn modelId="{E94B2ACA-6FDD-4B48-B4F0-6AF35B970DF5}" type="presOf" srcId="{F0C117BF-65FD-49F1-A793-E8BC8A2EA6EB}" destId="{5936D2CC-27EE-4977-B178-B6A19FE39FFB}" srcOrd="0" destOrd="0" presId="urn:microsoft.com/office/officeart/2005/8/layout/hProcess11"/>
    <dgm:cxn modelId="{89FAB1E5-9DB3-4469-9A8F-795D2B6E25B2}" type="presOf" srcId="{0F520C97-E6D8-4999-8C0C-354379A39FA0}" destId="{73B45522-BA04-4E52-ADA5-E331E4A5D319}" srcOrd="0" destOrd="0" presId="urn:microsoft.com/office/officeart/2005/8/layout/hProcess11"/>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A6A1401C-C38A-4D98-B770-A24444E7B9F8}" type="presParOf" srcId="{A7FA728E-5A79-4314-9B14-F2BCE3542105}" destId="{1738FCFA-8603-4CE4-9E6B-422C24827A6A}" srcOrd="0" destOrd="0" presId="urn:microsoft.com/office/officeart/2005/8/layout/hProcess11"/>
    <dgm:cxn modelId="{3306A7D0-58F1-45E8-9274-D77A230E50BD}" type="presParOf" srcId="{1738FCFA-8603-4CE4-9E6B-422C24827A6A}" destId="{FBB3E4BC-5808-4EBF-A504-995847820C3E}" srcOrd="0" destOrd="0" presId="urn:microsoft.com/office/officeart/2005/8/layout/hProcess11"/>
    <dgm:cxn modelId="{54CA2CE8-EEFF-4AD1-9730-8A9E60EB76DB}" type="presParOf" srcId="{1738FCFA-8603-4CE4-9E6B-422C24827A6A}" destId="{517E4801-A281-4B6A-AD8B-08022E297BE8}" srcOrd="1" destOrd="0" presId="urn:microsoft.com/office/officeart/2005/8/layout/hProcess11"/>
    <dgm:cxn modelId="{250721FA-E60B-4556-89EA-3240E02E7F4F}" type="presParOf" srcId="{1738FCFA-8603-4CE4-9E6B-422C24827A6A}" destId="{6FB9326B-5C8F-48BC-AE31-AD26D7E554C6}" srcOrd="2" destOrd="0" presId="urn:microsoft.com/office/officeart/2005/8/layout/hProcess11"/>
    <dgm:cxn modelId="{77CC9AE7-D0B9-4ED0-BAC0-B7D4176E7FCD}" type="presParOf" srcId="{A7FA728E-5A79-4314-9B14-F2BCE3542105}" destId="{37AC1D41-6A9A-4FA9-B862-8B33F79D30F2}" srcOrd="1" destOrd="0" presId="urn:microsoft.com/office/officeart/2005/8/layout/hProcess11"/>
    <dgm:cxn modelId="{898A0FF4-3CAF-4B4D-9015-5979C5146E65}" type="presParOf" srcId="{A7FA728E-5A79-4314-9B14-F2BCE3542105}" destId="{1DC70938-2F59-4D40-86F4-9DC0BD4D9C93}" srcOrd="2" destOrd="0" presId="urn:microsoft.com/office/officeart/2005/8/layout/hProcess11"/>
    <dgm:cxn modelId="{6042F0A5-41ED-4DA9-872B-FDFA76C96141}" type="presParOf" srcId="{1DC70938-2F59-4D40-86F4-9DC0BD4D9C93}" destId="{5936D2CC-27EE-4977-B178-B6A19FE39FFB}" srcOrd="0" destOrd="0" presId="urn:microsoft.com/office/officeart/2005/8/layout/hProcess11"/>
    <dgm:cxn modelId="{A2E3D2FD-DD08-48DA-8440-711303507EC3}" type="presParOf" srcId="{1DC70938-2F59-4D40-86F4-9DC0BD4D9C93}" destId="{B18370D6-14D6-4787-A51C-A87C59891D14}" srcOrd="1" destOrd="0" presId="urn:microsoft.com/office/officeart/2005/8/layout/hProcess11"/>
    <dgm:cxn modelId="{27A1A2AF-F964-49A9-9DE3-E8E6AF1DDAC7}" type="presParOf" srcId="{1DC70938-2F59-4D40-86F4-9DC0BD4D9C93}" destId="{064683C8-F123-4159-AF9E-6BCDB8AD4982}" srcOrd="2" destOrd="0" presId="urn:microsoft.com/office/officeart/2005/8/layout/hProcess11"/>
    <dgm:cxn modelId="{849DDACD-CCCE-4410-B49F-0F12D88CDA9A}" type="presParOf" srcId="{A7FA728E-5A79-4314-9B14-F2BCE3542105}" destId="{DEDBCFE2-7B48-4045-BC26-C8260E03B717}" srcOrd="3" destOrd="0" presId="urn:microsoft.com/office/officeart/2005/8/layout/hProcess11"/>
    <dgm:cxn modelId="{B55E0DAB-A821-41C0-800E-26FB7223CC01}" type="presParOf" srcId="{A7FA728E-5A79-4314-9B14-F2BCE3542105}" destId="{AAB2196F-0912-4C03-AF69-DB44EA8843E9}" srcOrd="4" destOrd="0" presId="urn:microsoft.com/office/officeart/2005/8/layout/hProcess11"/>
    <dgm:cxn modelId="{D2E15DC4-A790-4529-90B6-EDF812B7977A}" type="presParOf" srcId="{AAB2196F-0912-4C03-AF69-DB44EA8843E9}" destId="{73B45522-BA04-4E52-ADA5-E331E4A5D319}" srcOrd="0" destOrd="0" presId="urn:microsoft.com/office/officeart/2005/8/layout/hProcess11"/>
    <dgm:cxn modelId="{933130BA-4B07-4F4A-8228-337DC689C4A4}" type="presParOf" srcId="{AAB2196F-0912-4C03-AF69-DB44EA8843E9}" destId="{8FDCFBF3-C8DC-40BE-BC28-2A6CE7295A61}" srcOrd="1" destOrd="0" presId="urn:microsoft.com/office/officeart/2005/8/layout/hProcess11"/>
    <dgm:cxn modelId="{CB655032-B36A-4A5D-A552-59797C3E8992}" type="presParOf" srcId="{AAB2196F-0912-4C03-AF69-DB44EA8843E9}" destId="{0C3A1353-AABC-4BC2-A13A-4D0457DD8794}" srcOrd="2" destOrd="0" presId="urn:microsoft.com/office/officeart/2005/8/layout/hProcess11"/>
    <dgm:cxn modelId="{3FFD0A2D-C9C1-437F-BB92-5A841A457FF8}" type="presParOf" srcId="{A7FA728E-5A79-4314-9B14-F2BCE3542105}" destId="{A6437331-CF85-4165-9ABD-65CCBE58DBE6}" srcOrd="5" destOrd="0" presId="urn:microsoft.com/office/officeart/2005/8/layout/hProcess11"/>
    <dgm:cxn modelId="{826A9A24-5686-4744-B4C8-16F380AF0642}" type="presParOf" srcId="{A7FA728E-5A79-4314-9B14-F2BCE3542105}" destId="{F4A63982-CB74-4EE2-A335-C4194CC3BEEE}" srcOrd="6" destOrd="0" presId="urn:microsoft.com/office/officeart/2005/8/layout/hProcess11"/>
    <dgm:cxn modelId="{D1B01857-9FBA-4DA4-9E66-34929F3979B6}" type="presParOf" srcId="{F4A63982-CB74-4EE2-A335-C4194CC3BEEE}" destId="{ADB600CB-6ED8-4BAD-B4C0-94E2BEE7E23E}" srcOrd="0" destOrd="0" presId="urn:microsoft.com/office/officeart/2005/8/layout/hProcess11"/>
    <dgm:cxn modelId="{D6A40A70-3FEB-46BF-B48E-7303C53E5069}" type="presParOf" srcId="{F4A63982-CB74-4EE2-A335-C4194CC3BEEE}" destId="{F394F360-78CF-44E5-BE4C-675C6460ADB4}" srcOrd="1" destOrd="0" presId="urn:microsoft.com/office/officeart/2005/8/layout/hProcess11"/>
    <dgm:cxn modelId="{4778D187-1724-4AEA-AE02-93BE4E5030D8}" type="presParOf" srcId="{F4A63982-CB74-4EE2-A335-C4194CC3BEEE}" destId="{CE399B38-14C5-4CF4-A37E-3AB1CB1D71A3}" srcOrd="2" destOrd="0" presId="urn:microsoft.com/office/officeart/2005/8/layout/hProcess11"/>
    <dgm:cxn modelId="{70FCB27C-194F-46D9-995A-E2320960A02F}" type="presParOf" srcId="{A7FA728E-5A79-4314-9B14-F2BCE3542105}" destId="{B9C6E683-A24D-4CA4-A974-568BBF09CDE1}" srcOrd="7" destOrd="0" presId="urn:microsoft.com/office/officeart/2005/8/layout/hProcess11"/>
    <dgm:cxn modelId="{E1738BD4-6E5C-4208-835D-7B809890B2EC}" type="presParOf" srcId="{A7FA728E-5A79-4314-9B14-F2BCE3542105}" destId="{43705165-D971-4E24-836A-8FB74A98A8F7}" srcOrd="8" destOrd="0" presId="urn:microsoft.com/office/officeart/2005/8/layout/hProcess11"/>
    <dgm:cxn modelId="{5A9BADE5-C5CC-4B3B-BCBC-53BB0AAFBE16}" type="presParOf" srcId="{43705165-D971-4E24-836A-8FB74A98A8F7}" destId="{2B993175-A807-4061-AE41-D66B5FDC310F}" srcOrd="0" destOrd="0" presId="urn:microsoft.com/office/officeart/2005/8/layout/hProcess11"/>
    <dgm:cxn modelId="{C1779DA4-8037-48B8-86E4-3F71E961BE2D}" type="presParOf" srcId="{43705165-D971-4E24-836A-8FB74A98A8F7}" destId="{02C89415-A737-417D-BE8E-401D4DF0DD7F}" srcOrd="1" destOrd="0" presId="urn:microsoft.com/office/officeart/2005/8/layout/hProcess11"/>
    <dgm:cxn modelId="{047F8233-9107-4DAF-B139-039621C1CEB9}" type="presParOf" srcId="{43705165-D971-4E24-836A-8FB74A98A8F7}" destId="{8535431C-3B47-4578-A5D5-AF9F6C456B18}"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EF1F0F-BAB8-4B63-AD85-340441652372}" type="doc">
      <dgm:prSet loTypeId="urn:microsoft.com/office/officeart/2005/8/layout/vList5" loCatId="list" qsTypeId="urn:microsoft.com/office/officeart/2005/8/quickstyle/simple1#7" qsCatId="simple" csTypeId="urn:microsoft.com/office/officeart/2005/8/colors/accent1_2#10" csCatId="accent1" phldr="1"/>
      <dgm:spPr/>
      <dgm:t>
        <a:bodyPr/>
        <a:lstStyle/>
        <a:p>
          <a:endParaRPr lang="en-GB"/>
        </a:p>
      </dgm:t>
    </dgm:pt>
    <dgm:pt modelId="{98E92975-50D6-46E9-B040-1BF9F7FEC75B}">
      <dgm:prSet custT="1"/>
      <dgm:spPr/>
      <dgm:t>
        <a:bodyPr/>
        <a:lstStyle/>
        <a:p>
          <a:r>
            <a:rPr lang="en-GB" sz="1600" b="1" dirty="0">
              <a:latin typeface="Aptos" panose="020B0004020202020204" pitchFamily="34" charset="0"/>
            </a:rPr>
            <a:t>Stage 2 Examine Each Source</a:t>
          </a:r>
        </a:p>
      </dgm:t>
    </dgm:pt>
    <dgm:pt modelId="{4EDFC38B-32B7-43F7-B66C-63A3F69A18C2}" type="parTrans" cxnId="{93810115-E870-43A3-A051-1A3F5D0D4734}">
      <dgm:prSet/>
      <dgm:spPr/>
      <dgm:t>
        <a:bodyPr/>
        <a:lstStyle/>
        <a:p>
          <a:endParaRPr lang="en-GB" sz="1200">
            <a:latin typeface="Aptos" panose="020B0004020202020204" pitchFamily="34" charset="0"/>
          </a:endParaRPr>
        </a:p>
      </dgm:t>
    </dgm:pt>
    <dgm:pt modelId="{D10A3474-D339-41A1-BAA6-19AF72A28E6D}" type="sibTrans" cxnId="{93810115-E870-43A3-A051-1A3F5D0D4734}">
      <dgm:prSet/>
      <dgm:spPr/>
      <dgm:t>
        <a:bodyPr/>
        <a:lstStyle/>
        <a:p>
          <a:endParaRPr lang="en-GB" sz="1200">
            <a:latin typeface="Aptos" panose="020B0004020202020204" pitchFamily="34" charset="0"/>
          </a:endParaRPr>
        </a:p>
      </dgm:t>
    </dgm:pt>
    <dgm:pt modelId="{CA93CA3B-B6E7-4970-B4CC-E6C86DB3C871}">
      <dgm:prSet custT="1"/>
      <dgm:spPr/>
      <dgm:t>
        <a:bodyPr/>
        <a:lstStyle/>
        <a:p>
          <a:r>
            <a:rPr lang="en-GB" sz="1300" dirty="0">
              <a:latin typeface="Aptos" panose="020B0004020202020204" pitchFamily="34" charset="0"/>
            </a:rPr>
            <a:t>In Stage 2, you considered each of your five selected sources separately.</a:t>
          </a:r>
        </a:p>
      </dgm:t>
    </dgm:pt>
    <dgm:pt modelId="{F103EB0C-EF4C-4EA4-A5E2-34ACF1F9B4DD}" type="parTrans" cxnId="{76583EF1-8123-46AF-A329-D528F5BF3776}">
      <dgm:prSet/>
      <dgm:spPr/>
      <dgm:t>
        <a:bodyPr/>
        <a:lstStyle/>
        <a:p>
          <a:endParaRPr lang="en-GB" sz="1200">
            <a:latin typeface="Aptos" panose="020B0004020202020204" pitchFamily="34" charset="0"/>
          </a:endParaRPr>
        </a:p>
      </dgm:t>
    </dgm:pt>
    <dgm:pt modelId="{FEB965D3-14FC-4FD6-A79E-AD34E2C55109}" type="sibTrans" cxnId="{76583EF1-8123-46AF-A329-D528F5BF3776}">
      <dgm:prSet/>
      <dgm:spPr/>
      <dgm:t>
        <a:bodyPr/>
        <a:lstStyle/>
        <a:p>
          <a:endParaRPr lang="en-GB" sz="1200">
            <a:latin typeface="Aptos" panose="020B0004020202020204" pitchFamily="34" charset="0"/>
          </a:endParaRPr>
        </a:p>
      </dgm:t>
    </dgm:pt>
    <dgm:pt modelId="{06F9A30C-ED5A-45D0-B069-684F5461F488}">
      <dgm:prSet custT="1"/>
      <dgm:spPr/>
      <dgm:t>
        <a:bodyPr/>
        <a:lstStyle/>
        <a:p>
          <a:pPr>
            <a:buNone/>
          </a:pPr>
          <a:r>
            <a:rPr lang="en-GB" sz="1600" b="1" dirty="0">
              <a:latin typeface="Aptos" panose="020B0004020202020204" pitchFamily="34" charset="0"/>
            </a:rPr>
            <a:t>Stage 3 Compare the 5 Sources </a:t>
          </a:r>
        </a:p>
      </dgm:t>
    </dgm:pt>
    <dgm:pt modelId="{F4CB969B-66DA-4400-B4B8-FF7C8B5690B6}" type="parTrans" cxnId="{50428B5B-9ED9-4918-B968-F89629297268}">
      <dgm:prSet/>
      <dgm:spPr/>
      <dgm:t>
        <a:bodyPr/>
        <a:lstStyle/>
        <a:p>
          <a:endParaRPr lang="en-GB">
            <a:latin typeface="Aptos" panose="020B0004020202020204" pitchFamily="34" charset="0"/>
          </a:endParaRPr>
        </a:p>
      </dgm:t>
    </dgm:pt>
    <dgm:pt modelId="{1A3FC7B8-108B-4D6B-831F-7D7ABC5BA55E}" type="sibTrans" cxnId="{50428B5B-9ED9-4918-B968-F89629297268}">
      <dgm:prSet/>
      <dgm:spPr/>
      <dgm:t>
        <a:bodyPr/>
        <a:lstStyle/>
        <a:p>
          <a:endParaRPr lang="en-GB">
            <a:latin typeface="Aptos" panose="020B0004020202020204" pitchFamily="34" charset="0"/>
          </a:endParaRPr>
        </a:p>
      </dgm:t>
    </dgm:pt>
    <dgm:pt modelId="{EF641BAB-BE04-4243-8572-E37D27ED7B69}">
      <dgm:prSet custT="1"/>
      <dgm:spPr/>
      <dgm:t>
        <a:bodyPr/>
        <a:lstStyle/>
        <a:p>
          <a:pPr>
            <a:buFont typeface="Arial" panose="020B0604020202020204" pitchFamily="34" charset="0"/>
            <a:buChar char="•"/>
          </a:pPr>
          <a:r>
            <a:rPr lang="en-GB" sz="1300" dirty="0">
              <a:latin typeface="Aptos" panose="020B0004020202020204" pitchFamily="34" charset="0"/>
            </a:rPr>
            <a:t>In Stage 3, you brought the five sources together and looked for patterns across the evidence.</a:t>
          </a:r>
        </a:p>
      </dgm:t>
    </dgm:pt>
    <dgm:pt modelId="{FA6F5F2C-EF2F-4CF2-A901-DBEA32FB2141}" type="parTrans" cxnId="{78A5C8C6-EA2F-46DE-982F-73770CD2A4C1}">
      <dgm:prSet/>
      <dgm:spPr/>
      <dgm:t>
        <a:bodyPr/>
        <a:lstStyle/>
        <a:p>
          <a:endParaRPr lang="en-GB">
            <a:latin typeface="Aptos" panose="020B0004020202020204" pitchFamily="34" charset="0"/>
          </a:endParaRPr>
        </a:p>
      </dgm:t>
    </dgm:pt>
    <dgm:pt modelId="{3B6002E1-361C-4C21-ABAF-574FAA29D18D}" type="sibTrans" cxnId="{78A5C8C6-EA2F-46DE-982F-73770CD2A4C1}">
      <dgm:prSet/>
      <dgm:spPr/>
      <dgm:t>
        <a:bodyPr/>
        <a:lstStyle/>
        <a:p>
          <a:endParaRPr lang="en-GB">
            <a:latin typeface="Aptos" panose="020B0004020202020204" pitchFamily="34" charset="0"/>
          </a:endParaRPr>
        </a:p>
      </dgm:t>
    </dgm:pt>
    <dgm:pt modelId="{BD2E966E-834C-4F3E-8DC5-268D49DD119F}">
      <dgm:prSet custT="1"/>
      <dgm:spPr/>
      <dgm:t>
        <a:bodyPr/>
        <a:lstStyle/>
        <a:p>
          <a:pPr>
            <a:buNone/>
          </a:pPr>
          <a:r>
            <a:rPr lang="en-GB" sz="1300" dirty="0">
              <a:latin typeface="Aptos" panose="020B0004020202020204" pitchFamily="34" charset="0"/>
            </a:rPr>
            <a:t>You recorded:</a:t>
          </a:r>
        </a:p>
      </dgm:t>
    </dgm:pt>
    <dgm:pt modelId="{38A6D30F-13E6-471D-B6FE-17361476CE33}" type="parTrans" cxnId="{6A24B3FF-813F-4A30-B2F5-C09E5A143301}">
      <dgm:prSet/>
      <dgm:spPr/>
      <dgm:t>
        <a:bodyPr/>
        <a:lstStyle/>
        <a:p>
          <a:endParaRPr lang="en-GB"/>
        </a:p>
      </dgm:t>
    </dgm:pt>
    <dgm:pt modelId="{86BFE729-7994-46A7-8157-A9F447CA4500}" type="sibTrans" cxnId="{6A24B3FF-813F-4A30-B2F5-C09E5A143301}">
      <dgm:prSet/>
      <dgm:spPr/>
      <dgm:t>
        <a:bodyPr/>
        <a:lstStyle/>
        <a:p>
          <a:endParaRPr lang="en-GB"/>
        </a:p>
      </dgm:t>
    </dgm:pt>
    <dgm:pt modelId="{76972F78-4AAB-4AE2-BAD5-F54A7092BCD5}">
      <dgm:prSet custT="1"/>
      <dgm:spPr/>
      <dgm:t>
        <a:bodyPr/>
        <a:lstStyle/>
        <a:p>
          <a:pPr>
            <a:buFont typeface="Arial" panose="020B0604020202020204" pitchFamily="34" charset="0"/>
            <a:buChar char="•"/>
          </a:pPr>
          <a:r>
            <a:rPr lang="en-GB" sz="1300" dirty="0">
              <a:latin typeface="Aptos" panose="020B0004020202020204" pitchFamily="34" charset="0"/>
            </a:rPr>
            <a:t>the main findings</a:t>
          </a:r>
        </a:p>
      </dgm:t>
    </dgm:pt>
    <dgm:pt modelId="{BAEDC48E-FF6B-4460-BF9A-472E9461C2B3}" type="parTrans" cxnId="{11F165A0-06A5-4BEB-8C91-D6F0F83BE966}">
      <dgm:prSet/>
      <dgm:spPr/>
      <dgm:t>
        <a:bodyPr/>
        <a:lstStyle/>
        <a:p>
          <a:endParaRPr lang="en-GB"/>
        </a:p>
      </dgm:t>
    </dgm:pt>
    <dgm:pt modelId="{1892F365-BA80-4270-BE15-79463943292F}" type="sibTrans" cxnId="{11F165A0-06A5-4BEB-8C91-D6F0F83BE966}">
      <dgm:prSet/>
      <dgm:spPr/>
      <dgm:t>
        <a:bodyPr/>
        <a:lstStyle/>
        <a:p>
          <a:endParaRPr lang="en-GB"/>
        </a:p>
      </dgm:t>
    </dgm:pt>
    <dgm:pt modelId="{3738DC21-E015-4E5F-A62E-7C78BBFB0D63}">
      <dgm:prSet custT="1"/>
      <dgm:spPr/>
      <dgm:t>
        <a:bodyPr/>
        <a:lstStyle/>
        <a:p>
          <a:pPr>
            <a:buFont typeface="Arial" panose="020B0604020202020204" pitchFamily="34" charset="0"/>
            <a:buChar char="•"/>
          </a:pPr>
          <a:r>
            <a:rPr lang="en-GB" sz="1300" dirty="0">
              <a:latin typeface="Aptos" panose="020B0004020202020204" pitchFamily="34" charset="0"/>
            </a:rPr>
            <a:t>the research method and sample</a:t>
          </a:r>
        </a:p>
      </dgm:t>
    </dgm:pt>
    <dgm:pt modelId="{11248655-1C71-441E-A7C7-638B8B35406B}" type="parTrans" cxnId="{0BD23B9A-9E61-459C-B055-E2F4B2746090}">
      <dgm:prSet/>
      <dgm:spPr/>
      <dgm:t>
        <a:bodyPr/>
        <a:lstStyle/>
        <a:p>
          <a:endParaRPr lang="en-GB"/>
        </a:p>
      </dgm:t>
    </dgm:pt>
    <dgm:pt modelId="{AA5C7C90-D420-4705-A783-FA354956041E}" type="sibTrans" cxnId="{0BD23B9A-9E61-459C-B055-E2F4B2746090}">
      <dgm:prSet/>
      <dgm:spPr/>
      <dgm:t>
        <a:bodyPr/>
        <a:lstStyle/>
        <a:p>
          <a:endParaRPr lang="en-GB"/>
        </a:p>
      </dgm:t>
    </dgm:pt>
    <dgm:pt modelId="{FF7E7DC6-002F-4BAA-92A0-1DA918BE588C}">
      <dgm:prSet custT="1"/>
      <dgm:spPr/>
      <dgm:t>
        <a:bodyPr/>
        <a:lstStyle/>
        <a:p>
          <a:pPr>
            <a:buFont typeface="Arial" panose="020B0604020202020204" pitchFamily="34" charset="0"/>
            <a:buChar char="•"/>
          </a:pPr>
          <a:r>
            <a:rPr lang="en-GB" sz="1300" dirty="0">
              <a:latin typeface="Aptos" panose="020B0004020202020204" pitchFamily="34" charset="0"/>
            </a:rPr>
            <a:t>strengths and limitations</a:t>
          </a:r>
        </a:p>
      </dgm:t>
    </dgm:pt>
    <dgm:pt modelId="{551F6633-0F52-4806-BA1D-D65BCEDE5C23}" type="parTrans" cxnId="{2D0EEA75-6678-48FE-8E51-14FBB2210D12}">
      <dgm:prSet/>
      <dgm:spPr/>
      <dgm:t>
        <a:bodyPr/>
        <a:lstStyle/>
        <a:p>
          <a:endParaRPr lang="en-GB"/>
        </a:p>
      </dgm:t>
    </dgm:pt>
    <dgm:pt modelId="{90F58EE6-C8E5-42C8-9540-060522BB79B3}" type="sibTrans" cxnId="{2D0EEA75-6678-48FE-8E51-14FBB2210D12}">
      <dgm:prSet/>
      <dgm:spPr/>
      <dgm:t>
        <a:bodyPr/>
        <a:lstStyle/>
        <a:p>
          <a:endParaRPr lang="en-GB"/>
        </a:p>
      </dgm:t>
    </dgm:pt>
    <dgm:pt modelId="{AD73A295-925E-49E6-A924-C61525529B26}">
      <dgm:prSet custT="1"/>
      <dgm:spPr/>
      <dgm:t>
        <a:bodyPr/>
        <a:lstStyle/>
        <a:p>
          <a:pPr>
            <a:buFont typeface="Arial" panose="020B0604020202020204" pitchFamily="34" charset="0"/>
            <a:buChar char="•"/>
          </a:pPr>
          <a:r>
            <a:rPr lang="en-GB" sz="1300" dirty="0">
              <a:latin typeface="Aptos" panose="020B0004020202020204" pitchFamily="34" charset="0"/>
            </a:rPr>
            <a:t>useful keywords and important ideas</a:t>
          </a:r>
        </a:p>
      </dgm:t>
    </dgm:pt>
    <dgm:pt modelId="{57D2246D-2066-4167-9927-3BC346CD59C0}" type="parTrans" cxnId="{A75C316A-6425-4C27-AFE6-2F6738F47D12}">
      <dgm:prSet/>
      <dgm:spPr/>
      <dgm:t>
        <a:bodyPr/>
        <a:lstStyle/>
        <a:p>
          <a:endParaRPr lang="en-GB"/>
        </a:p>
      </dgm:t>
    </dgm:pt>
    <dgm:pt modelId="{33144788-0276-4D28-9E0D-51799AB50D86}" type="sibTrans" cxnId="{A75C316A-6425-4C27-AFE6-2F6738F47D12}">
      <dgm:prSet/>
      <dgm:spPr/>
      <dgm:t>
        <a:bodyPr/>
        <a:lstStyle/>
        <a:p>
          <a:endParaRPr lang="en-GB"/>
        </a:p>
      </dgm:t>
    </dgm:pt>
    <dgm:pt modelId="{DD486C1E-8174-40B7-B084-14A37FABC8C4}">
      <dgm:prSet custT="1"/>
      <dgm:spPr/>
      <dgm:t>
        <a:bodyPr/>
        <a:lstStyle/>
        <a:p>
          <a:pPr>
            <a:buNone/>
          </a:pPr>
          <a:r>
            <a:rPr lang="en-GB" sz="1300" dirty="0">
              <a:latin typeface="Aptos" panose="020B0004020202020204" pitchFamily="34" charset="0"/>
            </a:rPr>
            <a:t>You:</a:t>
          </a:r>
        </a:p>
      </dgm:t>
    </dgm:pt>
    <dgm:pt modelId="{32D095E6-B5CC-44C5-A4A1-B2720E64A901}" type="parTrans" cxnId="{6456083B-BA71-4C9F-845F-9EB1A6FBEF41}">
      <dgm:prSet/>
      <dgm:spPr/>
      <dgm:t>
        <a:bodyPr/>
        <a:lstStyle/>
        <a:p>
          <a:endParaRPr lang="en-GB"/>
        </a:p>
      </dgm:t>
    </dgm:pt>
    <dgm:pt modelId="{BDE56B87-9147-49F8-87DE-92977F72CB9C}" type="sibTrans" cxnId="{6456083B-BA71-4C9F-845F-9EB1A6FBEF41}">
      <dgm:prSet/>
      <dgm:spPr/>
      <dgm:t>
        <a:bodyPr/>
        <a:lstStyle/>
        <a:p>
          <a:endParaRPr lang="en-GB"/>
        </a:p>
      </dgm:t>
    </dgm:pt>
    <dgm:pt modelId="{4F4EFAD9-5CA9-4E4F-8BB7-C1842D8F4B19}">
      <dgm:prSet custT="1"/>
      <dgm:spPr/>
      <dgm:t>
        <a:bodyPr/>
        <a:lstStyle/>
        <a:p>
          <a:pPr>
            <a:buFont typeface="Arial" panose="020B0604020202020204" pitchFamily="34" charset="0"/>
            <a:buChar char="•"/>
          </a:pPr>
          <a:r>
            <a:rPr lang="en-GB" sz="1300" dirty="0">
              <a:latin typeface="Aptos" panose="020B0004020202020204" pitchFamily="34" charset="0"/>
            </a:rPr>
            <a:t>compared findings and keywords</a:t>
          </a:r>
        </a:p>
      </dgm:t>
    </dgm:pt>
    <dgm:pt modelId="{72A8BC83-2B75-4132-A9B4-E42D779A84B0}" type="parTrans" cxnId="{2A14B4A7-97D3-4E0C-ABB6-02E67F7E0321}">
      <dgm:prSet/>
      <dgm:spPr/>
      <dgm:t>
        <a:bodyPr/>
        <a:lstStyle/>
        <a:p>
          <a:endParaRPr lang="en-GB"/>
        </a:p>
      </dgm:t>
    </dgm:pt>
    <dgm:pt modelId="{B4ECB2EE-A989-4D64-92A3-9429EFF0D664}" type="sibTrans" cxnId="{2A14B4A7-97D3-4E0C-ABB6-02E67F7E0321}">
      <dgm:prSet/>
      <dgm:spPr/>
      <dgm:t>
        <a:bodyPr/>
        <a:lstStyle/>
        <a:p>
          <a:endParaRPr lang="en-GB"/>
        </a:p>
      </dgm:t>
    </dgm:pt>
    <dgm:pt modelId="{DA27E1C7-9ED0-4020-9F5F-ED0A0E10EA12}">
      <dgm:prSet custT="1"/>
      <dgm:spPr/>
      <dgm:t>
        <a:bodyPr/>
        <a:lstStyle/>
        <a:p>
          <a:pPr>
            <a:buFont typeface="Arial" panose="020B0604020202020204" pitchFamily="34" charset="0"/>
            <a:buChar char="•"/>
          </a:pPr>
          <a:r>
            <a:rPr lang="en-GB" sz="1300" dirty="0">
              <a:latin typeface="Aptos" panose="020B0004020202020204" pitchFamily="34" charset="0"/>
            </a:rPr>
            <a:t>identified repeated or related ideas</a:t>
          </a:r>
        </a:p>
      </dgm:t>
    </dgm:pt>
    <dgm:pt modelId="{9FB9BAE2-C679-4D76-903D-436C50627840}" type="parTrans" cxnId="{4CB0B52E-911E-4541-B243-904FE11805A9}">
      <dgm:prSet/>
      <dgm:spPr/>
      <dgm:t>
        <a:bodyPr/>
        <a:lstStyle/>
        <a:p>
          <a:endParaRPr lang="en-GB"/>
        </a:p>
      </dgm:t>
    </dgm:pt>
    <dgm:pt modelId="{2BE790BA-12C8-40D2-82D4-C5125E16C438}" type="sibTrans" cxnId="{4CB0B52E-911E-4541-B243-904FE11805A9}">
      <dgm:prSet/>
      <dgm:spPr/>
      <dgm:t>
        <a:bodyPr/>
        <a:lstStyle/>
        <a:p>
          <a:endParaRPr lang="en-GB"/>
        </a:p>
      </dgm:t>
    </dgm:pt>
    <dgm:pt modelId="{776C6B8C-729A-40CD-8AB4-51C5544076D6}">
      <dgm:prSet custT="1"/>
      <dgm:spPr/>
      <dgm:t>
        <a:bodyPr/>
        <a:lstStyle/>
        <a:p>
          <a:pPr>
            <a:buFont typeface="Arial" panose="020B0604020202020204" pitchFamily="34" charset="0"/>
            <a:buChar char="•"/>
          </a:pPr>
          <a:r>
            <a:rPr lang="en-GB" sz="1300" dirty="0">
              <a:latin typeface="Aptos" panose="020B0004020202020204" pitchFamily="34" charset="0"/>
            </a:rPr>
            <a:t>grouped connected ideas together</a:t>
          </a:r>
        </a:p>
      </dgm:t>
    </dgm:pt>
    <dgm:pt modelId="{4273675E-A448-43C4-B83B-C84F84F7E27B}" type="parTrans" cxnId="{C518E77C-A803-49DD-AE05-A16392F45862}">
      <dgm:prSet/>
      <dgm:spPr/>
      <dgm:t>
        <a:bodyPr/>
        <a:lstStyle/>
        <a:p>
          <a:endParaRPr lang="en-GB"/>
        </a:p>
      </dgm:t>
    </dgm:pt>
    <dgm:pt modelId="{683A100C-9E08-4665-BD8F-E63A09BB42AC}" type="sibTrans" cxnId="{C518E77C-A803-49DD-AE05-A16392F45862}">
      <dgm:prSet/>
      <dgm:spPr/>
      <dgm:t>
        <a:bodyPr/>
        <a:lstStyle/>
        <a:p>
          <a:endParaRPr lang="en-GB"/>
        </a:p>
      </dgm:t>
    </dgm:pt>
    <dgm:pt modelId="{13340225-B81B-48D7-9F0B-BB6DBCB8D466}">
      <dgm:prSet custT="1"/>
      <dgm:spPr/>
      <dgm:t>
        <a:bodyPr/>
        <a:lstStyle/>
        <a:p>
          <a:pPr>
            <a:buFont typeface="Arial" panose="020B0604020202020204" pitchFamily="34" charset="0"/>
            <a:buChar char="•"/>
          </a:pPr>
          <a:r>
            <a:rPr lang="en-GB" sz="1300" dirty="0">
              <a:latin typeface="Aptos" panose="020B0004020202020204" pitchFamily="34" charset="0"/>
            </a:rPr>
            <a:t>created possible theme names</a:t>
          </a:r>
        </a:p>
      </dgm:t>
    </dgm:pt>
    <dgm:pt modelId="{08EB21E4-31AC-4089-BD6B-2925B95E6485}" type="parTrans" cxnId="{0802CE6C-FCDF-4414-8E37-F27C1ACCA51A}">
      <dgm:prSet/>
      <dgm:spPr/>
      <dgm:t>
        <a:bodyPr/>
        <a:lstStyle/>
        <a:p>
          <a:endParaRPr lang="en-GB"/>
        </a:p>
      </dgm:t>
    </dgm:pt>
    <dgm:pt modelId="{D6D33DAA-CFAA-4433-B2DB-C2C2017DCE94}" type="sibTrans" cxnId="{0802CE6C-FCDF-4414-8E37-F27C1ACCA51A}">
      <dgm:prSet/>
      <dgm:spPr/>
      <dgm:t>
        <a:bodyPr/>
        <a:lstStyle/>
        <a:p>
          <a:endParaRPr lang="en-GB"/>
        </a:p>
      </dgm:t>
    </dgm:pt>
    <dgm:pt modelId="{3CFBBC6F-97B6-4048-A1C0-82FAC0B7653C}">
      <dgm:prSet custT="1"/>
      <dgm:spPr/>
      <dgm:t>
        <a:bodyPr/>
        <a:lstStyle/>
        <a:p>
          <a:pPr>
            <a:buFont typeface="Arial" panose="020B0604020202020204" pitchFamily="34" charset="0"/>
            <a:buChar char="•"/>
          </a:pPr>
          <a:r>
            <a:rPr lang="en-GB" sz="1300" dirty="0">
              <a:latin typeface="Aptos" panose="020B0004020202020204" pitchFamily="34" charset="0"/>
            </a:rPr>
            <a:t>recorded which sources supported each theme</a:t>
          </a:r>
        </a:p>
      </dgm:t>
    </dgm:pt>
    <dgm:pt modelId="{7ECBFEFD-BB23-4F4E-B0F1-79B6B279C767}" type="parTrans" cxnId="{95C86A9E-87AD-41D4-9258-60B3DE65E0B2}">
      <dgm:prSet/>
      <dgm:spPr/>
      <dgm:t>
        <a:bodyPr/>
        <a:lstStyle/>
        <a:p>
          <a:endParaRPr lang="en-GB"/>
        </a:p>
      </dgm:t>
    </dgm:pt>
    <dgm:pt modelId="{107D8716-5FDC-4647-89AD-B44417C014A9}" type="sibTrans" cxnId="{95C86A9E-87AD-41D4-9258-60B3DE65E0B2}">
      <dgm:prSet/>
      <dgm:spPr/>
      <dgm:t>
        <a:bodyPr/>
        <a:lstStyle/>
        <a:p>
          <a:endParaRPr lang="en-GB"/>
        </a:p>
      </dgm:t>
    </dgm:pt>
    <dgm:pt modelId="{896366A5-1253-4AE4-B651-201C58992F6A}" type="pres">
      <dgm:prSet presAssocID="{EFEF1F0F-BAB8-4B63-AD85-340441652372}" presName="Name0" presStyleCnt="0">
        <dgm:presLayoutVars>
          <dgm:dir/>
          <dgm:animLvl val="lvl"/>
          <dgm:resizeHandles val="exact"/>
        </dgm:presLayoutVars>
      </dgm:prSet>
      <dgm:spPr/>
    </dgm:pt>
    <dgm:pt modelId="{0F89C9C5-9F0C-4C41-A047-9B09EF004520}" type="pres">
      <dgm:prSet presAssocID="{98E92975-50D6-46E9-B040-1BF9F7FEC75B}" presName="linNode" presStyleCnt="0"/>
      <dgm:spPr/>
    </dgm:pt>
    <dgm:pt modelId="{EBDA880F-1BDB-4C79-BEE2-3DE93C9A1C2E}" type="pres">
      <dgm:prSet presAssocID="{98E92975-50D6-46E9-B040-1BF9F7FEC75B}" presName="parentText" presStyleLbl="node1" presStyleIdx="0" presStyleCnt="2">
        <dgm:presLayoutVars>
          <dgm:chMax val="1"/>
          <dgm:bulletEnabled val="1"/>
        </dgm:presLayoutVars>
      </dgm:prSet>
      <dgm:spPr/>
    </dgm:pt>
    <dgm:pt modelId="{913D384F-1804-454B-8DAB-E67ED3F680CD}" type="pres">
      <dgm:prSet presAssocID="{98E92975-50D6-46E9-B040-1BF9F7FEC75B}" presName="descendantText" presStyleLbl="alignAccFollowNode1" presStyleIdx="0" presStyleCnt="2">
        <dgm:presLayoutVars>
          <dgm:bulletEnabled val="1"/>
        </dgm:presLayoutVars>
      </dgm:prSet>
      <dgm:spPr/>
    </dgm:pt>
    <dgm:pt modelId="{65B6849C-7FD3-40C9-861F-56F0B1802BD4}" type="pres">
      <dgm:prSet presAssocID="{D10A3474-D339-41A1-BAA6-19AF72A28E6D}" presName="sp" presStyleCnt="0"/>
      <dgm:spPr/>
    </dgm:pt>
    <dgm:pt modelId="{62E47002-3A36-4078-BAA2-F7C198C9044D}" type="pres">
      <dgm:prSet presAssocID="{06F9A30C-ED5A-45D0-B069-684F5461F488}" presName="linNode" presStyleCnt="0"/>
      <dgm:spPr/>
    </dgm:pt>
    <dgm:pt modelId="{70125A81-D096-4D5F-8964-74684CFF9C82}" type="pres">
      <dgm:prSet presAssocID="{06F9A30C-ED5A-45D0-B069-684F5461F488}" presName="parentText" presStyleLbl="node1" presStyleIdx="1" presStyleCnt="2">
        <dgm:presLayoutVars>
          <dgm:chMax val="1"/>
          <dgm:bulletEnabled val="1"/>
        </dgm:presLayoutVars>
      </dgm:prSet>
      <dgm:spPr/>
    </dgm:pt>
    <dgm:pt modelId="{D5EF0359-7AF7-4FE5-B74C-2A8EAE72FE7E}" type="pres">
      <dgm:prSet presAssocID="{06F9A30C-ED5A-45D0-B069-684F5461F488}" presName="descendantText" presStyleLbl="alignAccFollowNode1" presStyleIdx="1" presStyleCnt="2">
        <dgm:presLayoutVars>
          <dgm:bulletEnabled val="1"/>
        </dgm:presLayoutVars>
      </dgm:prSet>
      <dgm:spPr/>
    </dgm:pt>
  </dgm:ptLst>
  <dgm:cxnLst>
    <dgm:cxn modelId="{2A4A8906-44F1-4496-BF11-BE1A1ADBB5AC}" type="presOf" srcId="{EF641BAB-BE04-4243-8572-E37D27ED7B69}" destId="{D5EF0359-7AF7-4FE5-B74C-2A8EAE72FE7E}" srcOrd="0" destOrd="0" presId="urn:microsoft.com/office/officeart/2005/8/layout/vList5"/>
    <dgm:cxn modelId="{E7CC8A0A-4558-47C1-B7D1-9C9CE1E1ED6E}" type="presOf" srcId="{AD73A295-925E-49E6-A924-C61525529B26}" destId="{913D384F-1804-454B-8DAB-E67ED3F680CD}" srcOrd="0" destOrd="5" presId="urn:microsoft.com/office/officeart/2005/8/layout/vList5"/>
    <dgm:cxn modelId="{F3D49B12-1815-4499-A1E8-FE1CCD362A9E}" type="presOf" srcId="{13340225-B81B-48D7-9F0B-BB6DBCB8D466}" destId="{D5EF0359-7AF7-4FE5-B74C-2A8EAE72FE7E}" srcOrd="0" destOrd="5" presId="urn:microsoft.com/office/officeart/2005/8/layout/vList5"/>
    <dgm:cxn modelId="{01976D14-3CBE-483E-B6CE-E449FE2339DE}" type="presOf" srcId="{4F4EFAD9-5CA9-4E4F-8BB7-C1842D8F4B19}" destId="{D5EF0359-7AF7-4FE5-B74C-2A8EAE72FE7E}" srcOrd="0" destOrd="2" presId="urn:microsoft.com/office/officeart/2005/8/layout/vList5"/>
    <dgm:cxn modelId="{93810115-E870-43A3-A051-1A3F5D0D4734}" srcId="{EFEF1F0F-BAB8-4B63-AD85-340441652372}" destId="{98E92975-50D6-46E9-B040-1BF9F7FEC75B}" srcOrd="0" destOrd="0" parTransId="{4EDFC38B-32B7-43F7-B66C-63A3F69A18C2}" sibTransId="{D10A3474-D339-41A1-BAA6-19AF72A28E6D}"/>
    <dgm:cxn modelId="{7EE5272D-2F40-46D1-A3F3-B807D6D29BE1}" type="presOf" srcId="{BD2E966E-834C-4F3E-8DC5-268D49DD119F}" destId="{913D384F-1804-454B-8DAB-E67ED3F680CD}" srcOrd="0" destOrd="1" presId="urn:microsoft.com/office/officeart/2005/8/layout/vList5"/>
    <dgm:cxn modelId="{4CB0B52E-911E-4541-B243-904FE11805A9}" srcId="{DD486C1E-8174-40B7-B084-14A37FABC8C4}" destId="{DA27E1C7-9ED0-4020-9F5F-ED0A0E10EA12}" srcOrd="1" destOrd="0" parTransId="{9FB9BAE2-C679-4D76-903D-436C50627840}" sibTransId="{2BE790BA-12C8-40D2-82D4-C5125E16C438}"/>
    <dgm:cxn modelId="{33D83D35-4F18-4CE7-8FEC-EEC0A97F6581}" type="presOf" srcId="{FF7E7DC6-002F-4BAA-92A0-1DA918BE588C}" destId="{913D384F-1804-454B-8DAB-E67ED3F680CD}" srcOrd="0" destOrd="4" presId="urn:microsoft.com/office/officeart/2005/8/layout/vList5"/>
    <dgm:cxn modelId="{6456083B-BA71-4C9F-845F-9EB1A6FBEF41}" srcId="{06F9A30C-ED5A-45D0-B069-684F5461F488}" destId="{DD486C1E-8174-40B7-B084-14A37FABC8C4}" srcOrd="1" destOrd="0" parTransId="{32D095E6-B5CC-44C5-A4A1-B2720E64A901}" sibTransId="{BDE56B87-9147-49F8-87DE-92977F72CB9C}"/>
    <dgm:cxn modelId="{50428B5B-9ED9-4918-B968-F89629297268}" srcId="{EFEF1F0F-BAB8-4B63-AD85-340441652372}" destId="{06F9A30C-ED5A-45D0-B069-684F5461F488}" srcOrd="1" destOrd="0" parTransId="{F4CB969B-66DA-4400-B4B8-FF7C8B5690B6}" sibTransId="{1A3FC7B8-108B-4D6B-831F-7D7ABC5BA55E}"/>
    <dgm:cxn modelId="{A75C316A-6425-4C27-AFE6-2F6738F47D12}" srcId="{BD2E966E-834C-4F3E-8DC5-268D49DD119F}" destId="{AD73A295-925E-49E6-A924-C61525529B26}" srcOrd="3" destOrd="0" parTransId="{57D2246D-2066-4167-9927-3BC346CD59C0}" sibTransId="{33144788-0276-4D28-9E0D-51799AB50D86}"/>
    <dgm:cxn modelId="{0802CE6C-FCDF-4414-8E37-F27C1ACCA51A}" srcId="{DD486C1E-8174-40B7-B084-14A37FABC8C4}" destId="{13340225-B81B-48D7-9F0B-BB6DBCB8D466}" srcOrd="3" destOrd="0" parTransId="{08EB21E4-31AC-4089-BD6B-2925B95E6485}" sibTransId="{D6D33DAA-CFAA-4433-B2DB-C2C2017DCE94}"/>
    <dgm:cxn modelId="{2D0EEA75-6678-48FE-8E51-14FBB2210D12}" srcId="{BD2E966E-834C-4F3E-8DC5-268D49DD119F}" destId="{FF7E7DC6-002F-4BAA-92A0-1DA918BE588C}" srcOrd="2" destOrd="0" parTransId="{551F6633-0F52-4806-BA1D-D65BCEDE5C23}" sibTransId="{90F58EE6-C8E5-42C8-9540-060522BB79B3}"/>
    <dgm:cxn modelId="{C518E77C-A803-49DD-AE05-A16392F45862}" srcId="{DD486C1E-8174-40B7-B084-14A37FABC8C4}" destId="{776C6B8C-729A-40CD-8AB4-51C5544076D6}" srcOrd="2" destOrd="0" parTransId="{4273675E-A448-43C4-B83B-C84F84F7E27B}" sibTransId="{683A100C-9E08-4665-BD8F-E63A09BB42AC}"/>
    <dgm:cxn modelId="{6018C57E-F5AD-4083-9B3C-766C7EEA123D}" type="presOf" srcId="{06F9A30C-ED5A-45D0-B069-684F5461F488}" destId="{70125A81-D096-4D5F-8964-74684CFF9C82}" srcOrd="0" destOrd="0" presId="urn:microsoft.com/office/officeart/2005/8/layout/vList5"/>
    <dgm:cxn modelId="{8FF88297-B175-45FF-BA97-3E4EEEC81F7C}" type="presOf" srcId="{76972F78-4AAB-4AE2-BAD5-F54A7092BCD5}" destId="{913D384F-1804-454B-8DAB-E67ED3F680CD}" srcOrd="0" destOrd="2" presId="urn:microsoft.com/office/officeart/2005/8/layout/vList5"/>
    <dgm:cxn modelId="{40FA8F99-65B3-46BE-AACF-1E6D655F7D49}" type="presOf" srcId="{DD486C1E-8174-40B7-B084-14A37FABC8C4}" destId="{D5EF0359-7AF7-4FE5-B74C-2A8EAE72FE7E}" srcOrd="0" destOrd="1" presId="urn:microsoft.com/office/officeart/2005/8/layout/vList5"/>
    <dgm:cxn modelId="{0BD23B9A-9E61-459C-B055-E2F4B2746090}" srcId="{BD2E966E-834C-4F3E-8DC5-268D49DD119F}" destId="{3738DC21-E015-4E5F-A62E-7C78BBFB0D63}" srcOrd="1" destOrd="0" parTransId="{11248655-1C71-441E-A7C7-638B8B35406B}" sibTransId="{AA5C7C90-D420-4705-A783-FA354956041E}"/>
    <dgm:cxn modelId="{95C86A9E-87AD-41D4-9258-60B3DE65E0B2}" srcId="{DD486C1E-8174-40B7-B084-14A37FABC8C4}" destId="{3CFBBC6F-97B6-4048-A1C0-82FAC0B7653C}" srcOrd="4" destOrd="0" parTransId="{7ECBFEFD-BB23-4F4E-B0F1-79B6B279C767}" sibTransId="{107D8716-5FDC-4647-89AD-B44417C014A9}"/>
    <dgm:cxn modelId="{11F165A0-06A5-4BEB-8C91-D6F0F83BE966}" srcId="{BD2E966E-834C-4F3E-8DC5-268D49DD119F}" destId="{76972F78-4AAB-4AE2-BAD5-F54A7092BCD5}" srcOrd="0" destOrd="0" parTransId="{BAEDC48E-FF6B-4460-BF9A-472E9461C2B3}" sibTransId="{1892F365-BA80-4270-BE15-79463943292F}"/>
    <dgm:cxn modelId="{2A14B4A7-97D3-4E0C-ABB6-02E67F7E0321}" srcId="{DD486C1E-8174-40B7-B084-14A37FABC8C4}" destId="{4F4EFAD9-5CA9-4E4F-8BB7-C1842D8F4B19}" srcOrd="0" destOrd="0" parTransId="{72A8BC83-2B75-4132-A9B4-E42D779A84B0}" sibTransId="{B4ECB2EE-A989-4D64-92A3-9429EFF0D664}"/>
    <dgm:cxn modelId="{B84A2AB5-8C8D-4F45-8529-46DC41CCFF4E}" type="presOf" srcId="{3738DC21-E015-4E5F-A62E-7C78BBFB0D63}" destId="{913D384F-1804-454B-8DAB-E67ED3F680CD}" srcOrd="0" destOrd="3" presId="urn:microsoft.com/office/officeart/2005/8/layout/vList5"/>
    <dgm:cxn modelId="{5FF889C2-D39D-4251-BDCD-B1FC828803D3}" type="presOf" srcId="{3CFBBC6F-97B6-4048-A1C0-82FAC0B7653C}" destId="{D5EF0359-7AF7-4FE5-B74C-2A8EAE72FE7E}" srcOrd="0" destOrd="6" presId="urn:microsoft.com/office/officeart/2005/8/layout/vList5"/>
    <dgm:cxn modelId="{78A5C8C6-EA2F-46DE-982F-73770CD2A4C1}" srcId="{06F9A30C-ED5A-45D0-B069-684F5461F488}" destId="{EF641BAB-BE04-4243-8572-E37D27ED7B69}" srcOrd="0" destOrd="0" parTransId="{FA6F5F2C-EF2F-4CF2-A901-DBEA32FB2141}" sibTransId="{3B6002E1-361C-4C21-ABAF-574FAA29D18D}"/>
    <dgm:cxn modelId="{140563D7-A1C5-42E8-B04E-3BA939095961}" type="presOf" srcId="{CA93CA3B-B6E7-4970-B4CC-E6C86DB3C871}" destId="{913D384F-1804-454B-8DAB-E67ED3F680CD}" srcOrd="0" destOrd="0" presId="urn:microsoft.com/office/officeart/2005/8/layout/vList5"/>
    <dgm:cxn modelId="{76583EF1-8123-46AF-A329-D528F5BF3776}" srcId="{98E92975-50D6-46E9-B040-1BF9F7FEC75B}" destId="{CA93CA3B-B6E7-4970-B4CC-E6C86DB3C871}" srcOrd="0" destOrd="0" parTransId="{F103EB0C-EF4C-4EA4-A5E2-34ACF1F9B4DD}" sibTransId="{FEB965D3-14FC-4FD6-A79E-AD34E2C55109}"/>
    <dgm:cxn modelId="{6C49CDF7-83C1-4182-928C-BBB3C123E8C4}" type="presOf" srcId="{776C6B8C-729A-40CD-8AB4-51C5544076D6}" destId="{D5EF0359-7AF7-4FE5-B74C-2A8EAE72FE7E}" srcOrd="0" destOrd="4" presId="urn:microsoft.com/office/officeart/2005/8/layout/vList5"/>
    <dgm:cxn modelId="{E3F859FB-5023-47F7-BFAD-0E8380DE724B}" type="presOf" srcId="{DA27E1C7-9ED0-4020-9F5F-ED0A0E10EA12}" destId="{D5EF0359-7AF7-4FE5-B74C-2A8EAE72FE7E}" srcOrd="0" destOrd="3" presId="urn:microsoft.com/office/officeart/2005/8/layout/vList5"/>
    <dgm:cxn modelId="{4FEB5EFD-5261-4EA8-99A5-D3E84CFE4E05}" type="presOf" srcId="{98E92975-50D6-46E9-B040-1BF9F7FEC75B}" destId="{EBDA880F-1BDB-4C79-BEE2-3DE93C9A1C2E}" srcOrd="0" destOrd="0" presId="urn:microsoft.com/office/officeart/2005/8/layout/vList5"/>
    <dgm:cxn modelId="{CCC870FE-B322-45FC-B557-749C39FA7558}" type="presOf" srcId="{EFEF1F0F-BAB8-4B63-AD85-340441652372}" destId="{896366A5-1253-4AE4-B651-201C58992F6A}" srcOrd="0" destOrd="0" presId="urn:microsoft.com/office/officeart/2005/8/layout/vList5"/>
    <dgm:cxn modelId="{6A24B3FF-813F-4A30-B2F5-C09E5A143301}" srcId="{98E92975-50D6-46E9-B040-1BF9F7FEC75B}" destId="{BD2E966E-834C-4F3E-8DC5-268D49DD119F}" srcOrd="1" destOrd="0" parTransId="{38A6D30F-13E6-471D-B6FE-17361476CE33}" sibTransId="{86BFE729-7994-46A7-8157-A9F447CA4500}"/>
    <dgm:cxn modelId="{0D4C9B24-8A2C-478E-9725-FB84788B9423}" type="presParOf" srcId="{896366A5-1253-4AE4-B651-201C58992F6A}" destId="{0F89C9C5-9F0C-4C41-A047-9B09EF004520}" srcOrd="0" destOrd="0" presId="urn:microsoft.com/office/officeart/2005/8/layout/vList5"/>
    <dgm:cxn modelId="{FEC10F22-447C-4BC2-94FE-319BAF1FA48D}" type="presParOf" srcId="{0F89C9C5-9F0C-4C41-A047-9B09EF004520}" destId="{EBDA880F-1BDB-4C79-BEE2-3DE93C9A1C2E}" srcOrd="0" destOrd="0" presId="urn:microsoft.com/office/officeart/2005/8/layout/vList5"/>
    <dgm:cxn modelId="{F5FA4E8A-5767-4655-B980-F57B157F7081}" type="presParOf" srcId="{0F89C9C5-9F0C-4C41-A047-9B09EF004520}" destId="{913D384F-1804-454B-8DAB-E67ED3F680CD}" srcOrd="1" destOrd="0" presId="urn:microsoft.com/office/officeart/2005/8/layout/vList5"/>
    <dgm:cxn modelId="{05019E76-A6BF-4FC8-8B51-C2CE61FF7984}" type="presParOf" srcId="{896366A5-1253-4AE4-B651-201C58992F6A}" destId="{65B6849C-7FD3-40C9-861F-56F0B1802BD4}" srcOrd="1" destOrd="0" presId="urn:microsoft.com/office/officeart/2005/8/layout/vList5"/>
    <dgm:cxn modelId="{3CA4DD10-D72B-4B1D-A227-DD8C44059842}" type="presParOf" srcId="{896366A5-1253-4AE4-B651-201C58992F6A}" destId="{62E47002-3A36-4078-BAA2-F7C198C9044D}" srcOrd="2" destOrd="0" presId="urn:microsoft.com/office/officeart/2005/8/layout/vList5"/>
    <dgm:cxn modelId="{EAF4294F-CB39-409A-B13F-4FE7CD27F55E}" type="presParOf" srcId="{62E47002-3A36-4078-BAA2-F7C198C9044D}" destId="{70125A81-D096-4D5F-8964-74684CFF9C82}" srcOrd="0" destOrd="0" presId="urn:microsoft.com/office/officeart/2005/8/layout/vList5"/>
    <dgm:cxn modelId="{C75D9F08-C85D-410A-9045-DD67AD37F49B}" type="presParOf" srcId="{62E47002-3A36-4078-BAA2-F7C198C9044D}" destId="{D5EF0359-7AF7-4FE5-B74C-2A8EAE72FE7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31040B-0A67-4173-BCE1-362B93EF18DC}" type="doc">
      <dgm:prSet loTypeId="urn:microsoft.com/office/officeart/2005/8/layout/vList5" loCatId="list" qsTypeId="urn:microsoft.com/office/officeart/2005/8/quickstyle/simple1#8" qsCatId="simple" csTypeId="urn:microsoft.com/office/officeart/2005/8/colors/accent1_2#11" csCatId="accent1" phldr="1"/>
      <dgm:spPr/>
      <dgm:t>
        <a:bodyPr/>
        <a:lstStyle/>
        <a:p>
          <a:endParaRPr lang="en-GB"/>
        </a:p>
      </dgm:t>
    </dgm:pt>
    <dgm:pt modelId="{9E5F9B7A-CBEA-492E-A575-20DB72856DA9}">
      <dgm:prSet custT="1"/>
      <dgm:spPr/>
      <dgm:t>
        <a:bodyPr/>
        <a:lstStyle/>
        <a:p>
          <a:r>
            <a:rPr lang="en-GB" sz="1600" b="1" dirty="0">
              <a:latin typeface="Aptos" panose="020B0004020202020204" pitchFamily="34" charset="0"/>
            </a:rPr>
            <a:t>Chapter 4: Discuss Identified Themes </a:t>
          </a:r>
          <a:endParaRPr lang="en-GB" sz="1600" dirty="0">
            <a:latin typeface="Aptos" panose="020B0004020202020204" pitchFamily="34" charset="0"/>
          </a:endParaRPr>
        </a:p>
      </dgm:t>
    </dgm:pt>
    <dgm:pt modelId="{3E504FCA-5E0F-4111-98D7-8B63166160BA}" type="parTrans" cxnId="{38607529-B83D-4126-854F-2CD68963EC80}">
      <dgm:prSet/>
      <dgm:spPr/>
      <dgm:t>
        <a:bodyPr/>
        <a:lstStyle/>
        <a:p>
          <a:endParaRPr lang="en-GB" sz="1400">
            <a:latin typeface="Aptos" panose="020B0004020202020204" pitchFamily="34" charset="0"/>
          </a:endParaRPr>
        </a:p>
      </dgm:t>
    </dgm:pt>
    <dgm:pt modelId="{9D05A4E3-959E-4C13-998B-2BD082699E31}" type="sibTrans" cxnId="{38607529-B83D-4126-854F-2CD68963EC80}">
      <dgm:prSet/>
      <dgm:spPr/>
      <dgm:t>
        <a:bodyPr/>
        <a:lstStyle/>
        <a:p>
          <a:endParaRPr lang="en-GB" sz="1400">
            <a:latin typeface="Aptos" panose="020B0004020202020204" pitchFamily="34" charset="0"/>
          </a:endParaRPr>
        </a:p>
      </dgm:t>
    </dgm:pt>
    <dgm:pt modelId="{0BF971D1-7207-4FD6-A85A-F1E5FD56BFDE}">
      <dgm:prSet custT="1"/>
      <dgm:spPr/>
      <dgm:t>
        <a:bodyPr/>
        <a:lstStyle/>
        <a:p>
          <a:pPr>
            <a:buNone/>
          </a:pPr>
          <a:r>
            <a:rPr lang="en-GB" sz="1600" b="1" dirty="0">
              <a:latin typeface="Aptos" panose="020B0004020202020204" pitchFamily="34" charset="0"/>
            </a:rPr>
            <a:t>Key Connections </a:t>
          </a:r>
        </a:p>
      </dgm:t>
    </dgm:pt>
    <dgm:pt modelId="{6B402C87-8CFB-4033-895F-842771D2F3D8}" type="parTrans" cxnId="{1A534830-F6BE-40D3-B302-FAD50013D1FA}">
      <dgm:prSet/>
      <dgm:spPr/>
      <dgm:t>
        <a:bodyPr/>
        <a:lstStyle/>
        <a:p>
          <a:endParaRPr lang="en-GB" sz="1400">
            <a:latin typeface="Aptos" panose="020B0004020202020204" pitchFamily="34" charset="0"/>
          </a:endParaRPr>
        </a:p>
      </dgm:t>
    </dgm:pt>
    <dgm:pt modelId="{8D2C4A7F-F8A0-469E-867A-F6CB08BC7279}" type="sibTrans" cxnId="{1A534830-F6BE-40D3-B302-FAD50013D1FA}">
      <dgm:prSet/>
      <dgm:spPr/>
      <dgm:t>
        <a:bodyPr/>
        <a:lstStyle/>
        <a:p>
          <a:endParaRPr lang="en-GB" sz="1400">
            <a:latin typeface="Aptos" panose="020B0004020202020204" pitchFamily="34" charset="0"/>
          </a:endParaRPr>
        </a:p>
      </dgm:t>
    </dgm:pt>
    <dgm:pt modelId="{00A08F99-4DB7-4B7B-BF3E-B58C91C6BA4F}">
      <dgm:prSet custT="1"/>
      <dgm:spPr/>
      <dgm:t>
        <a:bodyPr/>
        <a:lstStyle/>
        <a:p>
          <a:pPr>
            <a:buFont typeface="Arial" panose="020B0604020202020204" pitchFamily="34" charset="0"/>
            <a:buChar char="•"/>
          </a:pPr>
          <a:r>
            <a:rPr lang="en-GB" sz="1300" dirty="0">
              <a:latin typeface="Aptos" panose="020B0004020202020204" pitchFamily="34" charset="0"/>
            </a:rPr>
            <a:t>Stage 2 provides the evidence. </a:t>
          </a:r>
        </a:p>
      </dgm:t>
    </dgm:pt>
    <dgm:pt modelId="{B0E0898B-2AFF-44BC-9854-3ECEC358CFD7}" type="parTrans" cxnId="{1C99D9E9-D7F9-4CA4-A1C2-C2E1D606DCB4}">
      <dgm:prSet/>
      <dgm:spPr/>
      <dgm:t>
        <a:bodyPr/>
        <a:lstStyle/>
        <a:p>
          <a:endParaRPr lang="en-GB" sz="1400">
            <a:latin typeface="Aptos" panose="020B0004020202020204" pitchFamily="34" charset="0"/>
          </a:endParaRPr>
        </a:p>
      </dgm:t>
    </dgm:pt>
    <dgm:pt modelId="{EFDC15BA-58AD-4D63-9667-0ACED0E39A60}" type="sibTrans" cxnId="{1C99D9E9-D7F9-4CA4-A1C2-C2E1D606DCB4}">
      <dgm:prSet/>
      <dgm:spPr/>
      <dgm:t>
        <a:bodyPr/>
        <a:lstStyle/>
        <a:p>
          <a:endParaRPr lang="en-GB" sz="1400">
            <a:latin typeface="Aptos" panose="020B0004020202020204" pitchFamily="34" charset="0"/>
          </a:endParaRPr>
        </a:p>
      </dgm:t>
    </dgm:pt>
    <dgm:pt modelId="{0779FF07-20AF-4F31-A0DF-DAEAA31B6593}">
      <dgm:prSet custT="1"/>
      <dgm:spPr/>
      <dgm:t>
        <a:bodyPr/>
        <a:lstStyle/>
        <a:p>
          <a:r>
            <a:rPr lang="en-GB" sz="1200" dirty="0">
              <a:latin typeface="Aptos" panose="020B0004020202020204" pitchFamily="34" charset="0"/>
            </a:rPr>
            <a:t>In Chapter 4, each confirmed theme becomes a section of the chapter.</a:t>
          </a:r>
        </a:p>
      </dgm:t>
    </dgm:pt>
    <dgm:pt modelId="{57EA2EC5-8699-44B5-BFA7-FE65E421FB59}" type="parTrans" cxnId="{DEC86ED1-5254-4436-A9D0-1EF504A411E7}">
      <dgm:prSet/>
      <dgm:spPr/>
      <dgm:t>
        <a:bodyPr/>
        <a:lstStyle/>
        <a:p>
          <a:endParaRPr lang="en-GB"/>
        </a:p>
      </dgm:t>
    </dgm:pt>
    <dgm:pt modelId="{CA2E13E9-DD08-4291-AC0E-D9F9168911BA}" type="sibTrans" cxnId="{DEC86ED1-5254-4436-A9D0-1EF504A411E7}">
      <dgm:prSet/>
      <dgm:spPr/>
      <dgm:t>
        <a:bodyPr/>
        <a:lstStyle/>
        <a:p>
          <a:endParaRPr lang="en-GB"/>
        </a:p>
      </dgm:t>
    </dgm:pt>
    <dgm:pt modelId="{88B963FC-2785-4E54-BABC-B22991368250}">
      <dgm:prSet custT="1"/>
      <dgm:spPr/>
      <dgm:t>
        <a:bodyPr/>
        <a:lstStyle/>
        <a:p>
          <a:pPr>
            <a:buNone/>
          </a:pPr>
          <a:r>
            <a:rPr lang="en-GB" sz="1200" dirty="0">
              <a:latin typeface="Aptos" panose="020B0004020202020204" pitchFamily="34" charset="0"/>
            </a:rPr>
            <a:t>You will use evidence from several sources to:</a:t>
          </a:r>
        </a:p>
      </dgm:t>
    </dgm:pt>
    <dgm:pt modelId="{5739B720-F0BC-4C1F-B855-0EE26F2213BE}" type="parTrans" cxnId="{57BE8E75-4F80-4B59-B381-B048158FCE1C}">
      <dgm:prSet/>
      <dgm:spPr/>
      <dgm:t>
        <a:bodyPr/>
        <a:lstStyle/>
        <a:p>
          <a:endParaRPr lang="en-GB"/>
        </a:p>
      </dgm:t>
    </dgm:pt>
    <dgm:pt modelId="{869F8C05-37AB-4E17-BFA1-683EB0C4E551}" type="sibTrans" cxnId="{57BE8E75-4F80-4B59-B381-B048158FCE1C}">
      <dgm:prSet/>
      <dgm:spPr/>
      <dgm:t>
        <a:bodyPr/>
        <a:lstStyle/>
        <a:p>
          <a:endParaRPr lang="en-GB"/>
        </a:p>
      </dgm:t>
    </dgm:pt>
    <dgm:pt modelId="{6376C347-C8E3-4CB5-8E15-6A4C508DE624}">
      <dgm:prSet custT="1"/>
      <dgm:spPr/>
      <dgm:t>
        <a:bodyPr/>
        <a:lstStyle/>
        <a:p>
          <a:pPr>
            <a:buFont typeface="Arial" panose="020B0604020202020204" pitchFamily="34" charset="0"/>
            <a:buChar char="•"/>
          </a:pPr>
          <a:r>
            <a:rPr lang="en-GB" sz="1200" dirty="0">
              <a:latin typeface="Aptos" panose="020B0004020202020204" pitchFamily="34" charset="0"/>
            </a:rPr>
            <a:t>explain the theme</a:t>
          </a:r>
        </a:p>
      </dgm:t>
    </dgm:pt>
    <dgm:pt modelId="{B6A817D1-1047-4E3C-AAA0-7A58CDE041F7}" type="parTrans" cxnId="{0E398DEF-D1DD-4FBE-A616-1F9B8327D957}">
      <dgm:prSet/>
      <dgm:spPr/>
      <dgm:t>
        <a:bodyPr/>
        <a:lstStyle/>
        <a:p>
          <a:endParaRPr lang="en-GB"/>
        </a:p>
      </dgm:t>
    </dgm:pt>
    <dgm:pt modelId="{FA2108B5-41FC-4AB5-86AF-35F74D0863CB}" type="sibTrans" cxnId="{0E398DEF-D1DD-4FBE-A616-1F9B8327D957}">
      <dgm:prSet/>
      <dgm:spPr/>
      <dgm:t>
        <a:bodyPr/>
        <a:lstStyle/>
        <a:p>
          <a:endParaRPr lang="en-GB"/>
        </a:p>
      </dgm:t>
    </dgm:pt>
    <dgm:pt modelId="{98BB47CD-2875-4355-8BB9-A4E9B72457A5}">
      <dgm:prSet custT="1"/>
      <dgm:spPr/>
      <dgm:t>
        <a:bodyPr/>
        <a:lstStyle/>
        <a:p>
          <a:pPr>
            <a:buFont typeface="Arial" panose="020B0604020202020204" pitchFamily="34" charset="0"/>
            <a:buChar char="•"/>
          </a:pPr>
          <a:r>
            <a:rPr lang="en-GB" sz="1200" dirty="0">
              <a:latin typeface="Aptos" panose="020B0004020202020204" pitchFamily="34" charset="0"/>
            </a:rPr>
            <a:t>compare findings</a:t>
          </a:r>
        </a:p>
      </dgm:t>
    </dgm:pt>
    <dgm:pt modelId="{663C819B-677F-449D-9BCA-B03DD99C5E6E}" type="parTrans" cxnId="{2669B80C-7C91-49C0-9E63-BE5D112AE58E}">
      <dgm:prSet/>
      <dgm:spPr/>
      <dgm:t>
        <a:bodyPr/>
        <a:lstStyle/>
        <a:p>
          <a:endParaRPr lang="en-GB"/>
        </a:p>
      </dgm:t>
    </dgm:pt>
    <dgm:pt modelId="{8CEB1B7D-143A-4A43-AA9D-B389B252B860}" type="sibTrans" cxnId="{2669B80C-7C91-49C0-9E63-BE5D112AE58E}">
      <dgm:prSet/>
      <dgm:spPr/>
      <dgm:t>
        <a:bodyPr/>
        <a:lstStyle/>
        <a:p>
          <a:endParaRPr lang="en-GB"/>
        </a:p>
      </dgm:t>
    </dgm:pt>
    <dgm:pt modelId="{50671C29-188B-492C-A48C-DE28870DF01D}">
      <dgm:prSet custT="1"/>
      <dgm:spPr/>
      <dgm:t>
        <a:bodyPr/>
        <a:lstStyle/>
        <a:p>
          <a:pPr>
            <a:buFont typeface="Arial" panose="020B0604020202020204" pitchFamily="34" charset="0"/>
            <a:buChar char="•"/>
          </a:pPr>
          <a:r>
            <a:rPr lang="en-GB" sz="1200" dirty="0">
              <a:latin typeface="Aptos" panose="020B0004020202020204" pitchFamily="34" charset="0"/>
            </a:rPr>
            <a:t>identify agreements and differences</a:t>
          </a:r>
        </a:p>
      </dgm:t>
    </dgm:pt>
    <dgm:pt modelId="{4A3E73A9-ECC2-4034-BC6D-CB3ECB3D7B94}" type="parTrans" cxnId="{66566B46-A1F9-45C4-B32A-CD0CD4AC064A}">
      <dgm:prSet/>
      <dgm:spPr/>
      <dgm:t>
        <a:bodyPr/>
        <a:lstStyle/>
        <a:p>
          <a:endParaRPr lang="en-GB"/>
        </a:p>
      </dgm:t>
    </dgm:pt>
    <dgm:pt modelId="{006B16DA-C4D5-4A08-B426-092A4B7C0464}" type="sibTrans" cxnId="{66566B46-A1F9-45C4-B32A-CD0CD4AC064A}">
      <dgm:prSet/>
      <dgm:spPr/>
      <dgm:t>
        <a:bodyPr/>
        <a:lstStyle/>
        <a:p>
          <a:endParaRPr lang="en-GB"/>
        </a:p>
      </dgm:t>
    </dgm:pt>
    <dgm:pt modelId="{F9FBDA59-8C43-4E16-83EA-65BAE2E51428}">
      <dgm:prSet custT="1"/>
      <dgm:spPr/>
      <dgm:t>
        <a:bodyPr/>
        <a:lstStyle/>
        <a:p>
          <a:pPr>
            <a:buFont typeface="Arial" panose="020B0604020202020204" pitchFamily="34" charset="0"/>
            <a:buChar char="•"/>
          </a:pPr>
          <a:r>
            <a:rPr lang="en-GB" sz="1200" dirty="0">
              <a:latin typeface="Aptos" panose="020B0004020202020204" pitchFamily="34" charset="0"/>
            </a:rPr>
            <a:t>consider limitations or gaps</a:t>
          </a:r>
        </a:p>
      </dgm:t>
    </dgm:pt>
    <dgm:pt modelId="{5C576638-4121-407E-9048-F25D07D70E5E}" type="parTrans" cxnId="{EFD5A118-EAF1-499A-9F8C-186DF931B650}">
      <dgm:prSet/>
      <dgm:spPr/>
      <dgm:t>
        <a:bodyPr/>
        <a:lstStyle/>
        <a:p>
          <a:endParaRPr lang="en-GB"/>
        </a:p>
      </dgm:t>
    </dgm:pt>
    <dgm:pt modelId="{F23BCEDB-3A9E-4C29-9960-3AFE8FD5350D}" type="sibTrans" cxnId="{EFD5A118-EAF1-499A-9F8C-186DF931B650}">
      <dgm:prSet/>
      <dgm:spPr/>
      <dgm:t>
        <a:bodyPr/>
        <a:lstStyle/>
        <a:p>
          <a:endParaRPr lang="en-GB"/>
        </a:p>
      </dgm:t>
    </dgm:pt>
    <dgm:pt modelId="{2E19A6D3-71D2-4311-AD22-CD0477B92C8B}">
      <dgm:prSet custT="1"/>
      <dgm:spPr/>
      <dgm:t>
        <a:bodyPr/>
        <a:lstStyle/>
        <a:p>
          <a:pPr>
            <a:buFont typeface="Arial" panose="020B0604020202020204" pitchFamily="34" charset="0"/>
            <a:buChar char="•"/>
          </a:pPr>
          <a:r>
            <a:rPr lang="en-GB" sz="1200" dirty="0">
              <a:latin typeface="Aptos" panose="020B0004020202020204" pitchFamily="34" charset="0"/>
            </a:rPr>
            <a:t>show how the theme helps answer the research question</a:t>
          </a:r>
          <a:endParaRPr lang="en-GB" dirty="0"/>
        </a:p>
      </dgm:t>
    </dgm:pt>
    <dgm:pt modelId="{C685C420-6E0C-4655-B18D-F46455F9A04E}" type="parTrans" cxnId="{A06404B8-E5BD-4862-998B-473EE19D9AE0}">
      <dgm:prSet/>
      <dgm:spPr/>
      <dgm:t>
        <a:bodyPr/>
        <a:lstStyle/>
        <a:p>
          <a:endParaRPr lang="en-GB"/>
        </a:p>
      </dgm:t>
    </dgm:pt>
    <dgm:pt modelId="{627A961C-6F5D-46C6-93E4-06870AED6116}" type="sibTrans" cxnId="{A06404B8-E5BD-4862-998B-473EE19D9AE0}">
      <dgm:prSet/>
      <dgm:spPr/>
      <dgm:t>
        <a:bodyPr/>
        <a:lstStyle/>
        <a:p>
          <a:endParaRPr lang="en-GB"/>
        </a:p>
      </dgm:t>
    </dgm:pt>
    <dgm:pt modelId="{B150CA57-2345-4F0A-9253-560FD2644879}">
      <dgm:prSet custT="1"/>
      <dgm:spPr/>
      <dgm:t>
        <a:bodyPr/>
        <a:lstStyle/>
        <a:p>
          <a:pPr>
            <a:buFont typeface="Arial" panose="020B0604020202020204" pitchFamily="34" charset="0"/>
            <a:buChar char="•"/>
          </a:pPr>
          <a:r>
            <a:rPr lang="en-GB" sz="1300" dirty="0">
              <a:latin typeface="Aptos" panose="020B0004020202020204" pitchFamily="34" charset="0"/>
            </a:rPr>
            <a:t>Stage 3 organises the evidence into themes. </a:t>
          </a:r>
        </a:p>
      </dgm:t>
    </dgm:pt>
    <dgm:pt modelId="{C6DDB6EE-32DA-41DF-AA95-4DBE7CC8341A}" type="parTrans" cxnId="{2D139970-E6AC-4B7A-B967-84874ADCF868}">
      <dgm:prSet/>
      <dgm:spPr/>
      <dgm:t>
        <a:bodyPr/>
        <a:lstStyle/>
        <a:p>
          <a:endParaRPr lang="en-GB"/>
        </a:p>
      </dgm:t>
    </dgm:pt>
    <dgm:pt modelId="{72569AF1-6359-403D-9EE9-BC941202153D}" type="sibTrans" cxnId="{2D139970-E6AC-4B7A-B967-84874ADCF868}">
      <dgm:prSet/>
      <dgm:spPr/>
      <dgm:t>
        <a:bodyPr/>
        <a:lstStyle/>
        <a:p>
          <a:endParaRPr lang="en-GB"/>
        </a:p>
      </dgm:t>
    </dgm:pt>
    <dgm:pt modelId="{B33BFF00-26F1-4A5E-922D-C7D19B5D2270}">
      <dgm:prSet custT="1"/>
      <dgm:spPr/>
      <dgm:t>
        <a:bodyPr/>
        <a:lstStyle/>
        <a:p>
          <a:pPr>
            <a:buFont typeface="Arial" panose="020B0604020202020204" pitchFamily="34" charset="0"/>
            <a:buChar char="•"/>
          </a:pPr>
          <a:r>
            <a:rPr lang="en-GB" sz="1300" dirty="0">
              <a:latin typeface="Aptos" panose="020B0004020202020204" pitchFamily="34" charset="0"/>
            </a:rPr>
            <a:t>Chapter 4 critically discusses those themes</a:t>
          </a:r>
          <a:r>
            <a:rPr lang="en-GB" sz="1300" dirty="0"/>
            <a:t>.</a:t>
          </a:r>
          <a:endParaRPr lang="en-GB" sz="1300" dirty="0">
            <a:latin typeface="Aptos" panose="020B0004020202020204" pitchFamily="34" charset="0"/>
          </a:endParaRPr>
        </a:p>
      </dgm:t>
    </dgm:pt>
    <dgm:pt modelId="{0978CDE7-5E2A-4F36-9762-5C31865D77FC}" type="parTrans" cxnId="{8E604411-4640-41BF-9D14-D32BF6E88DA8}">
      <dgm:prSet/>
      <dgm:spPr/>
      <dgm:t>
        <a:bodyPr/>
        <a:lstStyle/>
        <a:p>
          <a:endParaRPr lang="en-GB"/>
        </a:p>
      </dgm:t>
    </dgm:pt>
    <dgm:pt modelId="{D08AA90F-A46B-4AE1-9390-30CB36236F03}" type="sibTrans" cxnId="{8E604411-4640-41BF-9D14-D32BF6E88DA8}">
      <dgm:prSet/>
      <dgm:spPr/>
      <dgm:t>
        <a:bodyPr/>
        <a:lstStyle/>
        <a:p>
          <a:endParaRPr lang="en-GB"/>
        </a:p>
      </dgm:t>
    </dgm:pt>
    <dgm:pt modelId="{BC404365-00E4-452C-9E0C-52C5BCA22FAD}" type="pres">
      <dgm:prSet presAssocID="{1631040B-0A67-4173-BCE1-362B93EF18DC}" presName="Name0" presStyleCnt="0">
        <dgm:presLayoutVars>
          <dgm:dir/>
          <dgm:animLvl val="lvl"/>
          <dgm:resizeHandles val="exact"/>
        </dgm:presLayoutVars>
      </dgm:prSet>
      <dgm:spPr/>
    </dgm:pt>
    <dgm:pt modelId="{B3CEA31F-B46B-4F0B-93D2-79BF9602EE78}" type="pres">
      <dgm:prSet presAssocID="{9E5F9B7A-CBEA-492E-A575-20DB72856DA9}" presName="linNode" presStyleCnt="0"/>
      <dgm:spPr/>
    </dgm:pt>
    <dgm:pt modelId="{51EBDCCF-0597-456F-AE6F-AC138F980907}" type="pres">
      <dgm:prSet presAssocID="{9E5F9B7A-CBEA-492E-A575-20DB72856DA9}" presName="parentText" presStyleLbl="node1" presStyleIdx="0" presStyleCnt="2" custLinFactNeighborY="-398">
        <dgm:presLayoutVars>
          <dgm:chMax val="1"/>
          <dgm:bulletEnabled val="1"/>
        </dgm:presLayoutVars>
      </dgm:prSet>
      <dgm:spPr/>
    </dgm:pt>
    <dgm:pt modelId="{DC30845A-C1A0-46E6-84CC-5B765CB97EF7}" type="pres">
      <dgm:prSet presAssocID="{9E5F9B7A-CBEA-492E-A575-20DB72856DA9}" presName="descendantText" presStyleLbl="alignAccFollowNode1" presStyleIdx="0" presStyleCnt="2">
        <dgm:presLayoutVars>
          <dgm:bulletEnabled val="1"/>
        </dgm:presLayoutVars>
      </dgm:prSet>
      <dgm:spPr/>
    </dgm:pt>
    <dgm:pt modelId="{04EC7557-EFE9-4003-BDC0-FE538D9D4D75}" type="pres">
      <dgm:prSet presAssocID="{9D05A4E3-959E-4C13-998B-2BD082699E31}" presName="sp" presStyleCnt="0"/>
      <dgm:spPr/>
    </dgm:pt>
    <dgm:pt modelId="{74F75CF3-7EB1-411E-919C-1C39B61E854C}" type="pres">
      <dgm:prSet presAssocID="{0BF971D1-7207-4FD6-A85A-F1E5FD56BFDE}" presName="linNode" presStyleCnt="0"/>
      <dgm:spPr/>
    </dgm:pt>
    <dgm:pt modelId="{325F06CB-4C3A-4826-B06C-FB838AD93AFC}" type="pres">
      <dgm:prSet presAssocID="{0BF971D1-7207-4FD6-A85A-F1E5FD56BFDE}" presName="parentText" presStyleLbl="node1" presStyleIdx="1" presStyleCnt="2">
        <dgm:presLayoutVars>
          <dgm:chMax val="1"/>
          <dgm:bulletEnabled val="1"/>
        </dgm:presLayoutVars>
      </dgm:prSet>
      <dgm:spPr/>
    </dgm:pt>
    <dgm:pt modelId="{57FA12F4-F8CD-4A4A-AA82-E0CF5A837971}" type="pres">
      <dgm:prSet presAssocID="{0BF971D1-7207-4FD6-A85A-F1E5FD56BFDE}" presName="descendantText" presStyleLbl="alignAccFollowNode1" presStyleIdx="1" presStyleCnt="2">
        <dgm:presLayoutVars>
          <dgm:bulletEnabled val="1"/>
        </dgm:presLayoutVars>
      </dgm:prSet>
      <dgm:spPr/>
    </dgm:pt>
  </dgm:ptLst>
  <dgm:cxnLst>
    <dgm:cxn modelId="{E52F5303-C21D-4DF1-94A7-0C3E4DF6D881}" type="presOf" srcId="{88B963FC-2785-4E54-BABC-B22991368250}" destId="{DC30845A-C1A0-46E6-84CC-5B765CB97EF7}" srcOrd="0" destOrd="1" presId="urn:microsoft.com/office/officeart/2005/8/layout/vList5"/>
    <dgm:cxn modelId="{2669B80C-7C91-49C0-9E63-BE5D112AE58E}" srcId="{88B963FC-2785-4E54-BABC-B22991368250}" destId="{98BB47CD-2875-4355-8BB9-A4E9B72457A5}" srcOrd="1" destOrd="0" parTransId="{663C819B-677F-449D-9BCA-B03DD99C5E6E}" sibTransId="{8CEB1B7D-143A-4A43-AA9D-B389B252B860}"/>
    <dgm:cxn modelId="{8E604411-4640-41BF-9D14-D32BF6E88DA8}" srcId="{0BF971D1-7207-4FD6-A85A-F1E5FD56BFDE}" destId="{B33BFF00-26F1-4A5E-922D-C7D19B5D2270}" srcOrd="2" destOrd="0" parTransId="{0978CDE7-5E2A-4F36-9762-5C31865D77FC}" sibTransId="{D08AA90F-A46B-4AE1-9390-30CB36236F03}"/>
    <dgm:cxn modelId="{EFD5A118-EAF1-499A-9F8C-186DF931B650}" srcId="{88B963FC-2785-4E54-BABC-B22991368250}" destId="{F9FBDA59-8C43-4E16-83EA-65BAE2E51428}" srcOrd="3" destOrd="0" parTransId="{5C576638-4121-407E-9048-F25D07D70E5E}" sibTransId="{F23BCEDB-3A9E-4C29-9960-3AFE8FD5350D}"/>
    <dgm:cxn modelId="{6075C11A-7011-4BFE-8C40-F0A6815545B4}" type="presOf" srcId="{6376C347-C8E3-4CB5-8E15-6A4C508DE624}" destId="{DC30845A-C1A0-46E6-84CC-5B765CB97EF7}" srcOrd="0" destOrd="2" presId="urn:microsoft.com/office/officeart/2005/8/layout/vList5"/>
    <dgm:cxn modelId="{38607529-B83D-4126-854F-2CD68963EC80}" srcId="{1631040B-0A67-4173-BCE1-362B93EF18DC}" destId="{9E5F9B7A-CBEA-492E-A575-20DB72856DA9}" srcOrd="0" destOrd="0" parTransId="{3E504FCA-5E0F-4111-98D7-8B63166160BA}" sibTransId="{9D05A4E3-959E-4C13-998B-2BD082699E31}"/>
    <dgm:cxn modelId="{90F0F12B-74D2-49BD-B4AC-7E7955D880DD}" type="presOf" srcId="{B33BFF00-26F1-4A5E-922D-C7D19B5D2270}" destId="{57FA12F4-F8CD-4A4A-AA82-E0CF5A837971}" srcOrd="0" destOrd="2" presId="urn:microsoft.com/office/officeart/2005/8/layout/vList5"/>
    <dgm:cxn modelId="{1A534830-F6BE-40D3-B302-FAD50013D1FA}" srcId="{1631040B-0A67-4173-BCE1-362B93EF18DC}" destId="{0BF971D1-7207-4FD6-A85A-F1E5FD56BFDE}" srcOrd="1" destOrd="0" parTransId="{6B402C87-8CFB-4033-895F-842771D2F3D8}" sibTransId="{8D2C4A7F-F8A0-469E-867A-F6CB08BC7279}"/>
    <dgm:cxn modelId="{66566B46-A1F9-45C4-B32A-CD0CD4AC064A}" srcId="{88B963FC-2785-4E54-BABC-B22991368250}" destId="{50671C29-188B-492C-A48C-DE28870DF01D}" srcOrd="2" destOrd="0" parTransId="{4A3E73A9-ECC2-4034-BC6D-CB3ECB3D7B94}" sibTransId="{006B16DA-C4D5-4A08-B426-092A4B7C0464}"/>
    <dgm:cxn modelId="{2D139970-E6AC-4B7A-B967-84874ADCF868}" srcId="{0BF971D1-7207-4FD6-A85A-F1E5FD56BFDE}" destId="{B150CA57-2345-4F0A-9253-560FD2644879}" srcOrd="1" destOrd="0" parTransId="{C6DDB6EE-32DA-41DF-AA95-4DBE7CC8341A}" sibTransId="{72569AF1-6359-403D-9EE9-BC941202153D}"/>
    <dgm:cxn modelId="{57BE8E75-4F80-4B59-B381-B048158FCE1C}" srcId="{9E5F9B7A-CBEA-492E-A575-20DB72856DA9}" destId="{88B963FC-2785-4E54-BABC-B22991368250}" srcOrd="1" destOrd="0" parTransId="{5739B720-F0BC-4C1F-B855-0EE26F2213BE}" sibTransId="{869F8C05-37AB-4E17-BFA1-683EB0C4E551}"/>
    <dgm:cxn modelId="{52C22956-EDA1-4D4D-8099-E1C017AB2850}" type="presOf" srcId="{1631040B-0A67-4173-BCE1-362B93EF18DC}" destId="{BC404365-00E4-452C-9E0C-52C5BCA22FAD}" srcOrd="0" destOrd="0" presId="urn:microsoft.com/office/officeart/2005/8/layout/vList5"/>
    <dgm:cxn modelId="{4C688B81-525C-42E2-9B38-155BD363DECF}" type="presOf" srcId="{B150CA57-2345-4F0A-9253-560FD2644879}" destId="{57FA12F4-F8CD-4A4A-AA82-E0CF5A837971}" srcOrd="0" destOrd="1" presId="urn:microsoft.com/office/officeart/2005/8/layout/vList5"/>
    <dgm:cxn modelId="{57806582-4505-4AF8-A42C-E3920F46E2D8}" type="presOf" srcId="{0779FF07-20AF-4F31-A0DF-DAEAA31B6593}" destId="{DC30845A-C1A0-46E6-84CC-5B765CB97EF7}" srcOrd="0" destOrd="0" presId="urn:microsoft.com/office/officeart/2005/8/layout/vList5"/>
    <dgm:cxn modelId="{BD57C28E-F9E5-479C-B2EC-235ABC83FDB7}" type="presOf" srcId="{9E5F9B7A-CBEA-492E-A575-20DB72856DA9}" destId="{51EBDCCF-0597-456F-AE6F-AC138F980907}" srcOrd="0" destOrd="0" presId="urn:microsoft.com/office/officeart/2005/8/layout/vList5"/>
    <dgm:cxn modelId="{E43ABBA4-658E-4B74-B118-AF31A9933F75}" type="presOf" srcId="{2E19A6D3-71D2-4311-AD22-CD0477B92C8B}" destId="{DC30845A-C1A0-46E6-84CC-5B765CB97EF7}" srcOrd="0" destOrd="6" presId="urn:microsoft.com/office/officeart/2005/8/layout/vList5"/>
    <dgm:cxn modelId="{B74703B6-9EEF-4DE3-B6D8-89BC217FE49D}" type="presOf" srcId="{50671C29-188B-492C-A48C-DE28870DF01D}" destId="{DC30845A-C1A0-46E6-84CC-5B765CB97EF7}" srcOrd="0" destOrd="4" presId="urn:microsoft.com/office/officeart/2005/8/layout/vList5"/>
    <dgm:cxn modelId="{0F11E9B7-6EC7-4AA2-BE28-E8D8284F5A4D}" type="presOf" srcId="{0BF971D1-7207-4FD6-A85A-F1E5FD56BFDE}" destId="{325F06CB-4C3A-4826-B06C-FB838AD93AFC}" srcOrd="0" destOrd="0" presId="urn:microsoft.com/office/officeart/2005/8/layout/vList5"/>
    <dgm:cxn modelId="{A06404B8-E5BD-4862-998B-473EE19D9AE0}" srcId="{88B963FC-2785-4E54-BABC-B22991368250}" destId="{2E19A6D3-71D2-4311-AD22-CD0477B92C8B}" srcOrd="4" destOrd="0" parTransId="{C685C420-6E0C-4655-B18D-F46455F9A04E}" sibTransId="{627A961C-6F5D-46C6-93E4-06870AED6116}"/>
    <dgm:cxn modelId="{D7E145CC-0B8F-45C5-90E8-5B98AA261D68}" type="presOf" srcId="{98BB47CD-2875-4355-8BB9-A4E9B72457A5}" destId="{DC30845A-C1A0-46E6-84CC-5B765CB97EF7}" srcOrd="0" destOrd="3" presId="urn:microsoft.com/office/officeart/2005/8/layout/vList5"/>
    <dgm:cxn modelId="{8BFAD7CF-ACC4-4F9D-B3F5-A6C731B4BD1C}" type="presOf" srcId="{00A08F99-4DB7-4B7B-BF3E-B58C91C6BA4F}" destId="{57FA12F4-F8CD-4A4A-AA82-E0CF5A837971}" srcOrd="0" destOrd="0" presId="urn:microsoft.com/office/officeart/2005/8/layout/vList5"/>
    <dgm:cxn modelId="{DEC86ED1-5254-4436-A9D0-1EF504A411E7}" srcId="{9E5F9B7A-CBEA-492E-A575-20DB72856DA9}" destId="{0779FF07-20AF-4F31-A0DF-DAEAA31B6593}" srcOrd="0" destOrd="0" parTransId="{57EA2EC5-8699-44B5-BFA7-FE65E421FB59}" sibTransId="{CA2E13E9-DD08-4291-AC0E-D9F9168911BA}"/>
    <dgm:cxn modelId="{1C99D9E9-D7F9-4CA4-A1C2-C2E1D606DCB4}" srcId="{0BF971D1-7207-4FD6-A85A-F1E5FD56BFDE}" destId="{00A08F99-4DB7-4B7B-BF3E-B58C91C6BA4F}" srcOrd="0" destOrd="0" parTransId="{B0E0898B-2AFF-44BC-9854-3ECEC358CFD7}" sibTransId="{EFDC15BA-58AD-4D63-9667-0ACED0E39A60}"/>
    <dgm:cxn modelId="{0E398DEF-D1DD-4FBE-A616-1F9B8327D957}" srcId="{88B963FC-2785-4E54-BABC-B22991368250}" destId="{6376C347-C8E3-4CB5-8E15-6A4C508DE624}" srcOrd="0" destOrd="0" parTransId="{B6A817D1-1047-4E3C-AAA0-7A58CDE041F7}" sibTransId="{FA2108B5-41FC-4AB5-86AF-35F74D0863CB}"/>
    <dgm:cxn modelId="{F6C7FDFE-E8EF-4D33-9A0D-03640291C036}" type="presOf" srcId="{F9FBDA59-8C43-4E16-83EA-65BAE2E51428}" destId="{DC30845A-C1A0-46E6-84CC-5B765CB97EF7}" srcOrd="0" destOrd="5" presId="urn:microsoft.com/office/officeart/2005/8/layout/vList5"/>
    <dgm:cxn modelId="{E35E4583-9EDF-4962-B55E-883DC3C1D534}" type="presParOf" srcId="{BC404365-00E4-452C-9E0C-52C5BCA22FAD}" destId="{B3CEA31F-B46B-4F0B-93D2-79BF9602EE78}" srcOrd="0" destOrd="0" presId="urn:microsoft.com/office/officeart/2005/8/layout/vList5"/>
    <dgm:cxn modelId="{3E187255-343D-472E-B459-5AE50126B47E}" type="presParOf" srcId="{B3CEA31F-B46B-4F0B-93D2-79BF9602EE78}" destId="{51EBDCCF-0597-456F-AE6F-AC138F980907}" srcOrd="0" destOrd="0" presId="urn:microsoft.com/office/officeart/2005/8/layout/vList5"/>
    <dgm:cxn modelId="{6F4FD60E-C1E0-4829-9529-4F1FAF5FC447}" type="presParOf" srcId="{B3CEA31F-B46B-4F0B-93D2-79BF9602EE78}" destId="{DC30845A-C1A0-46E6-84CC-5B765CB97EF7}" srcOrd="1" destOrd="0" presId="urn:microsoft.com/office/officeart/2005/8/layout/vList5"/>
    <dgm:cxn modelId="{E32EF411-1ADD-461E-B469-17908D1A2824}" type="presParOf" srcId="{BC404365-00E4-452C-9E0C-52C5BCA22FAD}" destId="{04EC7557-EFE9-4003-BDC0-FE538D9D4D75}" srcOrd="1" destOrd="0" presId="urn:microsoft.com/office/officeart/2005/8/layout/vList5"/>
    <dgm:cxn modelId="{1778F76D-7BEC-45D5-AA2E-3F8CBFB3CE85}" type="presParOf" srcId="{BC404365-00E4-452C-9E0C-52C5BCA22FAD}" destId="{74F75CF3-7EB1-411E-919C-1C39B61E854C}" srcOrd="2" destOrd="0" presId="urn:microsoft.com/office/officeart/2005/8/layout/vList5"/>
    <dgm:cxn modelId="{ED3C64E8-FD2C-477F-B1C6-334FCD34616E}" type="presParOf" srcId="{74F75CF3-7EB1-411E-919C-1C39B61E854C}" destId="{325F06CB-4C3A-4826-B06C-FB838AD93AFC}" srcOrd="0" destOrd="0" presId="urn:microsoft.com/office/officeart/2005/8/layout/vList5"/>
    <dgm:cxn modelId="{AF61D2E8-F79E-45D4-89F2-1736E2176634}" type="presParOf" srcId="{74F75CF3-7EB1-411E-919C-1C39B61E854C}" destId="{57FA12F4-F8CD-4A4A-AA82-E0CF5A837971}"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F101F5-6F4A-4E06-B1B9-F9985FA8C3B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4F2EB81-A205-428F-A4C1-A2A60E765077}">
      <dgm:prSet custT="1"/>
      <dgm:spPr/>
      <dgm:t>
        <a:bodyPr/>
        <a:lstStyle/>
        <a:p>
          <a:pPr algn="ctr">
            <a:lnSpc>
              <a:spcPct val="150000"/>
            </a:lnSpc>
          </a:pPr>
          <a:r>
            <a:rPr lang="en-GB" sz="1200" b="1" dirty="0">
              <a:latin typeface="Aptos" panose="020B0004020202020204" pitchFamily="34" charset="0"/>
            </a:rPr>
            <a:t>Open your five completed Stage 2 rows.</a:t>
          </a:r>
          <a:br>
            <a:rPr lang="en-GB" sz="1200" dirty="0">
              <a:latin typeface="Aptos" panose="020B0004020202020204" pitchFamily="34" charset="0"/>
            </a:rPr>
          </a:br>
          <a:r>
            <a:rPr lang="en-GB" sz="1200" dirty="0">
              <a:latin typeface="Aptos" panose="020B0004020202020204" pitchFamily="34" charset="0"/>
            </a:rPr>
            <a:t>Check the information recorded for each selected source.</a:t>
          </a:r>
          <a:endParaRPr lang="en-GB" sz="1200" b="0" dirty="0">
            <a:latin typeface="Aptos" panose="020B0004020202020204" pitchFamily="34" charset="0"/>
          </a:endParaRPr>
        </a:p>
      </dgm:t>
    </dgm:pt>
    <dgm:pt modelId="{8510315D-1A0E-4F10-AC9D-2343DF1364E7}" type="parTrans" cxnId="{72046995-267C-4315-A14A-F409BD914190}">
      <dgm:prSet/>
      <dgm:spPr/>
      <dgm:t>
        <a:bodyPr/>
        <a:lstStyle/>
        <a:p>
          <a:pPr algn="ctr">
            <a:lnSpc>
              <a:spcPct val="150000"/>
            </a:lnSpc>
          </a:pPr>
          <a:endParaRPr lang="en-GB" b="0">
            <a:latin typeface="Aptos" panose="020B0004020202020204" pitchFamily="34" charset="0"/>
          </a:endParaRPr>
        </a:p>
      </dgm:t>
    </dgm:pt>
    <dgm:pt modelId="{CFEE7E13-432B-4D1D-9590-51713F51B271}" type="sibTrans" cxnId="{72046995-267C-4315-A14A-F409BD914190}">
      <dgm:prSet/>
      <dgm:spPr/>
      <dgm:t>
        <a:bodyPr/>
        <a:lstStyle/>
        <a:p>
          <a:pPr algn="ctr">
            <a:lnSpc>
              <a:spcPct val="150000"/>
            </a:lnSpc>
          </a:pPr>
          <a:endParaRPr lang="en-GB" b="0">
            <a:latin typeface="Aptos" panose="020B0004020202020204" pitchFamily="34" charset="0"/>
          </a:endParaRPr>
        </a:p>
      </dgm:t>
    </dgm:pt>
    <dgm:pt modelId="{07195A7B-B792-47CF-A643-9D77E454C878}">
      <dgm:prSet custT="1"/>
      <dgm:spPr/>
      <dgm:t>
        <a:bodyPr/>
        <a:lstStyle/>
        <a:p>
          <a:pPr>
            <a:lnSpc>
              <a:spcPct val="150000"/>
            </a:lnSpc>
            <a:buFont typeface="Arial" panose="020B0604020202020204" pitchFamily="34" charset="0"/>
            <a:buChar char="•"/>
          </a:pPr>
          <a:r>
            <a:rPr lang="en-GB" sz="1200" b="1" dirty="0">
              <a:latin typeface="Aptos" panose="020B0004020202020204" pitchFamily="34" charset="0"/>
            </a:rPr>
            <a:t>Review the main findings.</a:t>
          </a:r>
          <a:br>
            <a:rPr lang="en-GB" sz="1200" dirty="0">
              <a:latin typeface="Aptos" panose="020B0004020202020204" pitchFamily="34" charset="0"/>
            </a:rPr>
          </a:br>
          <a:r>
            <a:rPr lang="en-GB" sz="1200" dirty="0">
              <a:latin typeface="Aptos" panose="020B0004020202020204" pitchFamily="34" charset="0"/>
            </a:rPr>
            <a:t>Look again at the “Useful Keywords and Important Ideas” section.</a:t>
          </a:r>
          <a:br>
            <a:rPr lang="en-GB" sz="1200" dirty="0">
              <a:latin typeface="Aptos" panose="020B0004020202020204" pitchFamily="34" charset="0"/>
            </a:rPr>
          </a:br>
          <a:endParaRPr lang="en-GB" sz="1200" dirty="0">
            <a:latin typeface="Aptos" panose="020B0004020202020204" pitchFamily="34" charset="0"/>
          </a:endParaRPr>
        </a:p>
      </dgm:t>
    </dgm:pt>
    <dgm:pt modelId="{A10759A7-BC7C-42E2-8A9F-101C3BDDC622}" type="parTrans" cxnId="{D38E33C7-3C34-43C2-AB74-921D7362C47D}">
      <dgm:prSet/>
      <dgm:spPr/>
      <dgm:t>
        <a:bodyPr/>
        <a:lstStyle/>
        <a:p>
          <a:endParaRPr lang="en-GB"/>
        </a:p>
      </dgm:t>
    </dgm:pt>
    <dgm:pt modelId="{07F02BE0-4148-4E8B-A533-F75B5A0B8F52}" type="sibTrans" cxnId="{D38E33C7-3C34-43C2-AB74-921D7362C47D}">
      <dgm:prSet/>
      <dgm:spPr/>
      <dgm:t>
        <a:bodyPr/>
        <a:lstStyle/>
        <a:p>
          <a:endParaRPr lang="en-GB"/>
        </a:p>
      </dgm:t>
    </dgm:pt>
    <dgm:pt modelId="{0691F826-95F3-42C8-A70D-5030FAA6E064}">
      <dgm:prSet custT="1"/>
      <dgm:spPr/>
      <dgm:t>
        <a:bodyPr/>
        <a:lstStyle/>
        <a:p>
          <a:pPr>
            <a:lnSpc>
              <a:spcPct val="150000"/>
            </a:lnSpc>
            <a:buFont typeface="Arial" panose="020B0604020202020204" pitchFamily="34" charset="0"/>
            <a:buChar char="•"/>
          </a:pPr>
          <a:r>
            <a:rPr lang="en-GB" sz="1200" b="1" dirty="0">
              <a:latin typeface="Aptos" panose="020B0004020202020204" pitchFamily="34" charset="0"/>
            </a:rPr>
            <a:t>Highlight repeated or related ideas.</a:t>
          </a:r>
          <a:br>
            <a:rPr lang="en-GB" sz="1200" dirty="0">
              <a:latin typeface="Aptos" panose="020B0004020202020204" pitchFamily="34" charset="0"/>
            </a:rPr>
          </a:br>
          <a:r>
            <a:rPr lang="en-GB" sz="1200" dirty="0">
              <a:latin typeface="Aptos" panose="020B0004020202020204" pitchFamily="34" charset="0"/>
            </a:rPr>
            <a:t>The sources do not need to use exactly the same words.</a:t>
          </a:r>
        </a:p>
      </dgm:t>
    </dgm:pt>
    <dgm:pt modelId="{0C9A10E0-2461-48DF-ADE3-7710DC808CCF}" type="parTrans" cxnId="{C2FCCACE-C106-468C-9B41-F6AF990040B4}">
      <dgm:prSet/>
      <dgm:spPr/>
      <dgm:t>
        <a:bodyPr/>
        <a:lstStyle/>
        <a:p>
          <a:endParaRPr lang="en-GB"/>
        </a:p>
      </dgm:t>
    </dgm:pt>
    <dgm:pt modelId="{118C2DCB-506D-41F4-92B7-B5C27EE73839}" type="sibTrans" cxnId="{C2FCCACE-C106-468C-9B41-F6AF990040B4}">
      <dgm:prSet/>
      <dgm:spPr/>
      <dgm:t>
        <a:bodyPr/>
        <a:lstStyle/>
        <a:p>
          <a:endParaRPr lang="en-GB"/>
        </a:p>
      </dgm:t>
    </dgm:pt>
    <dgm:pt modelId="{E9431E05-3F28-4D1E-A2DE-03B0661DAB8C}">
      <dgm:prSet custT="1"/>
      <dgm:spPr/>
      <dgm:t>
        <a:bodyPr/>
        <a:lstStyle/>
        <a:p>
          <a:pPr>
            <a:lnSpc>
              <a:spcPct val="150000"/>
            </a:lnSpc>
            <a:buFont typeface="Arial" panose="020B0604020202020204" pitchFamily="34" charset="0"/>
            <a:buChar char="•"/>
          </a:pPr>
          <a:r>
            <a:rPr lang="en-GB" sz="1200" b="1" dirty="0">
              <a:latin typeface="Aptos" panose="020B0004020202020204" pitchFamily="34" charset="0"/>
            </a:rPr>
            <a:t>Record which sources support each idea.</a:t>
          </a:r>
          <a:br>
            <a:rPr lang="en-GB" sz="1200" dirty="0">
              <a:latin typeface="Aptos" panose="020B0004020202020204" pitchFamily="34" charset="0"/>
            </a:rPr>
          </a:br>
          <a:r>
            <a:rPr lang="en-GB" sz="1200" dirty="0">
              <a:latin typeface="Aptos" panose="020B0004020202020204" pitchFamily="34" charset="0"/>
            </a:rPr>
            <a:t>A strong pattern should normally appear across more than one source.</a:t>
          </a:r>
        </a:p>
      </dgm:t>
    </dgm:pt>
    <dgm:pt modelId="{3754FA74-286B-412C-B3BB-9001CAD2AEB5}" type="parTrans" cxnId="{D670D7A3-90E0-4A02-B866-66289BA9BF7C}">
      <dgm:prSet/>
      <dgm:spPr/>
      <dgm:t>
        <a:bodyPr/>
        <a:lstStyle/>
        <a:p>
          <a:endParaRPr lang="en-GB"/>
        </a:p>
      </dgm:t>
    </dgm:pt>
    <dgm:pt modelId="{04A9B9E6-5907-43C4-AA6F-D41393B2CE99}" type="sibTrans" cxnId="{D670D7A3-90E0-4A02-B866-66289BA9BF7C}">
      <dgm:prSet/>
      <dgm:spPr/>
      <dgm:t>
        <a:bodyPr/>
        <a:lstStyle/>
        <a:p>
          <a:endParaRPr lang="en-GB"/>
        </a:p>
      </dgm:t>
    </dgm:pt>
    <dgm:pt modelId="{FC3032BE-576E-445B-A481-16E91A82F436}">
      <dgm:prSet custT="1"/>
      <dgm:spPr/>
      <dgm:t>
        <a:bodyPr/>
        <a:lstStyle/>
        <a:p>
          <a:pPr>
            <a:lnSpc>
              <a:spcPct val="150000"/>
            </a:lnSpc>
            <a:buFont typeface="Arial" panose="020B0604020202020204" pitchFamily="34" charset="0"/>
            <a:buChar char="•"/>
          </a:pPr>
          <a:r>
            <a:rPr lang="en-GB" sz="1200" b="1" dirty="0">
              <a:latin typeface="Aptos" panose="020B0004020202020204" pitchFamily="34" charset="0"/>
            </a:rPr>
            <a:t>Group connected ideas together.</a:t>
          </a:r>
          <a:br>
            <a:rPr lang="en-GB" sz="1200" dirty="0">
              <a:latin typeface="Aptos" panose="020B0004020202020204" pitchFamily="34" charset="0"/>
            </a:rPr>
          </a:br>
          <a:r>
            <a:rPr lang="en-GB" sz="1200" dirty="0">
              <a:latin typeface="Aptos" panose="020B0004020202020204" pitchFamily="34" charset="0"/>
            </a:rPr>
            <a:t>Combine findings that discuss the same broader issue.</a:t>
          </a:r>
        </a:p>
      </dgm:t>
    </dgm:pt>
    <dgm:pt modelId="{505A4A56-5526-4FEC-839E-25238247BD3F}" type="parTrans" cxnId="{08AC7EB2-FA94-424D-8158-88DB14DD5BAC}">
      <dgm:prSet/>
      <dgm:spPr/>
      <dgm:t>
        <a:bodyPr/>
        <a:lstStyle/>
        <a:p>
          <a:endParaRPr lang="en-GB"/>
        </a:p>
      </dgm:t>
    </dgm:pt>
    <dgm:pt modelId="{8C3DB10E-BD4F-4D42-BAE3-813E07DD34E3}" type="sibTrans" cxnId="{08AC7EB2-FA94-424D-8158-88DB14DD5BAC}">
      <dgm:prSet/>
      <dgm:spPr/>
      <dgm:t>
        <a:bodyPr/>
        <a:lstStyle/>
        <a:p>
          <a:endParaRPr lang="en-GB"/>
        </a:p>
      </dgm:t>
    </dgm:pt>
    <dgm:pt modelId="{187F76F4-21E1-4558-BFA0-A3F731EFCA07}">
      <dgm:prSet custT="1"/>
      <dgm:spPr/>
      <dgm:t>
        <a:bodyPr/>
        <a:lstStyle/>
        <a:p>
          <a:pPr>
            <a:lnSpc>
              <a:spcPct val="150000"/>
            </a:lnSpc>
            <a:buFont typeface="Arial" panose="020B0604020202020204" pitchFamily="34" charset="0"/>
            <a:buChar char="•"/>
          </a:pPr>
          <a:r>
            <a:rPr lang="en-GB" sz="1200" b="1" dirty="0">
              <a:latin typeface="Aptos" panose="020B0004020202020204" pitchFamily="34" charset="0"/>
            </a:rPr>
            <a:t>Create a possible theme name.</a:t>
          </a:r>
          <a:br>
            <a:rPr lang="en-GB" sz="1200" dirty="0">
              <a:latin typeface="Aptos" panose="020B0004020202020204" pitchFamily="34" charset="0"/>
            </a:rPr>
          </a:br>
          <a:r>
            <a:rPr lang="en-GB" sz="1200" dirty="0">
              <a:latin typeface="Aptos" panose="020B0004020202020204" pitchFamily="34" charset="0"/>
            </a:rPr>
            <a:t>Record the theme and its supporting sources in Stage 3.</a:t>
          </a:r>
        </a:p>
      </dgm:t>
    </dgm:pt>
    <dgm:pt modelId="{4888B1A8-CEE8-45FB-8DD2-A3C30693EE4A}" type="parTrans" cxnId="{855FCBFE-7C5D-447C-805E-52DF134211C3}">
      <dgm:prSet/>
      <dgm:spPr/>
      <dgm:t>
        <a:bodyPr/>
        <a:lstStyle/>
        <a:p>
          <a:endParaRPr lang="en-GB"/>
        </a:p>
      </dgm:t>
    </dgm:pt>
    <dgm:pt modelId="{AD999A21-15F8-4C04-A291-FB4F574A9919}" type="sibTrans" cxnId="{855FCBFE-7C5D-447C-805E-52DF134211C3}">
      <dgm:prSet/>
      <dgm:spPr/>
      <dgm:t>
        <a:bodyPr/>
        <a:lstStyle/>
        <a:p>
          <a:endParaRPr lang="en-GB"/>
        </a:p>
      </dgm:t>
    </dgm:pt>
    <dgm:pt modelId="{8E1B36BD-B2DC-4353-AA0D-BB23BB85FC42}" type="pres">
      <dgm:prSet presAssocID="{35F101F5-6F4A-4E06-B1B9-F9985FA8C3B9}" presName="diagram" presStyleCnt="0">
        <dgm:presLayoutVars>
          <dgm:dir/>
          <dgm:resizeHandles val="exact"/>
        </dgm:presLayoutVars>
      </dgm:prSet>
      <dgm:spPr/>
    </dgm:pt>
    <dgm:pt modelId="{77753CC0-CD5C-4BD6-9021-52E5D942FA27}" type="pres">
      <dgm:prSet presAssocID="{64F2EB81-A205-428F-A4C1-A2A60E765077}" presName="node" presStyleLbl="node1" presStyleIdx="0" presStyleCnt="6" custScaleX="159809" custScaleY="292983">
        <dgm:presLayoutVars>
          <dgm:bulletEnabled val="1"/>
        </dgm:presLayoutVars>
      </dgm:prSet>
      <dgm:spPr/>
    </dgm:pt>
    <dgm:pt modelId="{28AEE6D9-D06B-4328-88E3-1F3CAD076383}" type="pres">
      <dgm:prSet presAssocID="{CFEE7E13-432B-4D1D-9590-51713F51B271}" presName="sibTrans" presStyleCnt="0"/>
      <dgm:spPr/>
    </dgm:pt>
    <dgm:pt modelId="{A6E0A442-8516-40BB-A73E-6DCC12FB9147}" type="pres">
      <dgm:prSet presAssocID="{07195A7B-B792-47CF-A643-9D77E454C878}" presName="node" presStyleLbl="node1" presStyleIdx="1" presStyleCnt="6" custScaleX="159809" custScaleY="292983">
        <dgm:presLayoutVars>
          <dgm:bulletEnabled val="1"/>
        </dgm:presLayoutVars>
      </dgm:prSet>
      <dgm:spPr/>
    </dgm:pt>
    <dgm:pt modelId="{5682E533-B4F4-4323-8814-03BF002EDC86}" type="pres">
      <dgm:prSet presAssocID="{07F02BE0-4148-4E8B-A533-F75B5A0B8F52}" presName="sibTrans" presStyleCnt="0"/>
      <dgm:spPr/>
    </dgm:pt>
    <dgm:pt modelId="{87ACBB7B-8D97-46B1-AF12-26AA8D890800}" type="pres">
      <dgm:prSet presAssocID="{0691F826-95F3-42C8-A70D-5030FAA6E064}" presName="node" presStyleLbl="node1" presStyleIdx="2" presStyleCnt="6" custScaleX="159809" custScaleY="292983">
        <dgm:presLayoutVars>
          <dgm:bulletEnabled val="1"/>
        </dgm:presLayoutVars>
      </dgm:prSet>
      <dgm:spPr/>
    </dgm:pt>
    <dgm:pt modelId="{1AE74DC8-A57A-4260-A5D2-EAB9ECFDBDFA}" type="pres">
      <dgm:prSet presAssocID="{118C2DCB-506D-41F4-92B7-B5C27EE73839}" presName="sibTrans" presStyleCnt="0"/>
      <dgm:spPr/>
    </dgm:pt>
    <dgm:pt modelId="{50698935-0513-4C8D-A0A8-AA5610EE5EE7}" type="pres">
      <dgm:prSet presAssocID="{E9431E05-3F28-4D1E-A2DE-03B0661DAB8C}" presName="node" presStyleLbl="node1" presStyleIdx="3" presStyleCnt="6" custScaleX="159809" custScaleY="292983">
        <dgm:presLayoutVars>
          <dgm:bulletEnabled val="1"/>
        </dgm:presLayoutVars>
      </dgm:prSet>
      <dgm:spPr/>
    </dgm:pt>
    <dgm:pt modelId="{78B1CE7F-0F81-4563-B53A-27F1B5F2E202}" type="pres">
      <dgm:prSet presAssocID="{04A9B9E6-5907-43C4-AA6F-D41393B2CE99}" presName="sibTrans" presStyleCnt="0"/>
      <dgm:spPr/>
    </dgm:pt>
    <dgm:pt modelId="{33D0453F-37C1-4750-AF34-B26DFB5F372B}" type="pres">
      <dgm:prSet presAssocID="{FC3032BE-576E-445B-A481-16E91A82F436}" presName="node" presStyleLbl="node1" presStyleIdx="4" presStyleCnt="6" custScaleX="159809" custScaleY="292983">
        <dgm:presLayoutVars>
          <dgm:bulletEnabled val="1"/>
        </dgm:presLayoutVars>
      </dgm:prSet>
      <dgm:spPr/>
    </dgm:pt>
    <dgm:pt modelId="{578BE8DC-FC1B-4185-8172-7ECBFB81A92E}" type="pres">
      <dgm:prSet presAssocID="{8C3DB10E-BD4F-4D42-BAE3-813E07DD34E3}" presName="sibTrans" presStyleCnt="0"/>
      <dgm:spPr/>
    </dgm:pt>
    <dgm:pt modelId="{2DC25954-A8C2-4C47-B0B6-DD5716C01249}" type="pres">
      <dgm:prSet presAssocID="{187F76F4-21E1-4558-BFA0-A3F731EFCA07}" presName="node" presStyleLbl="node1" presStyleIdx="5" presStyleCnt="6" custScaleX="159809" custScaleY="292983">
        <dgm:presLayoutVars>
          <dgm:bulletEnabled val="1"/>
        </dgm:presLayoutVars>
      </dgm:prSet>
      <dgm:spPr/>
    </dgm:pt>
  </dgm:ptLst>
  <dgm:cxnLst>
    <dgm:cxn modelId="{FFEBB75E-695F-4963-ACB8-FE9AABBC20FD}" type="presOf" srcId="{0691F826-95F3-42C8-A70D-5030FAA6E064}" destId="{87ACBB7B-8D97-46B1-AF12-26AA8D890800}" srcOrd="0" destOrd="0" presId="urn:microsoft.com/office/officeart/2005/8/layout/default"/>
    <dgm:cxn modelId="{1217F459-A136-458E-A343-3D3632974921}" type="presOf" srcId="{07195A7B-B792-47CF-A643-9D77E454C878}" destId="{A6E0A442-8516-40BB-A73E-6DCC12FB9147}" srcOrd="0" destOrd="0" presId="urn:microsoft.com/office/officeart/2005/8/layout/default"/>
    <dgm:cxn modelId="{72046995-267C-4315-A14A-F409BD914190}" srcId="{35F101F5-6F4A-4E06-B1B9-F9985FA8C3B9}" destId="{64F2EB81-A205-428F-A4C1-A2A60E765077}" srcOrd="0" destOrd="0" parTransId="{8510315D-1A0E-4F10-AC9D-2343DF1364E7}" sibTransId="{CFEE7E13-432B-4D1D-9590-51713F51B271}"/>
    <dgm:cxn modelId="{F7ECD39D-7037-4842-94E3-B5A89B4D149B}" type="presOf" srcId="{187F76F4-21E1-4558-BFA0-A3F731EFCA07}" destId="{2DC25954-A8C2-4C47-B0B6-DD5716C01249}" srcOrd="0" destOrd="0" presId="urn:microsoft.com/office/officeart/2005/8/layout/default"/>
    <dgm:cxn modelId="{D670D7A3-90E0-4A02-B866-66289BA9BF7C}" srcId="{35F101F5-6F4A-4E06-B1B9-F9985FA8C3B9}" destId="{E9431E05-3F28-4D1E-A2DE-03B0661DAB8C}" srcOrd="3" destOrd="0" parTransId="{3754FA74-286B-412C-B3BB-9001CAD2AEB5}" sibTransId="{04A9B9E6-5907-43C4-AA6F-D41393B2CE99}"/>
    <dgm:cxn modelId="{08AC7EB2-FA94-424D-8158-88DB14DD5BAC}" srcId="{35F101F5-6F4A-4E06-B1B9-F9985FA8C3B9}" destId="{FC3032BE-576E-445B-A481-16E91A82F436}" srcOrd="4" destOrd="0" parTransId="{505A4A56-5526-4FEC-839E-25238247BD3F}" sibTransId="{8C3DB10E-BD4F-4D42-BAE3-813E07DD34E3}"/>
    <dgm:cxn modelId="{839FECB5-8297-4634-815F-DDD3ECDC8881}" type="presOf" srcId="{FC3032BE-576E-445B-A481-16E91A82F436}" destId="{33D0453F-37C1-4750-AF34-B26DFB5F372B}" srcOrd="0" destOrd="0" presId="urn:microsoft.com/office/officeart/2005/8/layout/default"/>
    <dgm:cxn modelId="{D8A109BE-FDA5-4081-90B5-B343BD3A6C60}" type="presOf" srcId="{64F2EB81-A205-428F-A4C1-A2A60E765077}" destId="{77753CC0-CD5C-4BD6-9021-52E5D942FA27}" srcOrd="0" destOrd="0" presId="urn:microsoft.com/office/officeart/2005/8/layout/default"/>
    <dgm:cxn modelId="{D38E33C7-3C34-43C2-AB74-921D7362C47D}" srcId="{35F101F5-6F4A-4E06-B1B9-F9985FA8C3B9}" destId="{07195A7B-B792-47CF-A643-9D77E454C878}" srcOrd="1" destOrd="0" parTransId="{A10759A7-BC7C-42E2-8A9F-101C3BDDC622}" sibTransId="{07F02BE0-4148-4E8B-A533-F75B5A0B8F52}"/>
    <dgm:cxn modelId="{C2FCCACE-C106-468C-9B41-F6AF990040B4}" srcId="{35F101F5-6F4A-4E06-B1B9-F9985FA8C3B9}" destId="{0691F826-95F3-42C8-A70D-5030FAA6E064}" srcOrd="2" destOrd="0" parTransId="{0C9A10E0-2461-48DF-ADE3-7710DC808CCF}" sibTransId="{118C2DCB-506D-41F4-92B7-B5C27EE73839}"/>
    <dgm:cxn modelId="{5EE456DC-4446-45D7-9A41-695703680B49}" type="presOf" srcId="{35F101F5-6F4A-4E06-B1B9-F9985FA8C3B9}" destId="{8E1B36BD-B2DC-4353-AA0D-BB23BB85FC42}" srcOrd="0" destOrd="0" presId="urn:microsoft.com/office/officeart/2005/8/layout/default"/>
    <dgm:cxn modelId="{B7702AF4-BE6A-47FA-9552-5EC11EBC235F}" type="presOf" srcId="{E9431E05-3F28-4D1E-A2DE-03B0661DAB8C}" destId="{50698935-0513-4C8D-A0A8-AA5610EE5EE7}" srcOrd="0" destOrd="0" presId="urn:microsoft.com/office/officeart/2005/8/layout/default"/>
    <dgm:cxn modelId="{855FCBFE-7C5D-447C-805E-52DF134211C3}" srcId="{35F101F5-6F4A-4E06-B1B9-F9985FA8C3B9}" destId="{187F76F4-21E1-4558-BFA0-A3F731EFCA07}" srcOrd="5" destOrd="0" parTransId="{4888B1A8-CEE8-45FB-8DD2-A3C30693EE4A}" sibTransId="{AD999A21-15F8-4C04-A291-FB4F574A9919}"/>
    <dgm:cxn modelId="{D817D848-D4C1-47B3-BE26-37BAA563EB98}" type="presParOf" srcId="{8E1B36BD-B2DC-4353-AA0D-BB23BB85FC42}" destId="{77753CC0-CD5C-4BD6-9021-52E5D942FA27}" srcOrd="0" destOrd="0" presId="urn:microsoft.com/office/officeart/2005/8/layout/default"/>
    <dgm:cxn modelId="{8B58E372-1CC2-4F8F-9B41-1C465E36D300}" type="presParOf" srcId="{8E1B36BD-B2DC-4353-AA0D-BB23BB85FC42}" destId="{28AEE6D9-D06B-4328-88E3-1F3CAD076383}" srcOrd="1" destOrd="0" presId="urn:microsoft.com/office/officeart/2005/8/layout/default"/>
    <dgm:cxn modelId="{734E3906-DE33-4622-8757-62E435AAEB35}" type="presParOf" srcId="{8E1B36BD-B2DC-4353-AA0D-BB23BB85FC42}" destId="{A6E0A442-8516-40BB-A73E-6DCC12FB9147}" srcOrd="2" destOrd="0" presId="urn:microsoft.com/office/officeart/2005/8/layout/default"/>
    <dgm:cxn modelId="{B21DC7AD-1D38-4411-8931-9ADAB1AA35CA}" type="presParOf" srcId="{8E1B36BD-B2DC-4353-AA0D-BB23BB85FC42}" destId="{5682E533-B4F4-4323-8814-03BF002EDC86}" srcOrd="3" destOrd="0" presId="urn:microsoft.com/office/officeart/2005/8/layout/default"/>
    <dgm:cxn modelId="{91466EA1-D4BA-495A-965D-9C8C19A977FB}" type="presParOf" srcId="{8E1B36BD-B2DC-4353-AA0D-BB23BB85FC42}" destId="{87ACBB7B-8D97-46B1-AF12-26AA8D890800}" srcOrd="4" destOrd="0" presId="urn:microsoft.com/office/officeart/2005/8/layout/default"/>
    <dgm:cxn modelId="{87FA4639-5F94-4843-BE58-D5FED088E5DE}" type="presParOf" srcId="{8E1B36BD-B2DC-4353-AA0D-BB23BB85FC42}" destId="{1AE74DC8-A57A-4260-A5D2-EAB9ECFDBDFA}" srcOrd="5" destOrd="0" presId="urn:microsoft.com/office/officeart/2005/8/layout/default"/>
    <dgm:cxn modelId="{398497F8-02F7-4629-AD01-29D9C62D92DF}" type="presParOf" srcId="{8E1B36BD-B2DC-4353-AA0D-BB23BB85FC42}" destId="{50698935-0513-4C8D-A0A8-AA5610EE5EE7}" srcOrd="6" destOrd="0" presId="urn:microsoft.com/office/officeart/2005/8/layout/default"/>
    <dgm:cxn modelId="{95E4E4F8-26C3-483A-9844-6881AE0A1B05}" type="presParOf" srcId="{8E1B36BD-B2DC-4353-AA0D-BB23BB85FC42}" destId="{78B1CE7F-0F81-4563-B53A-27F1B5F2E202}" srcOrd="7" destOrd="0" presId="urn:microsoft.com/office/officeart/2005/8/layout/default"/>
    <dgm:cxn modelId="{9B4F6391-BAA2-4E3F-A132-BA653AD405E8}" type="presParOf" srcId="{8E1B36BD-B2DC-4353-AA0D-BB23BB85FC42}" destId="{33D0453F-37C1-4750-AF34-B26DFB5F372B}" srcOrd="8" destOrd="0" presId="urn:microsoft.com/office/officeart/2005/8/layout/default"/>
    <dgm:cxn modelId="{192F0949-9125-4099-8EBF-34192487CB84}" type="presParOf" srcId="{8E1B36BD-B2DC-4353-AA0D-BB23BB85FC42}" destId="{578BE8DC-FC1B-4185-8172-7ECBFB81A92E}" srcOrd="9" destOrd="0" presId="urn:microsoft.com/office/officeart/2005/8/layout/default"/>
    <dgm:cxn modelId="{97C2D392-F193-428A-ACE5-39446E040457}" type="presParOf" srcId="{8E1B36BD-B2DC-4353-AA0D-BB23BB85FC42}" destId="{2DC25954-A8C2-4C47-B0B6-DD5716C0124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D82747-EBB0-4146-A665-29F5932A381C}" type="doc">
      <dgm:prSet loTypeId="urn:microsoft.com/office/officeart/2024/layout/IconCircleLabelList" loCatId="picture" qsTypeId="urn:microsoft.com/office/officeart/2005/8/quickstyle/simple1#31" qsCatId="simple" csTypeId="urn:microsoft.com/office/officeart/2005/8/colors/accent1_2#9" csCatId="accent1" phldr="1"/>
      <dgm:spPr/>
      <dgm:t>
        <a:bodyPr/>
        <a:lstStyle/>
        <a:p>
          <a:endParaRPr lang="en-GB"/>
        </a:p>
      </dgm:t>
    </dgm:pt>
    <dgm:pt modelId="{B2CFD41A-5B10-4F41-9425-56279D944A5E}">
      <dgm:prSet custT="1"/>
      <dgm:spPr/>
      <dgm:t>
        <a:bodyPr/>
        <a:lstStyle/>
        <a:p>
          <a:pPr>
            <a:lnSpc>
              <a:spcPct val="100000"/>
            </a:lnSpc>
            <a:defRPr/>
          </a:pPr>
          <a:r>
            <a:rPr lang="en-GB" sz="1400" dirty="0">
              <a:latin typeface="Aptos" panose="020B0004020202020204" pitchFamily="34" charset="0"/>
            </a:rPr>
            <a:t>Introduce the themes created from your analysis</a:t>
          </a:r>
        </a:p>
      </dgm:t>
    </dgm:pt>
    <dgm:pt modelId="{D9CA8E57-9313-4586-B19D-D59D402A22F3}" type="parTrans" cxnId="{46C1EF5E-B02F-4F21-95A9-0DE8BBE6B4EE}">
      <dgm:prSet/>
      <dgm:spPr/>
      <dgm:t>
        <a:bodyPr/>
        <a:lstStyle/>
        <a:p>
          <a:endParaRPr lang="en-GB" sz="1500" dirty="0">
            <a:latin typeface="Aptos" panose="020B0004020202020204" pitchFamily="34" charset="0"/>
          </a:endParaRPr>
        </a:p>
      </dgm:t>
    </dgm:pt>
    <dgm:pt modelId="{3C180251-47A1-4796-883E-DB207507CCA3}" type="sibTrans" cxnId="{46C1EF5E-B02F-4F21-95A9-0DE8BBE6B4EE}">
      <dgm:prSet/>
      <dgm:spPr/>
      <dgm:t>
        <a:bodyPr/>
        <a:lstStyle/>
        <a:p>
          <a:endParaRPr lang="en-GB" sz="1500" dirty="0">
            <a:latin typeface="Aptos" panose="020B0004020202020204" pitchFamily="34" charset="0"/>
          </a:endParaRPr>
        </a:p>
      </dgm:t>
    </dgm:pt>
    <dgm:pt modelId="{E1888553-7058-4AC5-9456-937DB81EE20E}">
      <dgm:prSet custT="1"/>
      <dgm:spPr/>
      <dgm:t>
        <a:bodyPr/>
        <a:lstStyle/>
        <a:p>
          <a:pPr>
            <a:lnSpc>
              <a:spcPct val="100000"/>
            </a:lnSpc>
            <a:defRPr/>
          </a:pPr>
          <a:r>
            <a:rPr lang="en-GB" sz="1400" dirty="0">
              <a:latin typeface="Aptos" panose="020B0004020202020204" pitchFamily="34" charset="0"/>
            </a:rPr>
            <a:t>Compare evidence from different sources</a:t>
          </a:r>
        </a:p>
      </dgm:t>
    </dgm:pt>
    <dgm:pt modelId="{5FF80185-34B2-4025-BA92-9BB5CDA2F427}" type="parTrans" cxnId="{7BC257F8-E624-417C-B86A-AFAC724209F1}">
      <dgm:prSet/>
      <dgm:spPr/>
      <dgm:t>
        <a:bodyPr/>
        <a:lstStyle/>
        <a:p>
          <a:endParaRPr lang="en-GB" dirty="0">
            <a:latin typeface="Aptos" panose="020B0004020202020204" pitchFamily="34" charset="0"/>
          </a:endParaRPr>
        </a:p>
      </dgm:t>
    </dgm:pt>
    <dgm:pt modelId="{20D3B9D2-F5ED-44A6-BE66-5C40FF1701AE}" type="sibTrans" cxnId="{7BC257F8-E624-417C-B86A-AFAC724209F1}">
      <dgm:prSet/>
      <dgm:spPr/>
      <dgm:t>
        <a:bodyPr/>
        <a:lstStyle/>
        <a:p>
          <a:endParaRPr lang="en-GB" dirty="0">
            <a:latin typeface="Aptos" panose="020B0004020202020204" pitchFamily="34" charset="0"/>
          </a:endParaRPr>
        </a:p>
      </dgm:t>
    </dgm:pt>
    <dgm:pt modelId="{067F1357-36B7-479E-805B-EF10E75E85F4}">
      <dgm:prSet custT="1"/>
      <dgm:spPr/>
      <dgm:t>
        <a:bodyPr/>
        <a:lstStyle/>
        <a:p>
          <a:pPr>
            <a:lnSpc>
              <a:spcPct val="100000"/>
            </a:lnSpc>
            <a:defRPr/>
          </a:pPr>
          <a:r>
            <a:rPr lang="en-GB" sz="1400" dirty="0">
              <a:latin typeface="Aptos" panose="020B0004020202020204" pitchFamily="34" charset="0"/>
            </a:rPr>
            <a:t>Identify agreements, differences and gaps</a:t>
          </a:r>
        </a:p>
      </dgm:t>
    </dgm:pt>
    <dgm:pt modelId="{C2BE57B8-EF74-4EA2-AA8B-B71C18344DB6}" type="parTrans" cxnId="{7FBE00B4-B7FA-470F-9D09-DF5FD0070289}">
      <dgm:prSet/>
      <dgm:spPr/>
      <dgm:t>
        <a:bodyPr/>
        <a:lstStyle/>
        <a:p>
          <a:endParaRPr lang="en-GB" dirty="0">
            <a:latin typeface="Aptos" panose="020B0004020202020204" pitchFamily="34" charset="0"/>
          </a:endParaRPr>
        </a:p>
      </dgm:t>
    </dgm:pt>
    <dgm:pt modelId="{F2D474CE-DECA-4EB4-98D8-D450792F3496}" type="sibTrans" cxnId="{7FBE00B4-B7FA-470F-9D09-DF5FD0070289}">
      <dgm:prSet/>
      <dgm:spPr/>
      <dgm:t>
        <a:bodyPr/>
        <a:lstStyle/>
        <a:p>
          <a:endParaRPr lang="en-GB" dirty="0">
            <a:latin typeface="Aptos" panose="020B0004020202020204" pitchFamily="34" charset="0"/>
          </a:endParaRPr>
        </a:p>
      </dgm:t>
    </dgm:pt>
    <dgm:pt modelId="{81F9312A-695F-48C3-8CD2-700C2F270754}">
      <dgm:prSet custT="1"/>
      <dgm:spPr/>
      <dgm:t>
        <a:bodyPr/>
        <a:lstStyle/>
        <a:p>
          <a:pPr>
            <a:lnSpc>
              <a:spcPct val="100000"/>
            </a:lnSpc>
            <a:defRPr/>
          </a:pPr>
          <a:r>
            <a:rPr lang="en-GB" sz="1400" dirty="0">
              <a:latin typeface="Aptos" panose="020B0004020202020204" pitchFamily="34" charset="0"/>
            </a:rPr>
            <a:t>Explain why the findings are important</a:t>
          </a:r>
        </a:p>
      </dgm:t>
    </dgm:pt>
    <dgm:pt modelId="{564559CD-67C8-4C0E-A4B2-4CDF3EF491B7}" type="parTrans" cxnId="{211F97EF-2FD7-48AD-807C-DAA40955C2BB}">
      <dgm:prSet/>
      <dgm:spPr/>
      <dgm:t>
        <a:bodyPr/>
        <a:lstStyle/>
        <a:p>
          <a:endParaRPr lang="en-GB" dirty="0">
            <a:latin typeface="Aptos" panose="020B0004020202020204" pitchFamily="34" charset="0"/>
          </a:endParaRPr>
        </a:p>
      </dgm:t>
    </dgm:pt>
    <dgm:pt modelId="{17F96E61-F193-4B6D-9F8C-FFF888005440}" type="sibTrans" cxnId="{211F97EF-2FD7-48AD-807C-DAA40955C2BB}">
      <dgm:prSet/>
      <dgm:spPr/>
      <dgm:t>
        <a:bodyPr/>
        <a:lstStyle/>
        <a:p>
          <a:endParaRPr lang="en-GB" dirty="0">
            <a:latin typeface="Aptos" panose="020B0004020202020204" pitchFamily="34" charset="0"/>
          </a:endParaRPr>
        </a:p>
      </dgm:t>
    </dgm:pt>
    <dgm:pt modelId="{015B709D-59EA-4972-89AA-B37477BE5D08}">
      <dgm:prSet custT="1"/>
      <dgm:spPr/>
      <dgm:t>
        <a:bodyPr/>
        <a:lstStyle/>
        <a:p>
          <a:pPr>
            <a:lnSpc>
              <a:spcPct val="100000"/>
            </a:lnSpc>
            <a:defRPr/>
          </a:pPr>
          <a:r>
            <a:rPr lang="en-GB" sz="1400" dirty="0">
              <a:latin typeface="Aptos" panose="020B0004020202020204" pitchFamily="34" charset="0"/>
            </a:rPr>
            <a:t>Connect the discussion to your research aim and objectives</a:t>
          </a:r>
        </a:p>
      </dgm:t>
    </dgm:pt>
    <dgm:pt modelId="{1861D056-FC9B-45E8-9653-474273169A33}" type="parTrans" cxnId="{EBD48DC2-E3EE-40AF-8CE1-7515EBD84F4C}">
      <dgm:prSet/>
      <dgm:spPr/>
      <dgm:t>
        <a:bodyPr/>
        <a:lstStyle/>
        <a:p>
          <a:endParaRPr lang="en-GB" dirty="0">
            <a:latin typeface="Aptos" panose="020B0004020202020204" pitchFamily="34" charset="0"/>
          </a:endParaRPr>
        </a:p>
      </dgm:t>
    </dgm:pt>
    <dgm:pt modelId="{99B36A92-3BA2-4983-9855-7CF4B2D5E3DC}" type="sibTrans" cxnId="{EBD48DC2-E3EE-40AF-8CE1-7515EBD84F4C}">
      <dgm:prSet/>
      <dgm:spPr/>
      <dgm:t>
        <a:bodyPr/>
        <a:lstStyle/>
        <a:p>
          <a:endParaRPr lang="en-GB" dirty="0">
            <a:latin typeface="Aptos" panose="020B0004020202020204" pitchFamily="34" charset="0"/>
          </a:endParaRPr>
        </a:p>
      </dgm:t>
    </dgm:pt>
    <dgm:pt modelId="{BC73F300-DD9A-4A84-BFE2-78644720C3D0}" type="pres">
      <dgm:prSet presAssocID="{3FD82747-EBB0-4146-A665-29F5932A381C}" presName="root" presStyleCnt="0">
        <dgm:presLayoutVars>
          <dgm:dir/>
          <dgm:resizeHandles val="exact"/>
        </dgm:presLayoutVars>
      </dgm:prSet>
      <dgm:spPr/>
    </dgm:pt>
    <dgm:pt modelId="{B280BAE4-9FF8-4593-84CD-89F91DFF34AC}" type="pres">
      <dgm:prSet presAssocID="{B2CFD41A-5B10-4F41-9425-56279D944A5E}" presName="compNode" presStyleCnt="0"/>
      <dgm:spPr/>
    </dgm:pt>
    <dgm:pt modelId="{6F82CE75-0B9A-45B0-8747-2FC011292237}" type="pres">
      <dgm:prSet presAssocID="{B2CFD41A-5B10-4F41-9425-56279D944A5E}" presName="iconBgRect" presStyleLbl="node1" presStyleIdx="0" presStyleCnt="5"/>
      <dgm:spPr/>
    </dgm:pt>
    <dgm:pt modelId="{635B858F-DD23-4EE4-A822-6D6E0E4B6575}" type="pres">
      <dgm:prSet presAssocID="{B2CFD41A-5B10-4F41-9425-56279D944A5E}" presName="iconRect" presStyleLbl="solidFgAcc1" presStyleIdx="0" presStyleCnt="5"/>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Swipe Gesture with solid fill"/>
        </a:ext>
      </dgm:extLst>
    </dgm:pt>
    <dgm:pt modelId="{398F5387-89AA-4ED7-97A2-FEC0A5A71F08}" type="pres">
      <dgm:prSet presAssocID="{B2CFD41A-5B10-4F41-9425-56279D944A5E}" presName="spaceRect" presStyleCnt="0"/>
      <dgm:spPr/>
    </dgm:pt>
    <dgm:pt modelId="{88C73971-27D5-4F6D-92E6-17F0CD9E2A4B}" type="pres">
      <dgm:prSet presAssocID="{B2CFD41A-5B10-4F41-9425-56279D944A5E}" presName="textRect" presStyleLbl="revTx" presStyleIdx="0" presStyleCnt="5">
        <dgm:presLayoutVars>
          <dgm:chMax val="1"/>
          <dgm:chPref val="1"/>
        </dgm:presLayoutVars>
      </dgm:prSet>
      <dgm:spPr/>
    </dgm:pt>
    <dgm:pt modelId="{5DD9E464-932D-4D81-8BF7-D35B3493348E}" type="pres">
      <dgm:prSet presAssocID="{3C180251-47A1-4796-883E-DB207507CCA3}" presName="sibTrans" presStyleCnt="0"/>
      <dgm:spPr/>
    </dgm:pt>
    <dgm:pt modelId="{7CED24BD-1973-4448-91BC-9C088FF6362E}" type="pres">
      <dgm:prSet presAssocID="{E1888553-7058-4AC5-9456-937DB81EE20E}" presName="compNode" presStyleCnt="0"/>
      <dgm:spPr/>
    </dgm:pt>
    <dgm:pt modelId="{D611C7EE-3261-46AC-A3BE-03075EAC594E}" type="pres">
      <dgm:prSet presAssocID="{E1888553-7058-4AC5-9456-937DB81EE20E}" presName="iconBgRect" presStyleLbl="node1" presStyleIdx="1" presStyleCnt="5"/>
      <dgm:spPr/>
    </dgm:pt>
    <dgm:pt modelId="{BBF1A60D-EB09-4276-990E-C8A2D1DFD10B}" type="pres">
      <dgm:prSet presAssocID="{E1888553-7058-4AC5-9456-937DB81EE20E}" presName="iconRect" presStyleLbl="solidFgAcc1" presStyleIdx="1" presStyleCnt="5"/>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Venn diagram with solid fill"/>
        </a:ext>
      </dgm:extLst>
    </dgm:pt>
    <dgm:pt modelId="{1F4B6C6F-2389-4F59-8B67-78B794CFA1A2}" type="pres">
      <dgm:prSet presAssocID="{E1888553-7058-4AC5-9456-937DB81EE20E}" presName="spaceRect" presStyleCnt="0"/>
      <dgm:spPr/>
    </dgm:pt>
    <dgm:pt modelId="{C987DC38-0938-47D8-8549-224EB6BA5B19}" type="pres">
      <dgm:prSet presAssocID="{E1888553-7058-4AC5-9456-937DB81EE20E}" presName="textRect" presStyleLbl="revTx" presStyleIdx="1" presStyleCnt="5">
        <dgm:presLayoutVars>
          <dgm:chMax val="1"/>
          <dgm:chPref val="1"/>
        </dgm:presLayoutVars>
      </dgm:prSet>
      <dgm:spPr/>
    </dgm:pt>
    <dgm:pt modelId="{0837C3DF-42A0-4045-AB38-E17D6EBA4E79}" type="pres">
      <dgm:prSet presAssocID="{20D3B9D2-F5ED-44A6-BE66-5C40FF1701AE}" presName="sibTrans" presStyleCnt="0"/>
      <dgm:spPr/>
    </dgm:pt>
    <dgm:pt modelId="{D37D4D96-668F-4A4C-A5F0-E0CCF293EE96}" type="pres">
      <dgm:prSet presAssocID="{067F1357-36B7-479E-805B-EF10E75E85F4}" presName="compNode" presStyleCnt="0"/>
      <dgm:spPr/>
    </dgm:pt>
    <dgm:pt modelId="{C2861FE8-03C7-4ADC-8794-6960630F4F03}" type="pres">
      <dgm:prSet presAssocID="{067F1357-36B7-479E-805B-EF10E75E85F4}" presName="iconBgRect" presStyleLbl="node1" presStyleIdx="2" presStyleCnt="5"/>
      <dgm:spPr/>
    </dgm:pt>
    <dgm:pt modelId="{BA27E112-EFDB-49B6-93AA-F6D70B4F12EC}" type="pres">
      <dgm:prSet presAssocID="{067F1357-36B7-479E-805B-EF10E75E85F4}" presName="iconRect" presStyleLbl="solidFgAcc1" presStyleIdx="2" presStyleCnt="5"/>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Transfer with solid fill"/>
        </a:ext>
      </dgm:extLst>
    </dgm:pt>
    <dgm:pt modelId="{F5894063-D792-49DD-AF4E-3AF14E233C6C}" type="pres">
      <dgm:prSet presAssocID="{067F1357-36B7-479E-805B-EF10E75E85F4}" presName="spaceRect" presStyleCnt="0"/>
      <dgm:spPr/>
    </dgm:pt>
    <dgm:pt modelId="{574C9A5C-267D-441D-B07D-E46843C3CCBB}" type="pres">
      <dgm:prSet presAssocID="{067F1357-36B7-479E-805B-EF10E75E85F4}" presName="textRect" presStyleLbl="revTx" presStyleIdx="2" presStyleCnt="5">
        <dgm:presLayoutVars>
          <dgm:chMax val="1"/>
          <dgm:chPref val="1"/>
        </dgm:presLayoutVars>
      </dgm:prSet>
      <dgm:spPr/>
    </dgm:pt>
    <dgm:pt modelId="{D028D9E2-F733-4754-97BF-B49D5596ADEA}" type="pres">
      <dgm:prSet presAssocID="{F2D474CE-DECA-4EB4-98D8-D450792F3496}" presName="sibTrans" presStyleCnt="0"/>
      <dgm:spPr/>
    </dgm:pt>
    <dgm:pt modelId="{5EA9F011-F2AF-42E3-A993-CD3106BEF9BF}" type="pres">
      <dgm:prSet presAssocID="{81F9312A-695F-48C3-8CD2-700C2F270754}" presName="compNode" presStyleCnt="0"/>
      <dgm:spPr/>
    </dgm:pt>
    <dgm:pt modelId="{9C277B14-6A80-4C54-9024-23395D4D58E1}" type="pres">
      <dgm:prSet presAssocID="{81F9312A-695F-48C3-8CD2-700C2F270754}" presName="iconBgRect" presStyleLbl="node1" presStyleIdx="3" presStyleCnt="5"/>
      <dgm:spPr/>
    </dgm:pt>
    <dgm:pt modelId="{277B8612-DE11-44A0-85EB-7824E5562CA3}" type="pres">
      <dgm:prSet presAssocID="{81F9312A-695F-48C3-8CD2-700C2F270754}" presName="iconRect" presStyleLbl="solidFgAcc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Exclamation mark with solid fill"/>
        </a:ext>
      </dgm:extLst>
    </dgm:pt>
    <dgm:pt modelId="{90C6AEFD-68FD-4E19-AC41-188842D3850D}" type="pres">
      <dgm:prSet presAssocID="{81F9312A-695F-48C3-8CD2-700C2F270754}" presName="spaceRect" presStyleCnt="0"/>
      <dgm:spPr/>
    </dgm:pt>
    <dgm:pt modelId="{207DCD39-2DA4-4EDB-A9FF-776D5A60FABC}" type="pres">
      <dgm:prSet presAssocID="{81F9312A-695F-48C3-8CD2-700C2F270754}" presName="textRect" presStyleLbl="revTx" presStyleIdx="3" presStyleCnt="5">
        <dgm:presLayoutVars>
          <dgm:chMax val="1"/>
          <dgm:chPref val="1"/>
        </dgm:presLayoutVars>
      </dgm:prSet>
      <dgm:spPr/>
    </dgm:pt>
    <dgm:pt modelId="{0CF08A1E-6FD7-427C-BE2F-EE9E35EC3827}" type="pres">
      <dgm:prSet presAssocID="{17F96E61-F193-4B6D-9F8C-FFF888005440}" presName="sibTrans" presStyleCnt="0"/>
      <dgm:spPr/>
    </dgm:pt>
    <dgm:pt modelId="{B6CE250E-496E-4860-89DB-0D994C23651D}" type="pres">
      <dgm:prSet presAssocID="{015B709D-59EA-4972-89AA-B37477BE5D08}" presName="compNode" presStyleCnt="0"/>
      <dgm:spPr/>
    </dgm:pt>
    <dgm:pt modelId="{4584C79A-DA91-4652-8449-B483DFEAD312}" type="pres">
      <dgm:prSet presAssocID="{015B709D-59EA-4972-89AA-B37477BE5D08}" presName="iconBgRect" presStyleLbl="node1" presStyleIdx="4" presStyleCnt="5"/>
      <dgm:spPr/>
    </dgm:pt>
    <dgm:pt modelId="{0A747FFD-A7AB-4AEB-8C12-FD8A002B8C7C}" type="pres">
      <dgm:prSet presAssocID="{015B709D-59EA-4972-89AA-B37477BE5D08}" presName="iconRect" presStyleLbl="solidFgAcc1" presStyleIdx="4" presStyleCnt="5"/>
      <dgm:spPr>
        <a:blipFill>
          <a:blip xmlns:r="http://schemas.openxmlformats.org/officeDocument/2006/relationships">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Network with solid fill"/>
        </a:ext>
      </dgm:extLst>
    </dgm:pt>
    <dgm:pt modelId="{8E625342-853C-469D-B51F-6C0D92543DA6}" type="pres">
      <dgm:prSet presAssocID="{015B709D-59EA-4972-89AA-B37477BE5D08}" presName="spaceRect" presStyleCnt="0"/>
      <dgm:spPr/>
    </dgm:pt>
    <dgm:pt modelId="{C7233F95-0648-478E-AB2F-28DF955A3B31}" type="pres">
      <dgm:prSet presAssocID="{015B709D-59EA-4972-89AA-B37477BE5D08}" presName="textRect" presStyleLbl="revTx" presStyleIdx="4" presStyleCnt="5">
        <dgm:presLayoutVars>
          <dgm:chMax val="1"/>
          <dgm:chPref val="1"/>
        </dgm:presLayoutVars>
      </dgm:prSet>
      <dgm:spPr/>
    </dgm:pt>
  </dgm:ptLst>
  <dgm:cxnLst>
    <dgm:cxn modelId="{DAFDE006-3AA1-455E-9A42-1E28C977613B}" type="presOf" srcId="{B2CFD41A-5B10-4F41-9425-56279D944A5E}" destId="{88C73971-27D5-4F6D-92E6-17F0CD9E2A4B}" srcOrd="0" destOrd="0" presId="urn:microsoft.com/office/officeart/2024/layout/IconCircleLabelList"/>
    <dgm:cxn modelId="{72F43532-CBD1-494E-AB5A-C5873E64E906}" type="presOf" srcId="{067F1357-36B7-479E-805B-EF10E75E85F4}" destId="{574C9A5C-267D-441D-B07D-E46843C3CCBB}" srcOrd="0" destOrd="0" presId="urn:microsoft.com/office/officeart/2024/layout/IconCircleLabelList"/>
    <dgm:cxn modelId="{46C1EF5E-B02F-4F21-95A9-0DE8BBE6B4EE}" srcId="{3FD82747-EBB0-4146-A665-29F5932A381C}" destId="{B2CFD41A-5B10-4F41-9425-56279D944A5E}" srcOrd="0" destOrd="0" parTransId="{D9CA8E57-9313-4586-B19D-D59D402A22F3}" sibTransId="{3C180251-47A1-4796-883E-DB207507CCA3}"/>
    <dgm:cxn modelId="{7B750560-1FA2-4042-B7EF-0C943C10C060}" type="presOf" srcId="{3FD82747-EBB0-4146-A665-29F5932A381C}" destId="{BC73F300-DD9A-4A84-BFE2-78644720C3D0}" srcOrd="0" destOrd="0" presId="urn:microsoft.com/office/officeart/2024/layout/IconCircleLabelList"/>
    <dgm:cxn modelId="{B58A2081-6493-4C78-856F-78F38649048E}" type="presOf" srcId="{015B709D-59EA-4972-89AA-B37477BE5D08}" destId="{C7233F95-0648-478E-AB2F-28DF955A3B31}" srcOrd="0" destOrd="0" presId="urn:microsoft.com/office/officeart/2024/layout/IconCircleLabelList"/>
    <dgm:cxn modelId="{7FBE00B4-B7FA-470F-9D09-DF5FD0070289}" srcId="{3FD82747-EBB0-4146-A665-29F5932A381C}" destId="{067F1357-36B7-479E-805B-EF10E75E85F4}" srcOrd="2" destOrd="0" parTransId="{C2BE57B8-EF74-4EA2-AA8B-B71C18344DB6}" sibTransId="{F2D474CE-DECA-4EB4-98D8-D450792F3496}"/>
    <dgm:cxn modelId="{EBD48DC2-E3EE-40AF-8CE1-7515EBD84F4C}" srcId="{3FD82747-EBB0-4146-A665-29F5932A381C}" destId="{015B709D-59EA-4972-89AA-B37477BE5D08}" srcOrd="4" destOrd="0" parTransId="{1861D056-FC9B-45E8-9653-474273169A33}" sibTransId="{99B36A92-3BA2-4983-9855-7CF4B2D5E3DC}"/>
    <dgm:cxn modelId="{75D9CBD3-EFA9-4AB5-9344-3529CA4EA383}" type="presOf" srcId="{81F9312A-695F-48C3-8CD2-700C2F270754}" destId="{207DCD39-2DA4-4EDB-A9FF-776D5A60FABC}" srcOrd="0" destOrd="0" presId="urn:microsoft.com/office/officeart/2024/layout/IconCircleLabelList"/>
    <dgm:cxn modelId="{211F97EF-2FD7-48AD-807C-DAA40955C2BB}" srcId="{3FD82747-EBB0-4146-A665-29F5932A381C}" destId="{81F9312A-695F-48C3-8CD2-700C2F270754}" srcOrd="3" destOrd="0" parTransId="{564559CD-67C8-4C0E-A4B2-4CDF3EF491B7}" sibTransId="{17F96E61-F193-4B6D-9F8C-FFF888005440}"/>
    <dgm:cxn modelId="{78335FF6-D5AA-4437-864C-5C5ECF075E5B}" type="presOf" srcId="{E1888553-7058-4AC5-9456-937DB81EE20E}" destId="{C987DC38-0938-47D8-8549-224EB6BA5B19}" srcOrd="0" destOrd="0" presId="urn:microsoft.com/office/officeart/2024/layout/IconCircleLabelList"/>
    <dgm:cxn modelId="{7BC257F8-E624-417C-B86A-AFAC724209F1}" srcId="{3FD82747-EBB0-4146-A665-29F5932A381C}" destId="{E1888553-7058-4AC5-9456-937DB81EE20E}" srcOrd="1" destOrd="0" parTransId="{5FF80185-34B2-4025-BA92-9BB5CDA2F427}" sibTransId="{20D3B9D2-F5ED-44A6-BE66-5C40FF1701AE}"/>
    <dgm:cxn modelId="{495E9F23-516E-4D37-A359-A5E9AA6889E8}" type="presParOf" srcId="{BC73F300-DD9A-4A84-BFE2-78644720C3D0}" destId="{B280BAE4-9FF8-4593-84CD-89F91DFF34AC}" srcOrd="0" destOrd="0" presId="urn:microsoft.com/office/officeart/2024/layout/IconCircleLabelList"/>
    <dgm:cxn modelId="{FCAE8913-7460-4765-903D-ABF6B46B18B4}" type="presParOf" srcId="{B280BAE4-9FF8-4593-84CD-89F91DFF34AC}" destId="{6F82CE75-0B9A-45B0-8747-2FC011292237}" srcOrd="0" destOrd="0" presId="urn:microsoft.com/office/officeart/2024/layout/IconCircleLabelList"/>
    <dgm:cxn modelId="{CFB16D1E-E589-4E3B-8AD9-842461BA6479}" type="presParOf" srcId="{B280BAE4-9FF8-4593-84CD-89F91DFF34AC}" destId="{635B858F-DD23-4EE4-A822-6D6E0E4B6575}" srcOrd="1" destOrd="0" presId="urn:microsoft.com/office/officeart/2024/layout/IconCircleLabelList"/>
    <dgm:cxn modelId="{CED84602-7563-4F1C-B43B-8EA4E5263F8B}" type="presParOf" srcId="{B280BAE4-9FF8-4593-84CD-89F91DFF34AC}" destId="{398F5387-89AA-4ED7-97A2-FEC0A5A71F08}" srcOrd="2" destOrd="0" presId="urn:microsoft.com/office/officeart/2024/layout/IconCircleLabelList"/>
    <dgm:cxn modelId="{CC27DEDA-EEB0-4A03-A1AD-BDD0DCE4FDAC}" type="presParOf" srcId="{B280BAE4-9FF8-4593-84CD-89F91DFF34AC}" destId="{88C73971-27D5-4F6D-92E6-17F0CD9E2A4B}" srcOrd="3" destOrd="0" presId="urn:microsoft.com/office/officeart/2024/layout/IconCircleLabelList"/>
    <dgm:cxn modelId="{D8B6A7D2-2706-458F-B097-5A0C682054AB}" type="presParOf" srcId="{BC73F300-DD9A-4A84-BFE2-78644720C3D0}" destId="{5DD9E464-932D-4D81-8BF7-D35B3493348E}" srcOrd="1" destOrd="0" presId="urn:microsoft.com/office/officeart/2024/layout/IconCircleLabelList"/>
    <dgm:cxn modelId="{0286DE60-F8B7-400E-AC88-04EBA012BAFA}" type="presParOf" srcId="{BC73F300-DD9A-4A84-BFE2-78644720C3D0}" destId="{7CED24BD-1973-4448-91BC-9C088FF6362E}" srcOrd="2" destOrd="0" presId="urn:microsoft.com/office/officeart/2024/layout/IconCircleLabelList"/>
    <dgm:cxn modelId="{0367FC74-F6EE-4F2E-97A6-082AFE54D960}" type="presParOf" srcId="{7CED24BD-1973-4448-91BC-9C088FF6362E}" destId="{D611C7EE-3261-46AC-A3BE-03075EAC594E}" srcOrd="0" destOrd="0" presId="urn:microsoft.com/office/officeart/2024/layout/IconCircleLabelList"/>
    <dgm:cxn modelId="{6F36571A-EAE4-489E-88C8-D5EF71213C3E}" type="presParOf" srcId="{7CED24BD-1973-4448-91BC-9C088FF6362E}" destId="{BBF1A60D-EB09-4276-990E-C8A2D1DFD10B}" srcOrd="1" destOrd="0" presId="urn:microsoft.com/office/officeart/2024/layout/IconCircleLabelList"/>
    <dgm:cxn modelId="{33C6207B-FC8C-4E81-8882-DDFAB8C47DF7}" type="presParOf" srcId="{7CED24BD-1973-4448-91BC-9C088FF6362E}" destId="{1F4B6C6F-2389-4F59-8B67-78B794CFA1A2}" srcOrd="2" destOrd="0" presId="urn:microsoft.com/office/officeart/2024/layout/IconCircleLabelList"/>
    <dgm:cxn modelId="{FD24E9FD-0C3F-42D6-8F01-6BD616ECD271}" type="presParOf" srcId="{7CED24BD-1973-4448-91BC-9C088FF6362E}" destId="{C987DC38-0938-47D8-8549-224EB6BA5B19}" srcOrd="3" destOrd="0" presId="urn:microsoft.com/office/officeart/2024/layout/IconCircleLabelList"/>
    <dgm:cxn modelId="{36673BC1-1709-40CD-B74C-A403651B3B3C}" type="presParOf" srcId="{BC73F300-DD9A-4A84-BFE2-78644720C3D0}" destId="{0837C3DF-42A0-4045-AB38-E17D6EBA4E79}" srcOrd="3" destOrd="0" presId="urn:microsoft.com/office/officeart/2024/layout/IconCircleLabelList"/>
    <dgm:cxn modelId="{04687133-FABD-4719-968E-EAD2FDA5C499}" type="presParOf" srcId="{BC73F300-DD9A-4A84-BFE2-78644720C3D0}" destId="{D37D4D96-668F-4A4C-A5F0-E0CCF293EE96}" srcOrd="4" destOrd="0" presId="urn:microsoft.com/office/officeart/2024/layout/IconCircleLabelList"/>
    <dgm:cxn modelId="{FC73BCC6-9CC3-4ACB-8670-6A68E32DF7DB}" type="presParOf" srcId="{D37D4D96-668F-4A4C-A5F0-E0CCF293EE96}" destId="{C2861FE8-03C7-4ADC-8794-6960630F4F03}" srcOrd="0" destOrd="0" presId="urn:microsoft.com/office/officeart/2024/layout/IconCircleLabelList"/>
    <dgm:cxn modelId="{85B535D8-E5F6-4516-927D-BF8FF2A11CF5}" type="presParOf" srcId="{D37D4D96-668F-4A4C-A5F0-E0CCF293EE96}" destId="{BA27E112-EFDB-49B6-93AA-F6D70B4F12EC}" srcOrd="1" destOrd="0" presId="urn:microsoft.com/office/officeart/2024/layout/IconCircleLabelList"/>
    <dgm:cxn modelId="{B4B0556E-8E27-450D-8955-1EE114F21516}" type="presParOf" srcId="{D37D4D96-668F-4A4C-A5F0-E0CCF293EE96}" destId="{F5894063-D792-49DD-AF4E-3AF14E233C6C}" srcOrd="2" destOrd="0" presId="urn:microsoft.com/office/officeart/2024/layout/IconCircleLabelList"/>
    <dgm:cxn modelId="{B9E3533F-49E4-4E8C-9030-77AB8B854563}" type="presParOf" srcId="{D37D4D96-668F-4A4C-A5F0-E0CCF293EE96}" destId="{574C9A5C-267D-441D-B07D-E46843C3CCBB}" srcOrd="3" destOrd="0" presId="urn:microsoft.com/office/officeart/2024/layout/IconCircleLabelList"/>
    <dgm:cxn modelId="{2C815B1F-A104-4D8F-879A-4CBC8FFB6301}" type="presParOf" srcId="{BC73F300-DD9A-4A84-BFE2-78644720C3D0}" destId="{D028D9E2-F733-4754-97BF-B49D5596ADEA}" srcOrd="5" destOrd="0" presId="urn:microsoft.com/office/officeart/2024/layout/IconCircleLabelList"/>
    <dgm:cxn modelId="{93112204-88DF-425E-8AD0-54FBDDB0243D}" type="presParOf" srcId="{BC73F300-DD9A-4A84-BFE2-78644720C3D0}" destId="{5EA9F011-F2AF-42E3-A993-CD3106BEF9BF}" srcOrd="6" destOrd="0" presId="urn:microsoft.com/office/officeart/2024/layout/IconCircleLabelList"/>
    <dgm:cxn modelId="{83E8E5F9-D303-430E-9910-9B27AB051A93}" type="presParOf" srcId="{5EA9F011-F2AF-42E3-A993-CD3106BEF9BF}" destId="{9C277B14-6A80-4C54-9024-23395D4D58E1}" srcOrd="0" destOrd="0" presId="urn:microsoft.com/office/officeart/2024/layout/IconCircleLabelList"/>
    <dgm:cxn modelId="{8D44D870-4AD3-4D03-9F1F-7B672B22278F}" type="presParOf" srcId="{5EA9F011-F2AF-42E3-A993-CD3106BEF9BF}" destId="{277B8612-DE11-44A0-85EB-7824E5562CA3}" srcOrd="1" destOrd="0" presId="urn:microsoft.com/office/officeart/2024/layout/IconCircleLabelList"/>
    <dgm:cxn modelId="{0EC133CA-887B-4C5E-A389-37F7FF68D225}" type="presParOf" srcId="{5EA9F011-F2AF-42E3-A993-CD3106BEF9BF}" destId="{90C6AEFD-68FD-4E19-AC41-188842D3850D}" srcOrd="2" destOrd="0" presId="urn:microsoft.com/office/officeart/2024/layout/IconCircleLabelList"/>
    <dgm:cxn modelId="{0FF2441C-28A0-4C72-9695-09D6CFAB4600}" type="presParOf" srcId="{5EA9F011-F2AF-42E3-A993-CD3106BEF9BF}" destId="{207DCD39-2DA4-4EDB-A9FF-776D5A60FABC}" srcOrd="3" destOrd="0" presId="urn:microsoft.com/office/officeart/2024/layout/IconCircleLabelList"/>
    <dgm:cxn modelId="{FE988A59-F0F5-4424-A0C6-ECEB4D721E41}" type="presParOf" srcId="{BC73F300-DD9A-4A84-BFE2-78644720C3D0}" destId="{0CF08A1E-6FD7-427C-BE2F-EE9E35EC3827}" srcOrd="7" destOrd="0" presId="urn:microsoft.com/office/officeart/2024/layout/IconCircleLabelList"/>
    <dgm:cxn modelId="{F89D9C5B-E56E-4A28-B699-D5522381F431}" type="presParOf" srcId="{BC73F300-DD9A-4A84-BFE2-78644720C3D0}" destId="{B6CE250E-496E-4860-89DB-0D994C23651D}" srcOrd="8" destOrd="0" presId="urn:microsoft.com/office/officeart/2024/layout/IconCircleLabelList"/>
    <dgm:cxn modelId="{145E62E2-DB88-456D-B6CB-B2093B99BC91}" type="presParOf" srcId="{B6CE250E-496E-4860-89DB-0D994C23651D}" destId="{4584C79A-DA91-4652-8449-B483DFEAD312}" srcOrd="0" destOrd="0" presId="urn:microsoft.com/office/officeart/2024/layout/IconCircleLabelList"/>
    <dgm:cxn modelId="{C4616092-B36B-4476-88B5-DE897633F826}" type="presParOf" srcId="{B6CE250E-496E-4860-89DB-0D994C23651D}" destId="{0A747FFD-A7AB-4AEB-8C12-FD8A002B8C7C}" srcOrd="1" destOrd="0" presId="urn:microsoft.com/office/officeart/2024/layout/IconCircleLabelList"/>
    <dgm:cxn modelId="{066D0591-578C-46C4-95CA-C90A88F5BDBA}" type="presParOf" srcId="{B6CE250E-496E-4860-89DB-0D994C23651D}" destId="{8E625342-853C-469D-B51F-6C0D92543DA6}" srcOrd="2" destOrd="0" presId="urn:microsoft.com/office/officeart/2024/layout/IconCircleLabelList"/>
    <dgm:cxn modelId="{CCE5CA50-CE05-48AD-ADB8-EF193E348CE2}" type="presParOf" srcId="{B6CE250E-496E-4860-89DB-0D994C23651D}" destId="{C7233F95-0648-478E-AB2F-28DF955A3B31}" srcOrd="3" destOrd="0" presId="urn:microsoft.com/office/officeart/2024/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3ED338-7AD1-4E31-9BC9-91EB31A52EB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572E2C0-48CD-4629-BE1D-BB131E063698}">
      <dgm:prSet custT="1"/>
      <dgm:spPr/>
      <dgm:t>
        <a:bodyPr/>
        <a:lstStyle/>
        <a:p>
          <a:pPr algn="ctr"/>
          <a:r>
            <a:rPr lang="en-GB" sz="1400" b="1" dirty="0">
              <a:latin typeface="Aptos" panose="020B0004020202020204" pitchFamily="34" charset="0"/>
            </a:rPr>
            <a:t>🟣 A clear Introduction</a:t>
          </a:r>
          <a:br>
            <a:rPr lang="en-GB" sz="1400" b="1" dirty="0">
              <a:latin typeface="Aptos" panose="020B0004020202020204" pitchFamily="34" charset="0"/>
            </a:rPr>
          </a:br>
          <a:endParaRPr lang="en-GB" sz="1400" b="1" dirty="0">
            <a:latin typeface="Aptos" panose="020B0004020202020204" pitchFamily="34" charset="0"/>
          </a:endParaRPr>
        </a:p>
      </dgm:t>
    </dgm:pt>
    <dgm:pt modelId="{69B17743-97BF-41B8-BF91-AFCA695615CF}" type="parTrans" cxnId="{EFE747E4-EF5E-4121-BCD3-98C4FB8E635C}">
      <dgm:prSet/>
      <dgm:spPr/>
      <dgm:t>
        <a:bodyPr/>
        <a:lstStyle/>
        <a:p>
          <a:endParaRPr lang="en-GB" sz="3600">
            <a:latin typeface="Aptos" panose="020B0004020202020204" pitchFamily="34" charset="0"/>
          </a:endParaRPr>
        </a:p>
      </dgm:t>
    </dgm:pt>
    <dgm:pt modelId="{26EE615A-66C2-480E-BF1C-9D185C3A604E}" type="sibTrans" cxnId="{EFE747E4-EF5E-4121-BCD3-98C4FB8E635C}">
      <dgm:prSet/>
      <dgm:spPr/>
      <dgm:t>
        <a:bodyPr/>
        <a:lstStyle/>
        <a:p>
          <a:endParaRPr lang="en-GB" sz="3600">
            <a:latin typeface="Aptos" panose="020B0004020202020204" pitchFamily="34" charset="0"/>
          </a:endParaRPr>
        </a:p>
      </dgm:t>
    </dgm:pt>
    <dgm:pt modelId="{97DE7223-E026-4162-925B-BA0BE37A0801}">
      <dgm:prSet custT="1"/>
      <dgm:spPr/>
      <dgm:t>
        <a:bodyPr/>
        <a:lstStyle/>
        <a:p>
          <a:pPr algn="ctr"/>
          <a:r>
            <a:rPr lang="en-GB" sz="1400" b="1" dirty="0">
              <a:latin typeface="Aptos" panose="020B0004020202020204" pitchFamily="34" charset="0"/>
            </a:rPr>
            <a:t>🟣 A short section on Thematic Analysis</a:t>
          </a:r>
          <a:br>
            <a:rPr lang="en-GB" sz="1400" b="1" dirty="0">
              <a:latin typeface="Aptos" panose="020B0004020202020204" pitchFamily="34" charset="0"/>
            </a:rPr>
          </a:br>
          <a:endParaRPr lang="en-GB" sz="1400" b="1" dirty="0">
            <a:latin typeface="Aptos" panose="020B0004020202020204" pitchFamily="34" charset="0"/>
          </a:endParaRPr>
        </a:p>
      </dgm:t>
    </dgm:pt>
    <dgm:pt modelId="{D4BAEDFE-EEC5-46A5-BDDD-D25514E5579D}" type="parTrans" cxnId="{976D6944-8122-435F-8D25-FA76DAB9DC92}">
      <dgm:prSet/>
      <dgm:spPr/>
      <dgm:t>
        <a:bodyPr/>
        <a:lstStyle/>
        <a:p>
          <a:endParaRPr lang="en-GB" sz="3600">
            <a:latin typeface="Aptos" panose="020B0004020202020204" pitchFamily="34" charset="0"/>
          </a:endParaRPr>
        </a:p>
      </dgm:t>
    </dgm:pt>
    <dgm:pt modelId="{7E18DE11-A2FE-4B8E-9D63-933ABCFB319E}" type="sibTrans" cxnId="{976D6944-8122-435F-8D25-FA76DAB9DC92}">
      <dgm:prSet/>
      <dgm:spPr/>
      <dgm:t>
        <a:bodyPr/>
        <a:lstStyle/>
        <a:p>
          <a:endParaRPr lang="en-GB" sz="3600">
            <a:latin typeface="Aptos" panose="020B0004020202020204" pitchFamily="34" charset="0"/>
          </a:endParaRPr>
        </a:p>
      </dgm:t>
    </dgm:pt>
    <dgm:pt modelId="{893E14F9-3390-47EF-9DE8-DD7E4140B48C}">
      <dgm:prSet custT="1"/>
      <dgm:spPr/>
      <dgm:t>
        <a:bodyPr/>
        <a:lstStyle/>
        <a:p>
          <a:pPr algn="ctr"/>
          <a:r>
            <a:rPr lang="en-GB" sz="1400" b="1" dirty="0">
              <a:latin typeface="Aptos" panose="020B0004020202020204" pitchFamily="34" charset="0"/>
            </a:rPr>
            <a:t>🟣 3 Thematic Sections</a:t>
          </a:r>
          <a:br>
            <a:rPr lang="en-GB" sz="1400" b="1" dirty="0">
              <a:latin typeface="Aptos" panose="020B0004020202020204" pitchFamily="34" charset="0"/>
            </a:rPr>
          </a:br>
          <a:endParaRPr lang="en-GB" sz="1400" b="1" dirty="0">
            <a:latin typeface="Aptos" panose="020B0004020202020204" pitchFamily="34" charset="0"/>
          </a:endParaRPr>
        </a:p>
      </dgm:t>
    </dgm:pt>
    <dgm:pt modelId="{D029791B-1745-41D2-A0E3-94D62DAAE42E}" type="parTrans" cxnId="{203F90F4-E502-497B-84D7-688451D264C1}">
      <dgm:prSet/>
      <dgm:spPr/>
      <dgm:t>
        <a:bodyPr/>
        <a:lstStyle/>
        <a:p>
          <a:endParaRPr lang="en-GB" sz="3600">
            <a:latin typeface="Aptos" panose="020B0004020202020204" pitchFamily="34" charset="0"/>
          </a:endParaRPr>
        </a:p>
      </dgm:t>
    </dgm:pt>
    <dgm:pt modelId="{F67DC23F-5C74-40EE-9E84-BF1F865617E8}" type="sibTrans" cxnId="{203F90F4-E502-497B-84D7-688451D264C1}">
      <dgm:prSet/>
      <dgm:spPr/>
      <dgm:t>
        <a:bodyPr/>
        <a:lstStyle/>
        <a:p>
          <a:endParaRPr lang="en-GB" sz="3600">
            <a:latin typeface="Aptos" panose="020B0004020202020204" pitchFamily="34" charset="0"/>
          </a:endParaRPr>
        </a:p>
      </dgm:t>
    </dgm:pt>
    <dgm:pt modelId="{6B99347E-CE12-4506-A961-66DB76F83A8A}">
      <dgm:prSet custT="1"/>
      <dgm:spPr/>
      <dgm:t>
        <a:bodyPr/>
        <a:lstStyle/>
        <a:p>
          <a:pPr algn="ctr"/>
          <a:r>
            <a:rPr lang="en-GB" sz="1400" b="1" dirty="0">
              <a:latin typeface="Aptos" panose="020B0004020202020204" pitchFamily="34" charset="0"/>
            </a:rPr>
            <a:t>🟣 A Conclusion</a:t>
          </a:r>
          <a:br>
            <a:rPr lang="en-GB" sz="1400" b="1" dirty="0">
              <a:latin typeface="Aptos" panose="020B0004020202020204" pitchFamily="34" charset="0"/>
            </a:rPr>
          </a:br>
          <a:endParaRPr lang="en-GB" sz="1400" b="1" dirty="0">
            <a:latin typeface="Aptos" panose="020B0004020202020204" pitchFamily="34" charset="0"/>
          </a:endParaRPr>
        </a:p>
      </dgm:t>
    </dgm:pt>
    <dgm:pt modelId="{1824D271-12A3-4465-A6EB-613E8DB2F41E}" type="parTrans" cxnId="{6B80DEC3-C619-4455-AF00-5A15C1F2A477}">
      <dgm:prSet/>
      <dgm:spPr/>
      <dgm:t>
        <a:bodyPr/>
        <a:lstStyle/>
        <a:p>
          <a:endParaRPr lang="en-GB" sz="3600">
            <a:latin typeface="Aptos" panose="020B0004020202020204" pitchFamily="34" charset="0"/>
          </a:endParaRPr>
        </a:p>
      </dgm:t>
    </dgm:pt>
    <dgm:pt modelId="{B5F846AA-620F-4EF8-8D5D-5F16A8DDE7EF}" type="sibTrans" cxnId="{6B80DEC3-C619-4455-AF00-5A15C1F2A477}">
      <dgm:prSet/>
      <dgm:spPr/>
      <dgm:t>
        <a:bodyPr/>
        <a:lstStyle/>
        <a:p>
          <a:endParaRPr lang="en-GB" sz="3600">
            <a:latin typeface="Aptos" panose="020B0004020202020204" pitchFamily="34" charset="0"/>
          </a:endParaRPr>
        </a:p>
      </dgm:t>
    </dgm:pt>
    <dgm:pt modelId="{351FB647-9275-4970-9CBE-C4F7D3C79A78}">
      <dgm:prSet custT="1"/>
      <dgm:spPr/>
      <dgm:t>
        <a:bodyPr/>
        <a:lstStyle/>
        <a:p>
          <a:r>
            <a:rPr lang="en-GB" sz="1400" dirty="0">
              <a:latin typeface="Aptos" panose="020B0004020202020204" pitchFamily="34" charset="0"/>
            </a:rPr>
            <a:t>Briefly outline the chapter</a:t>
          </a:r>
          <a:br>
            <a:rPr lang="en-GB" sz="1400" dirty="0">
              <a:latin typeface="Aptos" panose="020B0004020202020204" pitchFamily="34" charset="0"/>
            </a:rPr>
          </a:br>
          <a:endParaRPr lang="en-GB" sz="1400" dirty="0">
            <a:latin typeface="Aptos" panose="020B0004020202020204" pitchFamily="34" charset="0"/>
          </a:endParaRPr>
        </a:p>
      </dgm:t>
    </dgm:pt>
    <dgm:pt modelId="{56211378-8A19-4340-B5FA-8096CD198FD8}" type="parTrans" cxnId="{E8F56224-2F9C-424B-AB39-8D9E03E0C3AD}">
      <dgm:prSet/>
      <dgm:spPr/>
      <dgm:t>
        <a:bodyPr/>
        <a:lstStyle/>
        <a:p>
          <a:endParaRPr lang="en-GB" sz="3600">
            <a:latin typeface="Aptos" panose="020B0004020202020204" pitchFamily="34" charset="0"/>
          </a:endParaRPr>
        </a:p>
      </dgm:t>
    </dgm:pt>
    <dgm:pt modelId="{60D1BA75-6DDE-43D4-A818-E4410158CCA3}" type="sibTrans" cxnId="{E8F56224-2F9C-424B-AB39-8D9E03E0C3AD}">
      <dgm:prSet/>
      <dgm:spPr/>
      <dgm:t>
        <a:bodyPr/>
        <a:lstStyle/>
        <a:p>
          <a:endParaRPr lang="en-GB" sz="3600">
            <a:latin typeface="Aptos" panose="020B0004020202020204" pitchFamily="34" charset="0"/>
          </a:endParaRPr>
        </a:p>
      </dgm:t>
    </dgm:pt>
    <dgm:pt modelId="{BEFE8E72-C267-48D2-8345-B83C6B6D7F20}">
      <dgm:prSet custT="1"/>
      <dgm:spPr/>
      <dgm:t>
        <a:bodyPr/>
        <a:lstStyle/>
        <a:p>
          <a:r>
            <a:rPr lang="en-GB" sz="1400" dirty="0">
              <a:latin typeface="Aptos" panose="020B0004020202020204" pitchFamily="34" charset="0"/>
            </a:rPr>
            <a:t>List the themes you’ll be exploring</a:t>
          </a:r>
          <a:br>
            <a:rPr lang="en-GB" sz="1400" dirty="0">
              <a:latin typeface="Aptos" panose="020B0004020202020204" pitchFamily="34" charset="0"/>
            </a:rPr>
          </a:br>
          <a:endParaRPr lang="en-GB" sz="1400" dirty="0">
            <a:latin typeface="Aptos" panose="020B0004020202020204" pitchFamily="34" charset="0"/>
          </a:endParaRPr>
        </a:p>
      </dgm:t>
    </dgm:pt>
    <dgm:pt modelId="{2863A523-1231-4BDF-9208-E09578AE487A}" type="parTrans" cxnId="{CC4514C7-B8FA-41A8-93FC-69FF9360C02C}">
      <dgm:prSet/>
      <dgm:spPr/>
      <dgm:t>
        <a:bodyPr/>
        <a:lstStyle/>
        <a:p>
          <a:endParaRPr lang="en-GB" sz="3600">
            <a:latin typeface="Aptos" panose="020B0004020202020204" pitchFamily="34" charset="0"/>
          </a:endParaRPr>
        </a:p>
      </dgm:t>
    </dgm:pt>
    <dgm:pt modelId="{665BE0F5-90A0-4442-A1DA-F4B11DEDD063}" type="sibTrans" cxnId="{CC4514C7-B8FA-41A8-93FC-69FF9360C02C}">
      <dgm:prSet/>
      <dgm:spPr/>
      <dgm:t>
        <a:bodyPr/>
        <a:lstStyle/>
        <a:p>
          <a:endParaRPr lang="en-GB" sz="3600">
            <a:latin typeface="Aptos" panose="020B0004020202020204" pitchFamily="34" charset="0"/>
          </a:endParaRPr>
        </a:p>
      </dgm:t>
    </dgm:pt>
    <dgm:pt modelId="{FA7A22C9-154F-481B-B9A7-5FF7DFE2CCC9}">
      <dgm:prSet custT="1"/>
      <dgm:spPr/>
      <dgm:t>
        <a:bodyPr/>
        <a:lstStyle/>
        <a:p>
          <a:r>
            <a:rPr lang="en-GB" sz="1400" dirty="0">
              <a:latin typeface="Aptos" panose="020B0004020202020204" pitchFamily="34" charset="0"/>
            </a:rPr>
            <a:t>Remind the reader of your research aim/question</a:t>
          </a:r>
        </a:p>
      </dgm:t>
    </dgm:pt>
    <dgm:pt modelId="{6563B7EF-F752-49B8-851E-8B36B70565AA}" type="parTrans" cxnId="{229FA07E-9565-41AF-89A8-67F08EF43A68}">
      <dgm:prSet/>
      <dgm:spPr/>
      <dgm:t>
        <a:bodyPr/>
        <a:lstStyle/>
        <a:p>
          <a:endParaRPr lang="en-GB" sz="3600">
            <a:latin typeface="Aptos" panose="020B0004020202020204" pitchFamily="34" charset="0"/>
          </a:endParaRPr>
        </a:p>
      </dgm:t>
    </dgm:pt>
    <dgm:pt modelId="{6C7E3AD4-BC27-4A05-B08C-A765DF8DA73E}" type="sibTrans" cxnId="{229FA07E-9565-41AF-89A8-67F08EF43A68}">
      <dgm:prSet/>
      <dgm:spPr/>
      <dgm:t>
        <a:bodyPr/>
        <a:lstStyle/>
        <a:p>
          <a:endParaRPr lang="en-GB" sz="3600">
            <a:latin typeface="Aptos" panose="020B0004020202020204" pitchFamily="34" charset="0"/>
          </a:endParaRPr>
        </a:p>
      </dgm:t>
    </dgm:pt>
    <dgm:pt modelId="{57E614B6-F712-413E-8D26-E7D41F08560E}">
      <dgm:prSet custT="1"/>
      <dgm:spPr/>
      <dgm:t>
        <a:bodyPr/>
        <a:lstStyle/>
        <a:p>
          <a:r>
            <a:rPr lang="en-GB" sz="1400" dirty="0">
              <a:latin typeface="Aptos" panose="020B0004020202020204" pitchFamily="34" charset="0"/>
            </a:rPr>
            <a:t>Define the method using a reliable academic source</a:t>
          </a:r>
          <a:br>
            <a:rPr lang="en-GB" sz="1400" dirty="0">
              <a:latin typeface="Aptos" panose="020B0004020202020204" pitchFamily="34" charset="0"/>
            </a:rPr>
          </a:br>
          <a:endParaRPr lang="en-GB" sz="1400" dirty="0">
            <a:latin typeface="Aptos" panose="020B0004020202020204" pitchFamily="34" charset="0"/>
          </a:endParaRPr>
        </a:p>
      </dgm:t>
    </dgm:pt>
    <dgm:pt modelId="{877AE3C4-763D-4E6D-8144-012F973DEB38}" type="parTrans" cxnId="{BC32D725-B466-43D6-9813-9FE37C8004E7}">
      <dgm:prSet/>
      <dgm:spPr/>
      <dgm:t>
        <a:bodyPr/>
        <a:lstStyle/>
        <a:p>
          <a:endParaRPr lang="en-GB" sz="3600">
            <a:latin typeface="Aptos" panose="020B0004020202020204" pitchFamily="34" charset="0"/>
          </a:endParaRPr>
        </a:p>
      </dgm:t>
    </dgm:pt>
    <dgm:pt modelId="{C4B15AA9-EA94-44D5-97D8-54576A110D48}" type="sibTrans" cxnId="{BC32D725-B466-43D6-9813-9FE37C8004E7}">
      <dgm:prSet/>
      <dgm:spPr/>
      <dgm:t>
        <a:bodyPr/>
        <a:lstStyle/>
        <a:p>
          <a:endParaRPr lang="en-GB" sz="3600">
            <a:latin typeface="Aptos" panose="020B0004020202020204" pitchFamily="34" charset="0"/>
          </a:endParaRPr>
        </a:p>
      </dgm:t>
    </dgm:pt>
    <dgm:pt modelId="{1ADC458E-EC8C-46A9-8F50-293518DBB580}">
      <dgm:prSet custT="1"/>
      <dgm:spPr/>
      <dgm:t>
        <a:bodyPr/>
        <a:lstStyle/>
        <a:p>
          <a:r>
            <a:rPr lang="en-GB" sz="1400" dirty="0">
              <a:latin typeface="Aptos" panose="020B0004020202020204" pitchFamily="34" charset="0"/>
            </a:rPr>
            <a:t>Explain how you identified and grouped your themes from your coded data</a:t>
          </a:r>
          <a:br>
            <a:rPr lang="en-GB" sz="1400" dirty="0">
              <a:latin typeface="Aptos" panose="020B0004020202020204" pitchFamily="34" charset="0"/>
            </a:rPr>
          </a:br>
          <a:endParaRPr lang="en-GB" sz="1400" dirty="0">
            <a:latin typeface="Aptos" panose="020B0004020202020204" pitchFamily="34" charset="0"/>
          </a:endParaRPr>
        </a:p>
      </dgm:t>
    </dgm:pt>
    <dgm:pt modelId="{7E751760-7B84-4BDC-AF14-F870F158B036}" type="parTrans" cxnId="{B7674DE8-4295-49FD-8498-7D700A2AFAA7}">
      <dgm:prSet/>
      <dgm:spPr/>
      <dgm:t>
        <a:bodyPr/>
        <a:lstStyle/>
        <a:p>
          <a:endParaRPr lang="en-GB" sz="3600">
            <a:latin typeface="Aptos" panose="020B0004020202020204" pitchFamily="34" charset="0"/>
          </a:endParaRPr>
        </a:p>
      </dgm:t>
    </dgm:pt>
    <dgm:pt modelId="{71B9FF8D-8D06-4798-9853-F796FDE6FCB7}" type="sibTrans" cxnId="{B7674DE8-4295-49FD-8498-7D700A2AFAA7}">
      <dgm:prSet/>
      <dgm:spPr/>
      <dgm:t>
        <a:bodyPr/>
        <a:lstStyle/>
        <a:p>
          <a:endParaRPr lang="en-GB" sz="3600">
            <a:latin typeface="Aptos" panose="020B0004020202020204" pitchFamily="34" charset="0"/>
          </a:endParaRPr>
        </a:p>
      </dgm:t>
    </dgm:pt>
    <dgm:pt modelId="{C13F76ED-F8FB-4B3B-990F-7CDA7DB8F95C}">
      <dgm:prSet custT="1"/>
      <dgm:spPr/>
      <dgm:t>
        <a:bodyPr/>
        <a:lstStyle/>
        <a:p>
          <a:r>
            <a:rPr lang="en-GB" sz="1400" dirty="0">
              <a:latin typeface="Aptos" panose="020B0004020202020204" pitchFamily="34" charset="0"/>
            </a:rPr>
            <a:t>Introduce the main themes</a:t>
          </a:r>
        </a:p>
      </dgm:t>
    </dgm:pt>
    <dgm:pt modelId="{22F0485B-45B7-421B-A9AA-090A3E38C2BF}" type="parTrans" cxnId="{05E26DB7-0289-4BA4-8699-8A825C571410}">
      <dgm:prSet/>
      <dgm:spPr/>
      <dgm:t>
        <a:bodyPr/>
        <a:lstStyle/>
        <a:p>
          <a:endParaRPr lang="en-GB" sz="3600">
            <a:latin typeface="Aptos" panose="020B0004020202020204" pitchFamily="34" charset="0"/>
          </a:endParaRPr>
        </a:p>
      </dgm:t>
    </dgm:pt>
    <dgm:pt modelId="{42C2C636-FAAB-40A5-A3FD-953BC5F481A4}" type="sibTrans" cxnId="{05E26DB7-0289-4BA4-8699-8A825C571410}">
      <dgm:prSet/>
      <dgm:spPr/>
      <dgm:t>
        <a:bodyPr/>
        <a:lstStyle/>
        <a:p>
          <a:endParaRPr lang="en-GB" sz="3600">
            <a:latin typeface="Aptos" panose="020B0004020202020204" pitchFamily="34" charset="0"/>
          </a:endParaRPr>
        </a:p>
      </dgm:t>
    </dgm:pt>
    <dgm:pt modelId="{9B5DD22C-E854-4791-886D-4B0940EF9E61}">
      <dgm:prSet custT="1"/>
      <dgm:spPr/>
      <dgm:t>
        <a:bodyPr/>
        <a:lstStyle/>
        <a:p>
          <a:r>
            <a:rPr lang="en-GB" sz="1400" dirty="0">
              <a:latin typeface="Aptos" panose="020B0004020202020204" pitchFamily="34" charset="0"/>
            </a:rPr>
            <a:t>Start each theme with a short heading/title</a:t>
          </a:r>
          <a:br>
            <a:rPr lang="en-GB" sz="1400" dirty="0">
              <a:latin typeface="Aptos" panose="020B0004020202020204" pitchFamily="34" charset="0"/>
            </a:rPr>
          </a:br>
          <a:endParaRPr lang="en-GB" sz="1400" dirty="0">
            <a:latin typeface="Aptos" panose="020B0004020202020204" pitchFamily="34" charset="0"/>
          </a:endParaRPr>
        </a:p>
      </dgm:t>
    </dgm:pt>
    <dgm:pt modelId="{AFD04734-B3AB-4C6E-953A-F3DF50B14048}" type="parTrans" cxnId="{DCAF759A-B64F-4E92-A582-D609410CDAF8}">
      <dgm:prSet/>
      <dgm:spPr/>
      <dgm:t>
        <a:bodyPr/>
        <a:lstStyle/>
        <a:p>
          <a:endParaRPr lang="en-GB" sz="3600">
            <a:latin typeface="Aptos" panose="020B0004020202020204" pitchFamily="34" charset="0"/>
          </a:endParaRPr>
        </a:p>
      </dgm:t>
    </dgm:pt>
    <dgm:pt modelId="{5421B7D6-C261-436C-AED6-3FFA926D05C0}" type="sibTrans" cxnId="{DCAF759A-B64F-4E92-A582-D609410CDAF8}">
      <dgm:prSet/>
      <dgm:spPr/>
      <dgm:t>
        <a:bodyPr/>
        <a:lstStyle/>
        <a:p>
          <a:endParaRPr lang="en-GB" sz="3600">
            <a:latin typeface="Aptos" panose="020B0004020202020204" pitchFamily="34" charset="0"/>
          </a:endParaRPr>
        </a:p>
      </dgm:t>
    </dgm:pt>
    <dgm:pt modelId="{AD776820-9B34-4D49-BD73-CCB7A37717FC}">
      <dgm:prSet custT="1"/>
      <dgm:spPr/>
      <dgm:t>
        <a:bodyPr/>
        <a:lstStyle/>
        <a:p>
          <a:r>
            <a:rPr lang="en-GB" sz="1400" dirty="0">
              <a:latin typeface="Aptos" panose="020B0004020202020204" pitchFamily="34" charset="0"/>
            </a:rPr>
            <a:t>Use 2–3 sources per theme to explore the issue in depth</a:t>
          </a:r>
          <a:br>
            <a:rPr lang="en-GB" sz="1400" dirty="0">
              <a:latin typeface="Aptos" panose="020B0004020202020204" pitchFamily="34" charset="0"/>
            </a:rPr>
          </a:br>
          <a:endParaRPr lang="en-GB" sz="1400" dirty="0">
            <a:latin typeface="Aptos" panose="020B0004020202020204" pitchFamily="34" charset="0"/>
          </a:endParaRPr>
        </a:p>
      </dgm:t>
    </dgm:pt>
    <dgm:pt modelId="{86969F54-F88F-4B52-B3E4-844F86916199}" type="parTrans" cxnId="{0312AC5C-B5EF-454D-9339-3A78314E2596}">
      <dgm:prSet/>
      <dgm:spPr/>
      <dgm:t>
        <a:bodyPr/>
        <a:lstStyle/>
        <a:p>
          <a:endParaRPr lang="en-GB" sz="3600">
            <a:latin typeface="Aptos" panose="020B0004020202020204" pitchFamily="34" charset="0"/>
          </a:endParaRPr>
        </a:p>
      </dgm:t>
    </dgm:pt>
    <dgm:pt modelId="{AC8C6A1C-FE5D-4D0D-8237-B42464E95F03}" type="sibTrans" cxnId="{0312AC5C-B5EF-454D-9339-3A78314E2596}">
      <dgm:prSet/>
      <dgm:spPr/>
      <dgm:t>
        <a:bodyPr/>
        <a:lstStyle/>
        <a:p>
          <a:endParaRPr lang="en-GB" sz="3600">
            <a:latin typeface="Aptos" panose="020B0004020202020204" pitchFamily="34" charset="0"/>
          </a:endParaRPr>
        </a:p>
      </dgm:t>
    </dgm:pt>
    <dgm:pt modelId="{B8159F74-607A-4315-B4E4-D3AA4E014674}">
      <dgm:prSet custT="1"/>
      <dgm:spPr/>
      <dgm:t>
        <a:bodyPr/>
        <a:lstStyle/>
        <a:p>
          <a:r>
            <a:rPr lang="en-GB" sz="1400" dirty="0">
              <a:latin typeface="Aptos" panose="020B0004020202020204" pitchFamily="34" charset="0"/>
            </a:rPr>
            <a:t>Show agreement/disagreement between articles</a:t>
          </a:r>
          <a:br>
            <a:rPr lang="en-GB" sz="1400" dirty="0">
              <a:latin typeface="Aptos" panose="020B0004020202020204" pitchFamily="34" charset="0"/>
            </a:rPr>
          </a:br>
          <a:endParaRPr lang="en-GB" sz="1400" dirty="0">
            <a:latin typeface="Aptos" panose="020B0004020202020204" pitchFamily="34" charset="0"/>
          </a:endParaRPr>
        </a:p>
      </dgm:t>
    </dgm:pt>
    <dgm:pt modelId="{5D10D883-31E0-48FB-9573-7D646D8EAEE7}" type="parTrans" cxnId="{6D3D424B-4224-4774-ADAA-BF37F8DE9539}">
      <dgm:prSet/>
      <dgm:spPr/>
      <dgm:t>
        <a:bodyPr/>
        <a:lstStyle/>
        <a:p>
          <a:endParaRPr lang="en-GB" sz="3600">
            <a:latin typeface="Aptos" panose="020B0004020202020204" pitchFamily="34" charset="0"/>
          </a:endParaRPr>
        </a:p>
      </dgm:t>
    </dgm:pt>
    <dgm:pt modelId="{138A3C61-BBE7-46DF-92B3-5C4B7F59C73C}" type="sibTrans" cxnId="{6D3D424B-4224-4774-ADAA-BF37F8DE9539}">
      <dgm:prSet/>
      <dgm:spPr/>
      <dgm:t>
        <a:bodyPr/>
        <a:lstStyle/>
        <a:p>
          <a:endParaRPr lang="en-GB" sz="3600">
            <a:latin typeface="Aptos" panose="020B0004020202020204" pitchFamily="34" charset="0"/>
          </a:endParaRPr>
        </a:p>
      </dgm:t>
    </dgm:pt>
    <dgm:pt modelId="{636DD228-0552-428D-B2FF-EA00877252B7}">
      <dgm:prSet custT="1"/>
      <dgm:spPr/>
      <dgm:t>
        <a:bodyPr/>
        <a:lstStyle/>
        <a:p>
          <a:r>
            <a:rPr lang="en-GB" sz="1400" dirty="0">
              <a:latin typeface="Aptos" panose="020B0004020202020204" pitchFamily="34" charset="0"/>
            </a:rPr>
            <a:t>Explain the </a:t>
          </a:r>
          <a:r>
            <a:rPr lang="en-GB" sz="1400" b="1" dirty="0">
              <a:latin typeface="Aptos" panose="020B0004020202020204" pitchFamily="34" charset="0"/>
            </a:rPr>
            <a:t>meaning</a:t>
          </a:r>
          <a:r>
            <a:rPr lang="en-GB" sz="1400" dirty="0">
              <a:latin typeface="Aptos" panose="020B0004020202020204" pitchFamily="34" charset="0"/>
            </a:rPr>
            <a:t> behind what you found</a:t>
          </a:r>
          <a:br>
            <a:rPr lang="en-GB" sz="1400" dirty="0">
              <a:latin typeface="Aptos" panose="020B0004020202020204" pitchFamily="34" charset="0"/>
            </a:rPr>
          </a:br>
          <a:endParaRPr lang="en-GB" sz="1400" dirty="0">
            <a:latin typeface="Aptos" panose="020B0004020202020204" pitchFamily="34" charset="0"/>
          </a:endParaRPr>
        </a:p>
      </dgm:t>
    </dgm:pt>
    <dgm:pt modelId="{C5020BC0-46DA-40DD-8279-64824BC53DF1}" type="parTrans" cxnId="{CC5BE719-35EE-4A0D-9151-CA0F96AF01F6}">
      <dgm:prSet/>
      <dgm:spPr/>
      <dgm:t>
        <a:bodyPr/>
        <a:lstStyle/>
        <a:p>
          <a:endParaRPr lang="en-GB" sz="3600">
            <a:latin typeface="Aptos" panose="020B0004020202020204" pitchFamily="34" charset="0"/>
          </a:endParaRPr>
        </a:p>
      </dgm:t>
    </dgm:pt>
    <dgm:pt modelId="{57DFDB6B-DDC8-45C2-B53D-01B4713EF679}" type="sibTrans" cxnId="{CC5BE719-35EE-4A0D-9151-CA0F96AF01F6}">
      <dgm:prSet/>
      <dgm:spPr/>
      <dgm:t>
        <a:bodyPr/>
        <a:lstStyle/>
        <a:p>
          <a:endParaRPr lang="en-GB" sz="3600">
            <a:latin typeface="Aptos" panose="020B0004020202020204" pitchFamily="34" charset="0"/>
          </a:endParaRPr>
        </a:p>
      </dgm:t>
    </dgm:pt>
    <dgm:pt modelId="{446F6783-2B37-479E-9C15-ADF6BEBBC914}">
      <dgm:prSet custT="1"/>
      <dgm:spPr/>
      <dgm:t>
        <a:bodyPr/>
        <a:lstStyle/>
        <a:p>
          <a:r>
            <a:rPr lang="en-GB" sz="1400" dirty="0">
              <a:latin typeface="Aptos" panose="020B0004020202020204" pitchFamily="34" charset="0"/>
            </a:rPr>
            <a:t>Include theory, policy, or real-world links where relevant</a:t>
          </a:r>
        </a:p>
      </dgm:t>
    </dgm:pt>
    <dgm:pt modelId="{AFE7A10D-104B-4E92-A3A7-5AC5347EFC95}" type="parTrans" cxnId="{C3A5F760-B1C1-49AF-98B9-C95125B0E66F}">
      <dgm:prSet/>
      <dgm:spPr/>
      <dgm:t>
        <a:bodyPr/>
        <a:lstStyle/>
        <a:p>
          <a:endParaRPr lang="en-GB" sz="3600">
            <a:latin typeface="Aptos" panose="020B0004020202020204" pitchFamily="34" charset="0"/>
          </a:endParaRPr>
        </a:p>
      </dgm:t>
    </dgm:pt>
    <dgm:pt modelId="{30F1B316-B67E-4885-9B6A-7BFF5E8364C3}" type="sibTrans" cxnId="{C3A5F760-B1C1-49AF-98B9-C95125B0E66F}">
      <dgm:prSet/>
      <dgm:spPr/>
      <dgm:t>
        <a:bodyPr/>
        <a:lstStyle/>
        <a:p>
          <a:endParaRPr lang="en-GB" sz="3600">
            <a:latin typeface="Aptos" panose="020B0004020202020204" pitchFamily="34" charset="0"/>
          </a:endParaRPr>
        </a:p>
      </dgm:t>
    </dgm:pt>
    <dgm:pt modelId="{DE67CFD2-DF20-4409-8410-DC63BDC741E3}">
      <dgm:prSet custT="1"/>
      <dgm:spPr/>
      <dgm:t>
        <a:bodyPr/>
        <a:lstStyle/>
        <a:p>
          <a:r>
            <a:rPr lang="en-GB" sz="1400" dirty="0">
              <a:latin typeface="Aptos" panose="020B0004020202020204" pitchFamily="34" charset="0"/>
            </a:rPr>
            <a:t>Summarise your key findings</a:t>
          </a:r>
          <a:br>
            <a:rPr lang="en-GB" sz="1400" dirty="0">
              <a:latin typeface="Aptos" panose="020B0004020202020204" pitchFamily="34" charset="0"/>
            </a:rPr>
          </a:br>
          <a:endParaRPr lang="en-GB" sz="1400" dirty="0">
            <a:latin typeface="Aptos" panose="020B0004020202020204" pitchFamily="34" charset="0"/>
          </a:endParaRPr>
        </a:p>
      </dgm:t>
    </dgm:pt>
    <dgm:pt modelId="{4F8D82EB-7FE7-4B10-B31E-543D9D8F669A}" type="parTrans" cxnId="{C594BB44-E562-477E-948B-179B2D855279}">
      <dgm:prSet/>
      <dgm:spPr/>
      <dgm:t>
        <a:bodyPr/>
        <a:lstStyle/>
        <a:p>
          <a:endParaRPr lang="en-GB" sz="3600">
            <a:latin typeface="Aptos" panose="020B0004020202020204" pitchFamily="34" charset="0"/>
          </a:endParaRPr>
        </a:p>
      </dgm:t>
    </dgm:pt>
    <dgm:pt modelId="{C71D4804-A53B-4CD9-90E4-0AFD8B3B1AE9}" type="sibTrans" cxnId="{C594BB44-E562-477E-948B-179B2D855279}">
      <dgm:prSet/>
      <dgm:spPr/>
      <dgm:t>
        <a:bodyPr/>
        <a:lstStyle/>
        <a:p>
          <a:endParaRPr lang="en-GB" sz="3600">
            <a:latin typeface="Aptos" panose="020B0004020202020204" pitchFamily="34" charset="0"/>
          </a:endParaRPr>
        </a:p>
      </dgm:t>
    </dgm:pt>
    <dgm:pt modelId="{03314170-CE12-4D10-A61D-96D4D8111CF2}">
      <dgm:prSet custT="1"/>
      <dgm:spPr/>
      <dgm:t>
        <a:bodyPr/>
        <a:lstStyle/>
        <a:p>
          <a:r>
            <a:rPr lang="en-GB" sz="1400" dirty="0">
              <a:latin typeface="Aptos" panose="020B0004020202020204" pitchFamily="34" charset="0"/>
            </a:rPr>
            <a:t>Reflect on how they begin to answer your research question</a:t>
          </a:r>
          <a:br>
            <a:rPr lang="en-GB" sz="1400" dirty="0">
              <a:latin typeface="Aptos" panose="020B0004020202020204" pitchFamily="34" charset="0"/>
            </a:rPr>
          </a:br>
          <a:endParaRPr lang="en-GB" sz="1400" dirty="0">
            <a:latin typeface="Aptos" panose="020B0004020202020204" pitchFamily="34" charset="0"/>
          </a:endParaRPr>
        </a:p>
      </dgm:t>
    </dgm:pt>
    <dgm:pt modelId="{D727B4B6-08C8-4CD6-9C77-ABD0248E3502}" type="parTrans" cxnId="{BD458733-4235-40BA-A382-8837E4DE1B23}">
      <dgm:prSet/>
      <dgm:spPr/>
      <dgm:t>
        <a:bodyPr/>
        <a:lstStyle/>
        <a:p>
          <a:endParaRPr lang="en-GB" sz="3600">
            <a:latin typeface="Aptos" panose="020B0004020202020204" pitchFamily="34" charset="0"/>
          </a:endParaRPr>
        </a:p>
      </dgm:t>
    </dgm:pt>
    <dgm:pt modelId="{7E5DF719-1D8A-4E44-8A6E-C2EE9D7DDC76}" type="sibTrans" cxnId="{BD458733-4235-40BA-A382-8837E4DE1B23}">
      <dgm:prSet/>
      <dgm:spPr/>
      <dgm:t>
        <a:bodyPr/>
        <a:lstStyle/>
        <a:p>
          <a:endParaRPr lang="en-GB" sz="3600">
            <a:latin typeface="Aptos" panose="020B0004020202020204" pitchFamily="34" charset="0"/>
          </a:endParaRPr>
        </a:p>
      </dgm:t>
    </dgm:pt>
    <dgm:pt modelId="{50ED1CBC-AC20-4342-B8DD-189FD6521400}">
      <dgm:prSet custT="1"/>
      <dgm:spPr/>
      <dgm:t>
        <a:bodyPr/>
        <a:lstStyle/>
        <a:p>
          <a:r>
            <a:rPr lang="en-GB" sz="1400" dirty="0">
              <a:latin typeface="Aptos" panose="020B0004020202020204" pitchFamily="34" charset="0"/>
            </a:rPr>
            <a:t>Signpost to Chapter 5</a:t>
          </a:r>
        </a:p>
      </dgm:t>
    </dgm:pt>
    <dgm:pt modelId="{E3C325A3-077F-400E-BC5F-3BB179176E5B}" type="parTrans" cxnId="{A6F016DF-4449-4DA2-9446-3C71DB0F7681}">
      <dgm:prSet/>
      <dgm:spPr/>
      <dgm:t>
        <a:bodyPr/>
        <a:lstStyle/>
        <a:p>
          <a:endParaRPr lang="en-GB" sz="3600">
            <a:latin typeface="Aptos" panose="020B0004020202020204" pitchFamily="34" charset="0"/>
          </a:endParaRPr>
        </a:p>
      </dgm:t>
    </dgm:pt>
    <dgm:pt modelId="{F7811D62-2FC8-4F8A-BB10-3E8BF532B336}" type="sibTrans" cxnId="{A6F016DF-4449-4DA2-9446-3C71DB0F7681}">
      <dgm:prSet/>
      <dgm:spPr/>
      <dgm:t>
        <a:bodyPr/>
        <a:lstStyle/>
        <a:p>
          <a:endParaRPr lang="en-GB" sz="3600">
            <a:latin typeface="Aptos" panose="020B0004020202020204" pitchFamily="34" charset="0"/>
          </a:endParaRPr>
        </a:p>
      </dgm:t>
    </dgm:pt>
    <dgm:pt modelId="{7B1B9DDE-5341-4F5C-9549-405F2CF49101}" type="pres">
      <dgm:prSet presAssocID="{453ED338-7AD1-4E31-9BC9-91EB31A52EBE}" presName="Name0" presStyleCnt="0">
        <dgm:presLayoutVars>
          <dgm:dir/>
          <dgm:animLvl val="lvl"/>
          <dgm:resizeHandles val="exact"/>
        </dgm:presLayoutVars>
      </dgm:prSet>
      <dgm:spPr/>
    </dgm:pt>
    <dgm:pt modelId="{7F02439A-EB43-496E-8E1B-32BD525744C8}" type="pres">
      <dgm:prSet presAssocID="{5572E2C0-48CD-4629-BE1D-BB131E063698}" presName="composite" presStyleCnt="0"/>
      <dgm:spPr/>
    </dgm:pt>
    <dgm:pt modelId="{D3894C75-9C5B-45A2-854F-9DFEC2EF3E26}" type="pres">
      <dgm:prSet presAssocID="{5572E2C0-48CD-4629-BE1D-BB131E063698}" presName="parTx" presStyleLbl="alignNode1" presStyleIdx="0" presStyleCnt="4" custScaleY="100000">
        <dgm:presLayoutVars>
          <dgm:chMax val="0"/>
          <dgm:chPref val="0"/>
          <dgm:bulletEnabled val="1"/>
        </dgm:presLayoutVars>
      </dgm:prSet>
      <dgm:spPr/>
    </dgm:pt>
    <dgm:pt modelId="{4B3B0CA4-93FF-4B19-921E-6F3ADF9EC4C5}" type="pres">
      <dgm:prSet presAssocID="{5572E2C0-48CD-4629-BE1D-BB131E063698}" presName="desTx" presStyleLbl="alignAccFollowNode1" presStyleIdx="0" presStyleCnt="4">
        <dgm:presLayoutVars>
          <dgm:bulletEnabled val="1"/>
        </dgm:presLayoutVars>
      </dgm:prSet>
      <dgm:spPr/>
    </dgm:pt>
    <dgm:pt modelId="{B9D19233-5486-4E60-BA25-BEB0285F6A03}" type="pres">
      <dgm:prSet presAssocID="{26EE615A-66C2-480E-BF1C-9D185C3A604E}" presName="space" presStyleCnt="0"/>
      <dgm:spPr/>
    </dgm:pt>
    <dgm:pt modelId="{96B7A9BE-1EB3-495C-BD22-DD80E62777EA}" type="pres">
      <dgm:prSet presAssocID="{97DE7223-E026-4162-925B-BA0BE37A0801}" presName="composite" presStyleCnt="0"/>
      <dgm:spPr/>
    </dgm:pt>
    <dgm:pt modelId="{2C2B65E6-1CF1-4C3C-9C50-1821AE004F01}" type="pres">
      <dgm:prSet presAssocID="{97DE7223-E026-4162-925B-BA0BE37A0801}" presName="parTx" presStyleLbl="alignNode1" presStyleIdx="1" presStyleCnt="4" custScaleY="100000">
        <dgm:presLayoutVars>
          <dgm:chMax val="0"/>
          <dgm:chPref val="0"/>
          <dgm:bulletEnabled val="1"/>
        </dgm:presLayoutVars>
      </dgm:prSet>
      <dgm:spPr/>
    </dgm:pt>
    <dgm:pt modelId="{549D4777-1C35-47BF-B2E1-050FD0AD23FB}" type="pres">
      <dgm:prSet presAssocID="{97DE7223-E026-4162-925B-BA0BE37A0801}" presName="desTx" presStyleLbl="alignAccFollowNode1" presStyleIdx="1" presStyleCnt="4">
        <dgm:presLayoutVars>
          <dgm:bulletEnabled val="1"/>
        </dgm:presLayoutVars>
      </dgm:prSet>
      <dgm:spPr/>
    </dgm:pt>
    <dgm:pt modelId="{76565022-58DA-404F-B4DF-FBBA352398AF}" type="pres">
      <dgm:prSet presAssocID="{7E18DE11-A2FE-4B8E-9D63-933ABCFB319E}" presName="space" presStyleCnt="0"/>
      <dgm:spPr/>
    </dgm:pt>
    <dgm:pt modelId="{C3B9CC46-ECB1-41D5-AA71-429AD1DB6935}" type="pres">
      <dgm:prSet presAssocID="{893E14F9-3390-47EF-9DE8-DD7E4140B48C}" presName="composite" presStyleCnt="0"/>
      <dgm:spPr/>
    </dgm:pt>
    <dgm:pt modelId="{24E77A9C-AD0B-4EE2-9A48-A06685EDEAC5}" type="pres">
      <dgm:prSet presAssocID="{893E14F9-3390-47EF-9DE8-DD7E4140B48C}" presName="parTx" presStyleLbl="alignNode1" presStyleIdx="2" presStyleCnt="4" custScaleY="100000">
        <dgm:presLayoutVars>
          <dgm:chMax val="0"/>
          <dgm:chPref val="0"/>
          <dgm:bulletEnabled val="1"/>
        </dgm:presLayoutVars>
      </dgm:prSet>
      <dgm:spPr/>
    </dgm:pt>
    <dgm:pt modelId="{535CC578-8D25-4158-A19F-D4E97E35E557}" type="pres">
      <dgm:prSet presAssocID="{893E14F9-3390-47EF-9DE8-DD7E4140B48C}" presName="desTx" presStyleLbl="alignAccFollowNode1" presStyleIdx="2" presStyleCnt="4">
        <dgm:presLayoutVars>
          <dgm:bulletEnabled val="1"/>
        </dgm:presLayoutVars>
      </dgm:prSet>
      <dgm:spPr/>
    </dgm:pt>
    <dgm:pt modelId="{50F8C514-2C2F-430A-9C02-0BC3D1C414BC}" type="pres">
      <dgm:prSet presAssocID="{F67DC23F-5C74-40EE-9E84-BF1F865617E8}" presName="space" presStyleCnt="0"/>
      <dgm:spPr/>
    </dgm:pt>
    <dgm:pt modelId="{D4D0DD5E-6DBE-448A-B9FE-35ADEF207791}" type="pres">
      <dgm:prSet presAssocID="{6B99347E-CE12-4506-A961-66DB76F83A8A}" presName="composite" presStyleCnt="0"/>
      <dgm:spPr/>
    </dgm:pt>
    <dgm:pt modelId="{106E0909-391D-4E34-A5A3-8250B21A3266}" type="pres">
      <dgm:prSet presAssocID="{6B99347E-CE12-4506-A961-66DB76F83A8A}" presName="parTx" presStyleLbl="alignNode1" presStyleIdx="3" presStyleCnt="4" custScaleY="100000">
        <dgm:presLayoutVars>
          <dgm:chMax val="0"/>
          <dgm:chPref val="0"/>
          <dgm:bulletEnabled val="1"/>
        </dgm:presLayoutVars>
      </dgm:prSet>
      <dgm:spPr/>
    </dgm:pt>
    <dgm:pt modelId="{06A82008-529F-452F-84DD-D1E4043FD4C9}" type="pres">
      <dgm:prSet presAssocID="{6B99347E-CE12-4506-A961-66DB76F83A8A}" presName="desTx" presStyleLbl="alignAccFollowNode1" presStyleIdx="3" presStyleCnt="4">
        <dgm:presLayoutVars>
          <dgm:bulletEnabled val="1"/>
        </dgm:presLayoutVars>
      </dgm:prSet>
      <dgm:spPr/>
    </dgm:pt>
  </dgm:ptLst>
  <dgm:cxnLst>
    <dgm:cxn modelId="{A49B4502-6951-4749-8266-5108267B9702}" type="presOf" srcId="{BEFE8E72-C267-48D2-8345-B83C6B6D7F20}" destId="{4B3B0CA4-93FF-4B19-921E-6F3ADF9EC4C5}" srcOrd="0" destOrd="1" presId="urn:microsoft.com/office/officeart/2005/8/layout/hList1"/>
    <dgm:cxn modelId="{E6CD9F0D-21EE-40C4-98D6-C8FA88142ED2}" type="presOf" srcId="{1ADC458E-EC8C-46A9-8F50-293518DBB580}" destId="{549D4777-1C35-47BF-B2E1-050FD0AD23FB}" srcOrd="0" destOrd="1" presId="urn:microsoft.com/office/officeart/2005/8/layout/hList1"/>
    <dgm:cxn modelId="{D650B610-C9F4-492F-8B45-CE355F16E478}" type="presOf" srcId="{C13F76ED-F8FB-4B3B-990F-7CDA7DB8F95C}" destId="{549D4777-1C35-47BF-B2E1-050FD0AD23FB}" srcOrd="0" destOrd="2" presId="urn:microsoft.com/office/officeart/2005/8/layout/hList1"/>
    <dgm:cxn modelId="{CC5BE719-35EE-4A0D-9151-CA0F96AF01F6}" srcId="{893E14F9-3390-47EF-9DE8-DD7E4140B48C}" destId="{636DD228-0552-428D-B2FF-EA00877252B7}" srcOrd="3" destOrd="0" parTransId="{C5020BC0-46DA-40DD-8279-64824BC53DF1}" sibTransId="{57DFDB6B-DDC8-45C2-B53D-01B4713EF679}"/>
    <dgm:cxn modelId="{10BB281A-A25A-4BC3-8C56-DA889DAAD9DA}" type="presOf" srcId="{B8159F74-607A-4315-B4E4-D3AA4E014674}" destId="{535CC578-8D25-4158-A19F-D4E97E35E557}" srcOrd="0" destOrd="2" presId="urn:microsoft.com/office/officeart/2005/8/layout/hList1"/>
    <dgm:cxn modelId="{E8F56224-2F9C-424B-AB39-8D9E03E0C3AD}" srcId="{5572E2C0-48CD-4629-BE1D-BB131E063698}" destId="{351FB647-9275-4970-9CBE-C4F7D3C79A78}" srcOrd="0" destOrd="0" parTransId="{56211378-8A19-4340-B5FA-8096CD198FD8}" sibTransId="{60D1BA75-6DDE-43D4-A818-E4410158CCA3}"/>
    <dgm:cxn modelId="{BC32D725-B466-43D6-9813-9FE37C8004E7}" srcId="{97DE7223-E026-4162-925B-BA0BE37A0801}" destId="{57E614B6-F712-413E-8D26-E7D41F08560E}" srcOrd="0" destOrd="0" parTransId="{877AE3C4-763D-4E6D-8144-012F973DEB38}" sibTransId="{C4B15AA9-EA94-44D5-97D8-54576A110D48}"/>
    <dgm:cxn modelId="{16FC6027-EC1A-44E6-B594-F36812F67258}" type="presOf" srcId="{636DD228-0552-428D-B2FF-EA00877252B7}" destId="{535CC578-8D25-4158-A19F-D4E97E35E557}" srcOrd="0" destOrd="3" presId="urn:microsoft.com/office/officeart/2005/8/layout/hList1"/>
    <dgm:cxn modelId="{E4413529-1D81-4F5C-9CD6-E014758A02D9}" type="presOf" srcId="{453ED338-7AD1-4E31-9BC9-91EB31A52EBE}" destId="{7B1B9DDE-5341-4F5C-9549-405F2CF49101}" srcOrd="0" destOrd="0" presId="urn:microsoft.com/office/officeart/2005/8/layout/hList1"/>
    <dgm:cxn modelId="{D1793030-E491-43D6-9887-E6AFCBAB5B14}" type="presOf" srcId="{6B99347E-CE12-4506-A961-66DB76F83A8A}" destId="{106E0909-391D-4E34-A5A3-8250B21A3266}" srcOrd="0" destOrd="0" presId="urn:microsoft.com/office/officeart/2005/8/layout/hList1"/>
    <dgm:cxn modelId="{BD458733-4235-40BA-A382-8837E4DE1B23}" srcId="{6B99347E-CE12-4506-A961-66DB76F83A8A}" destId="{03314170-CE12-4D10-A61D-96D4D8111CF2}" srcOrd="1" destOrd="0" parTransId="{D727B4B6-08C8-4CD6-9C77-ABD0248E3502}" sibTransId="{7E5DF719-1D8A-4E44-8A6E-C2EE9D7DDC76}"/>
    <dgm:cxn modelId="{0273733C-78B0-4F3D-B92F-49C6219F95FE}" type="presOf" srcId="{351FB647-9275-4970-9CBE-C4F7D3C79A78}" destId="{4B3B0CA4-93FF-4B19-921E-6F3ADF9EC4C5}" srcOrd="0" destOrd="0" presId="urn:microsoft.com/office/officeart/2005/8/layout/hList1"/>
    <dgm:cxn modelId="{8701A83D-D422-496D-B827-21FCF21BE36D}" type="presOf" srcId="{893E14F9-3390-47EF-9DE8-DD7E4140B48C}" destId="{24E77A9C-AD0B-4EE2-9A48-A06685EDEAC5}" srcOrd="0" destOrd="0" presId="urn:microsoft.com/office/officeart/2005/8/layout/hList1"/>
    <dgm:cxn modelId="{0312AC5C-B5EF-454D-9339-3A78314E2596}" srcId="{893E14F9-3390-47EF-9DE8-DD7E4140B48C}" destId="{AD776820-9B34-4D49-BD73-CCB7A37717FC}" srcOrd="1" destOrd="0" parTransId="{86969F54-F88F-4B52-B3E4-844F86916199}" sibTransId="{AC8C6A1C-FE5D-4D0D-8237-B42464E95F03}"/>
    <dgm:cxn modelId="{DA98E45F-A351-4A22-B318-1F6416E4A021}" type="presOf" srcId="{446F6783-2B37-479E-9C15-ADF6BEBBC914}" destId="{535CC578-8D25-4158-A19F-D4E97E35E557}" srcOrd="0" destOrd="4" presId="urn:microsoft.com/office/officeart/2005/8/layout/hList1"/>
    <dgm:cxn modelId="{C3A5F760-B1C1-49AF-98B9-C95125B0E66F}" srcId="{893E14F9-3390-47EF-9DE8-DD7E4140B48C}" destId="{446F6783-2B37-479E-9C15-ADF6BEBBC914}" srcOrd="4" destOrd="0" parTransId="{AFE7A10D-104B-4E92-A3A7-5AC5347EFC95}" sibTransId="{30F1B316-B67E-4885-9B6A-7BFF5E8364C3}"/>
    <dgm:cxn modelId="{976D6944-8122-435F-8D25-FA76DAB9DC92}" srcId="{453ED338-7AD1-4E31-9BC9-91EB31A52EBE}" destId="{97DE7223-E026-4162-925B-BA0BE37A0801}" srcOrd="1" destOrd="0" parTransId="{D4BAEDFE-EEC5-46A5-BDDD-D25514E5579D}" sibTransId="{7E18DE11-A2FE-4B8E-9D63-933ABCFB319E}"/>
    <dgm:cxn modelId="{C594BB44-E562-477E-948B-179B2D855279}" srcId="{6B99347E-CE12-4506-A961-66DB76F83A8A}" destId="{DE67CFD2-DF20-4409-8410-DC63BDC741E3}" srcOrd="0" destOrd="0" parTransId="{4F8D82EB-7FE7-4B10-B31E-543D9D8F669A}" sibTransId="{C71D4804-A53B-4CD9-90E4-0AFD8B3B1AE9}"/>
    <dgm:cxn modelId="{6D3D424B-4224-4774-ADAA-BF37F8DE9539}" srcId="{893E14F9-3390-47EF-9DE8-DD7E4140B48C}" destId="{B8159F74-607A-4315-B4E4-D3AA4E014674}" srcOrd="2" destOrd="0" parTransId="{5D10D883-31E0-48FB-9573-7D646D8EAEE7}" sibTransId="{138A3C61-BBE7-46DF-92B3-5C4B7F59C73C}"/>
    <dgm:cxn modelId="{C7D52F73-EDBF-453B-B9AE-96DF0F81EC89}" type="presOf" srcId="{9B5DD22C-E854-4791-886D-4B0940EF9E61}" destId="{535CC578-8D25-4158-A19F-D4E97E35E557}" srcOrd="0" destOrd="0" presId="urn:microsoft.com/office/officeart/2005/8/layout/hList1"/>
    <dgm:cxn modelId="{229FA07E-9565-41AF-89A8-67F08EF43A68}" srcId="{5572E2C0-48CD-4629-BE1D-BB131E063698}" destId="{FA7A22C9-154F-481B-B9A7-5FF7DFE2CCC9}" srcOrd="2" destOrd="0" parTransId="{6563B7EF-F752-49B8-851E-8B36B70565AA}" sibTransId="{6C7E3AD4-BC27-4A05-B08C-A765DF8DA73E}"/>
    <dgm:cxn modelId="{A1A25183-2A79-4A60-A07B-A1BDEA166292}" type="presOf" srcId="{FA7A22C9-154F-481B-B9A7-5FF7DFE2CCC9}" destId="{4B3B0CA4-93FF-4B19-921E-6F3ADF9EC4C5}" srcOrd="0" destOrd="2" presId="urn:microsoft.com/office/officeart/2005/8/layout/hList1"/>
    <dgm:cxn modelId="{FB48E185-E527-480C-A65C-F39D10DB0D2D}" type="presOf" srcId="{03314170-CE12-4D10-A61D-96D4D8111CF2}" destId="{06A82008-529F-452F-84DD-D1E4043FD4C9}" srcOrd="0" destOrd="1" presId="urn:microsoft.com/office/officeart/2005/8/layout/hList1"/>
    <dgm:cxn modelId="{6174D991-3DF8-4A3E-B16E-F2544DDF7BB2}" type="presOf" srcId="{AD776820-9B34-4D49-BD73-CCB7A37717FC}" destId="{535CC578-8D25-4158-A19F-D4E97E35E557}" srcOrd="0" destOrd="1" presId="urn:microsoft.com/office/officeart/2005/8/layout/hList1"/>
    <dgm:cxn modelId="{DCAF759A-B64F-4E92-A582-D609410CDAF8}" srcId="{893E14F9-3390-47EF-9DE8-DD7E4140B48C}" destId="{9B5DD22C-E854-4791-886D-4B0940EF9E61}" srcOrd="0" destOrd="0" parTransId="{AFD04734-B3AB-4C6E-953A-F3DF50B14048}" sibTransId="{5421B7D6-C261-436C-AED6-3FFA926D05C0}"/>
    <dgm:cxn modelId="{913CFDB4-ACBE-498E-9866-3EB1575964A1}" type="presOf" srcId="{57E614B6-F712-413E-8D26-E7D41F08560E}" destId="{549D4777-1C35-47BF-B2E1-050FD0AD23FB}" srcOrd="0" destOrd="0" presId="urn:microsoft.com/office/officeart/2005/8/layout/hList1"/>
    <dgm:cxn modelId="{05E26DB7-0289-4BA4-8699-8A825C571410}" srcId="{97DE7223-E026-4162-925B-BA0BE37A0801}" destId="{C13F76ED-F8FB-4B3B-990F-7CDA7DB8F95C}" srcOrd="2" destOrd="0" parTransId="{22F0485B-45B7-421B-A9AA-090A3E38C2BF}" sibTransId="{42C2C636-FAAB-40A5-A3FD-953BC5F481A4}"/>
    <dgm:cxn modelId="{6B80DEC3-C619-4455-AF00-5A15C1F2A477}" srcId="{453ED338-7AD1-4E31-9BC9-91EB31A52EBE}" destId="{6B99347E-CE12-4506-A961-66DB76F83A8A}" srcOrd="3" destOrd="0" parTransId="{1824D271-12A3-4465-A6EB-613E8DB2F41E}" sibTransId="{B5F846AA-620F-4EF8-8D5D-5F16A8DDE7EF}"/>
    <dgm:cxn modelId="{B85342C4-B291-45B6-9DDA-EDDFEB994FFF}" type="presOf" srcId="{DE67CFD2-DF20-4409-8410-DC63BDC741E3}" destId="{06A82008-529F-452F-84DD-D1E4043FD4C9}" srcOrd="0" destOrd="0" presId="urn:microsoft.com/office/officeart/2005/8/layout/hList1"/>
    <dgm:cxn modelId="{CC4514C7-B8FA-41A8-93FC-69FF9360C02C}" srcId="{5572E2C0-48CD-4629-BE1D-BB131E063698}" destId="{BEFE8E72-C267-48D2-8345-B83C6B6D7F20}" srcOrd="1" destOrd="0" parTransId="{2863A523-1231-4BDF-9208-E09578AE487A}" sibTransId="{665BE0F5-90A0-4442-A1DA-F4B11DEDD063}"/>
    <dgm:cxn modelId="{B30B81CA-547E-4CB5-9D9B-384BA980085F}" type="presOf" srcId="{97DE7223-E026-4162-925B-BA0BE37A0801}" destId="{2C2B65E6-1CF1-4C3C-9C50-1821AE004F01}" srcOrd="0" destOrd="0" presId="urn:microsoft.com/office/officeart/2005/8/layout/hList1"/>
    <dgm:cxn modelId="{A6F016DF-4449-4DA2-9446-3C71DB0F7681}" srcId="{6B99347E-CE12-4506-A961-66DB76F83A8A}" destId="{50ED1CBC-AC20-4342-B8DD-189FD6521400}" srcOrd="2" destOrd="0" parTransId="{E3C325A3-077F-400E-BC5F-3BB179176E5B}" sibTransId="{F7811D62-2FC8-4F8A-BB10-3E8BF532B336}"/>
    <dgm:cxn modelId="{EFE747E4-EF5E-4121-BCD3-98C4FB8E635C}" srcId="{453ED338-7AD1-4E31-9BC9-91EB31A52EBE}" destId="{5572E2C0-48CD-4629-BE1D-BB131E063698}" srcOrd="0" destOrd="0" parTransId="{69B17743-97BF-41B8-BF91-AFCA695615CF}" sibTransId="{26EE615A-66C2-480E-BF1C-9D185C3A604E}"/>
    <dgm:cxn modelId="{B7674DE8-4295-49FD-8498-7D700A2AFAA7}" srcId="{97DE7223-E026-4162-925B-BA0BE37A0801}" destId="{1ADC458E-EC8C-46A9-8F50-293518DBB580}" srcOrd="1" destOrd="0" parTransId="{7E751760-7B84-4BDC-AF14-F870F158B036}" sibTransId="{71B9FF8D-8D06-4798-9853-F796FDE6FCB7}"/>
    <dgm:cxn modelId="{BF2128E9-B8EC-4D0A-BBCF-A3205A8C1539}" type="presOf" srcId="{5572E2C0-48CD-4629-BE1D-BB131E063698}" destId="{D3894C75-9C5B-45A2-854F-9DFEC2EF3E26}" srcOrd="0" destOrd="0" presId="urn:microsoft.com/office/officeart/2005/8/layout/hList1"/>
    <dgm:cxn modelId="{1DA32FF3-DB2C-436D-8EC5-52CE679E0C91}" type="presOf" srcId="{50ED1CBC-AC20-4342-B8DD-189FD6521400}" destId="{06A82008-529F-452F-84DD-D1E4043FD4C9}" srcOrd="0" destOrd="2" presId="urn:microsoft.com/office/officeart/2005/8/layout/hList1"/>
    <dgm:cxn modelId="{203F90F4-E502-497B-84D7-688451D264C1}" srcId="{453ED338-7AD1-4E31-9BC9-91EB31A52EBE}" destId="{893E14F9-3390-47EF-9DE8-DD7E4140B48C}" srcOrd="2" destOrd="0" parTransId="{D029791B-1745-41D2-A0E3-94D62DAAE42E}" sibTransId="{F67DC23F-5C74-40EE-9E84-BF1F865617E8}"/>
    <dgm:cxn modelId="{CED9DDA5-A563-41D0-B7A4-676DDC4F8953}" type="presParOf" srcId="{7B1B9DDE-5341-4F5C-9549-405F2CF49101}" destId="{7F02439A-EB43-496E-8E1B-32BD525744C8}" srcOrd="0" destOrd="0" presId="urn:microsoft.com/office/officeart/2005/8/layout/hList1"/>
    <dgm:cxn modelId="{E2D1756B-E668-440C-B7D4-7BFB9BEA7B0A}" type="presParOf" srcId="{7F02439A-EB43-496E-8E1B-32BD525744C8}" destId="{D3894C75-9C5B-45A2-854F-9DFEC2EF3E26}" srcOrd="0" destOrd="0" presId="urn:microsoft.com/office/officeart/2005/8/layout/hList1"/>
    <dgm:cxn modelId="{BADE9669-EE14-4519-9A91-112701646130}" type="presParOf" srcId="{7F02439A-EB43-496E-8E1B-32BD525744C8}" destId="{4B3B0CA4-93FF-4B19-921E-6F3ADF9EC4C5}" srcOrd="1" destOrd="0" presId="urn:microsoft.com/office/officeart/2005/8/layout/hList1"/>
    <dgm:cxn modelId="{6BDD2D83-396D-4850-BCFC-451D0D88AA65}" type="presParOf" srcId="{7B1B9DDE-5341-4F5C-9549-405F2CF49101}" destId="{B9D19233-5486-4E60-BA25-BEB0285F6A03}" srcOrd="1" destOrd="0" presId="urn:microsoft.com/office/officeart/2005/8/layout/hList1"/>
    <dgm:cxn modelId="{FC9CFF67-40F3-44E5-8ED4-CDF4016AB304}" type="presParOf" srcId="{7B1B9DDE-5341-4F5C-9549-405F2CF49101}" destId="{96B7A9BE-1EB3-495C-BD22-DD80E62777EA}" srcOrd="2" destOrd="0" presId="urn:microsoft.com/office/officeart/2005/8/layout/hList1"/>
    <dgm:cxn modelId="{17B119BC-FDBE-4660-AD73-1212552B6888}" type="presParOf" srcId="{96B7A9BE-1EB3-495C-BD22-DD80E62777EA}" destId="{2C2B65E6-1CF1-4C3C-9C50-1821AE004F01}" srcOrd="0" destOrd="0" presId="urn:microsoft.com/office/officeart/2005/8/layout/hList1"/>
    <dgm:cxn modelId="{E933E32A-43D8-462E-8DA4-C5FFDA87FA51}" type="presParOf" srcId="{96B7A9BE-1EB3-495C-BD22-DD80E62777EA}" destId="{549D4777-1C35-47BF-B2E1-050FD0AD23FB}" srcOrd="1" destOrd="0" presId="urn:microsoft.com/office/officeart/2005/8/layout/hList1"/>
    <dgm:cxn modelId="{29A4C57F-BF1F-4ADD-8F84-51CB0693FC39}" type="presParOf" srcId="{7B1B9DDE-5341-4F5C-9549-405F2CF49101}" destId="{76565022-58DA-404F-B4DF-FBBA352398AF}" srcOrd="3" destOrd="0" presId="urn:microsoft.com/office/officeart/2005/8/layout/hList1"/>
    <dgm:cxn modelId="{3AFFE751-DAB8-4A41-85C9-EAAE840CDE45}" type="presParOf" srcId="{7B1B9DDE-5341-4F5C-9549-405F2CF49101}" destId="{C3B9CC46-ECB1-41D5-AA71-429AD1DB6935}" srcOrd="4" destOrd="0" presId="urn:microsoft.com/office/officeart/2005/8/layout/hList1"/>
    <dgm:cxn modelId="{F37353BC-A6A6-446E-AAF2-29D79B08ABE6}" type="presParOf" srcId="{C3B9CC46-ECB1-41D5-AA71-429AD1DB6935}" destId="{24E77A9C-AD0B-4EE2-9A48-A06685EDEAC5}" srcOrd="0" destOrd="0" presId="urn:microsoft.com/office/officeart/2005/8/layout/hList1"/>
    <dgm:cxn modelId="{D5F64308-76EF-4D94-87D1-4A98F72BC786}" type="presParOf" srcId="{C3B9CC46-ECB1-41D5-AA71-429AD1DB6935}" destId="{535CC578-8D25-4158-A19F-D4E97E35E557}" srcOrd="1" destOrd="0" presId="urn:microsoft.com/office/officeart/2005/8/layout/hList1"/>
    <dgm:cxn modelId="{E30DF9E3-FD98-465D-ACB1-56541F28740F}" type="presParOf" srcId="{7B1B9DDE-5341-4F5C-9549-405F2CF49101}" destId="{50F8C514-2C2F-430A-9C02-0BC3D1C414BC}" srcOrd="5" destOrd="0" presId="urn:microsoft.com/office/officeart/2005/8/layout/hList1"/>
    <dgm:cxn modelId="{E78389A9-BDDF-4AB1-B81B-64EFF8C916CB}" type="presParOf" srcId="{7B1B9DDE-5341-4F5C-9549-405F2CF49101}" destId="{D4D0DD5E-6DBE-448A-B9FE-35ADEF207791}" srcOrd="6" destOrd="0" presId="urn:microsoft.com/office/officeart/2005/8/layout/hList1"/>
    <dgm:cxn modelId="{4D45211B-58AC-46BD-B614-941BEA70D504}" type="presParOf" srcId="{D4D0DD5E-6DBE-448A-B9FE-35ADEF207791}" destId="{106E0909-391D-4E34-A5A3-8250B21A3266}" srcOrd="0" destOrd="0" presId="urn:microsoft.com/office/officeart/2005/8/layout/hList1"/>
    <dgm:cxn modelId="{45EA9EE8-6243-4311-A7E2-CC2DF99A9A76}" type="presParOf" srcId="{D4D0DD5E-6DBE-448A-B9FE-35ADEF207791}" destId="{06A82008-529F-452F-84DD-D1E4043FD4C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9EA7186-A354-4962-81C5-035A5D0516E7}" type="doc">
      <dgm:prSet loTypeId="urn:microsoft.com/office/officeart/2009/3/layout/SubStepProcess" loCatId="process" qsTypeId="urn:microsoft.com/office/officeart/2005/8/quickstyle/simple1" qsCatId="simple" csTypeId="urn:microsoft.com/office/officeart/2005/8/colors/accent1_4" csCatId="accent1" phldr="1"/>
      <dgm:spPr/>
      <dgm:t>
        <a:bodyPr/>
        <a:lstStyle/>
        <a:p>
          <a:endParaRPr lang="en-GB"/>
        </a:p>
      </dgm:t>
    </dgm:pt>
    <dgm:pt modelId="{B2388176-8CA9-421E-8AB9-F8F9FD702EEC}">
      <dgm:prSet custT="1"/>
      <dgm:spPr/>
      <dgm:t>
        <a:bodyPr/>
        <a:lstStyle/>
        <a:p>
          <a:r>
            <a:rPr lang="en-GB" sz="1200" dirty="0">
              <a:latin typeface="Aptos" panose="020B0004020202020204" pitchFamily="34" charset="0"/>
            </a:rPr>
            <a:t>🧩 </a:t>
          </a:r>
          <a:r>
            <a:rPr lang="en-GB" sz="1200" b="1" dirty="0">
              <a:latin typeface="Aptos" panose="020B0004020202020204" pitchFamily="34" charset="0"/>
            </a:rPr>
            <a:t>Main Sections:</a:t>
          </a:r>
          <a:endParaRPr lang="en-GB" sz="1200" dirty="0">
            <a:latin typeface="Aptos" panose="020B0004020202020204" pitchFamily="34" charset="0"/>
          </a:endParaRPr>
        </a:p>
      </dgm:t>
    </dgm:pt>
    <dgm:pt modelId="{9994A055-8EAD-424A-A472-BBE326A4EE4C}" type="parTrans" cxnId="{D0F9E882-9DA1-4D05-B0F8-E9E6B18F8601}">
      <dgm:prSet/>
      <dgm:spPr/>
      <dgm:t>
        <a:bodyPr/>
        <a:lstStyle/>
        <a:p>
          <a:endParaRPr lang="en-GB" sz="4800">
            <a:latin typeface="Aptos" panose="020B0004020202020204" pitchFamily="34" charset="0"/>
          </a:endParaRPr>
        </a:p>
      </dgm:t>
    </dgm:pt>
    <dgm:pt modelId="{31AF8A04-C6FC-4B74-A1BD-DAC7665D847B}" type="sibTrans" cxnId="{D0F9E882-9DA1-4D05-B0F8-E9E6B18F8601}">
      <dgm:prSet/>
      <dgm:spPr/>
      <dgm:t>
        <a:bodyPr/>
        <a:lstStyle/>
        <a:p>
          <a:endParaRPr lang="en-GB" sz="4800">
            <a:latin typeface="Aptos" panose="020B0004020202020204" pitchFamily="34" charset="0"/>
          </a:endParaRPr>
        </a:p>
      </dgm:t>
    </dgm:pt>
    <dgm:pt modelId="{6DBE1F01-0C87-413C-B711-E750A093F2EA}">
      <dgm:prSet custT="1"/>
      <dgm:spPr/>
      <dgm:t>
        <a:bodyPr/>
        <a:lstStyle/>
        <a:p>
          <a:r>
            <a:rPr lang="en-GB" sz="1200" b="1">
              <a:latin typeface="Aptos" panose="020B0004020202020204" pitchFamily="34" charset="0"/>
            </a:rPr>
            <a:t>Introduction</a:t>
          </a:r>
          <a:r>
            <a:rPr lang="en-GB" sz="1200">
              <a:latin typeface="Aptos" panose="020B0004020202020204" pitchFamily="34" charset="0"/>
            </a:rPr>
            <a:t> – Brief overview of the chapter and what it will cover</a:t>
          </a:r>
        </a:p>
      </dgm:t>
    </dgm:pt>
    <dgm:pt modelId="{95DA8DFC-1E7C-438F-861D-D1A507ABBC0C}" type="parTrans" cxnId="{B8CBDB4B-5699-43C4-AC98-E83AC1F12615}">
      <dgm:prSet/>
      <dgm:spPr/>
      <dgm:t>
        <a:bodyPr/>
        <a:lstStyle/>
        <a:p>
          <a:endParaRPr lang="en-GB" sz="4800">
            <a:latin typeface="Aptos" panose="020B0004020202020204" pitchFamily="34" charset="0"/>
          </a:endParaRPr>
        </a:p>
      </dgm:t>
    </dgm:pt>
    <dgm:pt modelId="{CF8BAB43-1508-47F2-B355-B71FBFA9036B}" type="sibTrans" cxnId="{B8CBDB4B-5699-43C4-AC98-E83AC1F12615}">
      <dgm:prSet/>
      <dgm:spPr/>
      <dgm:t>
        <a:bodyPr/>
        <a:lstStyle/>
        <a:p>
          <a:endParaRPr lang="en-GB" sz="4800">
            <a:latin typeface="Aptos" panose="020B0004020202020204" pitchFamily="34" charset="0"/>
          </a:endParaRPr>
        </a:p>
      </dgm:t>
    </dgm:pt>
    <dgm:pt modelId="{6D1011DC-64E4-4D63-AEA0-1984FCC6C1E5}">
      <dgm:prSet custT="1"/>
      <dgm:spPr/>
      <dgm:t>
        <a:bodyPr/>
        <a:lstStyle/>
        <a:p>
          <a:r>
            <a:rPr lang="en-GB" sz="1200" b="1">
              <a:latin typeface="Aptos" panose="020B0004020202020204" pitchFamily="34" charset="0"/>
            </a:rPr>
            <a:t>Thematic Analysis</a:t>
          </a:r>
          <a:r>
            <a:rPr lang="en-GB" sz="1200">
              <a:latin typeface="Aptos" panose="020B0004020202020204" pitchFamily="34" charset="0"/>
            </a:rPr>
            <a:t> – A short explanation of how you created your themes from your coded data</a:t>
          </a:r>
        </a:p>
      </dgm:t>
    </dgm:pt>
    <dgm:pt modelId="{07F7F1DB-6925-430C-BD4B-7A8C1FCDE808}" type="parTrans" cxnId="{708214A0-19C3-4298-B798-AF63065DFFE3}">
      <dgm:prSet/>
      <dgm:spPr/>
      <dgm:t>
        <a:bodyPr/>
        <a:lstStyle/>
        <a:p>
          <a:endParaRPr lang="en-GB" sz="4800">
            <a:latin typeface="Aptos" panose="020B0004020202020204" pitchFamily="34" charset="0"/>
          </a:endParaRPr>
        </a:p>
      </dgm:t>
    </dgm:pt>
    <dgm:pt modelId="{38AD002E-D5C6-4147-88EF-78586F9B13AE}" type="sibTrans" cxnId="{708214A0-19C3-4298-B798-AF63065DFFE3}">
      <dgm:prSet/>
      <dgm:spPr/>
      <dgm:t>
        <a:bodyPr/>
        <a:lstStyle/>
        <a:p>
          <a:endParaRPr lang="en-GB" sz="4800">
            <a:latin typeface="Aptos" panose="020B0004020202020204" pitchFamily="34" charset="0"/>
          </a:endParaRPr>
        </a:p>
      </dgm:t>
    </dgm:pt>
    <dgm:pt modelId="{B03690AB-4658-46D0-9D7A-B7717FA6355E}">
      <dgm:prSet custT="1"/>
      <dgm:spPr/>
      <dgm:t>
        <a:bodyPr/>
        <a:lstStyle/>
        <a:p>
          <a:r>
            <a:rPr lang="en-GB" sz="1200" b="1" dirty="0">
              <a:latin typeface="Aptos" panose="020B0004020202020204" pitchFamily="34" charset="0"/>
            </a:rPr>
            <a:t>Theme 1</a:t>
          </a:r>
          <a:r>
            <a:rPr lang="en-GB" sz="1200" dirty="0">
              <a:latin typeface="Aptos" panose="020B0004020202020204" pitchFamily="34" charset="0"/>
            </a:rPr>
            <a:t> </a:t>
          </a:r>
        </a:p>
      </dgm:t>
    </dgm:pt>
    <dgm:pt modelId="{1B434BD0-C503-4C50-BB06-C23C9BD5A523}" type="parTrans" cxnId="{AE0E0E3E-86CA-4C2D-B35F-C47AC35980F1}">
      <dgm:prSet/>
      <dgm:spPr/>
      <dgm:t>
        <a:bodyPr/>
        <a:lstStyle/>
        <a:p>
          <a:endParaRPr lang="en-GB" sz="4800">
            <a:latin typeface="Aptos" panose="020B0004020202020204" pitchFamily="34" charset="0"/>
          </a:endParaRPr>
        </a:p>
      </dgm:t>
    </dgm:pt>
    <dgm:pt modelId="{7D7EBF02-82CD-4647-9261-4F1292449186}" type="sibTrans" cxnId="{AE0E0E3E-86CA-4C2D-B35F-C47AC35980F1}">
      <dgm:prSet/>
      <dgm:spPr/>
      <dgm:t>
        <a:bodyPr/>
        <a:lstStyle/>
        <a:p>
          <a:endParaRPr lang="en-GB" sz="4800">
            <a:latin typeface="Aptos" panose="020B0004020202020204" pitchFamily="34" charset="0"/>
          </a:endParaRPr>
        </a:p>
      </dgm:t>
    </dgm:pt>
    <dgm:pt modelId="{0359778A-D935-4BC1-BCD2-815395AE2C02}">
      <dgm:prSet custT="1"/>
      <dgm:spPr/>
      <dgm:t>
        <a:bodyPr/>
        <a:lstStyle/>
        <a:p>
          <a:r>
            <a:rPr lang="en-GB" sz="1200" b="1" dirty="0">
              <a:latin typeface="Aptos" panose="020B0004020202020204" pitchFamily="34" charset="0"/>
            </a:rPr>
            <a:t>Theme 2</a:t>
          </a:r>
          <a:r>
            <a:rPr lang="en-GB" sz="1200" dirty="0">
              <a:latin typeface="Aptos" panose="020B0004020202020204" pitchFamily="34" charset="0"/>
            </a:rPr>
            <a:t> </a:t>
          </a:r>
        </a:p>
      </dgm:t>
    </dgm:pt>
    <dgm:pt modelId="{C9C0193D-4CE0-48A2-8BC7-A9EAB1642E00}" type="parTrans" cxnId="{BCDF6C7F-B317-4795-BD5F-A1FAD5CAC465}">
      <dgm:prSet/>
      <dgm:spPr/>
      <dgm:t>
        <a:bodyPr/>
        <a:lstStyle/>
        <a:p>
          <a:endParaRPr lang="en-GB" sz="4800">
            <a:latin typeface="Aptos" panose="020B0004020202020204" pitchFamily="34" charset="0"/>
          </a:endParaRPr>
        </a:p>
      </dgm:t>
    </dgm:pt>
    <dgm:pt modelId="{E2679495-9614-46DE-88DB-DE08825FA0E3}" type="sibTrans" cxnId="{BCDF6C7F-B317-4795-BD5F-A1FAD5CAC465}">
      <dgm:prSet/>
      <dgm:spPr/>
      <dgm:t>
        <a:bodyPr/>
        <a:lstStyle/>
        <a:p>
          <a:endParaRPr lang="en-GB" sz="4800">
            <a:latin typeface="Aptos" panose="020B0004020202020204" pitchFamily="34" charset="0"/>
          </a:endParaRPr>
        </a:p>
      </dgm:t>
    </dgm:pt>
    <dgm:pt modelId="{400C5135-7BDC-44CC-BE14-F9A3A3F2A6B1}">
      <dgm:prSet custT="1"/>
      <dgm:spPr/>
      <dgm:t>
        <a:bodyPr/>
        <a:lstStyle/>
        <a:p>
          <a:r>
            <a:rPr lang="en-GB" sz="1200" b="1" dirty="0">
              <a:latin typeface="Aptos" panose="020B0004020202020204" pitchFamily="34" charset="0"/>
            </a:rPr>
            <a:t>Theme 3</a:t>
          </a:r>
          <a:r>
            <a:rPr lang="en-GB" sz="1200" dirty="0">
              <a:latin typeface="Aptos" panose="020B0004020202020204" pitchFamily="34" charset="0"/>
            </a:rPr>
            <a:t> </a:t>
          </a:r>
        </a:p>
      </dgm:t>
    </dgm:pt>
    <dgm:pt modelId="{016C798B-92E1-423D-A163-AD38FAA152D2}" type="parTrans" cxnId="{03F8B571-A634-4269-BEA2-E4EA9B78BA2E}">
      <dgm:prSet/>
      <dgm:spPr/>
      <dgm:t>
        <a:bodyPr/>
        <a:lstStyle/>
        <a:p>
          <a:endParaRPr lang="en-GB" sz="4800">
            <a:latin typeface="Aptos" panose="020B0004020202020204" pitchFamily="34" charset="0"/>
          </a:endParaRPr>
        </a:p>
      </dgm:t>
    </dgm:pt>
    <dgm:pt modelId="{A1A65FA6-8EF3-4942-A77A-729E9BB1DEDF}" type="sibTrans" cxnId="{03F8B571-A634-4269-BEA2-E4EA9B78BA2E}">
      <dgm:prSet/>
      <dgm:spPr/>
      <dgm:t>
        <a:bodyPr/>
        <a:lstStyle/>
        <a:p>
          <a:endParaRPr lang="en-GB" sz="4800">
            <a:latin typeface="Aptos" panose="020B0004020202020204" pitchFamily="34" charset="0"/>
          </a:endParaRPr>
        </a:p>
      </dgm:t>
    </dgm:pt>
    <dgm:pt modelId="{4369A765-B4B6-4C5D-97DE-6E44AAE03CA6}">
      <dgm:prSet custT="1"/>
      <dgm:spPr/>
      <dgm:t>
        <a:bodyPr/>
        <a:lstStyle/>
        <a:p>
          <a:r>
            <a:rPr lang="en-GB" sz="1200" b="1">
              <a:latin typeface="Aptos" panose="020B0004020202020204" pitchFamily="34" charset="0"/>
            </a:rPr>
            <a:t>Conclusion</a:t>
          </a:r>
          <a:r>
            <a:rPr lang="en-GB" sz="1200">
              <a:latin typeface="Aptos" panose="020B0004020202020204" pitchFamily="34" charset="0"/>
            </a:rPr>
            <a:t> – Summarise what your findings show and lead into Chapter 5</a:t>
          </a:r>
        </a:p>
      </dgm:t>
    </dgm:pt>
    <dgm:pt modelId="{B1359698-2E70-4873-B577-D88A777D4528}" type="parTrans" cxnId="{F91941C4-BDB4-4560-AEA6-C1CAAD73CE75}">
      <dgm:prSet/>
      <dgm:spPr/>
      <dgm:t>
        <a:bodyPr/>
        <a:lstStyle/>
        <a:p>
          <a:endParaRPr lang="en-GB" sz="4800">
            <a:latin typeface="Aptos" panose="020B0004020202020204" pitchFamily="34" charset="0"/>
          </a:endParaRPr>
        </a:p>
      </dgm:t>
    </dgm:pt>
    <dgm:pt modelId="{6855D576-34A3-48B0-B34D-B6A02A1DD78A}" type="sibTrans" cxnId="{F91941C4-BDB4-4560-AEA6-C1CAAD73CE75}">
      <dgm:prSet/>
      <dgm:spPr/>
      <dgm:t>
        <a:bodyPr/>
        <a:lstStyle/>
        <a:p>
          <a:endParaRPr lang="en-GB" sz="4800">
            <a:latin typeface="Aptos" panose="020B0004020202020204" pitchFamily="34" charset="0"/>
          </a:endParaRPr>
        </a:p>
      </dgm:t>
    </dgm:pt>
    <dgm:pt modelId="{099EFC61-E903-4CCA-9A39-9C2BBA6F0DCB}" type="pres">
      <dgm:prSet presAssocID="{A9EA7186-A354-4962-81C5-035A5D0516E7}" presName="Name0" presStyleCnt="0">
        <dgm:presLayoutVars>
          <dgm:chMax val="7"/>
          <dgm:dir/>
          <dgm:animOne val="branch"/>
        </dgm:presLayoutVars>
      </dgm:prSet>
      <dgm:spPr/>
    </dgm:pt>
    <dgm:pt modelId="{6C42C330-5EC9-4FD8-AE16-81D766D8A6B0}" type="pres">
      <dgm:prSet presAssocID="{B2388176-8CA9-421E-8AB9-F8F9FD702EEC}" presName="parTx1" presStyleLbl="node1" presStyleIdx="0" presStyleCnt="7"/>
      <dgm:spPr/>
    </dgm:pt>
    <dgm:pt modelId="{373E7C67-B419-42AA-82EE-94424841E6A5}" type="pres">
      <dgm:prSet presAssocID="{6DBE1F01-0C87-413C-B711-E750A093F2EA}" presName="parTx2" presStyleLbl="node1" presStyleIdx="1" presStyleCnt="7"/>
      <dgm:spPr/>
    </dgm:pt>
    <dgm:pt modelId="{00699472-E2F7-4472-B016-CC205E37EEF4}" type="pres">
      <dgm:prSet presAssocID="{6D1011DC-64E4-4D63-AEA0-1984FCC6C1E5}" presName="parTx3" presStyleLbl="node1" presStyleIdx="2" presStyleCnt="7"/>
      <dgm:spPr/>
    </dgm:pt>
    <dgm:pt modelId="{617AB949-7C4E-4664-9640-FE0C8AE726BF}" type="pres">
      <dgm:prSet presAssocID="{B03690AB-4658-46D0-9D7A-B7717FA6355E}" presName="parTx4" presStyleLbl="node1" presStyleIdx="3" presStyleCnt="7"/>
      <dgm:spPr/>
    </dgm:pt>
    <dgm:pt modelId="{7747D536-CCB4-48DC-967F-0DC7C44C58C3}" type="pres">
      <dgm:prSet presAssocID="{0359778A-D935-4BC1-BCD2-815395AE2C02}" presName="parTx5" presStyleLbl="node1" presStyleIdx="4" presStyleCnt="7"/>
      <dgm:spPr/>
    </dgm:pt>
    <dgm:pt modelId="{83464F60-5C93-4978-90B8-57C36DDE6F47}" type="pres">
      <dgm:prSet presAssocID="{400C5135-7BDC-44CC-BE14-F9A3A3F2A6B1}" presName="parTx6" presStyleLbl="node1" presStyleIdx="5" presStyleCnt="7"/>
      <dgm:spPr/>
    </dgm:pt>
    <dgm:pt modelId="{0A9B557C-6114-487D-9097-D401BB27BF01}" type="pres">
      <dgm:prSet presAssocID="{4369A765-B4B6-4C5D-97DE-6E44AAE03CA6}" presName="parTx7" presStyleLbl="node1" presStyleIdx="6" presStyleCnt="7"/>
      <dgm:spPr/>
    </dgm:pt>
  </dgm:ptLst>
  <dgm:cxnLst>
    <dgm:cxn modelId="{AD0DB405-0CD0-41AF-B6D2-44EC6A46A8B6}" type="presOf" srcId="{4369A765-B4B6-4C5D-97DE-6E44AAE03CA6}" destId="{0A9B557C-6114-487D-9097-D401BB27BF01}" srcOrd="0" destOrd="0" presId="urn:microsoft.com/office/officeart/2009/3/layout/SubStepProcess"/>
    <dgm:cxn modelId="{65F7482A-8CA5-4D91-A550-61C10333B273}" type="presOf" srcId="{6D1011DC-64E4-4D63-AEA0-1984FCC6C1E5}" destId="{00699472-E2F7-4472-B016-CC205E37EEF4}" srcOrd="0" destOrd="0" presId="urn:microsoft.com/office/officeart/2009/3/layout/SubStepProcess"/>
    <dgm:cxn modelId="{0E22F43A-A23E-448C-A8C3-C5D7BA773F55}" type="presOf" srcId="{0359778A-D935-4BC1-BCD2-815395AE2C02}" destId="{7747D536-CCB4-48DC-967F-0DC7C44C58C3}" srcOrd="0" destOrd="0" presId="urn:microsoft.com/office/officeart/2009/3/layout/SubStepProcess"/>
    <dgm:cxn modelId="{AE0E0E3E-86CA-4C2D-B35F-C47AC35980F1}" srcId="{A9EA7186-A354-4962-81C5-035A5D0516E7}" destId="{B03690AB-4658-46D0-9D7A-B7717FA6355E}" srcOrd="3" destOrd="0" parTransId="{1B434BD0-C503-4C50-BB06-C23C9BD5A523}" sibTransId="{7D7EBF02-82CD-4647-9261-4F1292449186}"/>
    <dgm:cxn modelId="{7B23A446-AE36-4BF6-B177-B0E6DBBC6C77}" type="presOf" srcId="{6DBE1F01-0C87-413C-B711-E750A093F2EA}" destId="{373E7C67-B419-42AA-82EE-94424841E6A5}" srcOrd="0" destOrd="0" presId="urn:microsoft.com/office/officeart/2009/3/layout/SubStepProcess"/>
    <dgm:cxn modelId="{B8CBDB4B-5699-43C4-AC98-E83AC1F12615}" srcId="{A9EA7186-A354-4962-81C5-035A5D0516E7}" destId="{6DBE1F01-0C87-413C-B711-E750A093F2EA}" srcOrd="1" destOrd="0" parTransId="{95DA8DFC-1E7C-438F-861D-D1A507ABBC0C}" sibTransId="{CF8BAB43-1508-47F2-B355-B71FBFA9036B}"/>
    <dgm:cxn modelId="{03F8B571-A634-4269-BEA2-E4EA9B78BA2E}" srcId="{A9EA7186-A354-4962-81C5-035A5D0516E7}" destId="{400C5135-7BDC-44CC-BE14-F9A3A3F2A6B1}" srcOrd="5" destOrd="0" parTransId="{016C798B-92E1-423D-A163-AD38FAA152D2}" sibTransId="{A1A65FA6-8EF3-4942-A77A-729E9BB1DEDF}"/>
    <dgm:cxn modelId="{BCDF6C7F-B317-4795-BD5F-A1FAD5CAC465}" srcId="{A9EA7186-A354-4962-81C5-035A5D0516E7}" destId="{0359778A-D935-4BC1-BCD2-815395AE2C02}" srcOrd="4" destOrd="0" parTransId="{C9C0193D-4CE0-48A2-8BC7-A9EAB1642E00}" sibTransId="{E2679495-9614-46DE-88DB-DE08825FA0E3}"/>
    <dgm:cxn modelId="{D0F9E882-9DA1-4D05-B0F8-E9E6B18F8601}" srcId="{A9EA7186-A354-4962-81C5-035A5D0516E7}" destId="{B2388176-8CA9-421E-8AB9-F8F9FD702EEC}" srcOrd="0" destOrd="0" parTransId="{9994A055-8EAD-424A-A472-BBE326A4EE4C}" sibTransId="{31AF8A04-C6FC-4B74-A1BD-DAC7665D847B}"/>
    <dgm:cxn modelId="{D74F8485-511A-46F3-A6FC-2321D6A259A8}" type="presOf" srcId="{B03690AB-4658-46D0-9D7A-B7717FA6355E}" destId="{617AB949-7C4E-4664-9640-FE0C8AE726BF}" srcOrd="0" destOrd="0" presId="urn:microsoft.com/office/officeart/2009/3/layout/SubStepProcess"/>
    <dgm:cxn modelId="{DFA2029C-559C-4526-8804-861698398FE0}" type="presOf" srcId="{400C5135-7BDC-44CC-BE14-F9A3A3F2A6B1}" destId="{83464F60-5C93-4978-90B8-57C36DDE6F47}" srcOrd="0" destOrd="0" presId="urn:microsoft.com/office/officeart/2009/3/layout/SubStepProcess"/>
    <dgm:cxn modelId="{708214A0-19C3-4298-B798-AF63065DFFE3}" srcId="{A9EA7186-A354-4962-81C5-035A5D0516E7}" destId="{6D1011DC-64E4-4D63-AEA0-1984FCC6C1E5}" srcOrd="2" destOrd="0" parTransId="{07F7F1DB-6925-430C-BD4B-7A8C1FCDE808}" sibTransId="{38AD002E-D5C6-4147-88EF-78586F9B13AE}"/>
    <dgm:cxn modelId="{8E52C1A0-91DA-47AB-9869-2F3DE85C0727}" type="presOf" srcId="{B2388176-8CA9-421E-8AB9-F8F9FD702EEC}" destId="{6C42C330-5EC9-4FD8-AE16-81D766D8A6B0}" srcOrd="0" destOrd="0" presId="urn:microsoft.com/office/officeart/2009/3/layout/SubStepProcess"/>
    <dgm:cxn modelId="{B016B2A5-2A19-4A6A-9E9F-D11238810483}" type="presOf" srcId="{A9EA7186-A354-4962-81C5-035A5D0516E7}" destId="{099EFC61-E903-4CCA-9A39-9C2BBA6F0DCB}" srcOrd="0" destOrd="0" presId="urn:microsoft.com/office/officeart/2009/3/layout/SubStepProcess"/>
    <dgm:cxn modelId="{F91941C4-BDB4-4560-AEA6-C1CAAD73CE75}" srcId="{A9EA7186-A354-4962-81C5-035A5D0516E7}" destId="{4369A765-B4B6-4C5D-97DE-6E44AAE03CA6}" srcOrd="6" destOrd="0" parTransId="{B1359698-2E70-4873-B577-D88A777D4528}" sibTransId="{6855D576-34A3-48B0-B34D-B6A02A1DD78A}"/>
    <dgm:cxn modelId="{84F48556-ABCB-4FAA-B56E-90C4BF35AB59}" type="presParOf" srcId="{099EFC61-E903-4CCA-9A39-9C2BBA6F0DCB}" destId="{6C42C330-5EC9-4FD8-AE16-81D766D8A6B0}" srcOrd="0" destOrd="0" presId="urn:microsoft.com/office/officeart/2009/3/layout/SubStepProcess"/>
    <dgm:cxn modelId="{4E8D03C9-CE4E-40C2-B18D-1DFD522DAA3B}" type="presParOf" srcId="{099EFC61-E903-4CCA-9A39-9C2BBA6F0DCB}" destId="{373E7C67-B419-42AA-82EE-94424841E6A5}" srcOrd="1" destOrd="0" presId="urn:microsoft.com/office/officeart/2009/3/layout/SubStepProcess"/>
    <dgm:cxn modelId="{8AAEF90B-CC33-41F7-9DBC-CFCBA37EBBD7}" type="presParOf" srcId="{099EFC61-E903-4CCA-9A39-9C2BBA6F0DCB}" destId="{00699472-E2F7-4472-B016-CC205E37EEF4}" srcOrd="2" destOrd="0" presId="urn:microsoft.com/office/officeart/2009/3/layout/SubStepProcess"/>
    <dgm:cxn modelId="{C6877182-F75C-4D22-B9E1-48D20269F450}" type="presParOf" srcId="{099EFC61-E903-4CCA-9A39-9C2BBA6F0DCB}" destId="{617AB949-7C4E-4664-9640-FE0C8AE726BF}" srcOrd="3" destOrd="0" presId="urn:microsoft.com/office/officeart/2009/3/layout/SubStepProcess"/>
    <dgm:cxn modelId="{51DDA5E2-22E2-4D0B-A59A-0F62AA3CA8F8}" type="presParOf" srcId="{099EFC61-E903-4CCA-9A39-9C2BBA6F0DCB}" destId="{7747D536-CCB4-48DC-967F-0DC7C44C58C3}" srcOrd="4" destOrd="0" presId="urn:microsoft.com/office/officeart/2009/3/layout/SubStepProcess"/>
    <dgm:cxn modelId="{F81B4E63-7DA6-41EC-9A38-8CBD79D36023}" type="presParOf" srcId="{099EFC61-E903-4CCA-9A39-9C2BBA6F0DCB}" destId="{83464F60-5C93-4978-90B8-57C36DDE6F47}" srcOrd="5" destOrd="0" presId="urn:microsoft.com/office/officeart/2009/3/layout/SubStepProcess"/>
    <dgm:cxn modelId="{82964975-1544-46B2-ACDE-092A777191A6}" type="presParOf" srcId="{099EFC61-E903-4CCA-9A39-9C2BBA6F0DCB}" destId="{0A9B557C-6114-487D-9097-D401BB27BF01}" srcOrd="6"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5CC1990-3D31-46E7-A37E-D9FF1EFC250E}" type="doc">
      <dgm:prSet loTypeId="urn:microsoft.com/office/officeart/2005/8/layout/bProcess4" loCatId="process" qsTypeId="urn:microsoft.com/office/officeart/2005/8/quickstyle/simple1" qsCatId="simple" csTypeId="urn:microsoft.com/office/officeart/2005/8/colors/accent5_4" csCatId="accent5" phldr="1"/>
      <dgm:spPr/>
      <dgm:t>
        <a:bodyPr/>
        <a:lstStyle/>
        <a:p>
          <a:endParaRPr lang="en-GB"/>
        </a:p>
      </dgm:t>
    </dgm:pt>
    <dgm:pt modelId="{98A17BE9-3E5C-4927-8226-0604C1F61156}">
      <dgm:prSet custT="1"/>
      <dgm:spPr/>
      <dgm:t>
        <a:bodyPr/>
        <a:lstStyle/>
        <a:p>
          <a:pPr>
            <a:buNone/>
          </a:pPr>
          <a:r>
            <a:rPr lang="en-GB" sz="1200" b="0" dirty="0">
              <a:latin typeface="Aptos" panose="020B0004020202020204" pitchFamily="34" charset="0"/>
            </a:rPr>
            <a:t>🎯 Word Count Per Theme</a:t>
          </a:r>
          <a:br>
            <a:rPr lang="en-GB" sz="1200" b="0" dirty="0">
              <a:latin typeface="Aptos" panose="020B0004020202020204" pitchFamily="34" charset="0"/>
            </a:rPr>
          </a:br>
          <a:r>
            <a:rPr lang="en-GB" sz="1200" b="0" dirty="0">
              <a:latin typeface="Aptos" panose="020B0004020202020204" pitchFamily="34" charset="0"/>
            </a:rPr>
            <a:t>1,000–1,150 words </a:t>
          </a:r>
        </a:p>
      </dgm:t>
    </dgm:pt>
    <dgm:pt modelId="{0247160C-60E2-48CE-A6B9-80D6B12339B8}" type="parTrans" cxnId="{C44E40CB-A4A4-41ED-A9E0-DB03A62B9C4D}">
      <dgm:prSet/>
      <dgm:spPr/>
      <dgm:t>
        <a:bodyPr/>
        <a:lstStyle/>
        <a:p>
          <a:endParaRPr lang="en-GB" sz="1200">
            <a:latin typeface="Aptos" panose="020B0004020202020204" pitchFamily="34" charset="0"/>
          </a:endParaRPr>
        </a:p>
      </dgm:t>
    </dgm:pt>
    <dgm:pt modelId="{9FB25AA9-D093-445E-8625-3E3DC5947B9C}" type="sibTrans" cxnId="{C44E40CB-A4A4-41ED-A9E0-DB03A62B9C4D}">
      <dgm:prSet/>
      <dgm:spPr/>
      <dgm:t>
        <a:bodyPr/>
        <a:lstStyle/>
        <a:p>
          <a:endParaRPr lang="en-GB" sz="1200">
            <a:latin typeface="Aptos" panose="020B0004020202020204" pitchFamily="34" charset="0"/>
          </a:endParaRPr>
        </a:p>
      </dgm:t>
    </dgm:pt>
    <dgm:pt modelId="{B5007B07-779B-47AA-AD23-BB1CF51A7B08}">
      <dgm:prSet custT="1"/>
      <dgm:spPr/>
      <dgm:t>
        <a:bodyPr/>
        <a:lstStyle/>
        <a:p>
          <a:r>
            <a:rPr lang="en-GB" sz="1200" b="0" dirty="0">
              <a:latin typeface="Aptos" panose="020B0004020202020204" pitchFamily="34" charset="0"/>
            </a:rPr>
            <a:t>📑 One Mini-Essay
🔹 Follow the same structure every time:
Definition → Background → Relevance → Data → Theory/Policy → Implications → Article Examples → Links to Other Themes.</a:t>
          </a:r>
        </a:p>
      </dgm:t>
    </dgm:pt>
    <dgm:pt modelId="{03CB8061-A66B-46C5-A78B-23926C05FCF4}" type="parTrans" cxnId="{7D672153-C910-4C1A-89E3-7583113D06E2}">
      <dgm:prSet/>
      <dgm:spPr/>
      <dgm:t>
        <a:bodyPr/>
        <a:lstStyle/>
        <a:p>
          <a:endParaRPr lang="en-GB" sz="1200">
            <a:latin typeface="Aptos" panose="020B0004020202020204" pitchFamily="34" charset="0"/>
          </a:endParaRPr>
        </a:p>
      </dgm:t>
    </dgm:pt>
    <dgm:pt modelId="{DD84C797-435D-43AB-BD2B-4CCC90DD8774}" type="sibTrans" cxnId="{7D672153-C910-4C1A-89E3-7583113D06E2}">
      <dgm:prSet/>
      <dgm:spPr/>
      <dgm:t>
        <a:bodyPr/>
        <a:lstStyle/>
        <a:p>
          <a:endParaRPr lang="en-GB" sz="1200">
            <a:latin typeface="Aptos" panose="020B0004020202020204" pitchFamily="34" charset="0"/>
          </a:endParaRPr>
        </a:p>
      </dgm:t>
    </dgm:pt>
    <dgm:pt modelId="{FB582086-1CC5-4173-A05B-EE6F580D9FD9}">
      <dgm:prSet custT="1"/>
      <dgm:spPr>
        <a:solidFill>
          <a:srgbClr val="6E9AC8"/>
        </a:solidFill>
      </dgm:spPr>
      <dgm:t>
        <a:bodyPr/>
        <a:lstStyle/>
        <a:p>
          <a:r>
            <a:rPr lang="en-GB" sz="1200" b="0" i="0" baseline="0" dirty="0">
              <a:latin typeface="Aptos" panose="020B0004020202020204" pitchFamily="34" charset="0"/>
            </a:rPr>
            <a:t>🔗 Stay On-Theme
🔹 Every paragraph must relate directly to the theme heading and your research aim.</a:t>
          </a:r>
          <a:endParaRPr lang="en-GB" sz="1200" dirty="0">
            <a:latin typeface="Aptos" panose="020B0004020202020204" pitchFamily="34" charset="0"/>
          </a:endParaRPr>
        </a:p>
      </dgm:t>
    </dgm:pt>
    <dgm:pt modelId="{FD14C971-B930-4F1C-A49F-981CCDCF6410}" type="parTrans" cxnId="{58C8DA70-E0CD-48D6-9533-66AE27C441D0}">
      <dgm:prSet/>
      <dgm:spPr/>
      <dgm:t>
        <a:bodyPr/>
        <a:lstStyle/>
        <a:p>
          <a:endParaRPr lang="en-GB" sz="1200">
            <a:latin typeface="Aptos" panose="020B0004020202020204" pitchFamily="34" charset="0"/>
          </a:endParaRPr>
        </a:p>
      </dgm:t>
    </dgm:pt>
    <dgm:pt modelId="{C17E6487-27B3-470B-8FEC-A615317A21F5}" type="sibTrans" cxnId="{58C8DA70-E0CD-48D6-9533-66AE27C441D0}">
      <dgm:prSet/>
      <dgm:spPr/>
      <dgm:t>
        <a:bodyPr/>
        <a:lstStyle/>
        <a:p>
          <a:endParaRPr lang="en-GB" sz="1200">
            <a:latin typeface="Aptos" panose="020B0004020202020204" pitchFamily="34" charset="0"/>
          </a:endParaRPr>
        </a:p>
      </dgm:t>
    </dgm:pt>
    <dgm:pt modelId="{073D426D-DE9F-4C66-94C7-919EFAF369A2}">
      <dgm:prSet custT="1"/>
      <dgm:spPr>
        <a:solidFill>
          <a:srgbClr val="6E9AC8"/>
        </a:solidFill>
      </dgm:spPr>
      <dgm:t>
        <a:bodyPr/>
        <a:lstStyle/>
        <a:p>
          <a:r>
            <a:rPr lang="en-GB" sz="1200" b="0" i="0" baseline="0" dirty="0">
              <a:latin typeface="Aptos" panose="020B0004020202020204" pitchFamily="34" charset="0"/>
            </a:rPr>
            <a:t>📝 Evidence First
🔹 Base each claim on the literature in your Literature Tracking and Analysis Workbook – explain how each article supports (or challenges) the point.</a:t>
          </a:r>
          <a:endParaRPr lang="en-GB" sz="1200" dirty="0">
            <a:latin typeface="Aptos" panose="020B0004020202020204" pitchFamily="34" charset="0"/>
          </a:endParaRPr>
        </a:p>
      </dgm:t>
    </dgm:pt>
    <dgm:pt modelId="{936F0695-6730-4E84-A247-79BF1DCE5B76}" type="parTrans" cxnId="{1D72D237-2185-42A1-A27E-4A479600D19E}">
      <dgm:prSet/>
      <dgm:spPr/>
      <dgm:t>
        <a:bodyPr/>
        <a:lstStyle/>
        <a:p>
          <a:endParaRPr lang="en-GB" sz="1200">
            <a:latin typeface="Aptos" panose="020B0004020202020204" pitchFamily="34" charset="0"/>
          </a:endParaRPr>
        </a:p>
      </dgm:t>
    </dgm:pt>
    <dgm:pt modelId="{50AC3A84-8A2D-4005-B7F7-9044B8F2ABA3}" type="sibTrans" cxnId="{1D72D237-2185-42A1-A27E-4A479600D19E}">
      <dgm:prSet/>
      <dgm:spPr/>
      <dgm:t>
        <a:bodyPr/>
        <a:lstStyle/>
        <a:p>
          <a:endParaRPr lang="en-GB" sz="1200">
            <a:latin typeface="Aptos" panose="020B0004020202020204" pitchFamily="34" charset="0"/>
          </a:endParaRPr>
        </a:p>
      </dgm:t>
    </dgm:pt>
    <dgm:pt modelId="{116B64A1-6AF1-47FD-9571-25F34B90C96D}">
      <dgm:prSet custT="1"/>
      <dgm:spPr>
        <a:solidFill>
          <a:srgbClr val="5085BA"/>
        </a:solidFill>
      </dgm:spPr>
      <dgm:t>
        <a:bodyPr/>
        <a:lstStyle/>
        <a:p>
          <a:r>
            <a:rPr lang="en-GB" sz="1200" b="0" i="0" baseline="0" dirty="0">
              <a:latin typeface="Aptos" panose="020B0004020202020204" pitchFamily="34" charset="0"/>
            </a:rPr>
            <a:t>📊 Quality over Quantity
🔹 One well-explained statistic or example is stronger than several undeveloped ones.</a:t>
          </a:r>
          <a:endParaRPr lang="en-GB" sz="1200" dirty="0">
            <a:latin typeface="Aptos" panose="020B0004020202020204" pitchFamily="34" charset="0"/>
          </a:endParaRPr>
        </a:p>
      </dgm:t>
    </dgm:pt>
    <dgm:pt modelId="{3F8DFCEE-8BB0-4FDB-9053-3370E67A6596}" type="parTrans" cxnId="{326E7717-0F11-4817-B305-40A42EFF610B}">
      <dgm:prSet/>
      <dgm:spPr/>
      <dgm:t>
        <a:bodyPr/>
        <a:lstStyle/>
        <a:p>
          <a:endParaRPr lang="en-GB" sz="1200">
            <a:latin typeface="Aptos" panose="020B0004020202020204" pitchFamily="34" charset="0"/>
          </a:endParaRPr>
        </a:p>
      </dgm:t>
    </dgm:pt>
    <dgm:pt modelId="{60724B72-483C-4029-A198-4AA7AB621622}" type="sibTrans" cxnId="{326E7717-0F11-4817-B305-40A42EFF610B}">
      <dgm:prSet/>
      <dgm:spPr/>
      <dgm:t>
        <a:bodyPr/>
        <a:lstStyle/>
        <a:p>
          <a:endParaRPr lang="en-GB" sz="1200">
            <a:latin typeface="Aptos" panose="020B0004020202020204" pitchFamily="34" charset="0"/>
          </a:endParaRPr>
        </a:p>
      </dgm:t>
    </dgm:pt>
    <dgm:pt modelId="{CFD2EEAA-C95F-4F7D-BEF7-F7F1E1E1CC20}">
      <dgm:prSet custT="1"/>
      <dgm:spPr>
        <a:solidFill>
          <a:srgbClr val="41719C"/>
        </a:solidFill>
      </dgm:spPr>
      <dgm:t>
        <a:bodyPr/>
        <a:lstStyle/>
        <a:p>
          <a:r>
            <a:rPr lang="en-GB" sz="1200" b="0" i="0" baseline="0" dirty="0">
              <a:latin typeface="Aptos" panose="020B0004020202020204" pitchFamily="34" charset="0"/>
            </a:rPr>
            <a:t>💬 Academic Voice
🔹 Blend description and critique – compare sources, note gaps, highlight agreements &amp; disagreements.</a:t>
          </a:r>
          <a:endParaRPr lang="en-GB" sz="1200" dirty="0">
            <a:latin typeface="Aptos" panose="020B0004020202020204" pitchFamily="34" charset="0"/>
          </a:endParaRPr>
        </a:p>
      </dgm:t>
    </dgm:pt>
    <dgm:pt modelId="{6E043EAE-1EB0-4BA7-9F0B-F31418AB6075}" type="parTrans" cxnId="{80BD24C8-95DE-4F8E-8152-CE2A2A3783BC}">
      <dgm:prSet/>
      <dgm:spPr/>
      <dgm:t>
        <a:bodyPr/>
        <a:lstStyle/>
        <a:p>
          <a:endParaRPr lang="en-GB" sz="1200">
            <a:latin typeface="Aptos" panose="020B0004020202020204" pitchFamily="34" charset="0"/>
          </a:endParaRPr>
        </a:p>
      </dgm:t>
    </dgm:pt>
    <dgm:pt modelId="{089776D8-0712-410B-B027-582AA92147BA}" type="sibTrans" cxnId="{80BD24C8-95DE-4F8E-8152-CE2A2A3783BC}">
      <dgm:prSet/>
      <dgm:spPr/>
      <dgm:t>
        <a:bodyPr/>
        <a:lstStyle/>
        <a:p>
          <a:endParaRPr lang="en-GB" sz="1200">
            <a:latin typeface="Aptos" panose="020B0004020202020204" pitchFamily="34" charset="0"/>
          </a:endParaRPr>
        </a:p>
      </dgm:t>
    </dgm:pt>
    <dgm:pt modelId="{A1A0F36F-B001-4B9D-B7A8-279A910A83C0}">
      <dgm:prSet custT="1"/>
      <dgm:spPr>
        <a:solidFill>
          <a:srgbClr val="41719C"/>
        </a:solidFill>
      </dgm:spPr>
      <dgm:t>
        <a:bodyPr/>
        <a:lstStyle/>
        <a:p>
          <a:r>
            <a:rPr lang="en-GB" sz="1200" b="0" i="0" baseline="0" dirty="0">
              <a:latin typeface="Aptos" panose="020B0004020202020204" pitchFamily="34" charset="0"/>
            </a:rPr>
            <a:t>🚦 Signpost &amp; Summarise
🔹 Use sub-headings / topic sentences.
🔹 End each theme with a mini-summary that leads into the next.</a:t>
          </a:r>
          <a:endParaRPr lang="en-GB" sz="1200" dirty="0">
            <a:latin typeface="Aptos" panose="020B0004020202020204" pitchFamily="34" charset="0"/>
          </a:endParaRPr>
        </a:p>
      </dgm:t>
    </dgm:pt>
    <dgm:pt modelId="{D807BB12-662F-4C7A-A68A-A70BC99FC6D5}" type="parTrans" cxnId="{F9837A75-F7E7-4E14-9B03-887E309420CE}">
      <dgm:prSet/>
      <dgm:spPr/>
      <dgm:t>
        <a:bodyPr/>
        <a:lstStyle/>
        <a:p>
          <a:endParaRPr lang="en-GB" sz="1200">
            <a:latin typeface="Aptos" panose="020B0004020202020204" pitchFamily="34" charset="0"/>
          </a:endParaRPr>
        </a:p>
      </dgm:t>
    </dgm:pt>
    <dgm:pt modelId="{6EB4A767-80A7-4005-8F74-56EFDCC3CA99}" type="sibTrans" cxnId="{F9837A75-F7E7-4E14-9B03-887E309420CE}">
      <dgm:prSet/>
      <dgm:spPr/>
      <dgm:t>
        <a:bodyPr/>
        <a:lstStyle/>
        <a:p>
          <a:endParaRPr lang="en-GB" sz="1200">
            <a:latin typeface="Aptos" panose="020B0004020202020204" pitchFamily="34" charset="0"/>
          </a:endParaRPr>
        </a:p>
      </dgm:t>
    </dgm:pt>
    <dgm:pt modelId="{EE6B7E2B-591C-4D74-B97F-826560567B0E}">
      <dgm:prSet custT="1"/>
      <dgm:spPr>
        <a:solidFill>
          <a:srgbClr val="5085BA"/>
        </a:solidFill>
      </dgm:spPr>
      <dgm:t>
        <a:bodyPr/>
        <a:lstStyle/>
        <a:p>
          <a:r>
            <a:rPr lang="en-GB" sz="1200" b="0" i="0" baseline="0" dirty="0">
              <a:latin typeface="Aptos" panose="020B0004020202020204" pitchFamily="34" charset="0"/>
            </a:rPr>
            <a:t>🧠 Reader-Friendly
🔹 Assume your audience is new to the topic – define terms, avoid jargon, keep sentences clear.</a:t>
          </a:r>
          <a:endParaRPr lang="en-GB" sz="1200" dirty="0">
            <a:latin typeface="Aptos" panose="020B0004020202020204" pitchFamily="34" charset="0"/>
          </a:endParaRPr>
        </a:p>
      </dgm:t>
    </dgm:pt>
    <dgm:pt modelId="{4A9A255B-93F7-4DFF-B09B-5D75AE809D00}" type="parTrans" cxnId="{93CB9594-A9A0-4958-A7FF-17CA8B474C04}">
      <dgm:prSet/>
      <dgm:spPr/>
      <dgm:t>
        <a:bodyPr/>
        <a:lstStyle/>
        <a:p>
          <a:endParaRPr lang="en-GB" sz="1200">
            <a:latin typeface="Aptos" panose="020B0004020202020204" pitchFamily="34" charset="0"/>
          </a:endParaRPr>
        </a:p>
      </dgm:t>
    </dgm:pt>
    <dgm:pt modelId="{84A692F1-7B26-4461-BEE2-0ED4990FEF15}" type="sibTrans" cxnId="{93CB9594-A9A0-4958-A7FF-17CA8B474C04}">
      <dgm:prSet/>
      <dgm:spPr/>
      <dgm:t>
        <a:bodyPr/>
        <a:lstStyle/>
        <a:p>
          <a:endParaRPr lang="en-GB" sz="1200">
            <a:latin typeface="Aptos" panose="020B0004020202020204" pitchFamily="34" charset="0"/>
          </a:endParaRPr>
        </a:p>
      </dgm:t>
    </dgm:pt>
    <dgm:pt modelId="{50EED167-B1D0-4EEA-BA5B-A510DC0EF8C1}">
      <dgm:prSet custT="1"/>
      <dgm:spPr>
        <a:solidFill>
          <a:srgbClr val="6E9AC8"/>
        </a:solidFill>
      </dgm:spPr>
      <dgm:t>
        <a:bodyPr/>
        <a:lstStyle/>
        <a:p>
          <a:r>
            <a:rPr lang="en-GB" sz="1200" b="0" i="0" baseline="0" dirty="0">
              <a:latin typeface="Aptos" panose="020B0004020202020204" pitchFamily="34" charset="0"/>
            </a:rPr>
            <a:t>🕵️ Critical Lens
🔹 Ask “So what?” after each section – show the implications and why they matter to your study.</a:t>
          </a:r>
          <a:endParaRPr lang="en-GB" sz="1200" dirty="0">
            <a:latin typeface="Aptos" panose="020B0004020202020204" pitchFamily="34" charset="0"/>
          </a:endParaRPr>
        </a:p>
      </dgm:t>
    </dgm:pt>
    <dgm:pt modelId="{7F0D48B8-670A-4469-8B00-E1025453FFBB}" type="parTrans" cxnId="{364A6FC9-A0E1-40F8-BDCF-71327EEABEB0}">
      <dgm:prSet/>
      <dgm:spPr/>
      <dgm:t>
        <a:bodyPr/>
        <a:lstStyle/>
        <a:p>
          <a:endParaRPr lang="en-GB" sz="1200">
            <a:latin typeface="Aptos" panose="020B0004020202020204" pitchFamily="34" charset="0"/>
          </a:endParaRPr>
        </a:p>
      </dgm:t>
    </dgm:pt>
    <dgm:pt modelId="{02415371-9A45-4FE4-995D-C0648DA0708A}" type="sibTrans" cxnId="{364A6FC9-A0E1-40F8-BDCF-71327EEABEB0}">
      <dgm:prSet/>
      <dgm:spPr/>
      <dgm:t>
        <a:bodyPr/>
        <a:lstStyle/>
        <a:p>
          <a:endParaRPr lang="en-GB" sz="1200">
            <a:latin typeface="Aptos" panose="020B0004020202020204" pitchFamily="34" charset="0"/>
          </a:endParaRPr>
        </a:p>
      </dgm:t>
    </dgm:pt>
    <dgm:pt modelId="{525F6658-5FCE-4F48-A06B-FB1686F430E6}" type="pres">
      <dgm:prSet presAssocID="{05CC1990-3D31-46E7-A37E-D9FF1EFC250E}" presName="Name0" presStyleCnt="0">
        <dgm:presLayoutVars>
          <dgm:dir/>
          <dgm:resizeHandles/>
        </dgm:presLayoutVars>
      </dgm:prSet>
      <dgm:spPr/>
    </dgm:pt>
    <dgm:pt modelId="{45828565-A441-4D32-BE94-DA37778E3640}" type="pres">
      <dgm:prSet presAssocID="{98A17BE9-3E5C-4927-8226-0604C1F61156}" presName="compNode" presStyleCnt="0"/>
      <dgm:spPr/>
    </dgm:pt>
    <dgm:pt modelId="{243D3628-8E6D-4BD6-A022-CB02D545CAEC}" type="pres">
      <dgm:prSet presAssocID="{98A17BE9-3E5C-4927-8226-0604C1F61156}" presName="dummyConnPt" presStyleCnt="0"/>
      <dgm:spPr/>
    </dgm:pt>
    <dgm:pt modelId="{DD8EDAAF-D236-45CC-96AB-51E87A6CEE2B}" type="pres">
      <dgm:prSet presAssocID="{98A17BE9-3E5C-4927-8226-0604C1F61156}" presName="node" presStyleLbl="node1" presStyleIdx="0" presStyleCnt="9" custScaleX="141654">
        <dgm:presLayoutVars>
          <dgm:bulletEnabled val="1"/>
        </dgm:presLayoutVars>
      </dgm:prSet>
      <dgm:spPr/>
    </dgm:pt>
    <dgm:pt modelId="{2C8A4C64-774A-4135-BEB8-F596A55E158C}" type="pres">
      <dgm:prSet presAssocID="{9FB25AA9-D093-445E-8625-3E3DC5947B9C}" presName="sibTrans" presStyleLbl="bgSibTrans2D1" presStyleIdx="0" presStyleCnt="8"/>
      <dgm:spPr/>
    </dgm:pt>
    <dgm:pt modelId="{D80D91B8-7CBF-4F57-9B1D-21ACBF803448}" type="pres">
      <dgm:prSet presAssocID="{B5007B07-779B-47AA-AD23-BB1CF51A7B08}" presName="compNode" presStyleCnt="0"/>
      <dgm:spPr/>
    </dgm:pt>
    <dgm:pt modelId="{7A628AA1-92AC-4B2E-BC80-9E2D0B77DBB8}" type="pres">
      <dgm:prSet presAssocID="{B5007B07-779B-47AA-AD23-BB1CF51A7B08}" presName="dummyConnPt" presStyleCnt="0"/>
      <dgm:spPr/>
    </dgm:pt>
    <dgm:pt modelId="{F36D4CF0-A445-4EC0-8E1C-3CAD0C037828}" type="pres">
      <dgm:prSet presAssocID="{B5007B07-779B-47AA-AD23-BB1CF51A7B08}" presName="node" presStyleLbl="node1" presStyleIdx="1" presStyleCnt="9" custScaleX="141654">
        <dgm:presLayoutVars>
          <dgm:bulletEnabled val="1"/>
        </dgm:presLayoutVars>
      </dgm:prSet>
      <dgm:spPr/>
    </dgm:pt>
    <dgm:pt modelId="{7F62054F-1F67-4A3A-ADF2-C083D070C406}" type="pres">
      <dgm:prSet presAssocID="{DD84C797-435D-43AB-BD2B-4CCC90DD8774}" presName="sibTrans" presStyleLbl="bgSibTrans2D1" presStyleIdx="1" presStyleCnt="8"/>
      <dgm:spPr/>
    </dgm:pt>
    <dgm:pt modelId="{699DFE80-7F6F-4D35-8C3E-E004B4107546}" type="pres">
      <dgm:prSet presAssocID="{FB582086-1CC5-4173-A05B-EE6F580D9FD9}" presName="compNode" presStyleCnt="0"/>
      <dgm:spPr/>
    </dgm:pt>
    <dgm:pt modelId="{E1EDC0AE-63A4-46E6-8B87-AA06A49C3463}" type="pres">
      <dgm:prSet presAssocID="{FB582086-1CC5-4173-A05B-EE6F580D9FD9}" presName="dummyConnPt" presStyleCnt="0"/>
      <dgm:spPr/>
    </dgm:pt>
    <dgm:pt modelId="{9309CD37-4B96-438D-9AE4-F908B10765C0}" type="pres">
      <dgm:prSet presAssocID="{FB582086-1CC5-4173-A05B-EE6F580D9FD9}" presName="node" presStyleLbl="node1" presStyleIdx="2" presStyleCnt="9" custScaleX="141654">
        <dgm:presLayoutVars>
          <dgm:bulletEnabled val="1"/>
        </dgm:presLayoutVars>
      </dgm:prSet>
      <dgm:spPr/>
    </dgm:pt>
    <dgm:pt modelId="{A0E8E0AC-5D95-4600-9577-5AAA3851039F}" type="pres">
      <dgm:prSet presAssocID="{C17E6487-27B3-470B-8FEC-A615317A21F5}" presName="sibTrans" presStyleLbl="bgSibTrans2D1" presStyleIdx="2" presStyleCnt="8"/>
      <dgm:spPr/>
    </dgm:pt>
    <dgm:pt modelId="{D01209AB-10A4-4776-902B-DEA2C9897435}" type="pres">
      <dgm:prSet presAssocID="{073D426D-DE9F-4C66-94C7-919EFAF369A2}" presName="compNode" presStyleCnt="0"/>
      <dgm:spPr/>
    </dgm:pt>
    <dgm:pt modelId="{239F487B-2BF4-4F5B-8623-BFBDA49FAE87}" type="pres">
      <dgm:prSet presAssocID="{073D426D-DE9F-4C66-94C7-919EFAF369A2}" presName="dummyConnPt" presStyleCnt="0"/>
      <dgm:spPr/>
    </dgm:pt>
    <dgm:pt modelId="{83B08A75-36FE-4A7C-8CC8-544ED7BD17A3}" type="pres">
      <dgm:prSet presAssocID="{073D426D-DE9F-4C66-94C7-919EFAF369A2}" presName="node" presStyleLbl="node1" presStyleIdx="3" presStyleCnt="9" custScaleX="141654">
        <dgm:presLayoutVars>
          <dgm:bulletEnabled val="1"/>
        </dgm:presLayoutVars>
      </dgm:prSet>
      <dgm:spPr/>
    </dgm:pt>
    <dgm:pt modelId="{C6503599-E983-4752-90BC-D801F0EB4FC9}" type="pres">
      <dgm:prSet presAssocID="{50AC3A84-8A2D-4005-B7F7-9044B8F2ABA3}" presName="sibTrans" presStyleLbl="bgSibTrans2D1" presStyleIdx="3" presStyleCnt="8"/>
      <dgm:spPr/>
    </dgm:pt>
    <dgm:pt modelId="{A748F26D-20A5-4317-A09B-BA992541D7ED}" type="pres">
      <dgm:prSet presAssocID="{116B64A1-6AF1-47FD-9571-25F34B90C96D}" presName="compNode" presStyleCnt="0"/>
      <dgm:spPr/>
    </dgm:pt>
    <dgm:pt modelId="{A1A527FD-F155-429C-AC62-C7B2A635166C}" type="pres">
      <dgm:prSet presAssocID="{116B64A1-6AF1-47FD-9571-25F34B90C96D}" presName="dummyConnPt" presStyleCnt="0"/>
      <dgm:spPr/>
    </dgm:pt>
    <dgm:pt modelId="{0AF8729D-FDEF-425F-B591-A8930EFFA94A}" type="pres">
      <dgm:prSet presAssocID="{116B64A1-6AF1-47FD-9571-25F34B90C96D}" presName="node" presStyleLbl="node1" presStyleIdx="4" presStyleCnt="9" custScaleX="141654">
        <dgm:presLayoutVars>
          <dgm:bulletEnabled val="1"/>
        </dgm:presLayoutVars>
      </dgm:prSet>
      <dgm:spPr/>
    </dgm:pt>
    <dgm:pt modelId="{21B844E9-C0B6-40AE-A6B4-1F4694379192}" type="pres">
      <dgm:prSet presAssocID="{60724B72-483C-4029-A198-4AA7AB621622}" presName="sibTrans" presStyleLbl="bgSibTrans2D1" presStyleIdx="4" presStyleCnt="8"/>
      <dgm:spPr/>
    </dgm:pt>
    <dgm:pt modelId="{4395641F-F41D-44B0-A10F-4E3432ECF644}" type="pres">
      <dgm:prSet presAssocID="{CFD2EEAA-C95F-4F7D-BEF7-F7F1E1E1CC20}" presName="compNode" presStyleCnt="0"/>
      <dgm:spPr/>
    </dgm:pt>
    <dgm:pt modelId="{5A743D89-B9DE-4C61-999A-3E0EF633F8EE}" type="pres">
      <dgm:prSet presAssocID="{CFD2EEAA-C95F-4F7D-BEF7-F7F1E1E1CC20}" presName="dummyConnPt" presStyleCnt="0"/>
      <dgm:spPr/>
    </dgm:pt>
    <dgm:pt modelId="{8A3CAAF9-6AB0-49C5-B74A-729EA4E3D6CB}" type="pres">
      <dgm:prSet presAssocID="{CFD2EEAA-C95F-4F7D-BEF7-F7F1E1E1CC20}" presName="node" presStyleLbl="node1" presStyleIdx="5" presStyleCnt="9" custScaleX="141654">
        <dgm:presLayoutVars>
          <dgm:bulletEnabled val="1"/>
        </dgm:presLayoutVars>
      </dgm:prSet>
      <dgm:spPr/>
    </dgm:pt>
    <dgm:pt modelId="{2F0EB983-409A-4814-8646-88C383ED1B45}" type="pres">
      <dgm:prSet presAssocID="{089776D8-0712-410B-B027-582AA92147BA}" presName="sibTrans" presStyleLbl="bgSibTrans2D1" presStyleIdx="5" presStyleCnt="8"/>
      <dgm:spPr/>
    </dgm:pt>
    <dgm:pt modelId="{E1664086-07D0-48D8-97C7-76ADD02F0E73}" type="pres">
      <dgm:prSet presAssocID="{A1A0F36F-B001-4B9D-B7A8-279A910A83C0}" presName="compNode" presStyleCnt="0"/>
      <dgm:spPr/>
    </dgm:pt>
    <dgm:pt modelId="{B90EABA5-B5E9-401D-8A79-D230BD8042E4}" type="pres">
      <dgm:prSet presAssocID="{A1A0F36F-B001-4B9D-B7A8-279A910A83C0}" presName="dummyConnPt" presStyleCnt="0"/>
      <dgm:spPr/>
    </dgm:pt>
    <dgm:pt modelId="{4C40EA77-1574-4A66-A75A-8C92E41AB6C2}" type="pres">
      <dgm:prSet presAssocID="{A1A0F36F-B001-4B9D-B7A8-279A910A83C0}" presName="node" presStyleLbl="node1" presStyleIdx="6" presStyleCnt="9" custScaleX="141654">
        <dgm:presLayoutVars>
          <dgm:bulletEnabled val="1"/>
        </dgm:presLayoutVars>
      </dgm:prSet>
      <dgm:spPr/>
    </dgm:pt>
    <dgm:pt modelId="{9A058E63-A24B-410F-A5C4-0D7CD4E7552C}" type="pres">
      <dgm:prSet presAssocID="{6EB4A767-80A7-4005-8F74-56EFDCC3CA99}" presName="sibTrans" presStyleLbl="bgSibTrans2D1" presStyleIdx="6" presStyleCnt="8"/>
      <dgm:spPr/>
    </dgm:pt>
    <dgm:pt modelId="{A852781A-2F86-458A-B63F-6B26AC931FB3}" type="pres">
      <dgm:prSet presAssocID="{EE6B7E2B-591C-4D74-B97F-826560567B0E}" presName="compNode" presStyleCnt="0"/>
      <dgm:spPr/>
    </dgm:pt>
    <dgm:pt modelId="{F8D61458-6369-4E74-B7F2-65A295477E77}" type="pres">
      <dgm:prSet presAssocID="{EE6B7E2B-591C-4D74-B97F-826560567B0E}" presName="dummyConnPt" presStyleCnt="0"/>
      <dgm:spPr/>
    </dgm:pt>
    <dgm:pt modelId="{F61FB41A-3D76-411B-A83D-4FD2B34F399D}" type="pres">
      <dgm:prSet presAssocID="{EE6B7E2B-591C-4D74-B97F-826560567B0E}" presName="node" presStyleLbl="node1" presStyleIdx="7" presStyleCnt="9" custScaleX="141654">
        <dgm:presLayoutVars>
          <dgm:bulletEnabled val="1"/>
        </dgm:presLayoutVars>
      </dgm:prSet>
      <dgm:spPr/>
    </dgm:pt>
    <dgm:pt modelId="{4D559B52-5172-4120-98B6-34593772D99D}" type="pres">
      <dgm:prSet presAssocID="{84A692F1-7B26-4461-BEE2-0ED4990FEF15}" presName="sibTrans" presStyleLbl="bgSibTrans2D1" presStyleIdx="7" presStyleCnt="8"/>
      <dgm:spPr/>
    </dgm:pt>
    <dgm:pt modelId="{F543BDD7-F265-45D0-AF04-C683A4DF74F5}" type="pres">
      <dgm:prSet presAssocID="{50EED167-B1D0-4EEA-BA5B-A510DC0EF8C1}" presName="compNode" presStyleCnt="0"/>
      <dgm:spPr/>
    </dgm:pt>
    <dgm:pt modelId="{B8E33402-B072-454B-A5F0-2F6EB3138BD9}" type="pres">
      <dgm:prSet presAssocID="{50EED167-B1D0-4EEA-BA5B-A510DC0EF8C1}" presName="dummyConnPt" presStyleCnt="0"/>
      <dgm:spPr/>
    </dgm:pt>
    <dgm:pt modelId="{E6A46E95-A2BF-420C-A130-245EB0E91A0C}" type="pres">
      <dgm:prSet presAssocID="{50EED167-B1D0-4EEA-BA5B-A510DC0EF8C1}" presName="node" presStyleLbl="node1" presStyleIdx="8" presStyleCnt="9" custScaleX="141654">
        <dgm:presLayoutVars>
          <dgm:bulletEnabled val="1"/>
        </dgm:presLayoutVars>
      </dgm:prSet>
      <dgm:spPr/>
    </dgm:pt>
  </dgm:ptLst>
  <dgm:cxnLst>
    <dgm:cxn modelId="{D062E203-1523-494D-B8BE-6266B555FF26}" type="presOf" srcId="{EE6B7E2B-591C-4D74-B97F-826560567B0E}" destId="{F61FB41A-3D76-411B-A83D-4FD2B34F399D}" srcOrd="0" destOrd="0" presId="urn:microsoft.com/office/officeart/2005/8/layout/bProcess4"/>
    <dgm:cxn modelId="{F6310415-52C8-475F-B7E7-FF21470F2CA6}" type="presOf" srcId="{9FB25AA9-D093-445E-8625-3E3DC5947B9C}" destId="{2C8A4C64-774A-4135-BEB8-F596A55E158C}" srcOrd="0" destOrd="0" presId="urn:microsoft.com/office/officeart/2005/8/layout/bProcess4"/>
    <dgm:cxn modelId="{326E7717-0F11-4817-B305-40A42EFF610B}" srcId="{05CC1990-3D31-46E7-A37E-D9FF1EFC250E}" destId="{116B64A1-6AF1-47FD-9571-25F34B90C96D}" srcOrd="4" destOrd="0" parTransId="{3F8DFCEE-8BB0-4FDB-9053-3370E67A6596}" sibTransId="{60724B72-483C-4029-A198-4AA7AB621622}"/>
    <dgm:cxn modelId="{8B48A91C-F39C-4286-915D-B1AB47451BF8}" type="presOf" srcId="{98A17BE9-3E5C-4927-8226-0604C1F61156}" destId="{DD8EDAAF-D236-45CC-96AB-51E87A6CEE2B}" srcOrd="0" destOrd="0" presId="urn:microsoft.com/office/officeart/2005/8/layout/bProcess4"/>
    <dgm:cxn modelId="{C82F922B-A8BF-4B9B-8F7E-EDFCB3E3D26B}" type="presOf" srcId="{CFD2EEAA-C95F-4F7D-BEF7-F7F1E1E1CC20}" destId="{8A3CAAF9-6AB0-49C5-B74A-729EA4E3D6CB}" srcOrd="0" destOrd="0" presId="urn:microsoft.com/office/officeart/2005/8/layout/bProcess4"/>
    <dgm:cxn modelId="{88DBF435-090A-4C49-AB38-234E506904D3}" type="presOf" srcId="{60724B72-483C-4029-A198-4AA7AB621622}" destId="{21B844E9-C0B6-40AE-A6B4-1F4694379192}" srcOrd="0" destOrd="0" presId="urn:microsoft.com/office/officeart/2005/8/layout/bProcess4"/>
    <dgm:cxn modelId="{5BC04F37-9443-42C5-9B4F-604155F5C8DB}" type="presOf" srcId="{116B64A1-6AF1-47FD-9571-25F34B90C96D}" destId="{0AF8729D-FDEF-425F-B591-A8930EFFA94A}" srcOrd="0" destOrd="0" presId="urn:microsoft.com/office/officeart/2005/8/layout/bProcess4"/>
    <dgm:cxn modelId="{1D72D237-2185-42A1-A27E-4A479600D19E}" srcId="{05CC1990-3D31-46E7-A37E-D9FF1EFC250E}" destId="{073D426D-DE9F-4C66-94C7-919EFAF369A2}" srcOrd="3" destOrd="0" parTransId="{936F0695-6730-4E84-A247-79BF1DCE5B76}" sibTransId="{50AC3A84-8A2D-4005-B7F7-9044B8F2ABA3}"/>
    <dgm:cxn modelId="{E27D4A3B-1337-4350-97FB-4B4A659F7904}" type="presOf" srcId="{05CC1990-3D31-46E7-A37E-D9FF1EFC250E}" destId="{525F6658-5FCE-4F48-A06B-FB1686F430E6}" srcOrd="0" destOrd="0" presId="urn:microsoft.com/office/officeart/2005/8/layout/bProcess4"/>
    <dgm:cxn modelId="{DDAC115C-CCA3-475C-BF10-678115E6EB70}" type="presOf" srcId="{DD84C797-435D-43AB-BD2B-4CCC90DD8774}" destId="{7F62054F-1F67-4A3A-ADF2-C083D070C406}" srcOrd="0" destOrd="0" presId="urn:microsoft.com/office/officeart/2005/8/layout/bProcess4"/>
    <dgm:cxn modelId="{AB502441-2D7D-4E10-ACE2-440DC96DFDAA}" type="presOf" srcId="{FB582086-1CC5-4173-A05B-EE6F580D9FD9}" destId="{9309CD37-4B96-438D-9AE4-F908B10765C0}" srcOrd="0" destOrd="0" presId="urn:microsoft.com/office/officeart/2005/8/layout/bProcess4"/>
    <dgm:cxn modelId="{648EBE61-44B6-4D70-8E5C-227D9BD0CDEF}" type="presOf" srcId="{50EED167-B1D0-4EEA-BA5B-A510DC0EF8C1}" destId="{E6A46E95-A2BF-420C-A130-245EB0E91A0C}" srcOrd="0" destOrd="0" presId="urn:microsoft.com/office/officeart/2005/8/layout/bProcess4"/>
    <dgm:cxn modelId="{C9404B63-AD8E-4381-8117-705A259D690F}" type="presOf" srcId="{B5007B07-779B-47AA-AD23-BB1CF51A7B08}" destId="{F36D4CF0-A445-4EC0-8E1C-3CAD0C037828}" srcOrd="0" destOrd="0" presId="urn:microsoft.com/office/officeart/2005/8/layout/bProcess4"/>
    <dgm:cxn modelId="{36683E45-B3F1-4A37-A1ED-CF389F7B7D76}" type="presOf" srcId="{089776D8-0712-410B-B027-582AA92147BA}" destId="{2F0EB983-409A-4814-8646-88C383ED1B45}" srcOrd="0" destOrd="0" presId="urn:microsoft.com/office/officeart/2005/8/layout/bProcess4"/>
    <dgm:cxn modelId="{58C8DA70-E0CD-48D6-9533-66AE27C441D0}" srcId="{05CC1990-3D31-46E7-A37E-D9FF1EFC250E}" destId="{FB582086-1CC5-4173-A05B-EE6F580D9FD9}" srcOrd="2" destOrd="0" parTransId="{FD14C971-B930-4F1C-A49F-981CCDCF6410}" sibTransId="{C17E6487-27B3-470B-8FEC-A615317A21F5}"/>
    <dgm:cxn modelId="{7D672153-C910-4C1A-89E3-7583113D06E2}" srcId="{05CC1990-3D31-46E7-A37E-D9FF1EFC250E}" destId="{B5007B07-779B-47AA-AD23-BB1CF51A7B08}" srcOrd="1" destOrd="0" parTransId="{03CB8061-A66B-46C5-A78B-23926C05FCF4}" sibTransId="{DD84C797-435D-43AB-BD2B-4CCC90DD8774}"/>
    <dgm:cxn modelId="{F9837A75-F7E7-4E14-9B03-887E309420CE}" srcId="{05CC1990-3D31-46E7-A37E-D9FF1EFC250E}" destId="{A1A0F36F-B001-4B9D-B7A8-279A910A83C0}" srcOrd="6" destOrd="0" parTransId="{D807BB12-662F-4C7A-A68A-A70BC99FC6D5}" sibTransId="{6EB4A767-80A7-4005-8F74-56EFDCC3CA99}"/>
    <dgm:cxn modelId="{7CC01478-1F88-4424-AA16-BA095A499C41}" type="presOf" srcId="{6EB4A767-80A7-4005-8F74-56EFDCC3CA99}" destId="{9A058E63-A24B-410F-A5C4-0D7CD4E7552C}" srcOrd="0" destOrd="0" presId="urn:microsoft.com/office/officeart/2005/8/layout/bProcess4"/>
    <dgm:cxn modelId="{4BD50E8C-4A37-40F2-8EBC-FA9D292BD5C3}" type="presOf" srcId="{C17E6487-27B3-470B-8FEC-A615317A21F5}" destId="{A0E8E0AC-5D95-4600-9577-5AAA3851039F}" srcOrd="0" destOrd="0" presId="urn:microsoft.com/office/officeart/2005/8/layout/bProcess4"/>
    <dgm:cxn modelId="{93CB9594-A9A0-4958-A7FF-17CA8B474C04}" srcId="{05CC1990-3D31-46E7-A37E-D9FF1EFC250E}" destId="{EE6B7E2B-591C-4D74-B97F-826560567B0E}" srcOrd="7" destOrd="0" parTransId="{4A9A255B-93F7-4DFF-B09B-5D75AE809D00}" sibTransId="{84A692F1-7B26-4461-BEE2-0ED4990FEF15}"/>
    <dgm:cxn modelId="{80BD24C8-95DE-4F8E-8152-CE2A2A3783BC}" srcId="{05CC1990-3D31-46E7-A37E-D9FF1EFC250E}" destId="{CFD2EEAA-C95F-4F7D-BEF7-F7F1E1E1CC20}" srcOrd="5" destOrd="0" parTransId="{6E043EAE-1EB0-4BA7-9F0B-F31418AB6075}" sibTransId="{089776D8-0712-410B-B027-582AA92147BA}"/>
    <dgm:cxn modelId="{364A6FC9-A0E1-40F8-BDCF-71327EEABEB0}" srcId="{05CC1990-3D31-46E7-A37E-D9FF1EFC250E}" destId="{50EED167-B1D0-4EEA-BA5B-A510DC0EF8C1}" srcOrd="8" destOrd="0" parTransId="{7F0D48B8-670A-4469-8B00-E1025453FFBB}" sibTransId="{02415371-9A45-4FE4-995D-C0648DA0708A}"/>
    <dgm:cxn modelId="{C44E40CB-A4A4-41ED-A9E0-DB03A62B9C4D}" srcId="{05CC1990-3D31-46E7-A37E-D9FF1EFC250E}" destId="{98A17BE9-3E5C-4927-8226-0604C1F61156}" srcOrd="0" destOrd="0" parTransId="{0247160C-60E2-48CE-A6B9-80D6B12339B8}" sibTransId="{9FB25AA9-D093-445E-8625-3E3DC5947B9C}"/>
    <dgm:cxn modelId="{470E0FD3-0738-4504-BE23-EE2977B4BACD}" type="presOf" srcId="{50AC3A84-8A2D-4005-B7F7-9044B8F2ABA3}" destId="{C6503599-E983-4752-90BC-D801F0EB4FC9}" srcOrd="0" destOrd="0" presId="urn:microsoft.com/office/officeart/2005/8/layout/bProcess4"/>
    <dgm:cxn modelId="{D0D010E7-7C6D-463B-89BA-6AD7EC578176}" type="presOf" srcId="{073D426D-DE9F-4C66-94C7-919EFAF369A2}" destId="{83B08A75-36FE-4A7C-8CC8-544ED7BD17A3}" srcOrd="0" destOrd="0" presId="urn:microsoft.com/office/officeart/2005/8/layout/bProcess4"/>
    <dgm:cxn modelId="{E0D322FA-AC41-49CE-B46E-2F1C0365F178}" type="presOf" srcId="{A1A0F36F-B001-4B9D-B7A8-279A910A83C0}" destId="{4C40EA77-1574-4A66-A75A-8C92E41AB6C2}" srcOrd="0" destOrd="0" presId="urn:microsoft.com/office/officeart/2005/8/layout/bProcess4"/>
    <dgm:cxn modelId="{7ADEEFFE-3BDF-4D63-8836-101FB6C03FA5}" type="presOf" srcId="{84A692F1-7B26-4461-BEE2-0ED4990FEF15}" destId="{4D559B52-5172-4120-98B6-34593772D99D}" srcOrd="0" destOrd="0" presId="urn:microsoft.com/office/officeart/2005/8/layout/bProcess4"/>
    <dgm:cxn modelId="{597A9304-89BE-4C25-A7E2-35B49BAEC984}" type="presParOf" srcId="{525F6658-5FCE-4F48-A06B-FB1686F430E6}" destId="{45828565-A441-4D32-BE94-DA37778E3640}" srcOrd="0" destOrd="0" presId="urn:microsoft.com/office/officeart/2005/8/layout/bProcess4"/>
    <dgm:cxn modelId="{9D111A9D-CBF0-4ECE-898D-172DADE30A8E}" type="presParOf" srcId="{45828565-A441-4D32-BE94-DA37778E3640}" destId="{243D3628-8E6D-4BD6-A022-CB02D545CAEC}" srcOrd="0" destOrd="0" presId="urn:microsoft.com/office/officeart/2005/8/layout/bProcess4"/>
    <dgm:cxn modelId="{2DA4D44C-C6A8-4759-80DB-7A65978EA1A7}" type="presParOf" srcId="{45828565-A441-4D32-BE94-DA37778E3640}" destId="{DD8EDAAF-D236-45CC-96AB-51E87A6CEE2B}" srcOrd="1" destOrd="0" presId="urn:microsoft.com/office/officeart/2005/8/layout/bProcess4"/>
    <dgm:cxn modelId="{8F33BE85-22C5-4FBE-909B-358E622A21FB}" type="presParOf" srcId="{525F6658-5FCE-4F48-A06B-FB1686F430E6}" destId="{2C8A4C64-774A-4135-BEB8-F596A55E158C}" srcOrd="1" destOrd="0" presId="urn:microsoft.com/office/officeart/2005/8/layout/bProcess4"/>
    <dgm:cxn modelId="{CE15EE8B-8B13-436D-B0A1-3B5D394D3EC0}" type="presParOf" srcId="{525F6658-5FCE-4F48-A06B-FB1686F430E6}" destId="{D80D91B8-7CBF-4F57-9B1D-21ACBF803448}" srcOrd="2" destOrd="0" presId="urn:microsoft.com/office/officeart/2005/8/layout/bProcess4"/>
    <dgm:cxn modelId="{A86AE998-D075-4B00-8A59-9F4B07B3F9A6}" type="presParOf" srcId="{D80D91B8-7CBF-4F57-9B1D-21ACBF803448}" destId="{7A628AA1-92AC-4B2E-BC80-9E2D0B77DBB8}" srcOrd="0" destOrd="0" presId="urn:microsoft.com/office/officeart/2005/8/layout/bProcess4"/>
    <dgm:cxn modelId="{83EC085B-3779-4646-843C-6B84073454C6}" type="presParOf" srcId="{D80D91B8-7CBF-4F57-9B1D-21ACBF803448}" destId="{F36D4CF0-A445-4EC0-8E1C-3CAD0C037828}" srcOrd="1" destOrd="0" presId="urn:microsoft.com/office/officeart/2005/8/layout/bProcess4"/>
    <dgm:cxn modelId="{86EFC033-DCEC-4A9C-BDB2-D3FD79A353A4}" type="presParOf" srcId="{525F6658-5FCE-4F48-A06B-FB1686F430E6}" destId="{7F62054F-1F67-4A3A-ADF2-C083D070C406}" srcOrd="3" destOrd="0" presId="urn:microsoft.com/office/officeart/2005/8/layout/bProcess4"/>
    <dgm:cxn modelId="{22AA7B14-5647-4A10-8723-579E9158FF09}" type="presParOf" srcId="{525F6658-5FCE-4F48-A06B-FB1686F430E6}" destId="{699DFE80-7F6F-4D35-8C3E-E004B4107546}" srcOrd="4" destOrd="0" presId="urn:microsoft.com/office/officeart/2005/8/layout/bProcess4"/>
    <dgm:cxn modelId="{EDD5C2DE-750A-4926-9E8A-5361326E6365}" type="presParOf" srcId="{699DFE80-7F6F-4D35-8C3E-E004B4107546}" destId="{E1EDC0AE-63A4-46E6-8B87-AA06A49C3463}" srcOrd="0" destOrd="0" presId="urn:microsoft.com/office/officeart/2005/8/layout/bProcess4"/>
    <dgm:cxn modelId="{D4B21F5C-498B-4B02-80C6-DF398FA11EB5}" type="presParOf" srcId="{699DFE80-7F6F-4D35-8C3E-E004B4107546}" destId="{9309CD37-4B96-438D-9AE4-F908B10765C0}" srcOrd="1" destOrd="0" presId="urn:microsoft.com/office/officeart/2005/8/layout/bProcess4"/>
    <dgm:cxn modelId="{22836D6B-08CE-454E-B716-B7E07E62159B}" type="presParOf" srcId="{525F6658-5FCE-4F48-A06B-FB1686F430E6}" destId="{A0E8E0AC-5D95-4600-9577-5AAA3851039F}" srcOrd="5" destOrd="0" presId="urn:microsoft.com/office/officeart/2005/8/layout/bProcess4"/>
    <dgm:cxn modelId="{9BED6686-6234-4DA5-8CEE-7C3053A9AE17}" type="presParOf" srcId="{525F6658-5FCE-4F48-A06B-FB1686F430E6}" destId="{D01209AB-10A4-4776-902B-DEA2C9897435}" srcOrd="6" destOrd="0" presId="urn:microsoft.com/office/officeart/2005/8/layout/bProcess4"/>
    <dgm:cxn modelId="{66FC76E9-1C6E-4024-A65C-72E5EE4DD381}" type="presParOf" srcId="{D01209AB-10A4-4776-902B-DEA2C9897435}" destId="{239F487B-2BF4-4F5B-8623-BFBDA49FAE87}" srcOrd="0" destOrd="0" presId="urn:microsoft.com/office/officeart/2005/8/layout/bProcess4"/>
    <dgm:cxn modelId="{02DAA95B-2F8A-4E2C-8898-857ED1A63FD9}" type="presParOf" srcId="{D01209AB-10A4-4776-902B-DEA2C9897435}" destId="{83B08A75-36FE-4A7C-8CC8-544ED7BD17A3}" srcOrd="1" destOrd="0" presId="urn:microsoft.com/office/officeart/2005/8/layout/bProcess4"/>
    <dgm:cxn modelId="{79B1F99A-63FA-44D9-B7B0-B74FD3DCB549}" type="presParOf" srcId="{525F6658-5FCE-4F48-A06B-FB1686F430E6}" destId="{C6503599-E983-4752-90BC-D801F0EB4FC9}" srcOrd="7" destOrd="0" presId="urn:microsoft.com/office/officeart/2005/8/layout/bProcess4"/>
    <dgm:cxn modelId="{8A1A222B-6797-4257-B541-3B83CE72A0AC}" type="presParOf" srcId="{525F6658-5FCE-4F48-A06B-FB1686F430E6}" destId="{A748F26D-20A5-4317-A09B-BA992541D7ED}" srcOrd="8" destOrd="0" presId="urn:microsoft.com/office/officeart/2005/8/layout/bProcess4"/>
    <dgm:cxn modelId="{888002E0-A89A-4B59-A3FA-D7A857908D43}" type="presParOf" srcId="{A748F26D-20A5-4317-A09B-BA992541D7ED}" destId="{A1A527FD-F155-429C-AC62-C7B2A635166C}" srcOrd="0" destOrd="0" presId="urn:microsoft.com/office/officeart/2005/8/layout/bProcess4"/>
    <dgm:cxn modelId="{E828A453-0850-409B-A7A8-B8BB2D37CB4C}" type="presParOf" srcId="{A748F26D-20A5-4317-A09B-BA992541D7ED}" destId="{0AF8729D-FDEF-425F-B591-A8930EFFA94A}" srcOrd="1" destOrd="0" presId="urn:microsoft.com/office/officeart/2005/8/layout/bProcess4"/>
    <dgm:cxn modelId="{C0A36B35-73E6-4E6B-96B4-02BEDBAC6127}" type="presParOf" srcId="{525F6658-5FCE-4F48-A06B-FB1686F430E6}" destId="{21B844E9-C0B6-40AE-A6B4-1F4694379192}" srcOrd="9" destOrd="0" presId="urn:microsoft.com/office/officeart/2005/8/layout/bProcess4"/>
    <dgm:cxn modelId="{56C668D8-6188-4448-9B2F-22196295C8BE}" type="presParOf" srcId="{525F6658-5FCE-4F48-A06B-FB1686F430E6}" destId="{4395641F-F41D-44B0-A10F-4E3432ECF644}" srcOrd="10" destOrd="0" presId="urn:microsoft.com/office/officeart/2005/8/layout/bProcess4"/>
    <dgm:cxn modelId="{E0C0EE49-CB6D-452D-9CD4-98A7E3E9CD30}" type="presParOf" srcId="{4395641F-F41D-44B0-A10F-4E3432ECF644}" destId="{5A743D89-B9DE-4C61-999A-3E0EF633F8EE}" srcOrd="0" destOrd="0" presId="urn:microsoft.com/office/officeart/2005/8/layout/bProcess4"/>
    <dgm:cxn modelId="{5D916AF4-0B1A-4671-BFEC-4A88A3E1A68E}" type="presParOf" srcId="{4395641F-F41D-44B0-A10F-4E3432ECF644}" destId="{8A3CAAF9-6AB0-49C5-B74A-729EA4E3D6CB}" srcOrd="1" destOrd="0" presId="urn:microsoft.com/office/officeart/2005/8/layout/bProcess4"/>
    <dgm:cxn modelId="{F8F38787-0DA3-47BC-BE2B-BCFF701C5E4E}" type="presParOf" srcId="{525F6658-5FCE-4F48-A06B-FB1686F430E6}" destId="{2F0EB983-409A-4814-8646-88C383ED1B45}" srcOrd="11" destOrd="0" presId="urn:microsoft.com/office/officeart/2005/8/layout/bProcess4"/>
    <dgm:cxn modelId="{CA578B2D-5A8F-4CE2-BCFA-6854B94A6DDF}" type="presParOf" srcId="{525F6658-5FCE-4F48-A06B-FB1686F430E6}" destId="{E1664086-07D0-48D8-97C7-76ADD02F0E73}" srcOrd="12" destOrd="0" presId="urn:microsoft.com/office/officeart/2005/8/layout/bProcess4"/>
    <dgm:cxn modelId="{8A67229C-4044-4393-ACC3-3447426767FA}" type="presParOf" srcId="{E1664086-07D0-48D8-97C7-76ADD02F0E73}" destId="{B90EABA5-B5E9-401D-8A79-D230BD8042E4}" srcOrd="0" destOrd="0" presId="urn:microsoft.com/office/officeart/2005/8/layout/bProcess4"/>
    <dgm:cxn modelId="{0D86B17A-25FC-4146-81DE-27419C45CB07}" type="presParOf" srcId="{E1664086-07D0-48D8-97C7-76ADD02F0E73}" destId="{4C40EA77-1574-4A66-A75A-8C92E41AB6C2}" srcOrd="1" destOrd="0" presId="urn:microsoft.com/office/officeart/2005/8/layout/bProcess4"/>
    <dgm:cxn modelId="{0EE745DE-AEB9-4795-A348-A97E79C84496}" type="presParOf" srcId="{525F6658-5FCE-4F48-A06B-FB1686F430E6}" destId="{9A058E63-A24B-410F-A5C4-0D7CD4E7552C}" srcOrd="13" destOrd="0" presId="urn:microsoft.com/office/officeart/2005/8/layout/bProcess4"/>
    <dgm:cxn modelId="{9B6B9D9B-1485-49AD-91DB-AE3F5A07937A}" type="presParOf" srcId="{525F6658-5FCE-4F48-A06B-FB1686F430E6}" destId="{A852781A-2F86-458A-B63F-6B26AC931FB3}" srcOrd="14" destOrd="0" presId="urn:microsoft.com/office/officeart/2005/8/layout/bProcess4"/>
    <dgm:cxn modelId="{0199884F-0244-4C77-8C40-5BB4FA14CA94}" type="presParOf" srcId="{A852781A-2F86-458A-B63F-6B26AC931FB3}" destId="{F8D61458-6369-4E74-B7F2-65A295477E77}" srcOrd="0" destOrd="0" presId="urn:microsoft.com/office/officeart/2005/8/layout/bProcess4"/>
    <dgm:cxn modelId="{8B53F23C-F6F2-4A08-BBC6-988F46FA2A82}" type="presParOf" srcId="{A852781A-2F86-458A-B63F-6B26AC931FB3}" destId="{F61FB41A-3D76-411B-A83D-4FD2B34F399D}" srcOrd="1" destOrd="0" presId="urn:microsoft.com/office/officeart/2005/8/layout/bProcess4"/>
    <dgm:cxn modelId="{69F69E12-A75E-424B-9533-D98A6FD9CD1F}" type="presParOf" srcId="{525F6658-5FCE-4F48-A06B-FB1686F430E6}" destId="{4D559B52-5172-4120-98B6-34593772D99D}" srcOrd="15" destOrd="0" presId="urn:microsoft.com/office/officeart/2005/8/layout/bProcess4"/>
    <dgm:cxn modelId="{701A7105-56F5-4CB7-8739-75DDA036C2AE}" type="presParOf" srcId="{525F6658-5FCE-4F48-A06B-FB1686F430E6}" destId="{F543BDD7-F265-45D0-AF04-C683A4DF74F5}" srcOrd="16" destOrd="0" presId="urn:microsoft.com/office/officeart/2005/8/layout/bProcess4"/>
    <dgm:cxn modelId="{469D26D7-B387-4E08-B888-2BD8BB558CCC}" type="presParOf" srcId="{F543BDD7-F265-45D0-AF04-C683A4DF74F5}" destId="{B8E33402-B072-454B-A5F0-2F6EB3138BD9}" srcOrd="0" destOrd="0" presId="urn:microsoft.com/office/officeart/2005/8/layout/bProcess4"/>
    <dgm:cxn modelId="{94DDF8D1-23BE-40B8-8FEF-9A1C5A95452E}" type="presParOf" srcId="{F543BDD7-F265-45D0-AF04-C683A4DF74F5}" destId="{E6A46E95-A2BF-420C-A130-245EB0E91A0C}"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8B986F2-0667-4812-8D9A-9F2C66DDE229}" type="doc">
      <dgm:prSet loTypeId="urn:microsoft.com/office/officeart/2005/8/layout/chevron1" loCatId="process" qsTypeId="urn:microsoft.com/office/officeart/2005/8/quickstyle/simple1" qsCatId="simple" csTypeId="urn:microsoft.com/office/officeart/2005/8/colors/accent1_4" csCatId="accent1" phldr="1"/>
      <dgm:spPr/>
      <dgm:t>
        <a:bodyPr/>
        <a:lstStyle/>
        <a:p>
          <a:endParaRPr lang="en-GB"/>
        </a:p>
      </dgm:t>
    </dgm:pt>
    <dgm:pt modelId="{6E211458-B722-4818-B327-0D0C6A88E2C4}">
      <dgm:prSet/>
      <dgm:spPr/>
      <dgm:t>
        <a:bodyPr/>
        <a:lstStyle/>
        <a:p>
          <a:r>
            <a:rPr lang="en-GB" dirty="0">
              <a:latin typeface="Aptos" panose="020B0004020202020204" pitchFamily="34" charset="0"/>
            </a:rPr>
            <a:t>Is the theme clearly defined at the start?</a:t>
          </a:r>
        </a:p>
      </dgm:t>
    </dgm:pt>
    <dgm:pt modelId="{6D11D687-4EA0-4CA5-BD83-516E33752E91}" type="parTrans" cxnId="{A1E20D91-C502-4860-A67C-E5E682153DFD}">
      <dgm:prSet/>
      <dgm:spPr/>
      <dgm:t>
        <a:bodyPr/>
        <a:lstStyle/>
        <a:p>
          <a:endParaRPr lang="en-GB">
            <a:latin typeface="Aptos" panose="020B0004020202020204" pitchFamily="34" charset="0"/>
          </a:endParaRPr>
        </a:p>
      </dgm:t>
    </dgm:pt>
    <dgm:pt modelId="{C6156CB2-CBF0-4516-B030-76BB101835AE}" type="sibTrans" cxnId="{A1E20D91-C502-4860-A67C-E5E682153DFD}">
      <dgm:prSet/>
      <dgm:spPr/>
      <dgm:t>
        <a:bodyPr/>
        <a:lstStyle/>
        <a:p>
          <a:endParaRPr lang="en-GB">
            <a:latin typeface="Aptos" panose="020B0004020202020204" pitchFamily="34" charset="0"/>
          </a:endParaRPr>
        </a:p>
      </dgm:t>
    </dgm:pt>
    <dgm:pt modelId="{AEB9A640-84AD-4A42-BF5F-B811A2B201C6}">
      <dgm:prSet/>
      <dgm:spPr/>
      <dgm:t>
        <a:bodyPr/>
        <a:lstStyle/>
        <a:p>
          <a:r>
            <a:rPr lang="en-GB" dirty="0">
              <a:latin typeface="Aptos" panose="020B0004020202020204" pitchFamily="34" charset="0"/>
            </a:rPr>
            <a:t>Does the background info stay focused on the theme (not the whole topic)?</a:t>
          </a:r>
        </a:p>
      </dgm:t>
    </dgm:pt>
    <dgm:pt modelId="{CC24365F-D58F-4237-BCD2-0B1CD03AEA4D}" type="parTrans" cxnId="{FE72FC8B-4E50-4516-A7EB-2E0BBC75241F}">
      <dgm:prSet/>
      <dgm:spPr/>
      <dgm:t>
        <a:bodyPr/>
        <a:lstStyle/>
        <a:p>
          <a:endParaRPr lang="en-GB">
            <a:latin typeface="Aptos" panose="020B0004020202020204" pitchFamily="34" charset="0"/>
          </a:endParaRPr>
        </a:p>
      </dgm:t>
    </dgm:pt>
    <dgm:pt modelId="{7BBF92AA-FC0C-408C-836B-41CBEDE7B711}" type="sibTrans" cxnId="{FE72FC8B-4E50-4516-A7EB-2E0BBC75241F}">
      <dgm:prSet/>
      <dgm:spPr/>
      <dgm:t>
        <a:bodyPr/>
        <a:lstStyle/>
        <a:p>
          <a:endParaRPr lang="en-GB">
            <a:latin typeface="Aptos" panose="020B0004020202020204" pitchFamily="34" charset="0"/>
          </a:endParaRPr>
        </a:p>
      </dgm:t>
    </dgm:pt>
    <dgm:pt modelId="{70521FC3-650F-4ECE-A8D4-BD4678FD07A1}">
      <dgm:prSet/>
      <dgm:spPr/>
      <dgm:t>
        <a:bodyPr/>
        <a:lstStyle/>
        <a:p>
          <a:r>
            <a:rPr lang="en-GB" dirty="0">
              <a:latin typeface="Aptos" panose="020B0004020202020204" pitchFamily="34" charset="0"/>
            </a:rPr>
            <a:t>Can you see where the data, theory or policy is used as evidence?</a:t>
          </a:r>
        </a:p>
      </dgm:t>
    </dgm:pt>
    <dgm:pt modelId="{CAB824C1-124F-4DB2-A6C6-88BEB5D86E69}" type="parTrans" cxnId="{71F28056-630C-4A0B-9B1B-15AA1069A25F}">
      <dgm:prSet/>
      <dgm:spPr/>
      <dgm:t>
        <a:bodyPr/>
        <a:lstStyle/>
        <a:p>
          <a:endParaRPr lang="en-GB">
            <a:latin typeface="Aptos" panose="020B0004020202020204" pitchFamily="34" charset="0"/>
          </a:endParaRPr>
        </a:p>
      </dgm:t>
    </dgm:pt>
    <dgm:pt modelId="{46C90673-3790-4CDC-A91E-4FA2EA7885D9}" type="sibTrans" cxnId="{71F28056-630C-4A0B-9B1B-15AA1069A25F}">
      <dgm:prSet/>
      <dgm:spPr/>
      <dgm:t>
        <a:bodyPr/>
        <a:lstStyle/>
        <a:p>
          <a:endParaRPr lang="en-GB">
            <a:latin typeface="Aptos" panose="020B0004020202020204" pitchFamily="34" charset="0"/>
          </a:endParaRPr>
        </a:p>
      </dgm:t>
    </dgm:pt>
    <dgm:pt modelId="{85B6152F-9121-4EAE-B5C4-70C67061B2F4}">
      <dgm:prSet/>
      <dgm:spPr/>
      <dgm:t>
        <a:bodyPr/>
        <a:lstStyle/>
        <a:p>
          <a:r>
            <a:rPr lang="en-GB" dirty="0">
              <a:latin typeface="Aptos" panose="020B0004020202020204" pitchFamily="34" charset="0"/>
            </a:rPr>
            <a:t>Do the article examples support (or challenge) the points made?</a:t>
          </a:r>
        </a:p>
      </dgm:t>
    </dgm:pt>
    <dgm:pt modelId="{43F55F2D-BAF7-4212-B59E-39E3CF4B2640}" type="parTrans" cxnId="{767BE335-C883-4045-A720-8ED25CE72B86}">
      <dgm:prSet/>
      <dgm:spPr/>
      <dgm:t>
        <a:bodyPr/>
        <a:lstStyle/>
        <a:p>
          <a:endParaRPr lang="en-GB">
            <a:latin typeface="Aptos" panose="020B0004020202020204" pitchFamily="34" charset="0"/>
          </a:endParaRPr>
        </a:p>
      </dgm:t>
    </dgm:pt>
    <dgm:pt modelId="{4E0FD002-F411-403B-9CF9-2A08316F5F33}" type="sibTrans" cxnId="{767BE335-C883-4045-A720-8ED25CE72B86}">
      <dgm:prSet/>
      <dgm:spPr/>
      <dgm:t>
        <a:bodyPr/>
        <a:lstStyle/>
        <a:p>
          <a:endParaRPr lang="en-GB">
            <a:latin typeface="Aptos" panose="020B0004020202020204" pitchFamily="34" charset="0"/>
          </a:endParaRPr>
        </a:p>
      </dgm:t>
    </dgm:pt>
    <dgm:pt modelId="{6828B787-AA13-415B-8D99-5073CA4095BE}">
      <dgm:prSet/>
      <dgm:spPr/>
      <dgm:t>
        <a:bodyPr/>
        <a:lstStyle/>
        <a:p>
          <a:r>
            <a:rPr lang="en-GB">
              <a:latin typeface="Aptos" panose="020B0004020202020204" pitchFamily="34" charset="0"/>
            </a:rPr>
            <a:t>Is it obvious how this theme answers the research question?</a:t>
          </a:r>
          <a:endParaRPr lang="en-GB" dirty="0">
            <a:latin typeface="Aptos" panose="020B0004020202020204" pitchFamily="34" charset="0"/>
          </a:endParaRPr>
        </a:p>
      </dgm:t>
    </dgm:pt>
    <dgm:pt modelId="{9870A335-5F5D-49FA-A423-42F891564A45}" type="parTrans" cxnId="{827A0520-0577-4DEA-82C6-A8636202126D}">
      <dgm:prSet/>
      <dgm:spPr/>
      <dgm:t>
        <a:bodyPr/>
        <a:lstStyle/>
        <a:p>
          <a:endParaRPr lang="en-GB"/>
        </a:p>
      </dgm:t>
    </dgm:pt>
    <dgm:pt modelId="{7502F9AE-144F-46ED-998E-FB2EB2650CD6}" type="sibTrans" cxnId="{827A0520-0577-4DEA-82C6-A8636202126D}">
      <dgm:prSet/>
      <dgm:spPr/>
      <dgm:t>
        <a:bodyPr/>
        <a:lstStyle/>
        <a:p>
          <a:endParaRPr lang="en-GB"/>
        </a:p>
      </dgm:t>
    </dgm:pt>
    <dgm:pt modelId="{F193FD86-D421-41F9-A670-3CFE37CB9119}" type="pres">
      <dgm:prSet presAssocID="{08B986F2-0667-4812-8D9A-9F2C66DDE229}" presName="Name0" presStyleCnt="0">
        <dgm:presLayoutVars>
          <dgm:dir/>
          <dgm:animLvl val="lvl"/>
          <dgm:resizeHandles val="exact"/>
        </dgm:presLayoutVars>
      </dgm:prSet>
      <dgm:spPr/>
    </dgm:pt>
    <dgm:pt modelId="{631832DD-34CF-473E-96E0-D1FB99C68B55}" type="pres">
      <dgm:prSet presAssocID="{6E211458-B722-4818-B327-0D0C6A88E2C4}" presName="parTxOnly" presStyleLbl="node1" presStyleIdx="0" presStyleCnt="5" custScaleY="129985">
        <dgm:presLayoutVars>
          <dgm:chMax val="0"/>
          <dgm:chPref val="0"/>
          <dgm:bulletEnabled val="1"/>
        </dgm:presLayoutVars>
      </dgm:prSet>
      <dgm:spPr/>
    </dgm:pt>
    <dgm:pt modelId="{53FAC435-C886-44E6-992E-C7D6B819B0E2}" type="pres">
      <dgm:prSet presAssocID="{C6156CB2-CBF0-4516-B030-76BB101835AE}" presName="parTxOnlySpace" presStyleCnt="0"/>
      <dgm:spPr/>
    </dgm:pt>
    <dgm:pt modelId="{71041FC9-03CD-467A-9F82-B2A40BD33B79}" type="pres">
      <dgm:prSet presAssocID="{AEB9A640-84AD-4A42-BF5F-B811A2B201C6}" presName="parTxOnly" presStyleLbl="node1" presStyleIdx="1" presStyleCnt="5" custScaleY="129985">
        <dgm:presLayoutVars>
          <dgm:chMax val="0"/>
          <dgm:chPref val="0"/>
          <dgm:bulletEnabled val="1"/>
        </dgm:presLayoutVars>
      </dgm:prSet>
      <dgm:spPr/>
    </dgm:pt>
    <dgm:pt modelId="{EE1182B7-85BE-47AD-A942-D7CD2627CD57}" type="pres">
      <dgm:prSet presAssocID="{7BBF92AA-FC0C-408C-836B-41CBEDE7B711}" presName="parTxOnlySpace" presStyleCnt="0"/>
      <dgm:spPr/>
    </dgm:pt>
    <dgm:pt modelId="{035697E1-2711-420A-B640-FE90D7060A47}" type="pres">
      <dgm:prSet presAssocID="{70521FC3-650F-4ECE-A8D4-BD4678FD07A1}" presName="parTxOnly" presStyleLbl="node1" presStyleIdx="2" presStyleCnt="5" custScaleY="129985">
        <dgm:presLayoutVars>
          <dgm:chMax val="0"/>
          <dgm:chPref val="0"/>
          <dgm:bulletEnabled val="1"/>
        </dgm:presLayoutVars>
      </dgm:prSet>
      <dgm:spPr/>
    </dgm:pt>
    <dgm:pt modelId="{8A0E5C29-8365-4089-9ED7-D0B4FBBA7D6F}" type="pres">
      <dgm:prSet presAssocID="{46C90673-3790-4CDC-A91E-4FA2EA7885D9}" presName="parTxOnlySpace" presStyleCnt="0"/>
      <dgm:spPr/>
    </dgm:pt>
    <dgm:pt modelId="{9FB259E5-6A10-49F1-953C-BCB8DA1E285B}" type="pres">
      <dgm:prSet presAssocID="{85B6152F-9121-4EAE-B5C4-70C67061B2F4}" presName="parTxOnly" presStyleLbl="node1" presStyleIdx="3" presStyleCnt="5" custScaleY="129985">
        <dgm:presLayoutVars>
          <dgm:chMax val="0"/>
          <dgm:chPref val="0"/>
          <dgm:bulletEnabled val="1"/>
        </dgm:presLayoutVars>
      </dgm:prSet>
      <dgm:spPr/>
    </dgm:pt>
    <dgm:pt modelId="{BB2D9A88-0456-4B81-86DF-5BD67323B64C}" type="pres">
      <dgm:prSet presAssocID="{4E0FD002-F411-403B-9CF9-2A08316F5F33}" presName="parTxOnlySpace" presStyleCnt="0"/>
      <dgm:spPr/>
    </dgm:pt>
    <dgm:pt modelId="{0F94023B-18C3-4B49-978B-EA57B39D1613}" type="pres">
      <dgm:prSet presAssocID="{6828B787-AA13-415B-8D99-5073CA4095BE}" presName="parTxOnly" presStyleLbl="node1" presStyleIdx="4" presStyleCnt="5" custScaleY="125288">
        <dgm:presLayoutVars>
          <dgm:chMax val="0"/>
          <dgm:chPref val="0"/>
          <dgm:bulletEnabled val="1"/>
        </dgm:presLayoutVars>
      </dgm:prSet>
      <dgm:spPr/>
    </dgm:pt>
  </dgm:ptLst>
  <dgm:cxnLst>
    <dgm:cxn modelId="{827A0520-0577-4DEA-82C6-A8636202126D}" srcId="{08B986F2-0667-4812-8D9A-9F2C66DDE229}" destId="{6828B787-AA13-415B-8D99-5073CA4095BE}" srcOrd="4" destOrd="0" parTransId="{9870A335-5F5D-49FA-A423-42F891564A45}" sibTransId="{7502F9AE-144F-46ED-998E-FB2EB2650CD6}"/>
    <dgm:cxn modelId="{767BE335-C883-4045-A720-8ED25CE72B86}" srcId="{08B986F2-0667-4812-8D9A-9F2C66DDE229}" destId="{85B6152F-9121-4EAE-B5C4-70C67061B2F4}" srcOrd="3" destOrd="0" parTransId="{43F55F2D-BAF7-4212-B59E-39E3CF4B2640}" sibTransId="{4E0FD002-F411-403B-9CF9-2A08316F5F33}"/>
    <dgm:cxn modelId="{BA57B45E-3AB1-4AA4-B24F-A47B8B290776}" type="presOf" srcId="{85B6152F-9121-4EAE-B5C4-70C67061B2F4}" destId="{9FB259E5-6A10-49F1-953C-BCB8DA1E285B}" srcOrd="0" destOrd="0" presId="urn:microsoft.com/office/officeart/2005/8/layout/chevron1"/>
    <dgm:cxn modelId="{1241F350-22B0-46CA-B962-110361961286}" type="presOf" srcId="{AEB9A640-84AD-4A42-BF5F-B811A2B201C6}" destId="{71041FC9-03CD-467A-9F82-B2A40BD33B79}" srcOrd="0" destOrd="0" presId="urn:microsoft.com/office/officeart/2005/8/layout/chevron1"/>
    <dgm:cxn modelId="{6DB18B75-6B9C-483C-B828-C6AA8934DE1D}" type="presOf" srcId="{08B986F2-0667-4812-8D9A-9F2C66DDE229}" destId="{F193FD86-D421-41F9-A670-3CFE37CB9119}" srcOrd="0" destOrd="0" presId="urn:microsoft.com/office/officeart/2005/8/layout/chevron1"/>
    <dgm:cxn modelId="{71F28056-630C-4A0B-9B1B-15AA1069A25F}" srcId="{08B986F2-0667-4812-8D9A-9F2C66DDE229}" destId="{70521FC3-650F-4ECE-A8D4-BD4678FD07A1}" srcOrd="2" destOrd="0" parTransId="{CAB824C1-124F-4DB2-A6C6-88BEB5D86E69}" sibTransId="{46C90673-3790-4CDC-A91E-4FA2EA7885D9}"/>
    <dgm:cxn modelId="{254E3583-3917-4523-A4DA-87CF4AB30C3F}" type="presOf" srcId="{70521FC3-650F-4ECE-A8D4-BD4678FD07A1}" destId="{035697E1-2711-420A-B640-FE90D7060A47}" srcOrd="0" destOrd="0" presId="urn:microsoft.com/office/officeart/2005/8/layout/chevron1"/>
    <dgm:cxn modelId="{FE72FC8B-4E50-4516-A7EB-2E0BBC75241F}" srcId="{08B986F2-0667-4812-8D9A-9F2C66DDE229}" destId="{AEB9A640-84AD-4A42-BF5F-B811A2B201C6}" srcOrd="1" destOrd="0" parTransId="{CC24365F-D58F-4237-BCD2-0B1CD03AEA4D}" sibTransId="{7BBF92AA-FC0C-408C-836B-41CBEDE7B711}"/>
    <dgm:cxn modelId="{CA866E8D-78E4-42EB-B321-E84F54D1850F}" type="presOf" srcId="{6E211458-B722-4818-B327-0D0C6A88E2C4}" destId="{631832DD-34CF-473E-96E0-D1FB99C68B55}" srcOrd="0" destOrd="0" presId="urn:microsoft.com/office/officeart/2005/8/layout/chevron1"/>
    <dgm:cxn modelId="{A1E20D91-C502-4860-A67C-E5E682153DFD}" srcId="{08B986F2-0667-4812-8D9A-9F2C66DDE229}" destId="{6E211458-B722-4818-B327-0D0C6A88E2C4}" srcOrd="0" destOrd="0" parTransId="{6D11D687-4EA0-4CA5-BD83-516E33752E91}" sibTransId="{C6156CB2-CBF0-4516-B030-76BB101835AE}"/>
    <dgm:cxn modelId="{CA879AB8-0F2A-4829-B77E-039A8034C5EA}" type="presOf" srcId="{6828B787-AA13-415B-8D99-5073CA4095BE}" destId="{0F94023B-18C3-4B49-978B-EA57B39D1613}" srcOrd="0" destOrd="0" presId="urn:microsoft.com/office/officeart/2005/8/layout/chevron1"/>
    <dgm:cxn modelId="{5E2603EC-3BA9-452C-A10B-8C8CDF64E425}" type="presParOf" srcId="{F193FD86-D421-41F9-A670-3CFE37CB9119}" destId="{631832DD-34CF-473E-96E0-D1FB99C68B55}" srcOrd="0" destOrd="0" presId="urn:microsoft.com/office/officeart/2005/8/layout/chevron1"/>
    <dgm:cxn modelId="{8680BD7E-5E45-4270-B62A-7C5136750DF8}" type="presParOf" srcId="{F193FD86-D421-41F9-A670-3CFE37CB9119}" destId="{53FAC435-C886-44E6-992E-C7D6B819B0E2}" srcOrd="1" destOrd="0" presId="urn:microsoft.com/office/officeart/2005/8/layout/chevron1"/>
    <dgm:cxn modelId="{AEB64F21-C04C-4D15-AB61-0A0899DB5858}" type="presParOf" srcId="{F193FD86-D421-41F9-A670-3CFE37CB9119}" destId="{71041FC9-03CD-467A-9F82-B2A40BD33B79}" srcOrd="2" destOrd="0" presId="urn:microsoft.com/office/officeart/2005/8/layout/chevron1"/>
    <dgm:cxn modelId="{12595E23-B125-46AA-81E1-105BEFAB416B}" type="presParOf" srcId="{F193FD86-D421-41F9-A670-3CFE37CB9119}" destId="{EE1182B7-85BE-47AD-A942-D7CD2627CD57}" srcOrd="3" destOrd="0" presId="urn:microsoft.com/office/officeart/2005/8/layout/chevron1"/>
    <dgm:cxn modelId="{C65254E0-0324-45BD-B673-593B9FAF0EF4}" type="presParOf" srcId="{F193FD86-D421-41F9-A670-3CFE37CB9119}" destId="{035697E1-2711-420A-B640-FE90D7060A47}" srcOrd="4" destOrd="0" presId="urn:microsoft.com/office/officeart/2005/8/layout/chevron1"/>
    <dgm:cxn modelId="{A381AC0D-196B-45CF-A813-E72AC1E9F3A5}" type="presParOf" srcId="{F193FD86-D421-41F9-A670-3CFE37CB9119}" destId="{8A0E5C29-8365-4089-9ED7-D0B4FBBA7D6F}" srcOrd="5" destOrd="0" presId="urn:microsoft.com/office/officeart/2005/8/layout/chevron1"/>
    <dgm:cxn modelId="{E9D71F57-4620-43B4-9665-E6348C08111F}" type="presParOf" srcId="{F193FD86-D421-41F9-A670-3CFE37CB9119}" destId="{9FB259E5-6A10-49F1-953C-BCB8DA1E285B}" srcOrd="6" destOrd="0" presId="urn:microsoft.com/office/officeart/2005/8/layout/chevron1"/>
    <dgm:cxn modelId="{CEBD4FAA-5A16-425F-BC11-3FCAFCD3DCAF}" type="presParOf" srcId="{F193FD86-D421-41F9-A670-3CFE37CB9119}" destId="{BB2D9A88-0456-4B81-86DF-5BD67323B64C}" srcOrd="7" destOrd="0" presId="urn:microsoft.com/office/officeart/2005/8/layout/chevron1"/>
    <dgm:cxn modelId="{8AA95AC6-A308-46D0-80C1-88F1571B58B2}" type="presParOf" srcId="{F193FD86-D421-41F9-A670-3CFE37CB9119}" destId="{0F94023B-18C3-4B49-978B-EA57B39D1613}"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2E250-A2EF-439F-94D7-6245052639B6}">
      <dsp:nvSpPr>
        <dsp:cNvPr id="0" name=""/>
        <dsp:cNvSpPr/>
      </dsp:nvSpPr>
      <dsp:spPr>
        <a:xfrm>
          <a:off x="26943" y="451377"/>
          <a:ext cx="2624592" cy="1837766"/>
        </a:xfrm>
        <a:prstGeom prst="roundRect">
          <a:avLst/>
        </a:prstGeom>
        <a:blipFill dpi="0" rotWithShape="1">
          <a:blip xmlns:r="http://schemas.openxmlformats.org/officeDocument/2006/relationships">
            <a:extLst>
              <a:ext uri="{96DAC541-7B7A-43D3-8B79-37D633B846F1}">
                <asvg:svgBlip xmlns:asvg="http://schemas.microsoft.com/office/drawing/2016/SVG/main" r:embed="rId1"/>
              </a:ext>
            </a:extLst>
          </a:blip>
          <a:srcRect/>
          <a:stretch>
            <a:fillRect l="22567" t="10822" r="22567" b="1082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601CFF-A6A3-4145-AC9E-DEA8BFA1437A}">
      <dsp:nvSpPr>
        <dsp:cNvPr id="0" name=""/>
        <dsp:cNvSpPr/>
      </dsp:nvSpPr>
      <dsp:spPr>
        <a:xfrm>
          <a:off x="5604" y="2209818"/>
          <a:ext cx="2667268" cy="1128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b="1" kern="1200" dirty="0">
              <a:latin typeface="Aptos" panose="020B0004020202020204" pitchFamily="34" charset="0"/>
            </a:rPr>
            <a:t>Chapter 3</a:t>
          </a:r>
          <a:endParaRPr lang="en-GB" sz="1400" kern="1200" dirty="0">
            <a:latin typeface="Aptos" panose="020B0004020202020204" pitchFamily="34" charset="0"/>
          </a:endParaRPr>
        </a:p>
        <a:p>
          <a:pPr marL="114300" lvl="1" indent="-114300" algn="ctr" defTabSz="622300">
            <a:lnSpc>
              <a:spcPct val="90000"/>
            </a:lnSpc>
            <a:spcBef>
              <a:spcPct val="0"/>
            </a:spcBef>
            <a:spcAft>
              <a:spcPct val="15000"/>
            </a:spcAft>
            <a:buNone/>
          </a:pPr>
          <a:r>
            <a:rPr lang="en-GB" sz="1400" kern="1200" dirty="0">
              <a:latin typeface="Aptos" panose="020B0004020202020204" pitchFamily="34" charset="0"/>
            </a:rPr>
            <a:t>You reviewed the purpose and structure of Chapter 3 and began explaining your secondary research method.</a:t>
          </a:r>
        </a:p>
      </dsp:txBody>
      <dsp:txXfrm>
        <a:off x="5604" y="2209818"/>
        <a:ext cx="2667268" cy="1128599"/>
      </dsp:txXfrm>
    </dsp:sp>
    <dsp:sp modelId="{CE51B764-EE88-4515-AFED-8D09BB0AFB7F}">
      <dsp:nvSpPr>
        <dsp:cNvPr id="0" name=""/>
        <dsp:cNvSpPr/>
      </dsp:nvSpPr>
      <dsp:spPr>
        <a:xfrm>
          <a:off x="3606782" y="768823"/>
          <a:ext cx="1333127" cy="1116946"/>
        </a:xfrm>
        <a:prstGeom prst="roundRect">
          <a:avLst/>
        </a:prstGeom>
        <a:blipFill>
          <a:blip xmlns:r="http://schemas.openxmlformats.org/officeDocument/2006/relationships">
            <a:extLst>
              <a:ext uri="{96DAC541-7B7A-43D3-8B79-37D633B846F1}">
                <asvg:svgBlip xmlns:asvg="http://schemas.microsoft.com/office/drawing/2016/SVG/main" r:embed="rId2"/>
              </a:ext>
            </a:extLst>
          </a:blip>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213987-F44F-4404-85E0-EF27B3699C3D}">
      <dsp:nvSpPr>
        <dsp:cNvPr id="0" name=""/>
        <dsp:cNvSpPr/>
      </dsp:nvSpPr>
      <dsp:spPr>
        <a:xfrm>
          <a:off x="2939712" y="2470720"/>
          <a:ext cx="2667268" cy="540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Using the Workbook</a:t>
          </a:r>
        </a:p>
        <a:p>
          <a:pPr marL="114300" lvl="1" indent="-114300" algn="ctr" defTabSz="622300">
            <a:lnSpc>
              <a:spcPct val="90000"/>
            </a:lnSpc>
            <a:spcBef>
              <a:spcPct val="0"/>
            </a:spcBef>
            <a:spcAft>
              <a:spcPct val="15000"/>
            </a:spcAft>
            <a:buNone/>
          </a:pPr>
          <a:r>
            <a:rPr lang="en-GB" sz="1400" kern="1200" dirty="0">
              <a:latin typeface="Aptos" panose="020B0004020202020204" pitchFamily="34" charset="0"/>
            </a:rPr>
            <a:t>You used Stages 1, 2 and 3 as evidence of how sources were evaluated, selected and analysed.</a:t>
          </a:r>
        </a:p>
      </dsp:txBody>
      <dsp:txXfrm>
        <a:off x="2939712" y="2470720"/>
        <a:ext cx="2667268" cy="540456"/>
      </dsp:txXfrm>
    </dsp:sp>
    <dsp:sp modelId="{657B9765-D916-4B67-AACB-B5A5BDDB5CE2}">
      <dsp:nvSpPr>
        <dsp:cNvPr id="0" name=""/>
        <dsp:cNvSpPr/>
      </dsp:nvSpPr>
      <dsp:spPr>
        <a:xfrm>
          <a:off x="6306703" y="611514"/>
          <a:ext cx="1801499" cy="1297082"/>
        </a:xfrm>
        <a:prstGeom prst="roundRect">
          <a:avLst/>
        </a:prstGeom>
        <a:blipFill>
          <a:blip xmlns:r="http://schemas.openxmlformats.org/officeDocument/2006/relationships">
            <a:extLst>
              <a:ext uri="{96DAC541-7B7A-43D3-8B79-37D633B846F1}">
                <asvg:svgBlip xmlns:asvg="http://schemas.microsoft.com/office/drawing/2016/SVG/main" r:embed="rId3"/>
              </a:ext>
            </a:extLst>
          </a:blip>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FE2DAA-0A79-4211-A87A-A391B3D0431B}">
      <dsp:nvSpPr>
        <dsp:cNvPr id="0" name=""/>
        <dsp:cNvSpPr/>
      </dsp:nvSpPr>
      <dsp:spPr>
        <a:xfrm>
          <a:off x="5873819" y="2178929"/>
          <a:ext cx="2667268" cy="989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pPr>
          <a:r>
            <a:rPr lang="en-GB" sz="1400" b="1" kern="1200">
              <a:latin typeface="Aptos" panose="020B0004020202020204" pitchFamily="34" charset="0"/>
            </a:rPr>
            <a:t>Explaining Theme Development</a:t>
          </a:r>
        </a:p>
        <a:p>
          <a:pPr marL="114300" lvl="1" indent="-114300" algn="ctr" defTabSz="622300">
            <a:lnSpc>
              <a:spcPct val="90000"/>
            </a:lnSpc>
            <a:spcBef>
              <a:spcPct val="0"/>
            </a:spcBef>
            <a:spcAft>
              <a:spcPct val="15000"/>
            </a:spcAft>
            <a:buNone/>
          </a:pPr>
          <a:r>
            <a:rPr lang="en-GB" sz="1400" kern="1200" dirty="0">
              <a:latin typeface="Aptos" panose="020B0004020202020204" pitchFamily="34" charset="0"/>
            </a:rPr>
            <a:t>You explained how repeated and related ideas from the five selected sources became possible themes.</a:t>
          </a:r>
        </a:p>
      </dsp:txBody>
      <dsp:txXfrm>
        <a:off x="5873819" y="2178929"/>
        <a:ext cx="2667268" cy="989556"/>
      </dsp:txXfrm>
    </dsp:sp>
    <dsp:sp modelId="{FF53F306-80FA-4258-9B5E-872EB2B1C8F3}">
      <dsp:nvSpPr>
        <dsp:cNvPr id="0" name=""/>
        <dsp:cNvSpPr/>
      </dsp:nvSpPr>
      <dsp:spPr>
        <a:xfrm>
          <a:off x="9060650" y="548461"/>
          <a:ext cx="2161820" cy="1549294"/>
        </a:xfrm>
        <a:prstGeom prst="roundRect">
          <a:avLst/>
        </a:prstGeom>
        <a:blipFill dpi="0" rotWithShape="1">
          <a:blip xmlns:r="http://schemas.openxmlformats.org/officeDocument/2006/relationships">
            <a:extLst>
              <a:ext uri="{96DAC541-7B7A-43D3-8B79-37D633B846F1}">
                <asvg:svgBlip xmlns:asvg="http://schemas.microsoft.com/office/drawing/2016/SVG/main" r:embed="rId4"/>
              </a:ext>
            </a:extLst>
          </a:blip>
          <a:srcRect/>
          <a:stretch>
            <a:fillRect l="18082" t="5925" r="18082" b="5925"/>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3B2A90-B828-430F-B702-D635FFB22CB2}">
      <dsp:nvSpPr>
        <dsp:cNvPr id="0" name=""/>
        <dsp:cNvSpPr/>
      </dsp:nvSpPr>
      <dsp:spPr>
        <a:xfrm>
          <a:off x="8807926" y="2241982"/>
          <a:ext cx="2667268" cy="989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Academic Methods Poster</a:t>
          </a:r>
        </a:p>
        <a:p>
          <a:pPr marL="114300" lvl="1" indent="-114300" algn="ctr" defTabSz="622300">
            <a:lnSpc>
              <a:spcPct val="90000"/>
            </a:lnSpc>
            <a:spcBef>
              <a:spcPct val="0"/>
            </a:spcBef>
            <a:spcAft>
              <a:spcPct val="15000"/>
            </a:spcAft>
            <a:buNone/>
          </a:pPr>
          <a:r>
            <a:rPr lang="en-GB" sz="1400" kern="1200" dirty="0">
              <a:latin typeface="Aptos" panose="020B0004020202020204" pitchFamily="34" charset="0"/>
            </a:rPr>
            <a:t>You began or continued developing the eight poster sections using information from Chapter 3.</a:t>
          </a:r>
        </a:p>
      </dsp:txBody>
      <dsp:txXfrm>
        <a:off x="8807926" y="2241982"/>
        <a:ext cx="2667268" cy="9895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951760" cy="1430655"/>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3E4BC-5808-4EBF-A504-995847820C3E}">
      <dsp:nvSpPr>
        <dsp:cNvPr id="0" name=""/>
        <dsp:cNvSpPr/>
      </dsp:nvSpPr>
      <dsp:spPr>
        <a:xfrm>
          <a:off x="4727"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Understand what Chapter 4 should include and how it fits into your overall dissertation</a:t>
          </a:r>
        </a:p>
      </dsp:txBody>
      <dsp:txXfrm>
        <a:off x="4727" y="0"/>
        <a:ext cx="2066755" cy="1430655"/>
      </dsp:txXfrm>
    </dsp:sp>
    <dsp:sp modelId="{517E4801-A281-4B6A-AD8B-08022E297BE8}">
      <dsp:nvSpPr>
        <dsp:cNvPr id="0" name=""/>
        <dsp:cNvSpPr/>
      </dsp:nvSpPr>
      <dsp:spPr>
        <a:xfrm>
          <a:off x="859273" y="1609487"/>
          <a:ext cx="357663" cy="357663"/>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36D2CC-27EE-4977-B178-B6A19FE39FFB}">
      <dsp:nvSpPr>
        <dsp:cNvPr id="0" name=""/>
        <dsp:cNvSpPr/>
      </dsp:nvSpPr>
      <dsp:spPr>
        <a:xfrm>
          <a:off x="2174820" y="2145982"/>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Apply thematic analysis effectively using your codes and summary table</a:t>
          </a:r>
        </a:p>
      </dsp:txBody>
      <dsp:txXfrm>
        <a:off x="2174820" y="2145982"/>
        <a:ext cx="2066755" cy="1430655"/>
      </dsp:txXfrm>
    </dsp:sp>
    <dsp:sp modelId="{B18370D6-14D6-4787-A51C-A87C59891D14}">
      <dsp:nvSpPr>
        <dsp:cNvPr id="0" name=""/>
        <dsp:cNvSpPr/>
      </dsp:nvSpPr>
      <dsp:spPr>
        <a:xfrm>
          <a:off x="3029366" y="1609487"/>
          <a:ext cx="357663" cy="357663"/>
        </a:xfrm>
        <a:prstGeom prst="ellipse">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B45522-BA04-4E52-ADA5-E331E4A5D319}">
      <dsp:nvSpPr>
        <dsp:cNvPr id="0" name=""/>
        <dsp:cNvSpPr/>
      </dsp:nvSpPr>
      <dsp:spPr>
        <a:xfrm>
          <a:off x="4344914"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Develop your theme paragraphs into clear, structured writing</a:t>
          </a:r>
        </a:p>
      </dsp:txBody>
      <dsp:txXfrm>
        <a:off x="4344914" y="0"/>
        <a:ext cx="2066755" cy="1430655"/>
      </dsp:txXfrm>
    </dsp:sp>
    <dsp:sp modelId="{8FDCFBF3-C8DC-40BE-BC28-2A6CE7295A61}">
      <dsp:nvSpPr>
        <dsp:cNvPr id="0" name=""/>
        <dsp:cNvSpPr/>
      </dsp:nvSpPr>
      <dsp:spPr>
        <a:xfrm>
          <a:off x="5199460" y="1609487"/>
          <a:ext cx="357663" cy="357663"/>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B600CB-6ED8-4BAD-B4C0-94E2BEE7E23E}">
      <dsp:nvSpPr>
        <dsp:cNvPr id="0" name=""/>
        <dsp:cNvSpPr/>
      </dsp:nvSpPr>
      <dsp:spPr>
        <a:xfrm>
          <a:off x="6515008" y="2145982"/>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Strengthen the link between your themes and your research aim</a:t>
          </a:r>
        </a:p>
      </dsp:txBody>
      <dsp:txXfrm>
        <a:off x="6515008" y="2145982"/>
        <a:ext cx="2066755" cy="1430655"/>
      </dsp:txXfrm>
    </dsp:sp>
    <dsp:sp modelId="{F394F360-78CF-44E5-BE4C-675C6460ADB4}">
      <dsp:nvSpPr>
        <dsp:cNvPr id="0" name=""/>
        <dsp:cNvSpPr/>
      </dsp:nvSpPr>
      <dsp:spPr>
        <a:xfrm>
          <a:off x="7369554" y="1609487"/>
          <a:ext cx="357663" cy="357663"/>
        </a:xfrm>
        <a:prstGeom prst="ellipse">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993175-A807-4061-AE41-D66B5FDC310F}">
      <dsp:nvSpPr>
        <dsp:cNvPr id="0" name=""/>
        <dsp:cNvSpPr/>
      </dsp:nvSpPr>
      <dsp:spPr>
        <a:xfrm>
          <a:off x="8685101"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Practice writing critically, using evidence and analysis side by side</a:t>
          </a:r>
        </a:p>
      </dsp:txBody>
      <dsp:txXfrm>
        <a:off x="8685101" y="0"/>
        <a:ext cx="2066755" cy="1430655"/>
      </dsp:txXfrm>
    </dsp:sp>
    <dsp:sp modelId="{02C89415-A737-417D-BE8E-401D4DF0DD7F}">
      <dsp:nvSpPr>
        <dsp:cNvPr id="0" name=""/>
        <dsp:cNvSpPr/>
      </dsp:nvSpPr>
      <dsp:spPr>
        <a:xfrm>
          <a:off x="9539648" y="1609487"/>
          <a:ext cx="357663" cy="35766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D384F-1804-454B-8DAB-E67ED3F680CD}">
      <dsp:nvSpPr>
        <dsp:cNvPr id="0" name=""/>
        <dsp:cNvSpPr/>
      </dsp:nvSpPr>
      <dsp:spPr>
        <a:xfrm rot="5400000">
          <a:off x="2848420" y="-512107"/>
          <a:ext cx="2125343" cy="368102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latin typeface="Aptos" panose="020B0004020202020204" pitchFamily="34" charset="0"/>
            </a:rPr>
            <a:t>In Stage 2, you considered each of your five selected sources separately.</a:t>
          </a:r>
        </a:p>
        <a:p>
          <a:pPr marL="114300" lvl="1" indent="-114300" algn="l" defTabSz="577850">
            <a:lnSpc>
              <a:spcPct val="90000"/>
            </a:lnSpc>
            <a:spcBef>
              <a:spcPct val="0"/>
            </a:spcBef>
            <a:spcAft>
              <a:spcPct val="15000"/>
            </a:spcAft>
            <a:buNone/>
          </a:pPr>
          <a:r>
            <a:rPr lang="en-GB" sz="1300" kern="1200" dirty="0">
              <a:latin typeface="Aptos" panose="020B0004020202020204" pitchFamily="34" charset="0"/>
            </a:rPr>
            <a:t>You recorded:</a:t>
          </a:r>
        </a:p>
        <a:p>
          <a:pPr marL="228600" lvl="2"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the main findings</a:t>
          </a:r>
        </a:p>
        <a:p>
          <a:pPr marL="228600" lvl="2"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the research method and sample</a:t>
          </a:r>
        </a:p>
        <a:p>
          <a:pPr marL="228600" lvl="2"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strengths and limitations</a:t>
          </a:r>
        </a:p>
        <a:p>
          <a:pPr marL="228600" lvl="2"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useful keywords and important ideas</a:t>
          </a:r>
        </a:p>
      </dsp:txBody>
      <dsp:txXfrm rot="-5400000">
        <a:off x="2070578" y="369486"/>
        <a:ext cx="3577277" cy="1917841"/>
      </dsp:txXfrm>
    </dsp:sp>
    <dsp:sp modelId="{EBDA880F-1BDB-4C79-BEE2-3DE93C9A1C2E}">
      <dsp:nvSpPr>
        <dsp:cNvPr id="0" name=""/>
        <dsp:cNvSpPr/>
      </dsp:nvSpPr>
      <dsp:spPr>
        <a:xfrm>
          <a:off x="0" y="66"/>
          <a:ext cx="2070578" cy="2656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Stage 2 Examine Each Source</a:t>
          </a:r>
        </a:p>
      </dsp:txBody>
      <dsp:txXfrm>
        <a:off x="101077" y="101143"/>
        <a:ext cx="1868424" cy="2454525"/>
      </dsp:txXfrm>
    </dsp:sp>
    <dsp:sp modelId="{D5EF0359-7AF7-4FE5-B74C-2A8EAE72FE7E}">
      <dsp:nvSpPr>
        <dsp:cNvPr id="0" name=""/>
        <dsp:cNvSpPr/>
      </dsp:nvSpPr>
      <dsp:spPr>
        <a:xfrm rot="5400000">
          <a:off x="2848420" y="2277405"/>
          <a:ext cx="2125343" cy="368102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In Stage 3, you brought the five sources together and looked for patterns across the evidence.</a:t>
          </a:r>
        </a:p>
        <a:p>
          <a:pPr marL="114300" lvl="1" indent="-114300" algn="l" defTabSz="577850">
            <a:lnSpc>
              <a:spcPct val="90000"/>
            </a:lnSpc>
            <a:spcBef>
              <a:spcPct val="0"/>
            </a:spcBef>
            <a:spcAft>
              <a:spcPct val="15000"/>
            </a:spcAft>
            <a:buNone/>
          </a:pPr>
          <a:r>
            <a:rPr lang="en-GB" sz="1300" kern="1200" dirty="0">
              <a:latin typeface="Aptos" panose="020B0004020202020204" pitchFamily="34" charset="0"/>
            </a:rPr>
            <a:t>You:</a:t>
          </a:r>
        </a:p>
        <a:p>
          <a:pPr marL="228600" lvl="2"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compared findings and keywords</a:t>
          </a:r>
        </a:p>
        <a:p>
          <a:pPr marL="228600" lvl="2"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identified repeated or related ideas</a:t>
          </a:r>
        </a:p>
        <a:p>
          <a:pPr marL="228600" lvl="2"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grouped connected ideas together</a:t>
          </a:r>
        </a:p>
        <a:p>
          <a:pPr marL="228600" lvl="2"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created possible theme names</a:t>
          </a:r>
        </a:p>
        <a:p>
          <a:pPr marL="228600" lvl="2"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recorded which sources supported each theme</a:t>
          </a:r>
        </a:p>
      </dsp:txBody>
      <dsp:txXfrm rot="-5400000">
        <a:off x="2070578" y="3158999"/>
        <a:ext cx="3577277" cy="1917841"/>
      </dsp:txXfrm>
    </dsp:sp>
    <dsp:sp modelId="{70125A81-D096-4D5F-8964-74684CFF9C82}">
      <dsp:nvSpPr>
        <dsp:cNvPr id="0" name=""/>
        <dsp:cNvSpPr/>
      </dsp:nvSpPr>
      <dsp:spPr>
        <a:xfrm>
          <a:off x="0" y="2789579"/>
          <a:ext cx="2070578" cy="2656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Stage 3 Compare the 5 Sources </a:t>
          </a:r>
        </a:p>
      </dsp:txBody>
      <dsp:txXfrm>
        <a:off x="101077" y="2890656"/>
        <a:ext cx="1868424" cy="24545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30845A-C1A0-46E6-84CC-5B765CB97EF7}">
      <dsp:nvSpPr>
        <dsp:cNvPr id="0" name=""/>
        <dsp:cNvSpPr/>
      </dsp:nvSpPr>
      <dsp:spPr>
        <a:xfrm rot="5400000">
          <a:off x="3028337" y="-629310"/>
          <a:ext cx="2041862" cy="381107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latin typeface="Aptos" panose="020B0004020202020204" pitchFamily="34" charset="0"/>
            </a:rPr>
            <a:t>In Chapter 4, each confirmed theme becomes a section of the chapter.</a:t>
          </a:r>
        </a:p>
        <a:p>
          <a:pPr marL="114300" lvl="1" indent="-114300" algn="l" defTabSz="533400">
            <a:lnSpc>
              <a:spcPct val="90000"/>
            </a:lnSpc>
            <a:spcBef>
              <a:spcPct val="0"/>
            </a:spcBef>
            <a:spcAft>
              <a:spcPct val="15000"/>
            </a:spcAft>
            <a:buNone/>
          </a:pPr>
          <a:r>
            <a:rPr lang="en-GB" sz="1200" kern="1200" dirty="0">
              <a:latin typeface="Aptos" panose="020B0004020202020204" pitchFamily="34" charset="0"/>
            </a:rPr>
            <a:t>You will use evidence from several sources to:</a:t>
          </a:r>
        </a:p>
        <a:p>
          <a:pPr marL="228600" lvl="2" indent="-114300" algn="l" defTabSz="533400">
            <a:lnSpc>
              <a:spcPct val="90000"/>
            </a:lnSpc>
            <a:spcBef>
              <a:spcPct val="0"/>
            </a:spcBef>
            <a:spcAft>
              <a:spcPct val="15000"/>
            </a:spcAft>
            <a:buFont typeface="Arial" panose="020B0604020202020204" pitchFamily="34" charset="0"/>
            <a:buChar char="•"/>
          </a:pPr>
          <a:r>
            <a:rPr lang="en-GB" sz="1200" kern="1200" dirty="0">
              <a:latin typeface="Aptos" panose="020B0004020202020204" pitchFamily="34" charset="0"/>
            </a:rPr>
            <a:t>explain the theme</a:t>
          </a:r>
        </a:p>
        <a:p>
          <a:pPr marL="228600" lvl="2" indent="-114300" algn="l" defTabSz="533400">
            <a:lnSpc>
              <a:spcPct val="90000"/>
            </a:lnSpc>
            <a:spcBef>
              <a:spcPct val="0"/>
            </a:spcBef>
            <a:spcAft>
              <a:spcPct val="15000"/>
            </a:spcAft>
            <a:buFont typeface="Arial" panose="020B0604020202020204" pitchFamily="34" charset="0"/>
            <a:buChar char="•"/>
          </a:pPr>
          <a:r>
            <a:rPr lang="en-GB" sz="1200" kern="1200" dirty="0">
              <a:latin typeface="Aptos" panose="020B0004020202020204" pitchFamily="34" charset="0"/>
            </a:rPr>
            <a:t>compare findings</a:t>
          </a:r>
        </a:p>
        <a:p>
          <a:pPr marL="228600" lvl="2" indent="-114300" algn="l" defTabSz="533400">
            <a:lnSpc>
              <a:spcPct val="90000"/>
            </a:lnSpc>
            <a:spcBef>
              <a:spcPct val="0"/>
            </a:spcBef>
            <a:spcAft>
              <a:spcPct val="15000"/>
            </a:spcAft>
            <a:buFont typeface="Arial" panose="020B0604020202020204" pitchFamily="34" charset="0"/>
            <a:buChar char="•"/>
          </a:pPr>
          <a:r>
            <a:rPr lang="en-GB" sz="1200" kern="1200" dirty="0">
              <a:latin typeface="Aptos" panose="020B0004020202020204" pitchFamily="34" charset="0"/>
            </a:rPr>
            <a:t>identify agreements and differences</a:t>
          </a:r>
        </a:p>
        <a:p>
          <a:pPr marL="228600" lvl="2" indent="-114300" algn="l" defTabSz="533400">
            <a:lnSpc>
              <a:spcPct val="90000"/>
            </a:lnSpc>
            <a:spcBef>
              <a:spcPct val="0"/>
            </a:spcBef>
            <a:spcAft>
              <a:spcPct val="15000"/>
            </a:spcAft>
            <a:buFont typeface="Arial" panose="020B0604020202020204" pitchFamily="34" charset="0"/>
            <a:buChar char="•"/>
          </a:pPr>
          <a:r>
            <a:rPr lang="en-GB" sz="1200" kern="1200" dirty="0">
              <a:latin typeface="Aptos" panose="020B0004020202020204" pitchFamily="34" charset="0"/>
            </a:rPr>
            <a:t>consider limitations or gaps</a:t>
          </a:r>
        </a:p>
        <a:p>
          <a:pPr marL="228600" lvl="2" indent="-114300" algn="l" defTabSz="533400">
            <a:lnSpc>
              <a:spcPct val="90000"/>
            </a:lnSpc>
            <a:spcBef>
              <a:spcPct val="0"/>
            </a:spcBef>
            <a:spcAft>
              <a:spcPct val="15000"/>
            </a:spcAft>
            <a:buFont typeface="Arial" panose="020B0604020202020204" pitchFamily="34" charset="0"/>
            <a:buChar char="•"/>
          </a:pPr>
          <a:r>
            <a:rPr lang="en-GB" sz="1200" kern="1200" dirty="0">
              <a:latin typeface="Aptos" panose="020B0004020202020204" pitchFamily="34" charset="0"/>
            </a:rPr>
            <a:t>show how the theme helps answer the research question</a:t>
          </a:r>
          <a:endParaRPr lang="en-GB" kern="1200" dirty="0"/>
        </a:p>
      </dsp:txBody>
      <dsp:txXfrm rot="-5400000">
        <a:off x="2143731" y="354971"/>
        <a:ext cx="3711401" cy="1842512"/>
      </dsp:txXfrm>
    </dsp:sp>
    <dsp:sp modelId="{51EBDCCF-0597-456F-AE6F-AC138F980907}">
      <dsp:nvSpPr>
        <dsp:cNvPr id="0" name=""/>
        <dsp:cNvSpPr/>
      </dsp:nvSpPr>
      <dsp:spPr>
        <a:xfrm>
          <a:off x="0" y="0"/>
          <a:ext cx="2143730" cy="2552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Chapter 4: Discuss Identified Themes </a:t>
          </a:r>
          <a:endParaRPr lang="en-GB" sz="1600" kern="1200" dirty="0">
            <a:latin typeface="Aptos" panose="020B0004020202020204" pitchFamily="34" charset="0"/>
          </a:endParaRPr>
        </a:p>
      </dsp:txBody>
      <dsp:txXfrm>
        <a:off x="104648" y="104648"/>
        <a:ext cx="1934434" cy="2343031"/>
      </dsp:txXfrm>
    </dsp:sp>
    <dsp:sp modelId="{57FA12F4-F8CD-4A4A-AA82-E0CF5A837971}">
      <dsp:nvSpPr>
        <dsp:cNvPr id="0" name=""/>
        <dsp:cNvSpPr/>
      </dsp:nvSpPr>
      <dsp:spPr>
        <a:xfrm rot="5400000">
          <a:off x="3028337" y="2050633"/>
          <a:ext cx="2041862" cy="381107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Stage 2 provides the evidence. </a:t>
          </a:r>
        </a:p>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Stage 3 organises the evidence into themes. </a:t>
          </a:r>
        </a:p>
        <a:p>
          <a:pPr marL="114300" lvl="1" indent="-114300" algn="l" defTabSz="577850">
            <a:lnSpc>
              <a:spcPct val="90000"/>
            </a:lnSpc>
            <a:spcBef>
              <a:spcPct val="0"/>
            </a:spcBef>
            <a:spcAft>
              <a:spcPct val="15000"/>
            </a:spcAft>
            <a:buFont typeface="Arial" panose="020B0604020202020204" pitchFamily="34" charset="0"/>
            <a:buChar char="•"/>
          </a:pPr>
          <a:r>
            <a:rPr lang="en-GB" sz="1300" kern="1200" dirty="0">
              <a:latin typeface="Aptos" panose="020B0004020202020204" pitchFamily="34" charset="0"/>
            </a:rPr>
            <a:t>Chapter 4 critically discusses those themes</a:t>
          </a:r>
          <a:r>
            <a:rPr lang="en-GB" sz="1300" kern="1200" dirty="0"/>
            <a:t>.</a:t>
          </a:r>
          <a:endParaRPr lang="en-GB" sz="1300" kern="1200" dirty="0">
            <a:latin typeface="Aptos" panose="020B0004020202020204" pitchFamily="34" charset="0"/>
          </a:endParaRPr>
        </a:p>
      </dsp:txBody>
      <dsp:txXfrm rot="-5400000">
        <a:off x="2143731" y="3034915"/>
        <a:ext cx="3711401" cy="1842512"/>
      </dsp:txXfrm>
    </dsp:sp>
    <dsp:sp modelId="{325F06CB-4C3A-4826-B06C-FB838AD93AFC}">
      <dsp:nvSpPr>
        <dsp:cNvPr id="0" name=""/>
        <dsp:cNvSpPr/>
      </dsp:nvSpPr>
      <dsp:spPr>
        <a:xfrm>
          <a:off x="0" y="2680008"/>
          <a:ext cx="2143730" cy="2552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Key Connections </a:t>
          </a:r>
        </a:p>
      </dsp:txBody>
      <dsp:txXfrm>
        <a:off x="104648" y="2784656"/>
        <a:ext cx="1934434" cy="23430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3CC0-CD5C-4BD6-9021-52E5D942FA27}">
      <dsp:nvSpPr>
        <dsp:cNvPr id="0" name=""/>
        <dsp:cNvSpPr/>
      </dsp:nvSpPr>
      <dsp:spPr>
        <a:xfrm>
          <a:off x="75" y="163000"/>
          <a:ext cx="1846179" cy="20307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Open your five completed Stage 2 rows.</a:t>
          </a:r>
          <a:br>
            <a:rPr lang="en-GB" sz="1200" kern="1200" dirty="0">
              <a:latin typeface="Aptos" panose="020B0004020202020204" pitchFamily="34" charset="0"/>
            </a:rPr>
          </a:br>
          <a:r>
            <a:rPr lang="en-GB" sz="1200" kern="1200" dirty="0">
              <a:latin typeface="Aptos" panose="020B0004020202020204" pitchFamily="34" charset="0"/>
            </a:rPr>
            <a:t>Check the information recorded for each selected source.</a:t>
          </a:r>
          <a:endParaRPr lang="en-GB" sz="1200" b="0" kern="1200" dirty="0">
            <a:latin typeface="Aptos" panose="020B0004020202020204" pitchFamily="34" charset="0"/>
          </a:endParaRPr>
        </a:p>
      </dsp:txBody>
      <dsp:txXfrm>
        <a:off x="75" y="163000"/>
        <a:ext cx="1846179" cy="2030796"/>
      </dsp:txXfrm>
    </dsp:sp>
    <dsp:sp modelId="{A6E0A442-8516-40BB-A73E-6DCC12FB9147}">
      <dsp:nvSpPr>
        <dsp:cNvPr id="0" name=""/>
        <dsp:cNvSpPr/>
      </dsp:nvSpPr>
      <dsp:spPr>
        <a:xfrm>
          <a:off x="1961778" y="163000"/>
          <a:ext cx="1846179" cy="20307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Font typeface="Arial" panose="020B0604020202020204" pitchFamily="34" charset="0"/>
            <a:buNone/>
          </a:pPr>
          <a:r>
            <a:rPr lang="en-GB" sz="1200" b="1" kern="1200" dirty="0">
              <a:latin typeface="Aptos" panose="020B0004020202020204" pitchFamily="34" charset="0"/>
            </a:rPr>
            <a:t>Review the main findings.</a:t>
          </a:r>
          <a:br>
            <a:rPr lang="en-GB" sz="1200" kern="1200" dirty="0">
              <a:latin typeface="Aptos" panose="020B0004020202020204" pitchFamily="34" charset="0"/>
            </a:rPr>
          </a:br>
          <a:r>
            <a:rPr lang="en-GB" sz="1200" kern="1200" dirty="0">
              <a:latin typeface="Aptos" panose="020B0004020202020204" pitchFamily="34" charset="0"/>
            </a:rPr>
            <a:t>Look again at the “Useful Keywords and Important Ideas” section.</a:t>
          </a:r>
          <a:br>
            <a:rPr lang="en-GB" sz="1200" kern="1200" dirty="0">
              <a:latin typeface="Aptos" panose="020B0004020202020204" pitchFamily="34" charset="0"/>
            </a:rPr>
          </a:br>
          <a:endParaRPr lang="en-GB" sz="1200" kern="1200" dirty="0">
            <a:latin typeface="Aptos" panose="020B0004020202020204" pitchFamily="34" charset="0"/>
          </a:endParaRPr>
        </a:p>
      </dsp:txBody>
      <dsp:txXfrm>
        <a:off x="1961778" y="163000"/>
        <a:ext cx="1846179" cy="2030796"/>
      </dsp:txXfrm>
    </dsp:sp>
    <dsp:sp modelId="{87ACBB7B-8D97-46B1-AF12-26AA8D890800}">
      <dsp:nvSpPr>
        <dsp:cNvPr id="0" name=""/>
        <dsp:cNvSpPr/>
      </dsp:nvSpPr>
      <dsp:spPr>
        <a:xfrm>
          <a:off x="3923482" y="163000"/>
          <a:ext cx="1846179" cy="20307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Font typeface="Arial" panose="020B0604020202020204" pitchFamily="34" charset="0"/>
            <a:buNone/>
          </a:pPr>
          <a:r>
            <a:rPr lang="en-GB" sz="1200" b="1" kern="1200" dirty="0">
              <a:latin typeface="Aptos" panose="020B0004020202020204" pitchFamily="34" charset="0"/>
            </a:rPr>
            <a:t>Highlight repeated or related ideas.</a:t>
          </a:r>
          <a:br>
            <a:rPr lang="en-GB" sz="1200" kern="1200" dirty="0">
              <a:latin typeface="Aptos" panose="020B0004020202020204" pitchFamily="34" charset="0"/>
            </a:rPr>
          </a:br>
          <a:r>
            <a:rPr lang="en-GB" sz="1200" kern="1200" dirty="0">
              <a:latin typeface="Aptos" panose="020B0004020202020204" pitchFamily="34" charset="0"/>
            </a:rPr>
            <a:t>The sources do not need to use exactly the same words.</a:t>
          </a:r>
        </a:p>
      </dsp:txBody>
      <dsp:txXfrm>
        <a:off x="3923482" y="163000"/>
        <a:ext cx="1846179" cy="2030796"/>
      </dsp:txXfrm>
    </dsp:sp>
    <dsp:sp modelId="{50698935-0513-4C8D-A0A8-AA5610EE5EE7}">
      <dsp:nvSpPr>
        <dsp:cNvPr id="0" name=""/>
        <dsp:cNvSpPr/>
      </dsp:nvSpPr>
      <dsp:spPr>
        <a:xfrm>
          <a:off x="5885185" y="163000"/>
          <a:ext cx="1846179" cy="20307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Font typeface="Arial" panose="020B0604020202020204" pitchFamily="34" charset="0"/>
            <a:buNone/>
          </a:pPr>
          <a:r>
            <a:rPr lang="en-GB" sz="1200" b="1" kern="1200" dirty="0">
              <a:latin typeface="Aptos" panose="020B0004020202020204" pitchFamily="34" charset="0"/>
            </a:rPr>
            <a:t>Record which sources support each idea.</a:t>
          </a:r>
          <a:br>
            <a:rPr lang="en-GB" sz="1200" kern="1200" dirty="0">
              <a:latin typeface="Aptos" panose="020B0004020202020204" pitchFamily="34" charset="0"/>
            </a:rPr>
          </a:br>
          <a:r>
            <a:rPr lang="en-GB" sz="1200" kern="1200" dirty="0">
              <a:latin typeface="Aptos" panose="020B0004020202020204" pitchFamily="34" charset="0"/>
            </a:rPr>
            <a:t>A strong pattern should normally appear across more than one source.</a:t>
          </a:r>
        </a:p>
      </dsp:txBody>
      <dsp:txXfrm>
        <a:off x="5885185" y="163000"/>
        <a:ext cx="1846179" cy="2030796"/>
      </dsp:txXfrm>
    </dsp:sp>
    <dsp:sp modelId="{33D0453F-37C1-4750-AF34-B26DFB5F372B}">
      <dsp:nvSpPr>
        <dsp:cNvPr id="0" name=""/>
        <dsp:cNvSpPr/>
      </dsp:nvSpPr>
      <dsp:spPr>
        <a:xfrm>
          <a:off x="7846889" y="163000"/>
          <a:ext cx="1846179" cy="20307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Font typeface="Arial" panose="020B0604020202020204" pitchFamily="34" charset="0"/>
            <a:buNone/>
          </a:pPr>
          <a:r>
            <a:rPr lang="en-GB" sz="1200" b="1" kern="1200" dirty="0">
              <a:latin typeface="Aptos" panose="020B0004020202020204" pitchFamily="34" charset="0"/>
            </a:rPr>
            <a:t>Group connected ideas together.</a:t>
          </a:r>
          <a:br>
            <a:rPr lang="en-GB" sz="1200" kern="1200" dirty="0">
              <a:latin typeface="Aptos" panose="020B0004020202020204" pitchFamily="34" charset="0"/>
            </a:rPr>
          </a:br>
          <a:r>
            <a:rPr lang="en-GB" sz="1200" kern="1200" dirty="0">
              <a:latin typeface="Aptos" panose="020B0004020202020204" pitchFamily="34" charset="0"/>
            </a:rPr>
            <a:t>Combine findings that discuss the same broader issue.</a:t>
          </a:r>
        </a:p>
      </dsp:txBody>
      <dsp:txXfrm>
        <a:off x="7846889" y="163000"/>
        <a:ext cx="1846179" cy="2030796"/>
      </dsp:txXfrm>
    </dsp:sp>
    <dsp:sp modelId="{2DC25954-A8C2-4C47-B0B6-DD5716C01249}">
      <dsp:nvSpPr>
        <dsp:cNvPr id="0" name=""/>
        <dsp:cNvSpPr/>
      </dsp:nvSpPr>
      <dsp:spPr>
        <a:xfrm>
          <a:off x="9808592" y="163000"/>
          <a:ext cx="1846179" cy="20307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Font typeface="Arial" panose="020B0604020202020204" pitchFamily="34" charset="0"/>
            <a:buNone/>
          </a:pPr>
          <a:r>
            <a:rPr lang="en-GB" sz="1200" b="1" kern="1200" dirty="0">
              <a:latin typeface="Aptos" panose="020B0004020202020204" pitchFamily="34" charset="0"/>
            </a:rPr>
            <a:t>Create a possible theme name.</a:t>
          </a:r>
          <a:br>
            <a:rPr lang="en-GB" sz="1200" kern="1200" dirty="0">
              <a:latin typeface="Aptos" panose="020B0004020202020204" pitchFamily="34" charset="0"/>
            </a:rPr>
          </a:br>
          <a:r>
            <a:rPr lang="en-GB" sz="1200" kern="1200" dirty="0">
              <a:latin typeface="Aptos" panose="020B0004020202020204" pitchFamily="34" charset="0"/>
            </a:rPr>
            <a:t>Record the theme and its supporting sources in Stage 3.</a:t>
          </a:r>
        </a:p>
      </dsp:txBody>
      <dsp:txXfrm>
        <a:off x="9808592" y="163000"/>
        <a:ext cx="1846179" cy="20307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2CE75-0B9A-45B0-8747-2FC011292237}">
      <dsp:nvSpPr>
        <dsp:cNvPr id="0" name=""/>
        <dsp:cNvSpPr/>
      </dsp:nvSpPr>
      <dsp:spPr>
        <a:xfrm>
          <a:off x="961399" y="778701"/>
          <a:ext cx="1098000" cy="10980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5B858F-DD23-4EE4-A822-6D6E0E4B6575}">
      <dsp:nvSpPr>
        <dsp:cNvPr id="0" name=""/>
        <dsp:cNvSpPr/>
      </dsp:nvSpPr>
      <dsp:spPr>
        <a:xfrm>
          <a:off x="1123399" y="940701"/>
          <a:ext cx="774000" cy="774000"/>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C73971-27D5-4F6D-92E6-17F0CD9E2A4B}">
      <dsp:nvSpPr>
        <dsp:cNvPr id="0" name=""/>
        <dsp:cNvSpPr/>
      </dsp:nvSpPr>
      <dsp:spPr>
        <a:xfrm>
          <a:off x="610399" y="2218701"/>
          <a:ext cx="180000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a:pPr>
          <a:r>
            <a:rPr lang="en-GB" sz="1400" kern="1200" dirty="0">
              <a:latin typeface="Aptos" panose="020B0004020202020204" pitchFamily="34" charset="0"/>
            </a:rPr>
            <a:t>Introduce the themes created from your analysis</a:t>
          </a:r>
        </a:p>
      </dsp:txBody>
      <dsp:txXfrm>
        <a:off x="610399" y="2218701"/>
        <a:ext cx="1800000" cy="877500"/>
      </dsp:txXfrm>
    </dsp:sp>
    <dsp:sp modelId="{D611C7EE-3261-46AC-A3BE-03075EAC594E}">
      <dsp:nvSpPr>
        <dsp:cNvPr id="0" name=""/>
        <dsp:cNvSpPr/>
      </dsp:nvSpPr>
      <dsp:spPr>
        <a:xfrm>
          <a:off x="3076399" y="778701"/>
          <a:ext cx="1098000" cy="10980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F1A60D-EB09-4276-990E-C8A2D1DFD10B}">
      <dsp:nvSpPr>
        <dsp:cNvPr id="0" name=""/>
        <dsp:cNvSpPr/>
      </dsp:nvSpPr>
      <dsp:spPr>
        <a:xfrm>
          <a:off x="3238399" y="940701"/>
          <a:ext cx="774000" cy="774000"/>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87DC38-0938-47D8-8549-224EB6BA5B19}">
      <dsp:nvSpPr>
        <dsp:cNvPr id="0" name=""/>
        <dsp:cNvSpPr/>
      </dsp:nvSpPr>
      <dsp:spPr>
        <a:xfrm>
          <a:off x="2725399" y="2218701"/>
          <a:ext cx="180000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a:pPr>
          <a:r>
            <a:rPr lang="en-GB" sz="1400" kern="1200" dirty="0">
              <a:latin typeface="Aptos" panose="020B0004020202020204" pitchFamily="34" charset="0"/>
            </a:rPr>
            <a:t>Compare evidence from different sources</a:t>
          </a:r>
        </a:p>
      </dsp:txBody>
      <dsp:txXfrm>
        <a:off x="2725399" y="2218701"/>
        <a:ext cx="1800000" cy="877500"/>
      </dsp:txXfrm>
    </dsp:sp>
    <dsp:sp modelId="{C2861FE8-03C7-4ADC-8794-6960630F4F03}">
      <dsp:nvSpPr>
        <dsp:cNvPr id="0" name=""/>
        <dsp:cNvSpPr/>
      </dsp:nvSpPr>
      <dsp:spPr>
        <a:xfrm>
          <a:off x="5191400" y="778701"/>
          <a:ext cx="1098000" cy="10980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7E112-EFDB-49B6-93AA-F6D70B4F12EC}">
      <dsp:nvSpPr>
        <dsp:cNvPr id="0" name=""/>
        <dsp:cNvSpPr/>
      </dsp:nvSpPr>
      <dsp:spPr>
        <a:xfrm>
          <a:off x="5353400" y="940701"/>
          <a:ext cx="774000" cy="774000"/>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4C9A5C-267D-441D-B07D-E46843C3CCBB}">
      <dsp:nvSpPr>
        <dsp:cNvPr id="0" name=""/>
        <dsp:cNvSpPr/>
      </dsp:nvSpPr>
      <dsp:spPr>
        <a:xfrm>
          <a:off x="4840400" y="2218701"/>
          <a:ext cx="180000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a:pPr>
          <a:r>
            <a:rPr lang="en-GB" sz="1400" kern="1200" dirty="0">
              <a:latin typeface="Aptos" panose="020B0004020202020204" pitchFamily="34" charset="0"/>
            </a:rPr>
            <a:t>Identify agreements, differences and gaps</a:t>
          </a:r>
        </a:p>
      </dsp:txBody>
      <dsp:txXfrm>
        <a:off x="4840400" y="2218701"/>
        <a:ext cx="1800000" cy="877500"/>
      </dsp:txXfrm>
    </dsp:sp>
    <dsp:sp modelId="{9C277B14-6A80-4C54-9024-23395D4D58E1}">
      <dsp:nvSpPr>
        <dsp:cNvPr id="0" name=""/>
        <dsp:cNvSpPr/>
      </dsp:nvSpPr>
      <dsp:spPr>
        <a:xfrm>
          <a:off x="7306400" y="778701"/>
          <a:ext cx="1098000" cy="10980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B8612-DE11-44A0-85EB-7824E5562CA3}">
      <dsp:nvSpPr>
        <dsp:cNvPr id="0" name=""/>
        <dsp:cNvSpPr/>
      </dsp:nvSpPr>
      <dsp:spPr>
        <a:xfrm>
          <a:off x="7468400" y="940701"/>
          <a:ext cx="774000" cy="774000"/>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7DCD39-2DA4-4EDB-A9FF-776D5A60FABC}">
      <dsp:nvSpPr>
        <dsp:cNvPr id="0" name=""/>
        <dsp:cNvSpPr/>
      </dsp:nvSpPr>
      <dsp:spPr>
        <a:xfrm>
          <a:off x="6955400" y="2218701"/>
          <a:ext cx="180000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a:pPr>
          <a:r>
            <a:rPr lang="en-GB" sz="1400" kern="1200" dirty="0">
              <a:latin typeface="Aptos" panose="020B0004020202020204" pitchFamily="34" charset="0"/>
            </a:rPr>
            <a:t>Explain why the findings are important</a:t>
          </a:r>
        </a:p>
      </dsp:txBody>
      <dsp:txXfrm>
        <a:off x="6955400" y="2218701"/>
        <a:ext cx="1800000" cy="877500"/>
      </dsp:txXfrm>
    </dsp:sp>
    <dsp:sp modelId="{4584C79A-DA91-4652-8449-B483DFEAD312}">
      <dsp:nvSpPr>
        <dsp:cNvPr id="0" name=""/>
        <dsp:cNvSpPr/>
      </dsp:nvSpPr>
      <dsp:spPr>
        <a:xfrm>
          <a:off x="9421399" y="778701"/>
          <a:ext cx="1098000" cy="10980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747FFD-A7AB-4AEB-8C12-FD8A002B8C7C}">
      <dsp:nvSpPr>
        <dsp:cNvPr id="0" name=""/>
        <dsp:cNvSpPr/>
      </dsp:nvSpPr>
      <dsp:spPr>
        <a:xfrm>
          <a:off x="9583399" y="940701"/>
          <a:ext cx="774000" cy="774000"/>
        </a:xfrm>
        <a:prstGeom prst="ellipse">
          <a:avLst/>
        </a:prstGeom>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233F95-0648-478E-AB2F-28DF955A3B31}">
      <dsp:nvSpPr>
        <dsp:cNvPr id="0" name=""/>
        <dsp:cNvSpPr/>
      </dsp:nvSpPr>
      <dsp:spPr>
        <a:xfrm>
          <a:off x="9070400" y="2218701"/>
          <a:ext cx="180000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a:pPr>
          <a:r>
            <a:rPr lang="en-GB" sz="1400" kern="1200" dirty="0">
              <a:latin typeface="Aptos" panose="020B0004020202020204" pitchFamily="34" charset="0"/>
            </a:rPr>
            <a:t>Connect the discussion to your research aim and objectives</a:t>
          </a:r>
        </a:p>
      </dsp:txBody>
      <dsp:txXfrm>
        <a:off x="9070400" y="2218701"/>
        <a:ext cx="1800000" cy="877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94C75-9C5B-45A2-854F-9DFEC2EF3E26}">
      <dsp:nvSpPr>
        <dsp:cNvPr id="0" name=""/>
        <dsp:cNvSpPr/>
      </dsp:nvSpPr>
      <dsp:spPr>
        <a:xfrm>
          <a:off x="4150" y="27294"/>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clear Introduction</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4150" y="27294"/>
        <a:ext cx="2495759" cy="998303"/>
      </dsp:txXfrm>
    </dsp:sp>
    <dsp:sp modelId="{4B3B0CA4-93FF-4B19-921E-6F3ADF9EC4C5}">
      <dsp:nvSpPr>
        <dsp:cNvPr id="0" name=""/>
        <dsp:cNvSpPr/>
      </dsp:nvSpPr>
      <dsp:spPr>
        <a:xfrm>
          <a:off x="4150" y="1025598"/>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Briefly outline the chapter</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List the themes you’ll be exploring</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Remind the reader of your research aim/question</a:t>
          </a:r>
        </a:p>
      </dsp:txBody>
      <dsp:txXfrm>
        <a:off x="4150" y="1025598"/>
        <a:ext cx="2495759" cy="3479287"/>
      </dsp:txXfrm>
    </dsp:sp>
    <dsp:sp modelId="{2C2B65E6-1CF1-4C3C-9C50-1821AE004F01}">
      <dsp:nvSpPr>
        <dsp:cNvPr id="0" name=""/>
        <dsp:cNvSpPr/>
      </dsp:nvSpPr>
      <dsp:spPr>
        <a:xfrm>
          <a:off x="2849316" y="27294"/>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short section on Thematic Analysis</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2849316" y="27294"/>
        <a:ext cx="2495759" cy="998303"/>
      </dsp:txXfrm>
    </dsp:sp>
    <dsp:sp modelId="{549D4777-1C35-47BF-B2E1-050FD0AD23FB}">
      <dsp:nvSpPr>
        <dsp:cNvPr id="0" name=""/>
        <dsp:cNvSpPr/>
      </dsp:nvSpPr>
      <dsp:spPr>
        <a:xfrm>
          <a:off x="2849316" y="1025598"/>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Define the method using a reliable academic source</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Explain how you identified and grouped your themes from your coded data</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Introduce the main themes</a:t>
          </a:r>
        </a:p>
      </dsp:txBody>
      <dsp:txXfrm>
        <a:off x="2849316" y="1025598"/>
        <a:ext cx="2495759" cy="3479287"/>
      </dsp:txXfrm>
    </dsp:sp>
    <dsp:sp modelId="{24E77A9C-AD0B-4EE2-9A48-A06685EDEAC5}">
      <dsp:nvSpPr>
        <dsp:cNvPr id="0" name=""/>
        <dsp:cNvSpPr/>
      </dsp:nvSpPr>
      <dsp:spPr>
        <a:xfrm>
          <a:off x="5694483" y="27294"/>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3 Thematic Sections</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5694483" y="27294"/>
        <a:ext cx="2495759" cy="998303"/>
      </dsp:txXfrm>
    </dsp:sp>
    <dsp:sp modelId="{535CC578-8D25-4158-A19F-D4E97E35E557}">
      <dsp:nvSpPr>
        <dsp:cNvPr id="0" name=""/>
        <dsp:cNvSpPr/>
      </dsp:nvSpPr>
      <dsp:spPr>
        <a:xfrm>
          <a:off x="5694483" y="1025598"/>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Start each theme with a short heading/title</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Use 2–3 sources per theme to explore the issue in depth</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Show agreement/disagreement between articles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Explain the </a:t>
          </a:r>
          <a:r>
            <a:rPr lang="en-GB" sz="1400" b="1" kern="1200" dirty="0">
              <a:latin typeface="Aptos" panose="020B0004020202020204" pitchFamily="34" charset="0"/>
            </a:rPr>
            <a:t>meaning</a:t>
          </a:r>
          <a:r>
            <a:rPr lang="en-GB" sz="1400" kern="1200" dirty="0">
              <a:latin typeface="Aptos" panose="020B0004020202020204" pitchFamily="34" charset="0"/>
            </a:rPr>
            <a:t> behind what you found</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Include theory, policy, or real-world links where relevant</a:t>
          </a:r>
        </a:p>
      </dsp:txBody>
      <dsp:txXfrm>
        <a:off x="5694483" y="1025598"/>
        <a:ext cx="2495759" cy="3479287"/>
      </dsp:txXfrm>
    </dsp:sp>
    <dsp:sp modelId="{106E0909-391D-4E34-A5A3-8250B21A3266}">
      <dsp:nvSpPr>
        <dsp:cNvPr id="0" name=""/>
        <dsp:cNvSpPr/>
      </dsp:nvSpPr>
      <dsp:spPr>
        <a:xfrm>
          <a:off x="8539649" y="27294"/>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Conclusion</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8539649" y="27294"/>
        <a:ext cx="2495759" cy="998303"/>
      </dsp:txXfrm>
    </dsp:sp>
    <dsp:sp modelId="{06A82008-529F-452F-84DD-D1E4043FD4C9}">
      <dsp:nvSpPr>
        <dsp:cNvPr id="0" name=""/>
        <dsp:cNvSpPr/>
      </dsp:nvSpPr>
      <dsp:spPr>
        <a:xfrm>
          <a:off x="8539649" y="1025598"/>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Summarise your key findings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Reflect on how they begin to answer your research question</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Signpost to Chapter 5</a:t>
          </a:r>
        </a:p>
      </dsp:txBody>
      <dsp:txXfrm>
        <a:off x="8539649" y="1025598"/>
        <a:ext cx="2495759" cy="34792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2C330-5EC9-4FD8-AE16-81D766D8A6B0}">
      <dsp:nvSpPr>
        <dsp:cNvPr id="0" name=""/>
        <dsp:cNvSpPr/>
      </dsp:nvSpPr>
      <dsp:spPr>
        <a:xfrm>
          <a:off x="1401" y="611304"/>
          <a:ext cx="1639713" cy="1639713"/>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Main Sections:</a:t>
          </a:r>
          <a:endParaRPr lang="en-GB" sz="1200" kern="1200" dirty="0">
            <a:latin typeface="Aptos" panose="020B0004020202020204" pitchFamily="34" charset="0"/>
          </a:endParaRPr>
        </a:p>
      </dsp:txBody>
      <dsp:txXfrm>
        <a:off x="241531" y="851434"/>
        <a:ext cx="1159453" cy="1159453"/>
      </dsp:txXfrm>
    </dsp:sp>
    <dsp:sp modelId="{373E7C67-B419-42AA-82EE-94424841E6A5}">
      <dsp:nvSpPr>
        <dsp:cNvPr id="0" name=""/>
        <dsp:cNvSpPr/>
      </dsp:nvSpPr>
      <dsp:spPr>
        <a:xfrm>
          <a:off x="1641115" y="611304"/>
          <a:ext cx="1639713" cy="1639713"/>
        </a:xfrm>
        <a:prstGeom prst="ellipse">
          <a:avLst/>
        </a:prstGeom>
        <a:solidFill>
          <a:schemeClr val="accent1">
            <a:shade val="50000"/>
            <a:hueOff val="114998"/>
            <a:satOff val="-2801"/>
            <a:lumOff val="12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Introduction</a:t>
          </a:r>
          <a:r>
            <a:rPr lang="en-GB" sz="1200" kern="1200">
              <a:latin typeface="Aptos" panose="020B0004020202020204" pitchFamily="34" charset="0"/>
            </a:rPr>
            <a:t> – Brief overview of the chapter and what it will cover</a:t>
          </a:r>
        </a:p>
      </dsp:txBody>
      <dsp:txXfrm>
        <a:off x="1881245" y="851434"/>
        <a:ext cx="1159453" cy="1159453"/>
      </dsp:txXfrm>
    </dsp:sp>
    <dsp:sp modelId="{00699472-E2F7-4472-B016-CC205E37EEF4}">
      <dsp:nvSpPr>
        <dsp:cNvPr id="0" name=""/>
        <dsp:cNvSpPr/>
      </dsp:nvSpPr>
      <dsp:spPr>
        <a:xfrm>
          <a:off x="3280829" y="611304"/>
          <a:ext cx="1639713" cy="1639713"/>
        </a:xfrm>
        <a:prstGeom prst="ellipse">
          <a:avLst/>
        </a:prstGeom>
        <a:solidFill>
          <a:schemeClr val="accent1">
            <a:shade val="50000"/>
            <a:hueOff val="229996"/>
            <a:satOff val="-5601"/>
            <a:lumOff val="24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Thematic Analysis</a:t>
          </a:r>
          <a:r>
            <a:rPr lang="en-GB" sz="1200" kern="1200">
              <a:latin typeface="Aptos" panose="020B0004020202020204" pitchFamily="34" charset="0"/>
            </a:rPr>
            <a:t> – A short explanation of how you created your themes from your coded data</a:t>
          </a:r>
        </a:p>
      </dsp:txBody>
      <dsp:txXfrm>
        <a:off x="3520959" y="851434"/>
        <a:ext cx="1159453" cy="1159453"/>
      </dsp:txXfrm>
    </dsp:sp>
    <dsp:sp modelId="{617AB949-7C4E-4664-9640-FE0C8AE726BF}">
      <dsp:nvSpPr>
        <dsp:cNvPr id="0" name=""/>
        <dsp:cNvSpPr/>
      </dsp:nvSpPr>
      <dsp:spPr>
        <a:xfrm>
          <a:off x="4920543" y="611304"/>
          <a:ext cx="1639713" cy="1639713"/>
        </a:xfrm>
        <a:prstGeom prst="ellipse">
          <a:avLst/>
        </a:prstGeom>
        <a:solidFill>
          <a:schemeClr val="accent1">
            <a:shade val="50000"/>
            <a:hueOff val="344994"/>
            <a:satOff val="-8402"/>
            <a:lumOff val="367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1</a:t>
          </a:r>
          <a:r>
            <a:rPr lang="en-GB" sz="1200" kern="1200" dirty="0">
              <a:latin typeface="Aptos" panose="020B0004020202020204" pitchFamily="34" charset="0"/>
            </a:rPr>
            <a:t> </a:t>
          </a:r>
        </a:p>
      </dsp:txBody>
      <dsp:txXfrm>
        <a:off x="5160673" y="851434"/>
        <a:ext cx="1159453" cy="1159453"/>
      </dsp:txXfrm>
    </dsp:sp>
    <dsp:sp modelId="{7747D536-CCB4-48DC-967F-0DC7C44C58C3}">
      <dsp:nvSpPr>
        <dsp:cNvPr id="0" name=""/>
        <dsp:cNvSpPr/>
      </dsp:nvSpPr>
      <dsp:spPr>
        <a:xfrm>
          <a:off x="6560256" y="611304"/>
          <a:ext cx="1639713" cy="1639713"/>
        </a:xfrm>
        <a:prstGeom prst="ellipse">
          <a:avLst/>
        </a:prstGeom>
        <a:solidFill>
          <a:schemeClr val="accent1">
            <a:shade val="50000"/>
            <a:hueOff val="344994"/>
            <a:satOff val="-8402"/>
            <a:lumOff val="367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2</a:t>
          </a:r>
          <a:r>
            <a:rPr lang="en-GB" sz="1200" kern="1200" dirty="0">
              <a:latin typeface="Aptos" panose="020B0004020202020204" pitchFamily="34" charset="0"/>
            </a:rPr>
            <a:t> </a:t>
          </a:r>
        </a:p>
      </dsp:txBody>
      <dsp:txXfrm>
        <a:off x="6800386" y="851434"/>
        <a:ext cx="1159453" cy="1159453"/>
      </dsp:txXfrm>
    </dsp:sp>
    <dsp:sp modelId="{83464F60-5C93-4978-90B8-57C36DDE6F47}">
      <dsp:nvSpPr>
        <dsp:cNvPr id="0" name=""/>
        <dsp:cNvSpPr/>
      </dsp:nvSpPr>
      <dsp:spPr>
        <a:xfrm>
          <a:off x="8199970" y="611304"/>
          <a:ext cx="1639713" cy="1639713"/>
        </a:xfrm>
        <a:prstGeom prst="ellipse">
          <a:avLst/>
        </a:prstGeom>
        <a:solidFill>
          <a:schemeClr val="accent1">
            <a:shade val="50000"/>
            <a:hueOff val="229996"/>
            <a:satOff val="-5601"/>
            <a:lumOff val="24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3</a:t>
          </a:r>
          <a:r>
            <a:rPr lang="en-GB" sz="1200" kern="1200" dirty="0">
              <a:latin typeface="Aptos" panose="020B0004020202020204" pitchFamily="34" charset="0"/>
            </a:rPr>
            <a:t> </a:t>
          </a:r>
        </a:p>
      </dsp:txBody>
      <dsp:txXfrm>
        <a:off x="8440100" y="851434"/>
        <a:ext cx="1159453" cy="1159453"/>
      </dsp:txXfrm>
    </dsp:sp>
    <dsp:sp modelId="{0A9B557C-6114-487D-9097-D401BB27BF01}">
      <dsp:nvSpPr>
        <dsp:cNvPr id="0" name=""/>
        <dsp:cNvSpPr/>
      </dsp:nvSpPr>
      <dsp:spPr>
        <a:xfrm>
          <a:off x="9839684" y="611304"/>
          <a:ext cx="1639713" cy="1639713"/>
        </a:xfrm>
        <a:prstGeom prst="ellipse">
          <a:avLst/>
        </a:prstGeom>
        <a:solidFill>
          <a:schemeClr val="accent1">
            <a:shade val="50000"/>
            <a:hueOff val="114998"/>
            <a:satOff val="-2801"/>
            <a:lumOff val="12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Conclusion</a:t>
          </a:r>
          <a:r>
            <a:rPr lang="en-GB" sz="1200" kern="1200">
              <a:latin typeface="Aptos" panose="020B0004020202020204" pitchFamily="34" charset="0"/>
            </a:rPr>
            <a:t> – Summarise what your findings show and lead into Chapter 5</a:t>
          </a:r>
        </a:p>
      </dsp:txBody>
      <dsp:txXfrm>
        <a:off x="10079814" y="851434"/>
        <a:ext cx="1159453" cy="11594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A4C64-774A-4135-BEB8-F596A55E158C}">
      <dsp:nvSpPr>
        <dsp:cNvPr id="0" name=""/>
        <dsp:cNvSpPr/>
      </dsp:nvSpPr>
      <dsp:spPr>
        <a:xfrm rot="5400000">
          <a:off x="428434" y="1072589"/>
          <a:ext cx="1680344" cy="202469"/>
        </a:xfrm>
        <a:prstGeom prst="rect">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8EDAAF-D236-45CC-96AB-51E87A6CEE2B}">
      <dsp:nvSpPr>
        <dsp:cNvPr id="0" name=""/>
        <dsp:cNvSpPr/>
      </dsp:nvSpPr>
      <dsp:spPr>
        <a:xfrm>
          <a:off x="346688" y="551"/>
          <a:ext cx="3186731" cy="1349795"/>
        </a:xfrm>
        <a:prstGeom prst="roundRect">
          <a:avLst>
            <a:gd name="adj" fmla="val 10000"/>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Aptos" panose="020B0004020202020204" pitchFamily="34" charset="0"/>
            </a:rPr>
            <a:t>🎯 Word Count Per Theme</a:t>
          </a:r>
          <a:br>
            <a:rPr lang="en-GB" sz="1200" b="0" kern="1200" dirty="0">
              <a:latin typeface="Aptos" panose="020B0004020202020204" pitchFamily="34" charset="0"/>
            </a:rPr>
          </a:br>
          <a:r>
            <a:rPr lang="en-GB" sz="1200" b="0" kern="1200" dirty="0">
              <a:latin typeface="Aptos" panose="020B0004020202020204" pitchFamily="34" charset="0"/>
            </a:rPr>
            <a:t>1,000–1,150 words </a:t>
          </a:r>
        </a:p>
      </dsp:txBody>
      <dsp:txXfrm>
        <a:off x="386222" y="40085"/>
        <a:ext cx="3107663" cy="1270727"/>
      </dsp:txXfrm>
    </dsp:sp>
    <dsp:sp modelId="{7F62054F-1F67-4A3A-ADF2-C083D070C406}">
      <dsp:nvSpPr>
        <dsp:cNvPr id="0" name=""/>
        <dsp:cNvSpPr/>
      </dsp:nvSpPr>
      <dsp:spPr>
        <a:xfrm rot="5400000">
          <a:off x="428434" y="2759832"/>
          <a:ext cx="1680344" cy="202469"/>
        </a:xfrm>
        <a:prstGeom prst="rect">
          <a:avLst/>
        </a:prstGeom>
        <a:solidFill>
          <a:schemeClr val="accent5">
            <a:shade val="90000"/>
            <a:hueOff val="87729"/>
            <a:satOff val="-804"/>
            <a:lumOff val="69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6D4CF0-A445-4EC0-8E1C-3CAD0C037828}">
      <dsp:nvSpPr>
        <dsp:cNvPr id="0" name=""/>
        <dsp:cNvSpPr/>
      </dsp:nvSpPr>
      <dsp:spPr>
        <a:xfrm>
          <a:off x="346688" y="1687795"/>
          <a:ext cx="3186731" cy="1349795"/>
        </a:xfrm>
        <a:prstGeom prst="roundRect">
          <a:avLst>
            <a:gd name="adj" fmla="val 10000"/>
          </a:avLst>
        </a:prstGeom>
        <a:solidFill>
          <a:schemeClr val="accent5">
            <a:shade val="50000"/>
            <a:hueOff val="74280"/>
            <a:satOff val="1990"/>
            <a:lumOff val="87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Aptos" panose="020B0004020202020204" pitchFamily="34" charset="0"/>
            </a:rPr>
            <a:t>📑 One Mini-Essay
🔹 Follow the same structure every time:
Definition → Background → Relevance → Data → Theory/Policy → Implications → Article Examples → Links to Other Themes.</a:t>
          </a:r>
        </a:p>
      </dsp:txBody>
      <dsp:txXfrm>
        <a:off x="386222" y="1727329"/>
        <a:ext cx="3107663" cy="1270727"/>
      </dsp:txXfrm>
    </dsp:sp>
    <dsp:sp modelId="{A0E8E0AC-5D95-4600-9577-5AAA3851039F}">
      <dsp:nvSpPr>
        <dsp:cNvPr id="0" name=""/>
        <dsp:cNvSpPr/>
      </dsp:nvSpPr>
      <dsp:spPr>
        <a:xfrm>
          <a:off x="1273492" y="3603454"/>
          <a:ext cx="3919345" cy="202469"/>
        </a:xfrm>
        <a:prstGeom prst="rect">
          <a:avLst/>
        </a:prstGeom>
        <a:solidFill>
          <a:schemeClr val="accent5">
            <a:shade val="90000"/>
            <a:hueOff val="175458"/>
            <a:satOff val="-1607"/>
            <a:lumOff val="138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09CD37-4B96-438D-9AE4-F908B10765C0}">
      <dsp:nvSpPr>
        <dsp:cNvPr id="0" name=""/>
        <dsp:cNvSpPr/>
      </dsp:nvSpPr>
      <dsp:spPr>
        <a:xfrm>
          <a:off x="346688"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Stay On-Theme
🔹 Every paragraph must relate directly to the theme heading and your research aim.</a:t>
          </a:r>
          <a:endParaRPr lang="en-GB" sz="1200" kern="1200" dirty="0">
            <a:latin typeface="Aptos" panose="020B0004020202020204" pitchFamily="34" charset="0"/>
          </a:endParaRPr>
        </a:p>
      </dsp:txBody>
      <dsp:txXfrm>
        <a:off x="386222" y="3414573"/>
        <a:ext cx="3107663" cy="1270727"/>
      </dsp:txXfrm>
    </dsp:sp>
    <dsp:sp modelId="{C6503599-E983-4752-90BC-D801F0EB4FC9}">
      <dsp:nvSpPr>
        <dsp:cNvPr id="0" name=""/>
        <dsp:cNvSpPr/>
      </dsp:nvSpPr>
      <dsp:spPr>
        <a:xfrm rot="16200000">
          <a:off x="4357552" y="2759832"/>
          <a:ext cx="1680344" cy="202469"/>
        </a:xfrm>
        <a:prstGeom prst="rect">
          <a:avLst/>
        </a:prstGeom>
        <a:solidFill>
          <a:schemeClr val="accent5">
            <a:shade val="90000"/>
            <a:hueOff val="263186"/>
            <a:satOff val="-2411"/>
            <a:lumOff val="208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B08A75-36FE-4A7C-8CC8-544ED7BD17A3}">
      <dsp:nvSpPr>
        <dsp:cNvPr id="0" name=""/>
        <dsp:cNvSpPr/>
      </dsp:nvSpPr>
      <dsp:spPr>
        <a:xfrm>
          <a:off x="4275806"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Evidence First
🔹 Base each claim on the literature in your Literature Tracking and Analysis Workbook – explain how each article supports (or challenges) the point.</a:t>
          </a:r>
          <a:endParaRPr lang="en-GB" sz="1200" kern="1200" dirty="0">
            <a:latin typeface="Aptos" panose="020B0004020202020204" pitchFamily="34" charset="0"/>
          </a:endParaRPr>
        </a:p>
      </dsp:txBody>
      <dsp:txXfrm>
        <a:off x="4315340" y="3414573"/>
        <a:ext cx="3107663" cy="1270727"/>
      </dsp:txXfrm>
    </dsp:sp>
    <dsp:sp modelId="{21B844E9-C0B6-40AE-A6B4-1F4694379192}">
      <dsp:nvSpPr>
        <dsp:cNvPr id="0" name=""/>
        <dsp:cNvSpPr/>
      </dsp:nvSpPr>
      <dsp:spPr>
        <a:xfrm rot="16200000">
          <a:off x="4357552" y="1072589"/>
          <a:ext cx="1680344" cy="202469"/>
        </a:xfrm>
        <a:prstGeom prst="rect">
          <a:avLst/>
        </a:prstGeom>
        <a:solidFill>
          <a:schemeClr val="accent5">
            <a:shade val="90000"/>
            <a:hueOff val="350915"/>
            <a:satOff val="-3215"/>
            <a:lumOff val="2775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F8729D-FDEF-425F-B591-A8930EFFA94A}">
      <dsp:nvSpPr>
        <dsp:cNvPr id="0" name=""/>
        <dsp:cNvSpPr/>
      </dsp:nvSpPr>
      <dsp:spPr>
        <a:xfrm>
          <a:off x="4275806"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Quality over Quantity
🔹 One well-explained statistic or example is stronger than several undeveloped ones.</a:t>
          </a:r>
          <a:endParaRPr lang="en-GB" sz="1200" kern="1200" dirty="0">
            <a:latin typeface="Aptos" panose="020B0004020202020204" pitchFamily="34" charset="0"/>
          </a:endParaRPr>
        </a:p>
      </dsp:txBody>
      <dsp:txXfrm>
        <a:off x="4315340" y="1727329"/>
        <a:ext cx="3107663" cy="1270727"/>
      </dsp:txXfrm>
    </dsp:sp>
    <dsp:sp modelId="{2F0EB983-409A-4814-8646-88C383ED1B45}">
      <dsp:nvSpPr>
        <dsp:cNvPr id="0" name=""/>
        <dsp:cNvSpPr/>
      </dsp:nvSpPr>
      <dsp:spPr>
        <a:xfrm>
          <a:off x="5202611" y="228967"/>
          <a:ext cx="3919345" cy="202469"/>
        </a:xfrm>
        <a:prstGeom prst="rect">
          <a:avLst/>
        </a:prstGeom>
        <a:solidFill>
          <a:schemeClr val="accent5">
            <a:shade val="90000"/>
            <a:hueOff val="263186"/>
            <a:satOff val="-2411"/>
            <a:lumOff val="208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3CAAF9-6AB0-49C5-B74A-729EA4E3D6CB}">
      <dsp:nvSpPr>
        <dsp:cNvPr id="0" name=""/>
        <dsp:cNvSpPr/>
      </dsp:nvSpPr>
      <dsp:spPr>
        <a:xfrm>
          <a:off x="4275806"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Academic Voice
🔹 Blend description and critique – compare sources, note gaps, highlight agreements &amp; disagreements.</a:t>
          </a:r>
          <a:endParaRPr lang="en-GB" sz="1200" kern="1200" dirty="0">
            <a:latin typeface="Aptos" panose="020B0004020202020204" pitchFamily="34" charset="0"/>
          </a:endParaRPr>
        </a:p>
      </dsp:txBody>
      <dsp:txXfrm>
        <a:off x="4315340" y="40085"/>
        <a:ext cx="3107663" cy="1270727"/>
      </dsp:txXfrm>
    </dsp:sp>
    <dsp:sp modelId="{9A058E63-A24B-410F-A5C4-0D7CD4E7552C}">
      <dsp:nvSpPr>
        <dsp:cNvPr id="0" name=""/>
        <dsp:cNvSpPr/>
      </dsp:nvSpPr>
      <dsp:spPr>
        <a:xfrm rot="5400000">
          <a:off x="8286670" y="1072589"/>
          <a:ext cx="1680344" cy="202469"/>
        </a:xfrm>
        <a:prstGeom prst="rect">
          <a:avLst/>
        </a:prstGeom>
        <a:solidFill>
          <a:schemeClr val="accent5">
            <a:shade val="90000"/>
            <a:hueOff val="175458"/>
            <a:satOff val="-1607"/>
            <a:lumOff val="138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C40EA77-1574-4A66-A75A-8C92E41AB6C2}">
      <dsp:nvSpPr>
        <dsp:cNvPr id="0" name=""/>
        <dsp:cNvSpPr/>
      </dsp:nvSpPr>
      <dsp:spPr>
        <a:xfrm>
          <a:off x="8204925"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Signpost &amp; Summarise
🔹 Use sub-headings / topic sentences.
🔹 End each theme with a mini-summary that leads into the next.</a:t>
          </a:r>
          <a:endParaRPr lang="en-GB" sz="1200" kern="1200" dirty="0">
            <a:latin typeface="Aptos" panose="020B0004020202020204" pitchFamily="34" charset="0"/>
          </a:endParaRPr>
        </a:p>
      </dsp:txBody>
      <dsp:txXfrm>
        <a:off x="8244459" y="40085"/>
        <a:ext cx="3107663" cy="1270727"/>
      </dsp:txXfrm>
    </dsp:sp>
    <dsp:sp modelId="{4D559B52-5172-4120-98B6-34593772D99D}">
      <dsp:nvSpPr>
        <dsp:cNvPr id="0" name=""/>
        <dsp:cNvSpPr/>
      </dsp:nvSpPr>
      <dsp:spPr>
        <a:xfrm rot="5400000">
          <a:off x="8286670" y="2759832"/>
          <a:ext cx="1680344" cy="202469"/>
        </a:xfrm>
        <a:prstGeom prst="rect">
          <a:avLst/>
        </a:prstGeom>
        <a:solidFill>
          <a:schemeClr val="accent5">
            <a:shade val="90000"/>
            <a:hueOff val="87729"/>
            <a:satOff val="-804"/>
            <a:lumOff val="69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61FB41A-3D76-411B-A83D-4FD2B34F399D}">
      <dsp:nvSpPr>
        <dsp:cNvPr id="0" name=""/>
        <dsp:cNvSpPr/>
      </dsp:nvSpPr>
      <dsp:spPr>
        <a:xfrm>
          <a:off x="8204925"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Reader-Friendly
🔹 Assume your audience is new to the topic – define terms, avoid jargon, keep sentences clear.</a:t>
          </a:r>
          <a:endParaRPr lang="en-GB" sz="1200" kern="1200" dirty="0">
            <a:latin typeface="Aptos" panose="020B0004020202020204" pitchFamily="34" charset="0"/>
          </a:endParaRPr>
        </a:p>
      </dsp:txBody>
      <dsp:txXfrm>
        <a:off x="8244459" y="1727329"/>
        <a:ext cx="3107663" cy="1270727"/>
      </dsp:txXfrm>
    </dsp:sp>
    <dsp:sp modelId="{E6A46E95-A2BF-420C-A130-245EB0E91A0C}">
      <dsp:nvSpPr>
        <dsp:cNvPr id="0" name=""/>
        <dsp:cNvSpPr/>
      </dsp:nvSpPr>
      <dsp:spPr>
        <a:xfrm>
          <a:off x="8204925"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Critical Lens
🔹 Ask “So what?” after each section – show the implications and why they matter to your study.</a:t>
          </a:r>
          <a:endParaRPr lang="en-GB" sz="1200" kern="1200" dirty="0">
            <a:latin typeface="Aptos" panose="020B0004020202020204" pitchFamily="34" charset="0"/>
          </a:endParaRPr>
        </a:p>
      </dsp:txBody>
      <dsp:txXfrm>
        <a:off x="8244459" y="3414573"/>
        <a:ext cx="3107663" cy="12707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832DD-34CF-473E-96E0-D1FB99C68B55}">
      <dsp:nvSpPr>
        <dsp:cNvPr id="0" name=""/>
        <dsp:cNvSpPr/>
      </dsp:nvSpPr>
      <dsp:spPr>
        <a:xfrm>
          <a:off x="2760" y="711236"/>
          <a:ext cx="2456936" cy="1277459"/>
        </a:xfrm>
        <a:prstGeom prst="chevron">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Is the theme clearly defined at the start?</a:t>
          </a:r>
        </a:p>
      </dsp:txBody>
      <dsp:txXfrm>
        <a:off x="641490" y="711236"/>
        <a:ext cx="1179477" cy="1277459"/>
      </dsp:txXfrm>
    </dsp:sp>
    <dsp:sp modelId="{71041FC9-03CD-467A-9F82-B2A40BD33B79}">
      <dsp:nvSpPr>
        <dsp:cNvPr id="0" name=""/>
        <dsp:cNvSpPr/>
      </dsp:nvSpPr>
      <dsp:spPr>
        <a:xfrm>
          <a:off x="2214003" y="711236"/>
          <a:ext cx="2456936" cy="1277459"/>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Does the background info stay focused on the theme (not the whole topic)?</a:t>
          </a:r>
        </a:p>
      </dsp:txBody>
      <dsp:txXfrm>
        <a:off x="2852733" y="711236"/>
        <a:ext cx="1179477" cy="1277459"/>
      </dsp:txXfrm>
    </dsp:sp>
    <dsp:sp modelId="{035697E1-2711-420A-B640-FE90D7060A47}">
      <dsp:nvSpPr>
        <dsp:cNvPr id="0" name=""/>
        <dsp:cNvSpPr/>
      </dsp:nvSpPr>
      <dsp:spPr>
        <a:xfrm>
          <a:off x="4425247" y="711236"/>
          <a:ext cx="2456936" cy="1277459"/>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Can you see where the data, theory or policy is used as evidence?</a:t>
          </a:r>
        </a:p>
      </dsp:txBody>
      <dsp:txXfrm>
        <a:off x="5063977" y="711236"/>
        <a:ext cx="1179477" cy="1277459"/>
      </dsp:txXfrm>
    </dsp:sp>
    <dsp:sp modelId="{9FB259E5-6A10-49F1-953C-BCB8DA1E285B}">
      <dsp:nvSpPr>
        <dsp:cNvPr id="0" name=""/>
        <dsp:cNvSpPr/>
      </dsp:nvSpPr>
      <dsp:spPr>
        <a:xfrm>
          <a:off x="6636490" y="711236"/>
          <a:ext cx="2456936" cy="1277459"/>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Do the article examples support (or challenge) the points made?</a:t>
          </a:r>
        </a:p>
      </dsp:txBody>
      <dsp:txXfrm>
        <a:off x="7275220" y="711236"/>
        <a:ext cx="1179477" cy="1277459"/>
      </dsp:txXfrm>
    </dsp:sp>
    <dsp:sp modelId="{0F94023B-18C3-4B49-978B-EA57B39D1613}">
      <dsp:nvSpPr>
        <dsp:cNvPr id="0" name=""/>
        <dsp:cNvSpPr/>
      </dsp:nvSpPr>
      <dsp:spPr>
        <a:xfrm>
          <a:off x="8847733" y="734316"/>
          <a:ext cx="2456936" cy="1231298"/>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Is it obvious how this theme answers the research question?</a:t>
          </a:r>
          <a:endParaRPr lang="en-GB" sz="1300" kern="1200" dirty="0">
            <a:latin typeface="Aptos" panose="020B0004020202020204" pitchFamily="34" charset="0"/>
          </a:endParaRPr>
        </a:p>
      </dsp:txBody>
      <dsp:txXfrm>
        <a:off x="9463382" y="734316"/>
        <a:ext cx="1225638" cy="1231298"/>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24/layout/IconCircleLabelList">
  <dgm:title val=""/>
  <dgm:desc val=""/>
  <dgm:catLst>
    <dgm:cat type="list" pri="18500"/>
    <dgm:cat type="picture" pri="8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43"/>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node1">
          <dgm:alg type="sp"/>
          <dgm:shape xmlns:r="http://schemas.openxmlformats.org/officeDocument/2006/relationships" type="ellipse" r:blip="">
            <dgm:adjLst/>
          </dgm:shape>
          <dgm:presOf/>
          <dgm:constrLst/>
          <dgm:ruleLst/>
        </dgm:layoutNode>
        <dgm:layoutNode name="iconRect" styleLbl="solidFgAcc1">
          <dgm:alg type="sp"/>
          <dgm:shape xmlns:r="http://schemas.openxmlformats.org/officeDocument/2006/relationships" type="ellipse"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3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B4D70A-75C1-458A-A253-DB6F423EA6E8}"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56C53A-5BA2-45C2-A0CC-12FBE1FB7493}" type="slidenum">
              <a:rPr lang="en-GB" smtClean="0"/>
              <a:t>‹#›</a:t>
            </a:fld>
            <a:endParaRPr lang="en-GB"/>
          </a:p>
        </p:txBody>
      </p:sp>
    </p:spTree>
    <p:extLst>
      <p:ext uri="{BB962C8B-B14F-4D97-AF65-F5344CB8AC3E}">
        <p14:creationId xmlns:p14="http://schemas.microsoft.com/office/powerpoint/2010/main" val="69489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4</a:t>
            </a:fld>
            <a:endParaRPr lang="en-GB"/>
          </a:p>
        </p:txBody>
      </p:sp>
    </p:spTree>
    <p:extLst>
      <p:ext uri="{BB962C8B-B14F-4D97-AF65-F5344CB8AC3E}">
        <p14:creationId xmlns:p14="http://schemas.microsoft.com/office/powerpoint/2010/main" val="192194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Purpose: Model the expected level of explanation for Section 4.2.</a:t>
            </a:r>
          </a:p>
          <a:p>
            <a:endParaRPr/>
          </a:p>
          <a:p>
            <a:r>
              <a:t>Suggested time: 8 minutes</a:t>
            </a:r>
          </a:p>
          <a:p>
            <a:endParaRPr/>
          </a:p>
          <a:p>
            <a:r>
              <a:t>Lecturer guidance: Read the model together. Ask students to identify the definition, Stage 2 explanation, Stage 3 explanation, theme names and appendix signpost.</a:t>
            </a:r>
          </a:p>
          <a:p>
            <a:endParaRPr/>
          </a:p>
          <a:p>
            <a:r>
              <a:t>Sources/notes: Braun, V. and Clarke, V. (2006) ‘Using thematic analysis in psychology’, Qualitative Research in Psychology, 3(2), pp. 77–101.</a:t>
            </a:r>
          </a:p>
        </p:txBody>
      </p:sp>
      <p:sp>
        <p:nvSpPr>
          <p:cNvPr id="4" name="Slide Number Placeholder 3"/>
          <p:cNvSpPr>
            <a:spLocks noGrp="1"/>
          </p:cNvSpPr>
          <p:nvPr>
            <p:ph type="sldNum"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24</a:t>
            </a:fld>
            <a:endParaRPr lang="en-GB"/>
          </a:p>
        </p:txBody>
      </p:sp>
    </p:spTree>
    <p:extLst>
      <p:ext uri="{BB962C8B-B14F-4D97-AF65-F5344CB8AC3E}">
        <p14:creationId xmlns:p14="http://schemas.microsoft.com/office/powerpoint/2010/main" val="3774745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D29E5-0510-F6E7-6B89-764A00CEFC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E4507B-4AEC-8889-E9D8-8189A3530B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3EB660-AFD3-D1FF-AEB3-08E1FAB2FF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7C8CAC7-6CB2-95F2-C029-8FA93D97E7EF}"/>
              </a:ext>
            </a:extLst>
          </p:cNvPr>
          <p:cNvSpPr>
            <a:spLocks noGrp="1"/>
          </p:cNvSpPr>
          <p:nvPr>
            <p:ph type="sldNum" sz="quarter" idx="5"/>
          </p:nvPr>
        </p:nvSpPr>
        <p:spPr/>
        <p:txBody>
          <a:bodyPr/>
          <a:lstStyle/>
          <a:p>
            <a:fld id="{7456C53A-5BA2-45C2-A0CC-12FBE1FB7493}" type="slidenum">
              <a:rPr lang="en-GB" smtClean="0"/>
              <a:t>25</a:t>
            </a:fld>
            <a:endParaRPr lang="en-GB"/>
          </a:p>
        </p:txBody>
      </p:sp>
    </p:spTree>
    <p:extLst>
      <p:ext uri="{BB962C8B-B14F-4D97-AF65-F5344CB8AC3E}">
        <p14:creationId xmlns:p14="http://schemas.microsoft.com/office/powerpoint/2010/main" val="340939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27</a:t>
            </a:fld>
            <a:endParaRPr lang="en-GB"/>
          </a:p>
        </p:txBody>
      </p:sp>
    </p:spTree>
    <p:extLst>
      <p:ext uri="{BB962C8B-B14F-4D97-AF65-F5344CB8AC3E}">
        <p14:creationId xmlns:p14="http://schemas.microsoft.com/office/powerpoint/2010/main" val="621104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1C373-AB53-D17A-3F59-E5E50E5F5F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D714D-3FEC-8F22-ED97-0BBF03A067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E50D9D-0E58-3FFF-BB29-074D094AD1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0E22631-080F-EA3C-8522-99985BEEFA02}"/>
              </a:ext>
            </a:extLst>
          </p:cNvPr>
          <p:cNvSpPr>
            <a:spLocks noGrp="1"/>
          </p:cNvSpPr>
          <p:nvPr>
            <p:ph type="sldNum" sz="quarter" idx="5"/>
          </p:nvPr>
        </p:nvSpPr>
        <p:spPr/>
        <p:txBody>
          <a:bodyPr/>
          <a:lstStyle/>
          <a:p>
            <a:fld id="{7456C53A-5BA2-45C2-A0CC-12FBE1FB7493}" type="slidenum">
              <a:rPr lang="en-GB" smtClean="0"/>
              <a:t>28</a:t>
            </a:fld>
            <a:endParaRPr lang="en-GB"/>
          </a:p>
        </p:txBody>
      </p:sp>
    </p:spTree>
    <p:extLst>
      <p:ext uri="{BB962C8B-B14F-4D97-AF65-F5344CB8AC3E}">
        <p14:creationId xmlns:p14="http://schemas.microsoft.com/office/powerpoint/2010/main" val="1383781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67002-0CF4-320C-06A0-7C00CB399B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32B169-25CF-D390-FC9E-926DE45405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55A6EA-3681-E104-5D48-1DA5F1665D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F0081D6-A3CC-C429-4B7C-A6D15C50D88A}"/>
              </a:ext>
            </a:extLst>
          </p:cNvPr>
          <p:cNvSpPr>
            <a:spLocks noGrp="1"/>
          </p:cNvSpPr>
          <p:nvPr>
            <p:ph type="sldNum" sz="quarter" idx="5"/>
          </p:nvPr>
        </p:nvSpPr>
        <p:spPr/>
        <p:txBody>
          <a:bodyPr/>
          <a:lstStyle/>
          <a:p>
            <a:fld id="{7456C53A-5BA2-45C2-A0CC-12FBE1FB7493}" type="slidenum">
              <a:rPr lang="en-GB" smtClean="0"/>
              <a:t>29</a:t>
            </a:fld>
            <a:endParaRPr lang="en-GB"/>
          </a:p>
        </p:txBody>
      </p:sp>
    </p:spTree>
    <p:extLst>
      <p:ext uri="{BB962C8B-B14F-4D97-AF65-F5344CB8AC3E}">
        <p14:creationId xmlns:p14="http://schemas.microsoft.com/office/powerpoint/2010/main" val="4094159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32</a:t>
            </a:fld>
            <a:endParaRPr lang="en-GB"/>
          </a:p>
        </p:txBody>
      </p:sp>
    </p:spTree>
    <p:extLst>
      <p:ext uri="{BB962C8B-B14F-4D97-AF65-F5344CB8AC3E}">
        <p14:creationId xmlns:p14="http://schemas.microsoft.com/office/powerpoint/2010/main" val="3260495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2962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606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353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560970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5688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48798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10/19/2026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61971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6096000" cy="6857998"/>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97758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BB2CC7F8-8443-4610-881D-66BC81B209FD}"/>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gn="ctr">
              <a:lnSpc>
                <a:spcPct val="110000"/>
              </a:lnSpc>
              <a:spcBef>
                <a:spcPts val="0"/>
              </a:spcBef>
              <a:spcAft>
                <a:spcPts val="0"/>
              </a:spcAft>
              <a:buNone/>
              <a:defRPr sz="4800" b="1">
                <a:solidFill>
                  <a:schemeClr val="tx1"/>
                </a:solidFill>
                <a:latin typeface="+mj-lt"/>
                <a:ea typeface="+mj-lt"/>
                <a:cs typeface="+mj-lt"/>
              </a:defRPr>
            </a:lvl1pPr>
            <a:lvl2pPr marL="0" indent="0" algn="ctr">
              <a:lnSpc>
                <a:spcPct val="110000"/>
              </a:lnSpc>
              <a:spcBef>
                <a:spcPts val="0"/>
              </a:spcBef>
              <a:spcAft>
                <a:spcPts val="0"/>
              </a:spcAft>
              <a:buNone/>
              <a:defRPr sz="4800" b="1">
                <a:solidFill>
                  <a:schemeClr val="tx1"/>
                </a:solidFill>
                <a:latin typeface="+mj-lt"/>
                <a:ea typeface="+mj-lt"/>
                <a:cs typeface="+mj-lt"/>
              </a:defRPr>
            </a:lvl2pPr>
            <a:lvl3pPr marL="0" indent="0" algn="ctr">
              <a:lnSpc>
                <a:spcPct val="110000"/>
              </a:lnSpc>
              <a:spcBef>
                <a:spcPts val="0"/>
              </a:spcBef>
              <a:spcAft>
                <a:spcPts val="0"/>
              </a:spcAft>
              <a:buNone/>
              <a:defRPr sz="4800" b="1">
                <a:solidFill>
                  <a:schemeClr val="tx1"/>
                </a:solidFill>
                <a:latin typeface="+mj-lt"/>
                <a:ea typeface="+mj-lt"/>
                <a:cs typeface="+mj-lt"/>
              </a:defRPr>
            </a:lvl3pPr>
            <a:lvl4pPr marL="0" indent="0" algn="ctr">
              <a:lnSpc>
                <a:spcPct val="110000"/>
              </a:lnSpc>
              <a:spcBef>
                <a:spcPts val="0"/>
              </a:spcBef>
              <a:spcAft>
                <a:spcPts val="0"/>
              </a:spcAft>
              <a:buNone/>
              <a:defRPr sz="4800" b="1">
                <a:solidFill>
                  <a:schemeClr val="tx1"/>
                </a:solidFill>
                <a:latin typeface="+mj-lt"/>
                <a:ea typeface="+mj-lt"/>
                <a:cs typeface="+mj-lt"/>
              </a:defRPr>
            </a:lvl4pPr>
            <a:lvl5pPr marL="0" indent="0" algn="ctr">
              <a:lnSpc>
                <a:spcPct val="110000"/>
              </a:lnSpc>
              <a:spcBef>
                <a:spcPts val="0"/>
              </a:spcBef>
              <a:spcAft>
                <a:spcPts val="0"/>
              </a:spcAft>
              <a:buNone/>
              <a:defRPr sz="4800" b="1">
                <a:solidFill>
                  <a:schemeClr val="tx1"/>
                </a:solidFill>
                <a:latin typeface="+mj-lt"/>
                <a:ea typeface="+mj-lt"/>
                <a:cs typeface="+mj-lt"/>
              </a:defRPr>
            </a:lvl5pPr>
            <a:lvl6pPr marL="0" indent="0" algn="ctr">
              <a:lnSpc>
                <a:spcPct val="110000"/>
              </a:lnSpc>
              <a:spcBef>
                <a:spcPts val="0"/>
              </a:spcBef>
              <a:spcAft>
                <a:spcPts val="0"/>
              </a:spcAft>
              <a:buNone/>
              <a:defRPr sz="4800" b="1">
                <a:solidFill>
                  <a:schemeClr val="tx1"/>
                </a:solidFill>
                <a:latin typeface="+mj-lt"/>
                <a:ea typeface="+mj-lt"/>
                <a:cs typeface="+mj-lt"/>
              </a:defRPr>
            </a:lvl6pPr>
            <a:lvl7pPr marL="0" indent="0" algn="ctr">
              <a:lnSpc>
                <a:spcPct val="110000"/>
              </a:lnSpc>
              <a:spcBef>
                <a:spcPts val="0"/>
              </a:spcBef>
              <a:spcAft>
                <a:spcPts val="0"/>
              </a:spcAft>
              <a:buNone/>
              <a:defRPr sz="4800" b="1">
                <a:solidFill>
                  <a:schemeClr val="tx1"/>
                </a:solidFill>
                <a:latin typeface="+mj-lt"/>
                <a:ea typeface="+mj-lt"/>
                <a:cs typeface="+mj-lt"/>
              </a:defRPr>
            </a:lvl7pPr>
            <a:lvl8pPr marL="0" indent="0" algn="ctr">
              <a:lnSpc>
                <a:spcPct val="110000"/>
              </a:lnSpc>
              <a:spcBef>
                <a:spcPts val="0"/>
              </a:spcBef>
              <a:spcAft>
                <a:spcPts val="0"/>
              </a:spcAft>
              <a:buNone/>
              <a:defRPr sz="4800" b="1">
                <a:solidFill>
                  <a:schemeClr val="tx1"/>
                </a:solidFill>
                <a:latin typeface="+mj-lt"/>
                <a:ea typeface="+mj-lt"/>
                <a:cs typeface="+mj-lt"/>
              </a:defRPr>
            </a:lvl8pPr>
            <a:lvl9pPr marL="0" indent="0" algn="ctr">
              <a:lnSpc>
                <a:spcPct val="110000"/>
              </a:lnSpc>
              <a:spcBef>
                <a:spcPts val="0"/>
              </a:spcBef>
              <a:spcAft>
                <a:spcPts val="0"/>
              </a:spcAft>
              <a:buNone/>
              <a:defRPr sz="4800" b="1">
                <a:solidFill>
                  <a:schemeClr val="tx1"/>
                </a:solidFill>
                <a:latin typeface="+mj-lt"/>
                <a:ea typeface="+mj-lt"/>
                <a:cs typeface="+mj-lt"/>
              </a:defRPr>
            </a:lvl9pPr>
          </a:lstStyle>
          <a:p>
            <a:endParaRPr/>
          </a:p>
        </p:txBody>
      </p:sp>
      <p:sp>
        <p:nvSpPr>
          <p:cNvPr id="2" name="Subtitle">
            <a:extLst>
              <a:ext uri="{FF2B5EF4-FFF2-40B4-BE49-F238E27FC236}">
                <a16:creationId xmlns:a16="http://schemas.microsoft.com/office/drawing/2014/main" id="{7C110910-ABC4-45A5-8C2A-32F53E14E9BD}"/>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gn="ctr">
              <a:lnSpc>
                <a:spcPct val="110000"/>
              </a:lnSpc>
              <a:spcBef>
                <a:spcPts val="0"/>
              </a:spcBef>
              <a:spcAft>
                <a:spcPts val="0"/>
              </a:spcAft>
              <a:buNone/>
              <a:defRPr sz="2100" b="0">
                <a:solidFill>
                  <a:schemeClr val="tx1"/>
                </a:solidFill>
                <a:latin typeface="+mn-lt"/>
                <a:ea typeface="+mn-lt"/>
                <a:cs typeface="+mn-lt"/>
              </a:defRPr>
            </a:lvl1pPr>
            <a:lvl2pPr marL="0" indent="0" algn="ctr">
              <a:lnSpc>
                <a:spcPct val="110000"/>
              </a:lnSpc>
              <a:spcBef>
                <a:spcPts val="0"/>
              </a:spcBef>
              <a:spcAft>
                <a:spcPts val="0"/>
              </a:spcAft>
              <a:buNone/>
              <a:defRPr sz="2100" b="0">
                <a:solidFill>
                  <a:schemeClr val="tx1"/>
                </a:solidFill>
                <a:latin typeface="+mn-lt"/>
                <a:ea typeface="+mn-lt"/>
                <a:cs typeface="+mn-lt"/>
              </a:defRPr>
            </a:lvl2pPr>
            <a:lvl3pPr marL="0" indent="0" algn="ctr">
              <a:lnSpc>
                <a:spcPct val="110000"/>
              </a:lnSpc>
              <a:spcBef>
                <a:spcPts val="0"/>
              </a:spcBef>
              <a:spcAft>
                <a:spcPts val="0"/>
              </a:spcAft>
              <a:buNone/>
              <a:defRPr sz="2100" b="0">
                <a:solidFill>
                  <a:schemeClr val="tx1"/>
                </a:solidFill>
                <a:latin typeface="+mn-lt"/>
                <a:ea typeface="+mn-lt"/>
                <a:cs typeface="+mn-lt"/>
              </a:defRPr>
            </a:lvl3pPr>
            <a:lvl4pPr marL="0" indent="0" algn="ctr">
              <a:lnSpc>
                <a:spcPct val="110000"/>
              </a:lnSpc>
              <a:spcBef>
                <a:spcPts val="0"/>
              </a:spcBef>
              <a:spcAft>
                <a:spcPts val="0"/>
              </a:spcAft>
              <a:buNone/>
              <a:defRPr sz="2100" b="0">
                <a:solidFill>
                  <a:schemeClr val="tx1"/>
                </a:solidFill>
                <a:latin typeface="+mn-lt"/>
                <a:ea typeface="+mn-lt"/>
                <a:cs typeface="+mn-lt"/>
              </a:defRPr>
            </a:lvl4pPr>
            <a:lvl5pPr marL="0" indent="0" algn="ctr">
              <a:lnSpc>
                <a:spcPct val="110000"/>
              </a:lnSpc>
              <a:spcBef>
                <a:spcPts val="0"/>
              </a:spcBef>
              <a:spcAft>
                <a:spcPts val="0"/>
              </a:spcAft>
              <a:buNone/>
              <a:defRPr sz="2100" b="0">
                <a:solidFill>
                  <a:schemeClr val="tx1"/>
                </a:solidFill>
                <a:latin typeface="+mn-lt"/>
                <a:ea typeface="+mn-lt"/>
                <a:cs typeface="+mn-lt"/>
              </a:defRPr>
            </a:lvl5pPr>
            <a:lvl6pPr marL="0" indent="0" algn="ctr">
              <a:lnSpc>
                <a:spcPct val="110000"/>
              </a:lnSpc>
              <a:spcBef>
                <a:spcPts val="0"/>
              </a:spcBef>
              <a:spcAft>
                <a:spcPts val="0"/>
              </a:spcAft>
              <a:buNone/>
              <a:defRPr sz="2100" b="0">
                <a:solidFill>
                  <a:schemeClr val="tx1"/>
                </a:solidFill>
                <a:latin typeface="+mn-lt"/>
                <a:ea typeface="+mn-lt"/>
                <a:cs typeface="+mn-lt"/>
              </a:defRPr>
            </a:lvl6pPr>
            <a:lvl7pPr marL="0" indent="0" algn="ctr">
              <a:lnSpc>
                <a:spcPct val="110000"/>
              </a:lnSpc>
              <a:spcBef>
                <a:spcPts val="0"/>
              </a:spcBef>
              <a:spcAft>
                <a:spcPts val="0"/>
              </a:spcAft>
              <a:buNone/>
              <a:defRPr sz="2100" b="0">
                <a:solidFill>
                  <a:schemeClr val="tx1"/>
                </a:solidFill>
                <a:latin typeface="+mn-lt"/>
                <a:ea typeface="+mn-lt"/>
                <a:cs typeface="+mn-lt"/>
              </a:defRPr>
            </a:lvl7pPr>
            <a:lvl8pPr marL="0" indent="0" algn="ctr">
              <a:lnSpc>
                <a:spcPct val="110000"/>
              </a:lnSpc>
              <a:spcBef>
                <a:spcPts val="0"/>
              </a:spcBef>
              <a:spcAft>
                <a:spcPts val="0"/>
              </a:spcAft>
              <a:buNone/>
              <a:defRPr sz="2100" b="0">
                <a:solidFill>
                  <a:schemeClr val="tx1"/>
                </a:solidFill>
                <a:latin typeface="+mn-lt"/>
                <a:ea typeface="+mn-lt"/>
                <a:cs typeface="+mn-lt"/>
              </a:defRPr>
            </a:lvl8pPr>
            <a:lvl9pPr marL="0" indent="0" algn="ctr">
              <a:lnSpc>
                <a:spcPct val="110000"/>
              </a:lnSpc>
              <a:spcBef>
                <a:spcPts val="0"/>
              </a:spcBef>
              <a:spcAft>
                <a:spcPts val="0"/>
              </a:spcAft>
              <a:buNone/>
              <a:defRPr sz="2100" b="0">
                <a:solidFill>
                  <a:schemeClr val="tx1"/>
                </a:solidFill>
                <a:latin typeface="+mn-lt"/>
                <a:ea typeface="+mn-lt"/>
                <a:cs typeface="+mn-lt"/>
              </a:defRPr>
            </a:lvl9pPr>
          </a:lstStyle>
          <a:p>
            <a:endParaRPr/>
          </a:p>
        </p:txBody>
      </p:sp>
    </p:spTree>
    <p:extLst>
      <p:ext uri="{BB962C8B-B14F-4D97-AF65-F5344CB8AC3E}">
        <p14:creationId xmlns:p14="http://schemas.microsoft.com/office/powerpoint/2010/main" val="42903761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40F7D09D-6EB7-4514-BCBB-36CA7E38E92E}"/>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gn="ctr">
              <a:lnSpc>
                <a:spcPct val="110000"/>
              </a:lnSpc>
              <a:spcBef>
                <a:spcPts val="0"/>
              </a:spcBef>
              <a:spcAft>
                <a:spcPts val="0"/>
              </a:spcAft>
              <a:buNone/>
              <a:defRPr sz="4200" b="1">
                <a:solidFill>
                  <a:schemeClr val="tx1"/>
                </a:solidFill>
                <a:latin typeface="+mj-lt"/>
                <a:ea typeface="+mj-lt"/>
                <a:cs typeface="+mj-lt"/>
              </a:defRPr>
            </a:lvl1pPr>
            <a:lvl2pPr marL="0" indent="0" algn="ctr">
              <a:lnSpc>
                <a:spcPct val="110000"/>
              </a:lnSpc>
              <a:spcBef>
                <a:spcPts val="0"/>
              </a:spcBef>
              <a:spcAft>
                <a:spcPts val="0"/>
              </a:spcAft>
              <a:buNone/>
              <a:defRPr sz="4200" b="1">
                <a:solidFill>
                  <a:schemeClr val="tx1"/>
                </a:solidFill>
                <a:latin typeface="+mj-lt"/>
                <a:ea typeface="+mj-lt"/>
                <a:cs typeface="+mj-lt"/>
              </a:defRPr>
            </a:lvl2pPr>
            <a:lvl3pPr marL="0" indent="0" algn="ctr">
              <a:lnSpc>
                <a:spcPct val="110000"/>
              </a:lnSpc>
              <a:spcBef>
                <a:spcPts val="0"/>
              </a:spcBef>
              <a:spcAft>
                <a:spcPts val="0"/>
              </a:spcAft>
              <a:buNone/>
              <a:defRPr sz="4200" b="1">
                <a:solidFill>
                  <a:schemeClr val="tx1"/>
                </a:solidFill>
                <a:latin typeface="+mj-lt"/>
                <a:ea typeface="+mj-lt"/>
                <a:cs typeface="+mj-lt"/>
              </a:defRPr>
            </a:lvl3pPr>
            <a:lvl4pPr marL="0" indent="0" algn="ctr">
              <a:lnSpc>
                <a:spcPct val="110000"/>
              </a:lnSpc>
              <a:spcBef>
                <a:spcPts val="0"/>
              </a:spcBef>
              <a:spcAft>
                <a:spcPts val="0"/>
              </a:spcAft>
              <a:buNone/>
              <a:defRPr sz="4200" b="1">
                <a:solidFill>
                  <a:schemeClr val="tx1"/>
                </a:solidFill>
                <a:latin typeface="+mj-lt"/>
                <a:ea typeface="+mj-lt"/>
                <a:cs typeface="+mj-lt"/>
              </a:defRPr>
            </a:lvl4pPr>
            <a:lvl5pPr marL="0" indent="0" algn="ctr">
              <a:lnSpc>
                <a:spcPct val="110000"/>
              </a:lnSpc>
              <a:spcBef>
                <a:spcPts val="0"/>
              </a:spcBef>
              <a:spcAft>
                <a:spcPts val="0"/>
              </a:spcAft>
              <a:buNone/>
              <a:defRPr sz="4200" b="1">
                <a:solidFill>
                  <a:schemeClr val="tx1"/>
                </a:solidFill>
                <a:latin typeface="+mj-lt"/>
                <a:ea typeface="+mj-lt"/>
                <a:cs typeface="+mj-lt"/>
              </a:defRPr>
            </a:lvl5pPr>
            <a:lvl6pPr marL="0" indent="0" algn="ctr">
              <a:lnSpc>
                <a:spcPct val="110000"/>
              </a:lnSpc>
              <a:spcBef>
                <a:spcPts val="0"/>
              </a:spcBef>
              <a:spcAft>
                <a:spcPts val="0"/>
              </a:spcAft>
              <a:buNone/>
              <a:defRPr sz="4200" b="1">
                <a:solidFill>
                  <a:schemeClr val="tx1"/>
                </a:solidFill>
                <a:latin typeface="+mj-lt"/>
                <a:ea typeface="+mj-lt"/>
                <a:cs typeface="+mj-lt"/>
              </a:defRPr>
            </a:lvl6pPr>
            <a:lvl7pPr marL="0" indent="0" algn="ctr">
              <a:lnSpc>
                <a:spcPct val="110000"/>
              </a:lnSpc>
              <a:spcBef>
                <a:spcPts val="0"/>
              </a:spcBef>
              <a:spcAft>
                <a:spcPts val="0"/>
              </a:spcAft>
              <a:buNone/>
              <a:defRPr sz="4200" b="1">
                <a:solidFill>
                  <a:schemeClr val="tx1"/>
                </a:solidFill>
                <a:latin typeface="+mj-lt"/>
                <a:ea typeface="+mj-lt"/>
                <a:cs typeface="+mj-lt"/>
              </a:defRPr>
            </a:lvl7pPr>
            <a:lvl8pPr marL="0" indent="0" algn="ctr">
              <a:lnSpc>
                <a:spcPct val="110000"/>
              </a:lnSpc>
              <a:spcBef>
                <a:spcPts val="0"/>
              </a:spcBef>
              <a:spcAft>
                <a:spcPts val="0"/>
              </a:spcAft>
              <a:buNone/>
              <a:defRPr sz="4200" b="1">
                <a:solidFill>
                  <a:schemeClr val="tx1"/>
                </a:solidFill>
                <a:latin typeface="+mj-lt"/>
                <a:ea typeface="+mj-lt"/>
                <a:cs typeface="+mj-lt"/>
              </a:defRPr>
            </a:lvl8pPr>
            <a:lvl9pPr marL="0" indent="0" algn="ctr">
              <a:lnSpc>
                <a:spcPct val="110000"/>
              </a:lnSpc>
              <a:spcBef>
                <a:spcPts val="0"/>
              </a:spcBef>
              <a:spcAft>
                <a:spcPts val="0"/>
              </a:spcAft>
              <a:buNone/>
              <a:defRPr sz="4200" b="1">
                <a:solidFill>
                  <a:schemeClr val="tx1"/>
                </a:solidFill>
                <a:latin typeface="+mj-lt"/>
                <a:ea typeface="+mj-lt"/>
                <a:cs typeface="+mj-lt"/>
              </a:defRPr>
            </a:lvl9pPr>
          </a:lstStyle>
          <a:p>
            <a:endParaRPr/>
          </a:p>
        </p:txBody>
      </p:sp>
    </p:spTree>
    <p:extLst>
      <p:ext uri="{BB962C8B-B14F-4D97-AF65-F5344CB8AC3E}">
        <p14:creationId xmlns:p14="http://schemas.microsoft.com/office/powerpoint/2010/main" val="40832545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3710F3E9-D8BF-4067-BAA4-BDFAD65C8198}"/>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Body">
            <a:extLst>
              <a:ext uri="{FF2B5EF4-FFF2-40B4-BE49-F238E27FC236}">
                <a16:creationId xmlns:a16="http://schemas.microsoft.com/office/drawing/2014/main" id="{40FB86F3-55A7-495D-B616-62D7722ABFD6}"/>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extLst>
      <p:ext uri="{BB962C8B-B14F-4D97-AF65-F5344CB8AC3E}">
        <p14:creationId xmlns:p14="http://schemas.microsoft.com/office/powerpoint/2010/main" val="20407400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29C2A571-3291-4977-AE0B-D9A0DC3BAD7D}"/>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CACDB2B2-3734-4A70-9FD1-091E66F637E6}"/>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
        <p:nvSpPr>
          <p:cNvPr id="3" name="Right column">
            <a:extLst>
              <a:ext uri="{FF2B5EF4-FFF2-40B4-BE49-F238E27FC236}">
                <a16:creationId xmlns:a16="http://schemas.microsoft.com/office/drawing/2014/main" id="{41AF5738-D3A6-425A-B05E-C2FD8E675577}"/>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Tree>
    <p:extLst>
      <p:ext uri="{BB962C8B-B14F-4D97-AF65-F5344CB8AC3E}">
        <p14:creationId xmlns:p14="http://schemas.microsoft.com/office/powerpoint/2010/main" val="39081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9A3BCD76-C961-46C1-AF1D-9ADEFD0F24B7}"/>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FA7B9841-D3E4-4E4E-A253-DDEAF0636303}"/>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extLst>
      <p:ext uri="{BB962C8B-B14F-4D97-AF65-F5344CB8AC3E}">
        <p14:creationId xmlns:p14="http://schemas.microsoft.com/office/powerpoint/2010/main" val="25080088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62878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9.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theme" Target="../theme/theme9.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FBF69F-4CBF-484B-B07C-1845B4CA55FE}" type="datetimeFigureOut">
              <a:rPr lang="en-GB" smtClean="0"/>
              <a:t>19/10/2026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DD893A-7B10-4D99-8EC2-EAFBB0DBF9E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92928943"/>
      </p:ext>
    </p:extLst>
  </p:cSld>
  <p:clrMap bg1="lt1" tx1="dk1" bg2="lt2" tx2="dk2" accent1="accent1" accent2="accent2" accent3="accent3" accent4="accent4" accent5="accent5" accent6="accent6" hlink="hlink" folHlink="folHlink"/>
  <p:sldLayoutIdLst>
    <p:sldLayoutId id="2147483661" r:id="rId1"/>
    <p:sldLayoutId id="2147483741"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838868"/>
      </p:ext>
    </p:extLst>
  </p:cSld>
  <p:clrMap bg1="lt1" tx1="dk1" bg2="lt2" tx2="dk2" accent1="accent1" accent2="accent2" accent3="accent3" accent4="accent4" accent5="accent5" accent6="accent6" hlink="hlink" folHlink="folHlink"/>
  <p:sldLayoutIdLst>
    <p:sldLayoutId id="2147483705" r:id="rId1"/>
    <p:sldLayoutId id="2147483742" r:id="rId2"/>
    <p:sldLayoutId id="2147483700" r:id="rId3"/>
    <p:sldLayoutId id="214748370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3" cstate="print"/>
          <a:stretch>
            <a:fillRect/>
          </a:stretch>
        </p:blipFill>
        <p:spPr>
          <a:xfrm>
            <a:off x="0" y="4762"/>
            <a:ext cx="12192000" cy="1147762"/>
          </a:xfrm>
          <a:prstGeom prst="rect">
            <a:avLst/>
          </a:prstGeom>
        </p:spPr>
      </p:pic>
      <p:sp>
        <p:nvSpPr>
          <p:cNvPr id="2" name="Holder 2"/>
          <p:cNvSpPr>
            <a:spLocks noGrp="1"/>
          </p:cNvSpPr>
          <p:nvPr>
            <p:ph type="title"/>
          </p:nvPr>
        </p:nvSpPr>
        <p:spPr>
          <a:xfrm>
            <a:off x="554532" y="1525600"/>
            <a:ext cx="10318115" cy="574675"/>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a:xfrm>
            <a:off x="380491" y="2432430"/>
            <a:ext cx="9133840" cy="1732914"/>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10/19/2026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8331156"/>
      </p:ext>
    </p:extLst>
  </p:cSld>
  <p:clrMap bg1="lt1" tx1="dk1" bg2="lt2" tx2="dk2" accent1="accent1" accent2="accent2" accent3="accent3" accent4="accent4" accent5="accent5" accent6="accent6" hlink="hlink" folHlink="folHlink"/>
  <p:sldLayoutIdLst>
    <p:sldLayoutId id="2147483688" r:id="rId1"/>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6500602"/>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7.png"/><Relationship Id="rId1" Type="http://schemas.openxmlformats.org/officeDocument/2006/relationships/slideLayout" Target="../slideLayouts/slideLayout8.xml"/><Relationship Id="rId4" Type="http://schemas.openxmlformats.org/officeDocument/2006/relationships/hyperlink" Target="https://www.vecteezy.com/vector-art/22284252-mix-icon-for-findings" TargetMode="Externa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8.png"/><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6.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a:xfrm>
            <a:off x="630810" y="1100922"/>
            <a:ext cx="10803903" cy="3864989"/>
          </a:xfrm>
        </p:spPr>
        <p:txBody>
          <a:bodyPr/>
          <a:lstStyle/>
          <a:p>
            <a:pPr algn="ctr"/>
            <a:endParaRPr lang="en-GB" sz="4000" dirty="0">
              <a:latin typeface="Aptos" panose="020B0004020202020204" pitchFamily="34" charset="0"/>
            </a:endParaRPr>
          </a:p>
          <a:p>
            <a:pPr algn="ctr"/>
            <a:r>
              <a:rPr lang="en-GB" sz="4000" dirty="0">
                <a:latin typeface="Aptos" panose="020B0004020202020204" pitchFamily="34" charset="0"/>
              </a:rPr>
              <a:t>BMHP6020_BIRM – Independent Project</a:t>
            </a:r>
          </a:p>
          <a:p>
            <a:pPr algn="ctr"/>
            <a:endParaRPr lang="en-GB" sz="4000" b="1" u="sng" dirty="0">
              <a:latin typeface="Aptos" panose="020B0004020202020204" pitchFamily="34" charset="0"/>
            </a:endParaRPr>
          </a:p>
          <a:p>
            <a:pPr algn="ctr"/>
            <a:r>
              <a:rPr lang="en-GB" sz="4000" b="1" dirty="0">
                <a:latin typeface="Aptos" panose="020B0004020202020204" pitchFamily="34" charset="0"/>
              </a:rPr>
              <a:t>Writing Chapter 4: Findings &amp; Discussion</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b="1"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a:xfrm>
            <a:off x="3743488" y="0"/>
            <a:ext cx="7956222" cy="1325563"/>
          </a:xfrm>
        </p:spPr>
        <p:txBody>
          <a:bodyPr>
            <a:normAutofit/>
          </a:bodyPr>
          <a:lstStyle/>
          <a:p>
            <a:pPr algn="ctr"/>
            <a:r>
              <a:rPr lang="en-GB" sz="3600" b="1"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352800" y="1198880"/>
            <a:ext cx="8737599" cy="5140215"/>
          </a:xfrm>
        </p:spPr>
        <p:txBody>
          <a:bodyPr>
            <a:noAutofit/>
          </a:bodyPr>
          <a:lstStyle/>
          <a:p>
            <a:pPr>
              <a:buNone/>
            </a:pPr>
            <a:r>
              <a:rPr lang="en-GB" sz="2000" b="1" dirty="0">
                <a:latin typeface="Aptos" panose="020B0004020202020204" pitchFamily="34" charset="0"/>
              </a:rPr>
              <a:t>Aim of the Session:</a:t>
            </a:r>
            <a:endParaRPr lang="en-GB" sz="1800" dirty="0">
              <a:latin typeface="Aptos" panose="020B0004020202020204" pitchFamily="34" charset="0"/>
            </a:endParaRPr>
          </a:p>
          <a:p>
            <a:pPr algn="just">
              <a:lnSpc>
                <a:spcPct val="150000"/>
              </a:lnSpc>
              <a:buNone/>
            </a:pPr>
            <a:r>
              <a:rPr lang="en-GB" sz="1600" dirty="0">
                <a:latin typeface="Aptos" panose="020B0004020202020204" pitchFamily="34" charset="0"/>
              </a:rPr>
              <a:t>	</a:t>
            </a:r>
            <a:r>
              <a:rPr lang="en-GB" sz="1400" dirty="0">
                <a:latin typeface="Aptos" panose="020B0004020202020204" pitchFamily="34" charset="0"/>
              </a:rPr>
              <a:t>To support you in confidently planning, structuring, and beginning to write Chapter 4: </a:t>
            </a:r>
            <a:r>
              <a:rPr lang="en-GB" sz="1400" i="1" dirty="0">
                <a:latin typeface="Aptos" panose="020B0004020202020204" pitchFamily="34" charset="0"/>
              </a:rPr>
              <a:t>Findings and Discussion</a:t>
            </a:r>
            <a:r>
              <a:rPr lang="en-GB" sz="1400" dirty="0">
                <a:latin typeface="Aptos" panose="020B0004020202020204" pitchFamily="34" charset="0"/>
              </a:rPr>
              <a:t> by building on the themes you identified in your Literature Tracking and Analysis Workbook. You’ll learn how to apply thematic analysis to your secondary research and begin turning your key ideas into clear, well-structured academic writing that directly connects to your research question.</a:t>
            </a:r>
          </a:p>
          <a:p>
            <a:pPr>
              <a:lnSpc>
                <a:spcPct val="150000"/>
              </a:lnSpc>
              <a:buNone/>
            </a:pPr>
            <a:r>
              <a:rPr lang="en-GB" sz="2000" b="1" dirty="0">
                <a:latin typeface="Aptos" panose="020B0004020202020204" pitchFamily="34" charset="0"/>
              </a:rPr>
              <a:t>Learning Outcomes:</a:t>
            </a:r>
          </a:p>
          <a:p>
            <a:pPr>
              <a:lnSpc>
                <a:spcPct val="170000"/>
              </a:lnSpc>
              <a:buFont typeface="+mj-lt"/>
              <a:buAutoNum type="arabicPeriod"/>
            </a:pPr>
            <a:r>
              <a:rPr lang="en-GB" sz="1400" dirty="0">
                <a:latin typeface="Aptos" panose="020B0004020202020204" pitchFamily="34" charset="0"/>
              </a:rPr>
              <a:t>Understand the structure and purpose of Chapter 4</a:t>
            </a:r>
          </a:p>
          <a:p>
            <a:pPr>
              <a:lnSpc>
                <a:spcPct val="170000"/>
              </a:lnSpc>
              <a:buFont typeface="+mj-lt"/>
              <a:buAutoNum type="arabicPeriod"/>
            </a:pPr>
            <a:r>
              <a:rPr lang="en-GB" sz="1400" dirty="0">
                <a:latin typeface="Aptos" panose="020B0004020202020204" pitchFamily="34" charset="0"/>
              </a:rPr>
              <a:t>Define and apply thematic analysis in your own work</a:t>
            </a:r>
          </a:p>
          <a:p>
            <a:pPr>
              <a:lnSpc>
                <a:spcPct val="170000"/>
              </a:lnSpc>
              <a:buFont typeface="+mj-lt"/>
              <a:buAutoNum type="arabicPeriod"/>
            </a:pPr>
            <a:r>
              <a:rPr lang="en-GB" sz="1400" dirty="0">
                <a:latin typeface="Aptos" panose="020B0004020202020204" pitchFamily="34" charset="0"/>
              </a:rPr>
              <a:t>Finalise at least one complete theme plan</a:t>
            </a:r>
          </a:p>
          <a:p>
            <a:pPr>
              <a:lnSpc>
                <a:spcPct val="170000"/>
              </a:lnSpc>
              <a:buFont typeface="+mj-lt"/>
              <a:buAutoNum type="arabicPeriod"/>
            </a:pPr>
            <a:r>
              <a:rPr lang="en-GB" sz="1400" dirty="0">
                <a:latin typeface="Aptos" panose="020B0004020202020204" pitchFamily="34" charset="0"/>
              </a:rPr>
              <a:t>Begin writing a paragraph using academic discussion</a:t>
            </a:r>
          </a:p>
          <a:p>
            <a:pPr>
              <a:lnSpc>
                <a:spcPct val="170000"/>
              </a:lnSpc>
              <a:buFont typeface="+mj-lt"/>
              <a:buAutoNum type="arabicPeriod"/>
            </a:pPr>
            <a:r>
              <a:rPr lang="en-GB" sz="1400" dirty="0">
                <a:latin typeface="Aptos" panose="020B0004020202020204" pitchFamily="34" charset="0"/>
              </a:rPr>
              <a:t>Link your themes back to your research question</a:t>
            </a:r>
            <a:endParaRPr lang="en-GB" sz="2000" dirty="0">
              <a:latin typeface="Aptos" panose="020B0004020202020204" pitchFamily="34" charset="0"/>
            </a:endParaRP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355600" y="-24129"/>
            <a:ext cx="11481847" cy="1325563"/>
          </a:xfrm>
        </p:spPr>
        <p:txBody>
          <a:bodyPr>
            <a:normAutofit/>
          </a:bodyPr>
          <a:lstStyle/>
          <a:p>
            <a:pPr algn="ctr"/>
            <a:r>
              <a:rPr lang="en-GB" sz="3200" b="1" dirty="0">
                <a:latin typeface="Aptos" panose="020B0004020202020204" pitchFamily="34" charset="0"/>
              </a:rPr>
              <a:t>🧩 Recap – In Our Last Session, We Learned To:</a:t>
            </a:r>
          </a:p>
        </p:txBody>
      </p:sp>
      <p:sp>
        <p:nvSpPr>
          <p:cNvPr id="4" name="TextBox 3">
            <a:extLst>
              <a:ext uri="{FF2B5EF4-FFF2-40B4-BE49-F238E27FC236}">
                <a16:creationId xmlns:a16="http://schemas.microsoft.com/office/drawing/2014/main" id="{4920BE11-AF85-A595-4068-D50D88BB203A}"/>
              </a:ext>
            </a:extLst>
          </p:cNvPr>
          <p:cNvSpPr txBox="1"/>
          <p:nvPr/>
        </p:nvSpPr>
        <p:spPr>
          <a:xfrm>
            <a:off x="609075" y="1052706"/>
            <a:ext cx="10973847" cy="1298176"/>
          </a:xfrm>
          <a:prstGeom prst="rect">
            <a:avLst/>
          </a:prstGeom>
          <a:noFill/>
        </p:spPr>
        <p:txBody>
          <a:bodyPr wrap="square">
            <a:spAutoFit/>
          </a:bodyPr>
          <a:lstStyle/>
          <a:p>
            <a:pPr algn="ctr">
              <a:lnSpc>
                <a:spcPct val="150000"/>
              </a:lnSpc>
            </a:pPr>
            <a:r>
              <a:rPr lang="en-GB" dirty="0">
                <a:latin typeface="Aptos" panose="020B0004020202020204" pitchFamily="34" charset="0"/>
              </a:rPr>
              <a:t>In Session 3, you used your completed Literature Tracking and Analysis Workbook to explain the research process followed during your project. The main focus was writing Chapter 3. You then considered how the most important information from Chapter 3 could be presented more briefly in your Academic Methods Poster.</a:t>
            </a:r>
          </a:p>
        </p:txBody>
      </p:sp>
      <p:sp>
        <p:nvSpPr>
          <p:cNvPr id="3" name="Rectangle 2">
            <a:extLst>
              <a:ext uri="{FF2B5EF4-FFF2-40B4-BE49-F238E27FC236}">
                <a16:creationId xmlns:a16="http://schemas.microsoft.com/office/drawing/2014/main" id="{1A6E76CE-6C20-ED76-006D-2D0C18C1D98B}"/>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Content Placeholder 5">
            <a:extLst>
              <a:ext uri="{FF2B5EF4-FFF2-40B4-BE49-F238E27FC236}">
                <a16:creationId xmlns:a16="http://schemas.microsoft.com/office/drawing/2014/main" id="{0930D887-CFAF-521D-21F2-08127BA954AF}"/>
              </a:ext>
            </a:extLst>
          </p:cNvPr>
          <p:cNvGraphicFramePr>
            <a:graphicFrameLocks noGrp="1"/>
          </p:cNvGraphicFramePr>
          <p:nvPr>
            <p:ph idx="1"/>
            <p:extLst>
              <p:ext uri="{D42A27DB-BD31-4B8C-83A1-F6EECF244321}">
                <p14:modId xmlns:p14="http://schemas.microsoft.com/office/powerpoint/2010/main" val="3610825641"/>
              </p:ext>
            </p:extLst>
          </p:nvPr>
        </p:nvGraphicFramePr>
        <p:xfrm>
          <a:off x="355598" y="2378269"/>
          <a:ext cx="11480800" cy="378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913051C2-0DC1-0DBF-DC90-3216CB53C07A}"/>
              </a:ext>
            </a:extLst>
          </p:cNvPr>
          <p:cNvSpPr txBox="1"/>
          <p:nvPr/>
        </p:nvSpPr>
        <p:spPr>
          <a:xfrm>
            <a:off x="423250" y="2572114"/>
            <a:ext cx="6097508" cy="369332"/>
          </a:xfrm>
          <a:prstGeom prst="rect">
            <a:avLst/>
          </a:prstGeom>
          <a:noFill/>
        </p:spPr>
        <p:txBody>
          <a:bodyPr wrap="square">
            <a:spAutoFit/>
          </a:bodyPr>
          <a:lstStyle/>
          <a:p>
            <a:r>
              <a:rPr lang="en-GB" b="1" dirty="0">
                <a:latin typeface="Aptos" panose="020B0004020202020204" pitchFamily="34" charset="0"/>
              </a:rPr>
              <a:t>🔑 Key Takeaways from Session 3:</a:t>
            </a:r>
          </a:p>
        </p:txBody>
      </p:sp>
    </p:spTree>
    <p:extLst>
      <p:ext uri="{BB962C8B-B14F-4D97-AF65-F5344CB8AC3E}">
        <p14:creationId xmlns:p14="http://schemas.microsoft.com/office/powerpoint/2010/main" val="347245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6">
                                            <p:graphicEl>
                                              <a:dgm id="{56C2E250-A2EF-439F-94D7-6245052639B6}"/>
                                            </p:graphicEl>
                                          </p:spTgt>
                                        </p:tgtEl>
                                        <p:attrNameLst>
                                          <p:attrName>style.visibility</p:attrName>
                                        </p:attrNameLst>
                                      </p:cBhvr>
                                      <p:to>
                                        <p:strVal val="visible"/>
                                      </p:to>
                                    </p:set>
                                    <p:animEffect transition="in" filter="wipe(left)">
                                      <p:cBhvr>
                                        <p:cTn id="28" dur="500"/>
                                        <p:tgtEl>
                                          <p:spTgt spid="6">
                                            <p:graphicEl>
                                              <a:dgm id="{56C2E250-A2EF-439F-94D7-6245052639B6}"/>
                                            </p:graphicEl>
                                          </p:spTgt>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6">
                                            <p:graphicEl>
                                              <a:dgm id="{25601CFF-A6A3-4145-AC9E-DEA8BFA1437A}"/>
                                            </p:graphicEl>
                                          </p:spTgt>
                                        </p:tgtEl>
                                        <p:attrNameLst>
                                          <p:attrName>style.visibility</p:attrName>
                                        </p:attrNameLst>
                                      </p:cBhvr>
                                      <p:to>
                                        <p:strVal val="visible"/>
                                      </p:to>
                                    </p:set>
                                    <p:animEffect transition="in" filter="wipe(left)">
                                      <p:cBhvr>
                                        <p:cTn id="31" dur="500"/>
                                        <p:tgtEl>
                                          <p:spTgt spid="6">
                                            <p:graphicEl>
                                              <a:dgm id="{25601CFF-A6A3-4145-AC9E-DEA8BFA1437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6">
                                            <p:graphicEl>
                                              <a:dgm id="{CE51B764-EE88-4515-AFED-8D09BB0AFB7F}"/>
                                            </p:graphicEl>
                                          </p:spTgt>
                                        </p:tgtEl>
                                        <p:attrNameLst>
                                          <p:attrName>style.visibility</p:attrName>
                                        </p:attrNameLst>
                                      </p:cBhvr>
                                      <p:to>
                                        <p:strVal val="visible"/>
                                      </p:to>
                                    </p:set>
                                    <p:animEffect transition="in" filter="wipe(left)">
                                      <p:cBhvr>
                                        <p:cTn id="36" dur="500"/>
                                        <p:tgtEl>
                                          <p:spTgt spid="6">
                                            <p:graphicEl>
                                              <a:dgm id="{CE51B764-EE88-4515-AFED-8D09BB0AFB7F}"/>
                                            </p:graphicEl>
                                          </p:spTgt>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6">
                                            <p:graphicEl>
                                              <a:dgm id="{3A213987-F44F-4404-85E0-EF27B3699C3D}"/>
                                            </p:graphicEl>
                                          </p:spTgt>
                                        </p:tgtEl>
                                        <p:attrNameLst>
                                          <p:attrName>style.visibility</p:attrName>
                                        </p:attrNameLst>
                                      </p:cBhvr>
                                      <p:to>
                                        <p:strVal val="visible"/>
                                      </p:to>
                                    </p:set>
                                    <p:animEffect transition="in" filter="wipe(left)">
                                      <p:cBhvr>
                                        <p:cTn id="39" dur="500"/>
                                        <p:tgtEl>
                                          <p:spTgt spid="6">
                                            <p:graphicEl>
                                              <a:dgm id="{3A213987-F44F-4404-85E0-EF27B3699C3D}"/>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
                                            <p:graphicEl>
                                              <a:dgm id="{657B9765-D916-4B67-AACB-B5A5BDDB5CE2}"/>
                                            </p:graphicEl>
                                          </p:spTgt>
                                        </p:tgtEl>
                                        <p:attrNameLst>
                                          <p:attrName>style.visibility</p:attrName>
                                        </p:attrNameLst>
                                      </p:cBhvr>
                                      <p:to>
                                        <p:strVal val="visible"/>
                                      </p:to>
                                    </p:set>
                                    <p:animEffect transition="in" filter="wipe(left)">
                                      <p:cBhvr>
                                        <p:cTn id="44" dur="500"/>
                                        <p:tgtEl>
                                          <p:spTgt spid="6">
                                            <p:graphicEl>
                                              <a:dgm id="{657B9765-D916-4B67-AACB-B5A5BDDB5CE2}"/>
                                            </p:graphicEl>
                                          </p:spTgt>
                                        </p:tgtEl>
                                      </p:cBhvr>
                                    </p:animEffect>
                                  </p:childTnLst>
                                </p:cTn>
                              </p:par>
                              <p:par>
                                <p:cTn id="45" presetID="22" presetClass="entr" presetSubtype="8" fill="hold" grpId="0" nodeType="withEffect">
                                  <p:stCondLst>
                                    <p:cond delay="0"/>
                                  </p:stCondLst>
                                  <p:childTnLst>
                                    <p:set>
                                      <p:cBhvr>
                                        <p:cTn id="46" dur="1" fill="hold">
                                          <p:stCondLst>
                                            <p:cond delay="0"/>
                                          </p:stCondLst>
                                        </p:cTn>
                                        <p:tgtEl>
                                          <p:spTgt spid="6">
                                            <p:graphicEl>
                                              <a:dgm id="{FDFE2DAA-0A79-4211-A87A-A391B3D0431B}"/>
                                            </p:graphicEl>
                                          </p:spTgt>
                                        </p:tgtEl>
                                        <p:attrNameLst>
                                          <p:attrName>style.visibility</p:attrName>
                                        </p:attrNameLst>
                                      </p:cBhvr>
                                      <p:to>
                                        <p:strVal val="visible"/>
                                      </p:to>
                                    </p:set>
                                    <p:animEffect transition="in" filter="wipe(left)">
                                      <p:cBhvr>
                                        <p:cTn id="47" dur="500"/>
                                        <p:tgtEl>
                                          <p:spTgt spid="6">
                                            <p:graphicEl>
                                              <a:dgm id="{FDFE2DAA-0A79-4211-A87A-A391B3D0431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6">
                                            <p:graphicEl>
                                              <a:dgm id="{FF53F306-80FA-4258-9B5E-872EB2B1C8F3}"/>
                                            </p:graphicEl>
                                          </p:spTgt>
                                        </p:tgtEl>
                                        <p:attrNameLst>
                                          <p:attrName>style.visibility</p:attrName>
                                        </p:attrNameLst>
                                      </p:cBhvr>
                                      <p:to>
                                        <p:strVal val="visible"/>
                                      </p:to>
                                    </p:set>
                                    <p:animEffect transition="in" filter="wipe(left)">
                                      <p:cBhvr>
                                        <p:cTn id="52" dur="500"/>
                                        <p:tgtEl>
                                          <p:spTgt spid="6">
                                            <p:graphicEl>
                                              <a:dgm id="{FF53F306-80FA-4258-9B5E-872EB2B1C8F3}"/>
                                            </p:graphicEl>
                                          </p:spTgt>
                                        </p:tgtEl>
                                      </p:cBhvr>
                                    </p:animEffect>
                                  </p:childTnLst>
                                </p:cTn>
                              </p:par>
                              <p:par>
                                <p:cTn id="53" presetID="22" presetClass="entr" presetSubtype="8" fill="hold" grpId="0" nodeType="withEffect">
                                  <p:stCondLst>
                                    <p:cond delay="0"/>
                                  </p:stCondLst>
                                  <p:childTnLst>
                                    <p:set>
                                      <p:cBhvr>
                                        <p:cTn id="54" dur="1" fill="hold">
                                          <p:stCondLst>
                                            <p:cond delay="0"/>
                                          </p:stCondLst>
                                        </p:cTn>
                                        <p:tgtEl>
                                          <p:spTgt spid="6">
                                            <p:graphicEl>
                                              <a:dgm id="{8C3B2A90-B828-430F-B702-D635FFB22CB2}"/>
                                            </p:graphicEl>
                                          </p:spTgt>
                                        </p:tgtEl>
                                        <p:attrNameLst>
                                          <p:attrName>style.visibility</p:attrName>
                                        </p:attrNameLst>
                                      </p:cBhvr>
                                      <p:to>
                                        <p:strVal val="visible"/>
                                      </p:to>
                                    </p:set>
                                    <p:animEffect transition="in" filter="wipe(left)">
                                      <p:cBhvr>
                                        <p:cTn id="55" dur="500"/>
                                        <p:tgtEl>
                                          <p:spTgt spid="6">
                                            <p:graphicEl>
                                              <a:dgm id="{8C3B2A90-B828-430F-B702-D635FFB22CB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Graphic spid="6" grpId="0">
        <p:bldSub>
          <a:bldDgm bld="one"/>
        </p:bldSub>
      </p:bldGraphic>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80ADB45-A921-D647-6229-EFCE94151C5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475924" y="-91149"/>
            <a:ext cx="11481847" cy="1325563"/>
          </a:xfrm>
        </p:spPr>
        <p:txBody>
          <a:bodyPr>
            <a:normAutofit/>
          </a:bodyPr>
          <a:lstStyle/>
          <a:p>
            <a:pPr algn="ctr"/>
            <a:r>
              <a:rPr lang="en-GB" sz="3200" dirty="0"/>
              <a:t>🚀 </a:t>
            </a:r>
            <a:r>
              <a:rPr lang="en-GB" sz="3200" b="1" dirty="0">
                <a:latin typeface="Aptos" panose="020B0004020202020204" pitchFamily="34" charset="0"/>
              </a:rPr>
              <a:t>This Session We Will Focus On…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698064921"/>
              </p:ext>
            </p:extLst>
          </p:nvPr>
        </p:nvGraphicFramePr>
        <p:xfrm>
          <a:off x="331679" y="2523043"/>
          <a:ext cx="11951761"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C36E747-4E34-3503-6492-6275DCA69AAC}"/>
              </a:ext>
            </a:extLst>
          </p:cNvPr>
          <p:cNvSpPr txBox="1"/>
          <p:nvPr/>
        </p:nvSpPr>
        <p:spPr>
          <a:xfrm>
            <a:off x="262297" y="981839"/>
            <a:ext cx="11453779" cy="795539"/>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This session will help you build confidence in structuring and expanding your Chapter 4. You’ll learn how to deepen your analysis, apply thematic writing techniques, and ensure your findings clearly link to your research title/question.</a:t>
            </a:r>
            <a:endParaRPr lang="en-GB" sz="1500" dirty="0">
              <a:latin typeface="Aptos" panose="020B0004020202020204" pitchFamily="34" charset="0"/>
            </a:endParaRPr>
          </a:p>
        </p:txBody>
      </p:sp>
    </p:spTree>
    <p:extLst>
      <p:ext uri="{BB962C8B-B14F-4D97-AF65-F5344CB8AC3E}">
        <p14:creationId xmlns:p14="http://schemas.microsoft.com/office/powerpoint/2010/main" val="189445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4">
                                            <p:graphicEl>
                                              <a:dgm id="{572D8017-7F04-463A-AFD4-221FF251D22F}"/>
                                            </p:graphicEl>
                                          </p:spTgt>
                                        </p:tgtEl>
                                        <p:attrNameLst>
                                          <p:attrName>style.visibility</p:attrName>
                                        </p:attrNameLst>
                                      </p:cBhvr>
                                      <p:to>
                                        <p:strVal val="visible"/>
                                      </p:to>
                                    </p:set>
                                    <p:animEffect transition="in" filter="wipe(left)">
                                      <p:cBhvr>
                                        <p:cTn id="19" dur="500"/>
                                        <p:tgtEl>
                                          <p:spTgt spid="4">
                                            <p:graphicEl>
                                              <a:dgm id="{572D8017-7F04-463A-AFD4-221FF251D22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4">
                                            <p:graphicEl>
                                              <a:dgm id="{517E4801-A281-4B6A-AD8B-08022E297BE8}"/>
                                            </p:graphicEl>
                                          </p:spTgt>
                                        </p:tgtEl>
                                        <p:attrNameLst>
                                          <p:attrName>style.visibility</p:attrName>
                                        </p:attrNameLst>
                                      </p:cBhvr>
                                      <p:to>
                                        <p:strVal val="visible"/>
                                      </p:to>
                                    </p:set>
                                    <p:animEffect transition="in" filter="wipe(left)">
                                      <p:cBhvr>
                                        <p:cTn id="24" dur="500"/>
                                        <p:tgtEl>
                                          <p:spTgt spid="4">
                                            <p:graphicEl>
                                              <a:dgm id="{517E4801-A281-4B6A-AD8B-08022E297BE8}"/>
                                            </p:graphicEl>
                                          </p:spTgt>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4">
                                            <p:graphicEl>
                                              <a:dgm id="{FBB3E4BC-5808-4EBF-A504-995847820C3E}"/>
                                            </p:graphicEl>
                                          </p:spTgt>
                                        </p:tgtEl>
                                        <p:attrNameLst>
                                          <p:attrName>style.visibility</p:attrName>
                                        </p:attrNameLst>
                                      </p:cBhvr>
                                      <p:to>
                                        <p:strVal val="visible"/>
                                      </p:to>
                                    </p:set>
                                    <p:animEffect transition="in" filter="wipe(left)">
                                      <p:cBhvr>
                                        <p:cTn id="27" dur="500"/>
                                        <p:tgtEl>
                                          <p:spTgt spid="4">
                                            <p:graphicEl>
                                              <a:dgm id="{FBB3E4BC-5808-4EBF-A504-995847820C3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
                                            <p:graphicEl>
                                              <a:dgm id="{B18370D6-14D6-4787-A51C-A87C59891D14}"/>
                                            </p:graphicEl>
                                          </p:spTgt>
                                        </p:tgtEl>
                                        <p:attrNameLst>
                                          <p:attrName>style.visibility</p:attrName>
                                        </p:attrNameLst>
                                      </p:cBhvr>
                                      <p:to>
                                        <p:strVal val="visible"/>
                                      </p:to>
                                    </p:set>
                                    <p:animEffect transition="in" filter="wipe(left)">
                                      <p:cBhvr>
                                        <p:cTn id="32" dur="500"/>
                                        <p:tgtEl>
                                          <p:spTgt spid="4">
                                            <p:graphicEl>
                                              <a:dgm id="{B18370D6-14D6-4787-A51C-A87C59891D14}"/>
                                            </p:graphic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4">
                                            <p:graphicEl>
                                              <a:dgm id="{5936D2CC-27EE-4977-B178-B6A19FE39FFB}"/>
                                            </p:graphicEl>
                                          </p:spTgt>
                                        </p:tgtEl>
                                        <p:attrNameLst>
                                          <p:attrName>style.visibility</p:attrName>
                                        </p:attrNameLst>
                                      </p:cBhvr>
                                      <p:to>
                                        <p:strVal val="visible"/>
                                      </p:to>
                                    </p:set>
                                    <p:animEffect transition="in" filter="wipe(left)">
                                      <p:cBhvr>
                                        <p:cTn id="35" dur="500"/>
                                        <p:tgtEl>
                                          <p:spTgt spid="4">
                                            <p:graphicEl>
                                              <a:dgm id="{5936D2CC-27EE-4977-B178-B6A19FE39FFB}"/>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4">
                                            <p:graphicEl>
                                              <a:dgm id="{8FDCFBF3-C8DC-40BE-BC28-2A6CE7295A61}"/>
                                            </p:graphicEl>
                                          </p:spTgt>
                                        </p:tgtEl>
                                        <p:attrNameLst>
                                          <p:attrName>style.visibility</p:attrName>
                                        </p:attrNameLst>
                                      </p:cBhvr>
                                      <p:to>
                                        <p:strVal val="visible"/>
                                      </p:to>
                                    </p:set>
                                    <p:animEffect transition="in" filter="wipe(left)">
                                      <p:cBhvr>
                                        <p:cTn id="40" dur="500"/>
                                        <p:tgtEl>
                                          <p:spTgt spid="4">
                                            <p:graphicEl>
                                              <a:dgm id="{8FDCFBF3-C8DC-40BE-BC28-2A6CE7295A61}"/>
                                            </p:graphicEl>
                                          </p:spTgt>
                                        </p:tgtEl>
                                      </p:cBhvr>
                                    </p:animEffect>
                                  </p:childTnLst>
                                </p:cTn>
                              </p:par>
                              <p:par>
                                <p:cTn id="41" presetID="22" presetClass="entr" presetSubtype="8" fill="hold" grpId="0" nodeType="withEffect">
                                  <p:stCondLst>
                                    <p:cond delay="0"/>
                                  </p:stCondLst>
                                  <p:childTnLst>
                                    <p:set>
                                      <p:cBhvr>
                                        <p:cTn id="42" dur="1" fill="hold">
                                          <p:stCondLst>
                                            <p:cond delay="0"/>
                                          </p:stCondLst>
                                        </p:cTn>
                                        <p:tgtEl>
                                          <p:spTgt spid="4">
                                            <p:graphicEl>
                                              <a:dgm id="{73B45522-BA04-4E52-ADA5-E331E4A5D319}"/>
                                            </p:graphicEl>
                                          </p:spTgt>
                                        </p:tgtEl>
                                        <p:attrNameLst>
                                          <p:attrName>style.visibility</p:attrName>
                                        </p:attrNameLst>
                                      </p:cBhvr>
                                      <p:to>
                                        <p:strVal val="visible"/>
                                      </p:to>
                                    </p:set>
                                    <p:animEffect transition="in" filter="wipe(left)">
                                      <p:cBhvr>
                                        <p:cTn id="43" dur="500"/>
                                        <p:tgtEl>
                                          <p:spTgt spid="4">
                                            <p:graphicEl>
                                              <a:dgm id="{73B45522-BA04-4E52-ADA5-E331E4A5D319}"/>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4">
                                            <p:graphicEl>
                                              <a:dgm id="{F394F360-78CF-44E5-BE4C-675C6460ADB4}"/>
                                            </p:graphicEl>
                                          </p:spTgt>
                                        </p:tgtEl>
                                        <p:attrNameLst>
                                          <p:attrName>style.visibility</p:attrName>
                                        </p:attrNameLst>
                                      </p:cBhvr>
                                      <p:to>
                                        <p:strVal val="visible"/>
                                      </p:to>
                                    </p:set>
                                    <p:animEffect transition="in" filter="wipe(left)">
                                      <p:cBhvr>
                                        <p:cTn id="48" dur="500"/>
                                        <p:tgtEl>
                                          <p:spTgt spid="4">
                                            <p:graphicEl>
                                              <a:dgm id="{F394F360-78CF-44E5-BE4C-675C6460ADB4}"/>
                                            </p:graphicEl>
                                          </p:spTgt>
                                        </p:tgtEl>
                                      </p:cBhvr>
                                    </p:animEffect>
                                  </p:childTnLst>
                                </p:cTn>
                              </p:par>
                              <p:par>
                                <p:cTn id="49" presetID="22" presetClass="entr" presetSubtype="8" fill="hold" grpId="0" nodeType="withEffect">
                                  <p:stCondLst>
                                    <p:cond delay="0"/>
                                  </p:stCondLst>
                                  <p:childTnLst>
                                    <p:set>
                                      <p:cBhvr>
                                        <p:cTn id="50" dur="1" fill="hold">
                                          <p:stCondLst>
                                            <p:cond delay="0"/>
                                          </p:stCondLst>
                                        </p:cTn>
                                        <p:tgtEl>
                                          <p:spTgt spid="4">
                                            <p:graphicEl>
                                              <a:dgm id="{ADB600CB-6ED8-4BAD-B4C0-94E2BEE7E23E}"/>
                                            </p:graphicEl>
                                          </p:spTgt>
                                        </p:tgtEl>
                                        <p:attrNameLst>
                                          <p:attrName>style.visibility</p:attrName>
                                        </p:attrNameLst>
                                      </p:cBhvr>
                                      <p:to>
                                        <p:strVal val="visible"/>
                                      </p:to>
                                    </p:set>
                                    <p:animEffect transition="in" filter="wipe(left)">
                                      <p:cBhvr>
                                        <p:cTn id="51" dur="500"/>
                                        <p:tgtEl>
                                          <p:spTgt spid="4">
                                            <p:graphicEl>
                                              <a:dgm id="{ADB600CB-6ED8-4BAD-B4C0-94E2BEE7E23E}"/>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8" fill="hold" grpId="0" nodeType="clickEffect">
                                  <p:stCondLst>
                                    <p:cond delay="0"/>
                                  </p:stCondLst>
                                  <p:childTnLst>
                                    <p:set>
                                      <p:cBhvr>
                                        <p:cTn id="55" dur="1" fill="hold">
                                          <p:stCondLst>
                                            <p:cond delay="0"/>
                                          </p:stCondLst>
                                        </p:cTn>
                                        <p:tgtEl>
                                          <p:spTgt spid="4">
                                            <p:graphicEl>
                                              <a:dgm id="{02C89415-A737-417D-BE8E-401D4DF0DD7F}"/>
                                            </p:graphicEl>
                                          </p:spTgt>
                                        </p:tgtEl>
                                        <p:attrNameLst>
                                          <p:attrName>style.visibility</p:attrName>
                                        </p:attrNameLst>
                                      </p:cBhvr>
                                      <p:to>
                                        <p:strVal val="visible"/>
                                      </p:to>
                                    </p:set>
                                    <p:animEffect transition="in" filter="wipe(left)">
                                      <p:cBhvr>
                                        <p:cTn id="56" dur="500"/>
                                        <p:tgtEl>
                                          <p:spTgt spid="4">
                                            <p:graphicEl>
                                              <a:dgm id="{02C89415-A737-417D-BE8E-401D4DF0DD7F}"/>
                                            </p:graphicEl>
                                          </p:spTgt>
                                        </p:tgtEl>
                                      </p:cBhvr>
                                    </p:animEffect>
                                  </p:childTnLst>
                                </p:cTn>
                              </p:par>
                              <p:par>
                                <p:cTn id="57" presetID="22" presetClass="entr" presetSubtype="8" fill="hold" grpId="0" nodeType="withEffect">
                                  <p:stCondLst>
                                    <p:cond delay="0"/>
                                  </p:stCondLst>
                                  <p:childTnLst>
                                    <p:set>
                                      <p:cBhvr>
                                        <p:cTn id="58" dur="1" fill="hold">
                                          <p:stCondLst>
                                            <p:cond delay="0"/>
                                          </p:stCondLst>
                                        </p:cTn>
                                        <p:tgtEl>
                                          <p:spTgt spid="4">
                                            <p:graphicEl>
                                              <a:dgm id="{2B993175-A807-4061-AE41-D66B5FDC310F}"/>
                                            </p:graphicEl>
                                          </p:spTgt>
                                        </p:tgtEl>
                                        <p:attrNameLst>
                                          <p:attrName>style.visibility</p:attrName>
                                        </p:attrNameLst>
                                      </p:cBhvr>
                                      <p:to>
                                        <p:strVal val="visible"/>
                                      </p:to>
                                    </p:set>
                                    <p:animEffect transition="in" filter="wipe(left)">
                                      <p:cBhvr>
                                        <p:cTn id="59" dur="500"/>
                                        <p:tgtEl>
                                          <p:spTgt spid="4">
                                            <p:graphicEl>
                                              <a:dgm id="{2B993175-A807-4061-AE41-D66B5FDC310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42B89-4A84-512F-A720-9055DC4186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6455A1-A3E8-B3CF-ED91-FDEAC5E8E33F}"/>
              </a:ext>
            </a:extLst>
          </p:cNvPr>
          <p:cNvSpPr>
            <a:spLocks noGrp="1"/>
          </p:cNvSpPr>
          <p:nvPr>
            <p:ph type="title"/>
          </p:nvPr>
        </p:nvSpPr>
        <p:spPr>
          <a:xfrm>
            <a:off x="242792" y="-40694"/>
            <a:ext cx="11481847" cy="1325563"/>
          </a:xfrm>
        </p:spPr>
        <p:txBody>
          <a:bodyPr>
            <a:normAutofit/>
          </a:bodyPr>
          <a:lstStyle/>
          <a:p>
            <a:pPr algn="ctr"/>
            <a:r>
              <a:rPr lang="en-GB" sz="3200" b="1" dirty="0">
                <a:latin typeface="Aptos" panose="020B0004020202020204" pitchFamily="34" charset="0"/>
              </a:rPr>
              <a:t>Are You Ready to Begin Chapter 4? 📘</a:t>
            </a:r>
          </a:p>
        </p:txBody>
      </p:sp>
      <p:sp>
        <p:nvSpPr>
          <p:cNvPr id="5" name="Rectangle 4">
            <a:extLst>
              <a:ext uri="{FF2B5EF4-FFF2-40B4-BE49-F238E27FC236}">
                <a16:creationId xmlns:a16="http://schemas.microsoft.com/office/drawing/2014/main" id="{27C3A281-E1A7-055F-9DF2-11A98513624D}"/>
              </a:ext>
            </a:extLst>
          </p:cNvPr>
          <p:cNvSpPr/>
          <p:nvPr/>
        </p:nvSpPr>
        <p:spPr>
          <a:xfrm>
            <a:off x="-1" y="566471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9E8FB495-985C-7B54-390E-2C172E9F8CC3}"/>
              </a:ext>
            </a:extLst>
          </p:cNvPr>
          <p:cNvSpPr>
            <a:spLocks noGrp="1"/>
          </p:cNvSpPr>
          <p:nvPr>
            <p:ph idx="1"/>
          </p:nvPr>
        </p:nvSpPr>
        <p:spPr>
          <a:xfrm>
            <a:off x="118149" y="1114456"/>
            <a:ext cx="5758101" cy="4910455"/>
          </a:xfrm>
        </p:spPr>
        <p:txBody>
          <a:bodyPr>
            <a:noAutofit/>
          </a:bodyPr>
          <a:lstStyle/>
          <a:p>
            <a:pPr marL="0" indent="0">
              <a:lnSpc>
                <a:spcPct val="150000"/>
              </a:lnSpc>
              <a:buNone/>
            </a:pPr>
            <a:r>
              <a:rPr lang="en-GB" sz="1300" b="1" dirty="0">
                <a:latin typeface="Aptos" panose="020B0004020202020204" pitchFamily="34" charset="0"/>
              </a:rPr>
              <a:t>Stage 3 of the Literature Tracking &amp; Analysis Workbook must be completed first! </a:t>
            </a:r>
          </a:p>
          <a:p>
            <a:pPr marL="0" indent="0">
              <a:lnSpc>
                <a:spcPct val="150000"/>
              </a:lnSpc>
              <a:buNone/>
            </a:pPr>
            <a:r>
              <a:rPr lang="en-GB" sz="1300" dirty="0">
                <a:latin typeface="Aptos" panose="020B0004020202020204" pitchFamily="34" charset="0"/>
              </a:rPr>
              <a:t>Stage 3 is where you compare the findings from your five selected sources and develop the themes that will structure Chapter 4.</a:t>
            </a:r>
          </a:p>
          <a:p>
            <a:pPr marL="0" indent="0">
              <a:lnSpc>
                <a:spcPct val="150000"/>
              </a:lnSpc>
              <a:buNone/>
            </a:pPr>
            <a:r>
              <a:rPr lang="en-GB" sz="1300" dirty="0">
                <a:latin typeface="Aptos" panose="020B0004020202020204" pitchFamily="34" charset="0"/>
              </a:rPr>
              <a:t>Before beginning the chapter, check that you have:</a:t>
            </a:r>
          </a:p>
          <a:p>
            <a:pPr>
              <a:lnSpc>
                <a:spcPct val="150000"/>
              </a:lnSpc>
              <a:buFont typeface="Courier New" panose="02070309020205020404" pitchFamily="49" charset="0"/>
              <a:buChar char="o"/>
            </a:pPr>
            <a:r>
              <a:rPr lang="en-GB" sz="1300" dirty="0">
                <a:latin typeface="Aptos" panose="020B0004020202020204" pitchFamily="34" charset="0"/>
              </a:rPr>
              <a:t>completed Stage 2 for all five selected sources</a:t>
            </a:r>
          </a:p>
          <a:p>
            <a:pPr>
              <a:lnSpc>
                <a:spcPct val="150000"/>
              </a:lnSpc>
              <a:buFont typeface="Courier New" panose="02070309020205020404" pitchFamily="49" charset="0"/>
              <a:buChar char="o"/>
            </a:pPr>
            <a:r>
              <a:rPr lang="en-GB" sz="1300" dirty="0">
                <a:latin typeface="Aptos" panose="020B0004020202020204" pitchFamily="34" charset="0"/>
              </a:rPr>
              <a:t>recorded the main findings from each source</a:t>
            </a:r>
          </a:p>
          <a:p>
            <a:pPr>
              <a:lnSpc>
                <a:spcPct val="150000"/>
              </a:lnSpc>
              <a:buFont typeface="Courier New" panose="02070309020205020404" pitchFamily="49" charset="0"/>
              <a:buChar char="o"/>
            </a:pPr>
            <a:r>
              <a:rPr lang="en-GB" sz="1300" dirty="0">
                <a:latin typeface="Aptos" panose="020B0004020202020204" pitchFamily="34" charset="0"/>
              </a:rPr>
              <a:t>identified useful keywords and important ideas</a:t>
            </a:r>
          </a:p>
          <a:p>
            <a:pPr>
              <a:lnSpc>
                <a:spcPct val="150000"/>
              </a:lnSpc>
              <a:buFont typeface="Courier New" panose="02070309020205020404" pitchFamily="49" charset="0"/>
              <a:buChar char="o"/>
            </a:pPr>
            <a:r>
              <a:rPr lang="en-GB" sz="1300" dirty="0">
                <a:latin typeface="Aptos" panose="020B0004020202020204" pitchFamily="34" charset="0"/>
              </a:rPr>
              <a:t>compared the evidence across the five sources</a:t>
            </a:r>
          </a:p>
          <a:p>
            <a:pPr>
              <a:lnSpc>
                <a:spcPct val="150000"/>
              </a:lnSpc>
              <a:buFont typeface="Courier New" panose="02070309020205020404" pitchFamily="49" charset="0"/>
              <a:buChar char="o"/>
            </a:pPr>
            <a:r>
              <a:rPr lang="en-GB" sz="1300" dirty="0">
                <a:latin typeface="Aptos" panose="020B0004020202020204" pitchFamily="34" charset="0"/>
              </a:rPr>
              <a:t>highlighted repeated or closely related ideas</a:t>
            </a:r>
          </a:p>
          <a:p>
            <a:pPr>
              <a:lnSpc>
                <a:spcPct val="150000"/>
              </a:lnSpc>
              <a:buFont typeface="Courier New" panose="02070309020205020404" pitchFamily="49" charset="0"/>
              <a:buChar char="o"/>
            </a:pPr>
            <a:r>
              <a:rPr lang="en-GB" sz="1300" dirty="0">
                <a:latin typeface="Aptos" panose="020B0004020202020204" pitchFamily="34" charset="0"/>
              </a:rPr>
              <a:t>grouped connected ideas together</a:t>
            </a:r>
          </a:p>
          <a:p>
            <a:pPr>
              <a:lnSpc>
                <a:spcPct val="150000"/>
              </a:lnSpc>
              <a:buFont typeface="Courier New" panose="02070309020205020404" pitchFamily="49" charset="0"/>
              <a:buChar char="o"/>
            </a:pPr>
            <a:r>
              <a:rPr lang="en-GB" sz="1300" dirty="0">
                <a:latin typeface="Aptos" panose="020B0004020202020204" pitchFamily="34" charset="0"/>
              </a:rPr>
              <a:t>created two or three possible themes</a:t>
            </a:r>
          </a:p>
          <a:p>
            <a:pPr>
              <a:lnSpc>
                <a:spcPct val="150000"/>
              </a:lnSpc>
              <a:buFont typeface="Courier New" panose="02070309020205020404" pitchFamily="49" charset="0"/>
              <a:buChar char="o"/>
            </a:pPr>
            <a:r>
              <a:rPr lang="en-GB" sz="1300" dirty="0">
                <a:latin typeface="Aptos" panose="020B0004020202020204" pitchFamily="34" charset="0"/>
              </a:rPr>
              <a:t>recorded which sources support each theme</a:t>
            </a:r>
          </a:p>
        </p:txBody>
      </p:sp>
      <p:cxnSp>
        <p:nvCxnSpPr>
          <p:cNvPr id="8" name="Straight Connector 7">
            <a:extLst>
              <a:ext uri="{FF2B5EF4-FFF2-40B4-BE49-F238E27FC236}">
                <a16:creationId xmlns:a16="http://schemas.microsoft.com/office/drawing/2014/main" id="{AC909DFE-2B0A-C236-5111-EDF07B753C70}"/>
              </a:ext>
            </a:extLst>
          </p:cNvPr>
          <p:cNvCxnSpPr>
            <a:cxnSpLocks/>
          </p:cNvCxnSpPr>
          <p:nvPr/>
        </p:nvCxnSpPr>
        <p:spPr>
          <a:xfrm>
            <a:off x="5994400" y="1036320"/>
            <a:ext cx="0" cy="5283200"/>
          </a:xfrm>
          <a:prstGeom prst="line">
            <a:avLst/>
          </a:prstGeom>
          <a:ln w="38100">
            <a:solidFill>
              <a:srgbClr val="004F9F"/>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B3012E2-F556-176F-9384-4DA88538EF22}"/>
              </a:ext>
            </a:extLst>
          </p:cNvPr>
          <p:cNvCxnSpPr>
            <a:cxnSpLocks/>
          </p:cNvCxnSpPr>
          <p:nvPr/>
        </p:nvCxnSpPr>
        <p:spPr>
          <a:xfrm>
            <a:off x="6004560" y="3681039"/>
            <a:ext cx="5853208" cy="27361"/>
          </a:xfrm>
          <a:prstGeom prst="line">
            <a:avLst/>
          </a:prstGeom>
          <a:ln w="38100">
            <a:solidFill>
              <a:srgbClr val="004F9F"/>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67D0897-F843-938E-2793-F355BEDC584A}"/>
              </a:ext>
            </a:extLst>
          </p:cNvPr>
          <p:cNvSpPr txBox="1"/>
          <p:nvPr/>
        </p:nvSpPr>
        <p:spPr>
          <a:xfrm>
            <a:off x="6302971" y="1035722"/>
            <a:ext cx="5530706" cy="2482796"/>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5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Route A: Stage 3 is Complete✅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You are ready to begin planning Chapter 4.</a:t>
            </a:r>
            <a:br>
              <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br>
            <a:r>
              <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Start by checking that each theme:</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Relates clearly to your research question</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Is supported by more than one source</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Is broad enough to support a detailed discussion</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Has a clear and meaningful name</a:t>
            </a:r>
          </a:p>
        </p:txBody>
      </p:sp>
      <p:sp>
        <p:nvSpPr>
          <p:cNvPr id="18" name="TextBox 17">
            <a:extLst>
              <a:ext uri="{FF2B5EF4-FFF2-40B4-BE49-F238E27FC236}">
                <a16:creationId xmlns:a16="http://schemas.microsoft.com/office/drawing/2014/main" id="{E333CD7E-13CE-B463-ABF5-5336D901D62D}"/>
              </a:ext>
            </a:extLst>
          </p:cNvPr>
          <p:cNvSpPr txBox="1"/>
          <p:nvPr/>
        </p:nvSpPr>
        <p:spPr>
          <a:xfrm>
            <a:off x="6308576" y="3870921"/>
            <a:ext cx="5416063" cy="2516073"/>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5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Route B: Stage 3 Is Incomplete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Continue working on the workbook before starting Chapter 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Do not choose Chapter 4 theme headings simply because they sound suitable. Your themes must come from the evidence recorded in Stages 2 and 3 – this is the thematic analysis method!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500" b="1" i="0" u="none" strike="noStrike" kern="1200" cap="none" spc="0" normalizeH="0" baseline="0" noProof="0" dirty="0">
              <a:ln>
                <a:noFill/>
              </a:ln>
              <a:solidFill>
                <a:prstClr val="black"/>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Your evidence creates your themes. Your themes create the structure of Chapter 4.</a:t>
            </a:r>
            <a:endParaRPr kumimoji="0" lang="en-GB" sz="1500" b="0" i="0" u="none" strike="noStrike" kern="1200" cap="none" spc="0" normalizeH="0" baseline="0" noProof="0" dirty="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632391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0ECEFF73-7CBB-E35D-900E-01B4F12E4FB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D113028-523F-5FD1-77E0-AA7B4927D699}"/>
              </a:ext>
            </a:extLst>
          </p:cNvPr>
          <p:cNvSpPr txBox="1"/>
          <p:nvPr/>
        </p:nvSpPr>
        <p:spPr>
          <a:xfrm>
            <a:off x="416754" y="1941187"/>
            <a:ext cx="5211445" cy="2975623"/>
          </a:xfrm>
          <a:prstGeom prst="rect">
            <a:avLst/>
          </a:prstGeom>
        </p:spPr>
        <p:txBody>
          <a:bodyPr vert="horz" wrap="square" lIns="0" tIns="13335" rIns="0" bIns="0" rtlCol="0">
            <a:spAutoFit/>
          </a:bodyPr>
          <a:lstStyle/>
          <a:p>
            <a:pPr marL="12700" algn="ctr">
              <a:lnSpc>
                <a:spcPct val="150000"/>
              </a:lnSpc>
              <a:spcBef>
                <a:spcPts val="105"/>
              </a:spcBef>
            </a:pPr>
            <a:r>
              <a:rPr lang="en-GB" sz="4400" b="1" spc="75" dirty="0">
                <a:solidFill>
                  <a:srgbClr val="FFFFFF"/>
                </a:solidFill>
                <a:latin typeface="Aptos" panose="020B0004020202020204" pitchFamily="34" charset="0"/>
                <a:cs typeface="Calibri"/>
              </a:rPr>
              <a:t>Chapter 4: </a:t>
            </a:r>
          </a:p>
          <a:p>
            <a:pPr marL="12700" algn="ctr">
              <a:lnSpc>
                <a:spcPct val="150000"/>
              </a:lnSpc>
              <a:spcBef>
                <a:spcPts val="105"/>
              </a:spcBef>
            </a:pPr>
            <a:r>
              <a:rPr lang="en-GB" sz="4400" b="1" spc="75" dirty="0">
                <a:solidFill>
                  <a:srgbClr val="FFFFFF"/>
                </a:solidFill>
                <a:latin typeface="Aptos" panose="020B0004020202020204" pitchFamily="34" charset="0"/>
                <a:cs typeface="Calibri"/>
              </a:rPr>
              <a:t>Findings &amp; Discussion </a:t>
            </a:r>
            <a:endParaRPr sz="4400" dirty="0">
              <a:latin typeface="Aptos" panose="020B0004020202020204" pitchFamily="34" charset="0"/>
              <a:cs typeface="Calibri"/>
            </a:endParaRPr>
          </a:p>
        </p:txBody>
      </p:sp>
      <p:pic>
        <p:nvPicPr>
          <p:cNvPr id="5" name="Picture 4">
            <a:extLst>
              <a:ext uri="{FF2B5EF4-FFF2-40B4-BE49-F238E27FC236}">
                <a16:creationId xmlns:a16="http://schemas.microsoft.com/office/drawing/2014/main" id="{89EAD2F8-442B-ECE3-98EA-8DA22329A4A6}"/>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539" b="99136" l="1719" r="98698">
                        <a14:foregroundMark x1="48802" y1="40086" x2="48802" y2="40086"/>
                        <a14:foregroundMark x1="66667" y1="20692" x2="66667" y2="20692"/>
                        <a14:foregroundMark x1="67083" y1="18909" x2="67083" y2="18909"/>
                        <a14:foregroundMark x1="37760" y1="20097" x2="37760" y2="20097"/>
                        <a14:foregroundMark x1="37344" y1="20529" x2="37344" y2="20529"/>
                        <a14:foregroundMark x1="29167" y1="25662" x2="29167" y2="25662"/>
                        <a14:foregroundMark x1="53333" y1="34954" x2="53333" y2="34954"/>
                        <a14:foregroundMark x1="31250" y1="33333" x2="31250" y2="33333"/>
                        <a14:foregroundMark x1="36042" y1="42842" x2="36042" y2="42842"/>
                        <a14:foregroundMark x1="56042" y1="47164" x2="56042" y2="47164"/>
                        <a14:foregroundMark x1="24219" y1="48190" x2="24219" y2="48190"/>
                        <a14:foregroundMark x1="26875" y1="57050" x2="26875" y2="57050"/>
                        <a14:foregroundMark x1="27656" y1="62399" x2="27656" y2="62399"/>
                        <a14:foregroundMark x1="28021" y1="66343" x2="28021" y2="66343"/>
                        <a14:foregroundMark x1="30677" y1="72663" x2="30677" y2="72663"/>
                        <a14:foregroundMark x1="30885" y1="76445" x2="30885" y2="76445"/>
                        <a14:foregroundMark x1="30885" y1="81740" x2="30885" y2="81740"/>
                        <a14:foregroundMark x1="94688" y1="90276" x2="94688" y2="90276"/>
                        <a14:foregroundMark x1="98698" y1="90276" x2="98698" y2="90276"/>
                        <a14:foregroundMark x1="5521" y1="90276" x2="5521" y2="90276"/>
                        <a14:foregroundMark x1="1719" y1="90276" x2="1719" y2="90276"/>
                        <a14:foregroundMark x1="48958" y1="96164" x2="48958" y2="96164"/>
                        <a14:foregroundMark x1="30885" y1="95192" x2="30885" y2="95192"/>
                        <a14:foregroundMark x1="67656" y1="94219" x2="67656" y2="94219"/>
                        <a14:foregroundMark x1="50313" y1="99136" x2="50313" y2="99136"/>
                        <a14:foregroundMark x1="85938" y1="32955" x2="85938" y2="32955"/>
                        <a14:foregroundMark x1="74688" y1="23663" x2="74688" y2="23663"/>
                        <a14:foregroundMark x1="93750" y1="18531" x2="93750" y2="18531"/>
                        <a14:foregroundMark x1="92969" y1="17180" x2="92969" y2="17180"/>
                        <a14:foregroundMark x1="94323" y1="17342" x2="94323" y2="17342"/>
                        <a14:foregroundMark x1="94896" y1="3728" x2="94896" y2="3728"/>
                        <a14:foregroundMark x1="68021" y1="5673" x2="68021" y2="5673"/>
                        <a14:foregroundMark x1="68958" y1="5889" x2="68958" y2="5889"/>
                        <a14:foregroundMark x1="69167" y1="4700" x2="69167" y2="4700"/>
                        <a14:foregroundMark x1="41719" y1="2539" x2="41719" y2="2539"/>
                        <a14:foregroundMark x1="3438" y1="6699" x2="3438" y2="6699"/>
                        <a14:foregroundMark x1="22865" y1="7888" x2="22865" y2="7888"/>
                        <a14:foregroundMark x1="5521" y1="26634" x2="5521" y2="26634"/>
                        <a14:foregroundMark x1="4427" y1="28039" x2="4427" y2="28039"/>
                        <a14:foregroundMark x1="5729" y1="28039" x2="5729" y2="28039"/>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6833792" y="1091586"/>
            <a:ext cx="4849091" cy="4674826"/>
          </a:xfrm>
          <a:prstGeom prst="rect">
            <a:avLst/>
          </a:prstGeom>
        </p:spPr>
      </p:pic>
    </p:spTree>
    <p:extLst>
      <p:ext uri="{BB962C8B-B14F-4D97-AF65-F5344CB8AC3E}">
        <p14:creationId xmlns:p14="http://schemas.microsoft.com/office/powerpoint/2010/main" val="442821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39207-F32D-93AF-6186-E3E8EF547E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713F3A-323F-FEFA-AEFA-9405E4EEC63B}"/>
              </a:ext>
            </a:extLst>
          </p:cNvPr>
          <p:cNvSpPr>
            <a:spLocks noGrp="1"/>
          </p:cNvSpPr>
          <p:nvPr>
            <p:ph type="title"/>
          </p:nvPr>
        </p:nvSpPr>
        <p:spPr>
          <a:xfrm>
            <a:off x="242792" y="-168456"/>
            <a:ext cx="11481847" cy="1325563"/>
          </a:xfrm>
        </p:spPr>
        <p:txBody>
          <a:bodyPr>
            <a:normAutofit/>
          </a:bodyPr>
          <a:lstStyle/>
          <a:p>
            <a:pPr algn="ctr"/>
            <a:r>
              <a:rPr lang="en-GB" sz="3200" b="1" dirty="0">
                <a:latin typeface="Aptos" panose="020B0004020202020204" pitchFamily="34" charset="0"/>
              </a:rPr>
              <a:t>How the Workbook Leads to Chapter 4 🔎</a:t>
            </a:r>
          </a:p>
        </p:txBody>
      </p:sp>
      <p:sp>
        <p:nvSpPr>
          <p:cNvPr id="5" name="Rectangle 4">
            <a:extLst>
              <a:ext uri="{FF2B5EF4-FFF2-40B4-BE49-F238E27FC236}">
                <a16:creationId xmlns:a16="http://schemas.microsoft.com/office/drawing/2014/main" id="{CFA1E46A-39B4-6786-F89C-1F7018303F36}"/>
              </a:ext>
            </a:extLst>
          </p:cNvPr>
          <p:cNvSpPr/>
          <p:nvPr/>
        </p:nvSpPr>
        <p:spPr>
          <a:xfrm>
            <a:off x="0" y="5690171"/>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1" name="Content Placeholder 10">
            <a:extLst>
              <a:ext uri="{FF2B5EF4-FFF2-40B4-BE49-F238E27FC236}">
                <a16:creationId xmlns:a16="http://schemas.microsoft.com/office/drawing/2014/main" id="{B9CCC9BA-6AEF-DCD5-2980-09785F8B2F6D}"/>
              </a:ext>
            </a:extLst>
          </p:cNvPr>
          <p:cNvGraphicFramePr>
            <a:graphicFrameLocks noGrp="1"/>
          </p:cNvGraphicFramePr>
          <p:nvPr>
            <p:ph idx="1"/>
          </p:nvPr>
        </p:nvGraphicFramePr>
        <p:xfrm>
          <a:off x="90395" y="822394"/>
          <a:ext cx="5751607" cy="54463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8" name="Straight Connector 7">
            <a:extLst>
              <a:ext uri="{FF2B5EF4-FFF2-40B4-BE49-F238E27FC236}">
                <a16:creationId xmlns:a16="http://schemas.microsoft.com/office/drawing/2014/main" id="{232895FB-5352-A63C-907F-815DBA77EC01}"/>
              </a:ext>
            </a:extLst>
          </p:cNvPr>
          <p:cNvCxnSpPr>
            <a:cxnSpLocks/>
          </p:cNvCxnSpPr>
          <p:nvPr/>
        </p:nvCxnSpPr>
        <p:spPr>
          <a:xfrm>
            <a:off x="5994400" y="1036320"/>
            <a:ext cx="0" cy="5354320"/>
          </a:xfrm>
          <a:prstGeom prst="line">
            <a:avLst/>
          </a:prstGeom>
          <a:ln w="38100">
            <a:solidFill>
              <a:srgbClr val="004F9F"/>
            </a:solidFill>
          </a:ln>
        </p:spPr>
        <p:style>
          <a:lnRef idx="1">
            <a:schemeClr val="accent1"/>
          </a:lnRef>
          <a:fillRef idx="0">
            <a:schemeClr val="accent1"/>
          </a:fillRef>
          <a:effectRef idx="0">
            <a:schemeClr val="accent1"/>
          </a:effectRef>
          <a:fontRef idx="minor">
            <a:schemeClr val="tx1"/>
          </a:fontRef>
        </p:style>
      </p:cxnSp>
      <p:graphicFrame>
        <p:nvGraphicFramePr>
          <p:cNvPr id="12" name="Diagram 11">
            <a:extLst>
              <a:ext uri="{FF2B5EF4-FFF2-40B4-BE49-F238E27FC236}">
                <a16:creationId xmlns:a16="http://schemas.microsoft.com/office/drawing/2014/main" id="{A2665C88-9929-6B0F-E51F-26FF86136497}"/>
              </a:ext>
            </a:extLst>
          </p:cNvPr>
          <p:cNvGraphicFramePr/>
          <p:nvPr/>
        </p:nvGraphicFramePr>
        <p:xfrm>
          <a:off x="6146797" y="894080"/>
          <a:ext cx="5954807" cy="52324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50566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6527DF98-72AE-49A4-0C94-D8A4C78A98BD}"/>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FF67A87D-B5F1-04A6-3619-DE453FF94721}"/>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AD1E01-0EBA-C3C5-67B4-C5F3997A4B84}"/>
              </a:ext>
            </a:extLst>
          </p:cNvPr>
          <p:cNvSpPr>
            <a:spLocks noGrp="1"/>
          </p:cNvSpPr>
          <p:nvPr>
            <p:ph type="title"/>
          </p:nvPr>
        </p:nvSpPr>
        <p:spPr>
          <a:xfrm>
            <a:off x="284754" y="-117131"/>
            <a:ext cx="11481847" cy="1325563"/>
          </a:xfrm>
        </p:spPr>
        <p:txBody>
          <a:bodyPr>
            <a:normAutofit/>
          </a:bodyPr>
          <a:lstStyle/>
          <a:p>
            <a:pPr algn="ctr"/>
            <a:r>
              <a:rPr lang="en-GB" sz="2800" b="1" dirty="0">
                <a:latin typeface="Aptos" panose="020B0004020202020204" pitchFamily="34" charset="0"/>
              </a:rPr>
              <a:t>How Stage 3 Creates a Theme 🔎</a:t>
            </a:r>
          </a:p>
        </p:txBody>
      </p:sp>
      <p:sp>
        <p:nvSpPr>
          <p:cNvPr id="4" name="TextBox 3">
            <a:extLst>
              <a:ext uri="{FF2B5EF4-FFF2-40B4-BE49-F238E27FC236}">
                <a16:creationId xmlns:a16="http://schemas.microsoft.com/office/drawing/2014/main" id="{AF568606-213C-CF1A-77C8-17FF77F55898}"/>
              </a:ext>
            </a:extLst>
          </p:cNvPr>
          <p:cNvSpPr txBox="1"/>
          <p:nvPr/>
        </p:nvSpPr>
        <p:spPr>
          <a:xfrm>
            <a:off x="335280" y="854617"/>
            <a:ext cx="11380796" cy="707630"/>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Comparing Keywords and Related Ideas - </a:t>
            </a:r>
            <a:r>
              <a:rPr kumimoji="0" lang="en-GB" sz="14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In Stage 2, the researcher recorded keywords and important ideas from each selected source. In Stage 3, these ideas were compared to identify patterns across the evidence.</a:t>
            </a:r>
          </a:p>
        </p:txBody>
      </p:sp>
      <p:graphicFrame>
        <p:nvGraphicFramePr>
          <p:cNvPr id="8" name="Table 7">
            <a:extLst>
              <a:ext uri="{FF2B5EF4-FFF2-40B4-BE49-F238E27FC236}">
                <a16:creationId xmlns:a16="http://schemas.microsoft.com/office/drawing/2014/main" id="{7EFEB9B3-AF46-6897-9154-339717A5BB9A}"/>
              </a:ext>
            </a:extLst>
          </p:cNvPr>
          <p:cNvGraphicFramePr>
            <a:graphicFrameLocks noGrp="1"/>
          </p:cNvGraphicFramePr>
          <p:nvPr/>
        </p:nvGraphicFramePr>
        <p:xfrm>
          <a:off x="409575" y="2184925"/>
          <a:ext cx="6397625" cy="3996827"/>
        </p:xfrm>
        <a:graphic>
          <a:graphicData uri="http://schemas.openxmlformats.org/drawingml/2006/table">
            <a:tbl>
              <a:tblPr>
                <a:tableStyleId>{5C22544A-7EE6-4342-B048-85BDC9FD1C3A}</a:tableStyleId>
              </a:tblPr>
              <a:tblGrid>
                <a:gridCol w="1781639">
                  <a:extLst>
                    <a:ext uri="{9D8B030D-6E8A-4147-A177-3AD203B41FA5}">
                      <a16:colId xmlns:a16="http://schemas.microsoft.com/office/drawing/2014/main" val="3768406503"/>
                    </a:ext>
                  </a:extLst>
                </a:gridCol>
                <a:gridCol w="4615986">
                  <a:extLst>
                    <a:ext uri="{9D8B030D-6E8A-4147-A177-3AD203B41FA5}">
                      <a16:colId xmlns:a16="http://schemas.microsoft.com/office/drawing/2014/main" val="514836608"/>
                    </a:ext>
                  </a:extLst>
                </a:gridCol>
              </a:tblGrid>
              <a:tr h="426845">
                <a:tc>
                  <a:txBody>
                    <a:bodyPr/>
                    <a:lstStyle/>
                    <a:p>
                      <a:pPr>
                        <a:buNone/>
                      </a:pPr>
                      <a:r>
                        <a:rPr lang="en-GB" sz="1600" b="1">
                          <a:latin typeface="Aptos" panose="020B0004020202020204" pitchFamily="34" charset="0"/>
                        </a:rPr>
                        <a:t>Selected Source</a:t>
                      </a:r>
                    </a:p>
                  </a:txBody>
                  <a:tcPr anchor="ctr">
                    <a:solidFill>
                      <a:schemeClr val="accent1">
                        <a:lumMod val="40000"/>
                        <a:lumOff val="60000"/>
                      </a:schemeClr>
                    </a:solidFill>
                  </a:tcPr>
                </a:tc>
                <a:tc>
                  <a:txBody>
                    <a:bodyPr/>
                    <a:lstStyle/>
                    <a:p>
                      <a:pPr>
                        <a:buNone/>
                      </a:pPr>
                      <a:r>
                        <a:rPr lang="en-GB" sz="1600" b="1" dirty="0">
                          <a:latin typeface="Aptos" panose="020B0004020202020204" pitchFamily="34" charset="0"/>
                        </a:rPr>
                        <a:t>Keywords and Related Ideas</a:t>
                      </a:r>
                    </a:p>
                  </a:txBody>
                  <a:tcPr anchor="ctr">
                    <a:solidFill>
                      <a:schemeClr val="accent1">
                        <a:lumMod val="40000"/>
                        <a:lumOff val="60000"/>
                      </a:schemeClr>
                    </a:solidFill>
                  </a:tcPr>
                </a:tc>
                <a:extLst>
                  <a:ext uri="{0D108BD9-81ED-4DB2-BD59-A6C34878D82A}">
                    <a16:rowId xmlns:a16="http://schemas.microsoft.com/office/drawing/2014/main" val="2646798748"/>
                  </a:ext>
                </a:extLst>
              </a:tr>
              <a:tr h="737279">
                <a:tc>
                  <a:txBody>
                    <a:bodyPr/>
                    <a:lstStyle/>
                    <a:p>
                      <a:pPr>
                        <a:buNone/>
                      </a:pPr>
                      <a:r>
                        <a:rPr lang="en-GB" sz="1600">
                          <a:latin typeface="Aptos" panose="020B0004020202020204" pitchFamily="34" charset="0"/>
                        </a:rPr>
                        <a:t>Aguirre Velasco et al. (2020)</a:t>
                      </a:r>
                    </a:p>
                  </a:txBody>
                  <a:tcPr anchor="ctr"/>
                </a:tc>
                <a:tc>
                  <a:txBody>
                    <a:bodyPr/>
                    <a:lstStyle/>
                    <a:p>
                      <a:pPr>
                        <a:buNone/>
                      </a:pPr>
                      <a:r>
                        <a:rPr lang="en-GB" sz="1600" dirty="0">
                          <a:highlight>
                            <a:srgbClr val="FFFF00"/>
                          </a:highlight>
                          <a:latin typeface="Aptos" panose="020B0004020202020204" pitchFamily="34" charset="0"/>
                        </a:rPr>
                        <a:t>stigma</a:t>
                      </a:r>
                      <a:r>
                        <a:rPr lang="en-GB" sz="1600" dirty="0">
                          <a:latin typeface="Aptos" panose="020B0004020202020204" pitchFamily="34" charset="0"/>
                        </a:rPr>
                        <a:t>, </a:t>
                      </a:r>
                      <a:r>
                        <a:rPr lang="en-GB" sz="1600" dirty="0">
                          <a:highlight>
                            <a:srgbClr val="FFFF00"/>
                          </a:highlight>
                          <a:latin typeface="Aptos" panose="020B0004020202020204" pitchFamily="34" charset="0"/>
                        </a:rPr>
                        <a:t>fear of judgement</a:t>
                      </a:r>
                      <a:r>
                        <a:rPr lang="en-GB" sz="1600" dirty="0">
                          <a:latin typeface="Aptos" panose="020B0004020202020204" pitchFamily="34" charset="0"/>
                        </a:rPr>
                        <a:t>, mental health literacy, self-reliance, accessible services</a:t>
                      </a:r>
                    </a:p>
                  </a:txBody>
                  <a:tcPr anchor="ctr"/>
                </a:tc>
                <a:extLst>
                  <a:ext uri="{0D108BD9-81ED-4DB2-BD59-A6C34878D82A}">
                    <a16:rowId xmlns:a16="http://schemas.microsoft.com/office/drawing/2014/main" val="751129709"/>
                  </a:ext>
                </a:extLst>
              </a:tr>
              <a:tr h="1047712">
                <a:tc>
                  <a:txBody>
                    <a:bodyPr/>
                    <a:lstStyle/>
                    <a:p>
                      <a:pPr>
                        <a:buNone/>
                      </a:pPr>
                      <a:r>
                        <a:rPr lang="en-GB" sz="1600">
                          <a:latin typeface="Aptos" panose="020B0004020202020204" pitchFamily="34" charset="0"/>
                        </a:rPr>
                        <a:t>Radez et al. (2022)</a:t>
                      </a:r>
                    </a:p>
                  </a:txBody>
                  <a:tcPr anchor="ctr"/>
                </a:tc>
                <a:tc>
                  <a:txBody>
                    <a:bodyPr/>
                    <a:lstStyle/>
                    <a:p>
                      <a:pPr>
                        <a:buNone/>
                      </a:pPr>
                      <a:r>
                        <a:rPr lang="en-GB" sz="1600" dirty="0">
                          <a:highlight>
                            <a:srgbClr val="FFFF00"/>
                          </a:highlight>
                          <a:latin typeface="Aptos" panose="020B0004020202020204" pitchFamily="34" charset="0"/>
                        </a:rPr>
                        <a:t>embarrassment</a:t>
                      </a:r>
                      <a:r>
                        <a:rPr lang="en-GB" sz="1600" dirty="0">
                          <a:latin typeface="Aptos" panose="020B0004020202020204" pitchFamily="34" charset="0"/>
                        </a:rPr>
                        <a:t>, </a:t>
                      </a:r>
                      <a:r>
                        <a:rPr lang="en-GB" sz="1600" dirty="0">
                          <a:highlight>
                            <a:srgbClr val="FFFF00"/>
                          </a:highlight>
                          <a:latin typeface="Aptos" panose="020B0004020202020204" pitchFamily="34" charset="0"/>
                        </a:rPr>
                        <a:t>fear of judgement</a:t>
                      </a:r>
                      <a:r>
                        <a:rPr lang="en-GB" sz="1600" dirty="0">
                          <a:latin typeface="Aptos" panose="020B0004020202020204" pitchFamily="34" charset="0"/>
                        </a:rPr>
                        <a:t>, trust, confidentiality, parental encouragement, self-reliance</a:t>
                      </a:r>
                    </a:p>
                  </a:txBody>
                  <a:tcPr anchor="ctr"/>
                </a:tc>
                <a:extLst>
                  <a:ext uri="{0D108BD9-81ED-4DB2-BD59-A6C34878D82A}">
                    <a16:rowId xmlns:a16="http://schemas.microsoft.com/office/drawing/2014/main" val="3370363596"/>
                  </a:ext>
                </a:extLst>
              </a:tr>
              <a:tr h="1047712">
                <a:tc>
                  <a:txBody>
                    <a:bodyPr/>
                    <a:lstStyle/>
                    <a:p>
                      <a:pPr>
                        <a:buNone/>
                      </a:pPr>
                      <a:r>
                        <a:rPr lang="en-GB" sz="1600">
                          <a:latin typeface="Aptos" panose="020B0004020202020204" pitchFamily="34" charset="0"/>
                        </a:rPr>
                        <a:t>McPhail et al. (2024)</a:t>
                      </a:r>
                    </a:p>
                  </a:txBody>
                  <a:tcPr anchor="ctr"/>
                </a:tc>
                <a:tc>
                  <a:txBody>
                    <a:bodyPr/>
                    <a:lstStyle/>
                    <a:p>
                      <a:pPr>
                        <a:buNone/>
                      </a:pPr>
                      <a:r>
                        <a:rPr lang="en-GB" sz="1600" dirty="0">
                          <a:highlight>
                            <a:srgbClr val="FFFF00"/>
                          </a:highlight>
                          <a:latin typeface="Aptos" panose="020B0004020202020204" pitchFamily="34" charset="0"/>
                        </a:rPr>
                        <a:t>stigma</a:t>
                      </a:r>
                      <a:r>
                        <a:rPr lang="en-GB" sz="1600" dirty="0">
                          <a:latin typeface="Aptos" panose="020B0004020202020204" pitchFamily="34" charset="0"/>
                        </a:rPr>
                        <a:t>, confidentiality, trusted staff, school support, accessible services, referral pathways, </a:t>
                      </a:r>
                      <a:r>
                        <a:rPr lang="en-GB" sz="1600" dirty="0">
                          <a:highlight>
                            <a:srgbClr val="FFFF00"/>
                          </a:highlight>
                          <a:latin typeface="Aptos" panose="020B0004020202020204" pitchFamily="34" charset="0"/>
                        </a:rPr>
                        <a:t>fear of peer judgement</a:t>
                      </a:r>
                    </a:p>
                  </a:txBody>
                  <a:tcPr anchor="ctr"/>
                </a:tc>
                <a:extLst>
                  <a:ext uri="{0D108BD9-81ED-4DB2-BD59-A6C34878D82A}">
                    <a16:rowId xmlns:a16="http://schemas.microsoft.com/office/drawing/2014/main" val="3866366698"/>
                  </a:ext>
                </a:extLst>
              </a:tr>
              <a:tr h="737279">
                <a:tc>
                  <a:txBody>
                    <a:bodyPr/>
                    <a:lstStyle/>
                    <a:p>
                      <a:pPr>
                        <a:buNone/>
                      </a:pPr>
                      <a:r>
                        <a:rPr lang="en-GB" sz="1600">
                          <a:latin typeface="Aptos" panose="020B0004020202020204" pitchFamily="34" charset="0"/>
                        </a:rPr>
                        <a:t>El Khatib et al. (2023)</a:t>
                      </a:r>
                    </a:p>
                  </a:txBody>
                  <a:tcPr anchor="ctr"/>
                </a:tc>
                <a:tc>
                  <a:txBody>
                    <a:bodyPr/>
                    <a:lstStyle/>
                    <a:p>
                      <a:pPr>
                        <a:buNone/>
                      </a:pPr>
                      <a:r>
                        <a:rPr lang="en-GB" sz="1600" dirty="0">
                          <a:highlight>
                            <a:srgbClr val="FFFF00"/>
                          </a:highlight>
                          <a:latin typeface="Aptos" panose="020B0004020202020204" pitchFamily="34" charset="0"/>
                        </a:rPr>
                        <a:t>cultural stigma</a:t>
                      </a:r>
                      <a:r>
                        <a:rPr lang="en-GB" sz="1600" dirty="0">
                          <a:latin typeface="Aptos" panose="020B0004020202020204" pitchFamily="34" charset="0"/>
                        </a:rPr>
                        <a:t>, </a:t>
                      </a:r>
                      <a:r>
                        <a:rPr lang="en-GB" sz="1600" dirty="0">
                          <a:highlight>
                            <a:srgbClr val="FFFF00"/>
                          </a:highlight>
                          <a:latin typeface="Aptos" panose="020B0004020202020204" pitchFamily="34" charset="0"/>
                        </a:rPr>
                        <a:t>fear of judgement</a:t>
                      </a:r>
                      <a:r>
                        <a:rPr lang="en-GB" sz="1600" dirty="0">
                          <a:latin typeface="Aptos" panose="020B0004020202020204" pitchFamily="34" charset="0"/>
                        </a:rPr>
                        <a:t>, trust, language barriers, unequal access, service knowledge</a:t>
                      </a:r>
                    </a:p>
                  </a:txBody>
                  <a:tcPr anchor="ctr"/>
                </a:tc>
                <a:extLst>
                  <a:ext uri="{0D108BD9-81ED-4DB2-BD59-A6C34878D82A}">
                    <a16:rowId xmlns:a16="http://schemas.microsoft.com/office/drawing/2014/main" val="1831063927"/>
                  </a:ext>
                </a:extLst>
              </a:tr>
            </a:tbl>
          </a:graphicData>
        </a:graphic>
      </p:graphicFrame>
      <p:sp>
        <p:nvSpPr>
          <p:cNvPr id="11" name="TextBox 10">
            <a:extLst>
              <a:ext uri="{FF2B5EF4-FFF2-40B4-BE49-F238E27FC236}">
                <a16:creationId xmlns:a16="http://schemas.microsoft.com/office/drawing/2014/main" id="{3097762E-33DD-AE4E-24E3-ACFBE1444B0C}"/>
              </a:ext>
            </a:extLst>
          </p:cNvPr>
          <p:cNvSpPr txBox="1"/>
          <p:nvPr/>
        </p:nvSpPr>
        <p:spPr>
          <a:xfrm>
            <a:off x="409575" y="1681354"/>
            <a:ext cx="1706880" cy="384464"/>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Stage 3 Keywords:</a:t>
            </a:r>
          </a:p>
        </p:txBody>
      </p:sp>
      <p:sp>
        <p:nvSpPr>
          <p:cNvPr id="16" name="TextBox 15">
            <a:extLst>
              <a:ext uri="{FF2B5EF4-FFF2-40B4-BE49-F238E27FC236}">
                <a16:creationId xmlns:a16="http://schemas.microsoft.com/office/drawing/2014/main" id="{D6A245EB-033C-4BE1-F33E-B0087309CA26}"/>
              </a:ext>
            </a:extLst>
          </p:cNvPr>
          <p:cNvSpPr txBox="1"/>
          <p:nvPr/>
        </p:nvSpPr>
        <p:spPr>
          <a:xfrm>
            <a:off x="7315199" y="1794809"/>
            <a:ext cx="4451401" cy="2000291"/>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What Can We See?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Four sources discuss concerns about judgement, embarrassment, stigma or negative reactions from other people.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The sources do not use exactly the same words, but the ideas are closely related.</a:t>
            </a:r>
          </a:p>
        </p:txBody>
      </p:sp>
      <p:sp>
        <p:nvSpPr>
          <p:cNvPr id="21" name="TextBox 20">
            <a:extLst>
              <a:ext uri="{FF2B5EF4-FFF2-40B4-BE49-F238E27FC236}">
                <a16:creationId xmlns:a16="http://schemas.microsoft.com/office/drawing/2014/main" id="{6E5EE4A8-A38D-BBA1-C2D6-1558F3A7B965}"/>
              </a:ext>
            </a:extLst>
          </p:cNvPr>
          <p:cNvSpPr txBox="1"/>
          <p:nvPr/>
        </p:nvSpPr>
        <p:spPr>
          <a:xfrm>
            <a:off x="7367320" y="3996342"/>
            <a:ext cx="4399280" cy="1191816"/>
          </a:xfrm>
          <a:prstGeom prst="roundRect">
            <a:avLst/>
          </a:prstGeom>
          <a:solidFill>
            <a:schemeClr val="accent1">
              <a:lumMod val="40000"/>
              <a:lumOff val="6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Stage 3 Possible Theme:</a:t>
            </a:r>
            <a:br>
              <a:rPr kumimoji="0" lang="en-GB" sz="16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br>
            <a:endParaRPr kumimoji="0" lang="en-GB" sz="1600" b="1" i="0" u="none" strike="noStrike" kern="1200" cap="none" spc="0" normalizeH="0" baseline="0" noProof="0" dirty="0">
              <a:ln>
                <a:noFill/>
              </a:ln>
              <a:solidFill>
                <a:prstClr val="black"/>
              </a:solidFill>
              <a:effectLst/>
              <a:uLnTx/>
              <a:uFillTx/>
              <a:latin typeface="Aptos" panose="020B00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Theme 1: Stigma and Fear of Negative Reactions</a:t>
            </a:r>
            <a:endParaRPr kumimoji="0" lang="en-GB"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endParaRPr>
          </a:p>
        </p:txBody>
      </p:sp>
      <p:sp>
        <p:nvSpPr>
          <p:cNvPr id="24" name="TextBox 23">
            <a:extLst>
              <a:ext uri="{FF2B5EF4-FFF2-40B4-BE49-F238E27FC236}">
                <a16:creationId xmlns:a16="http://schemas.microsoft.com/office/drawing/2014/main" id="{EEFC8324-8AB8-A469-66D7-7FCE08C48393}"/>
              </a:ext>
            </a:extLst>
          </p:cNvPr>
          <p:cNvSpPr txBox="1"/>
          <p:nvPr/>
        </p:nvSpPr>
        <p:spPr>
          <a:xfrm>
            <a:off x="7367320" y="5389400"/>
            <a:ext cx="4815840" cy="707630"/>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Stage 3 brings related findings from different sources together to create a broader theme.</a:t>
            </a:r>
          </a:p>
        </p:txBody>
      </p:sp>
    </p:spTree>
    <p:extLst>
      <p:ext uri="{BB962C8B-B14F-4D97-AF65-F5344CB8AC3E}">
        <p14:creationId xmlns:p14="http://schemas.microsoft.com/office/powerpoint/2010/main" val="1295561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70DCB3-6285-4B43-0D9C-0D30AA3EC91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935D87D-B2B0-810C-A0BF-C4D1BA927822}"/>
              </a:ext>
            </a:extLst>
          </p:cNvPr>
          <p:cNvSpPr txBox="1"/>
          <p:nvPr/>
        </p:nvSpPr>
        <p:spPr>
          <a:xfrm>
            <a:off x="1017221" y="424737"/>
            <a:ext cx="10869078" cy="584775"/>
          </a:xfrm>
          <a:prstGeom prst="rect">
            <a:avLst/>
          </a:prstGeom>
          <a:noFill/>
        </p:spPr>
        <p:txBody>
          <a:bodyPr wrap="square">
            <a:spAutoFit/>
          </a:bodyPr>
          <a:lstStyle/>
          <a:p>
            <a:r>
              <a:rPr lang="en-GB" sz="3200" dirty="0">
                <a:latin typeface="Aptos" panose="020B0004020202020204" pitchFamily="34" charset="0"/>
              </a:rPr>
              <a:t>🧩 </a:t>
            </a:r>
            <a:r>
              <a:rPr lang="en-GB" sz="2800" b="1" dirty="0">
                <a:latin typeface="Aptos" panose="020B0004020202020204" pitchFamily="34" charset="0"/>
              </a:rPr>
              <a:t>Recap: Moving from Stage 2 Analysis to Stage 3 Themes</a:t>
            </a:r>
            <a:endParaRPr lang="en-GB" sz="3200" b="1" dirty="0">
              <a:latin typeface="Aptos" panose="020B0004020202020204" pitchFamily="34" charset="0"/>
            </a:endParaRPr>
          </a:p>
        </p:txBody>
      </p:sp>
      <p:sp>
        <p:nvSpPr>
          <p:cNvPr id="7" name="TextBox 6">
            <a:extLst>
              <a:ext uri="{FF2B5EF4-FFF2-40B4-BE49-F238E27FC236}">
                <a16:creationId xmlns:a16="http://schemas.microsoft.com/office/drawing/2014/main" id="{5CF4A7AE-88B2-7764-5BCD-5FA13DB83607}"/>
              </a:ext>
            </a:extLst>
          </p:cNvPr>
          <p:cNvSpPr txBox="1"/>
          <p:nvPr/>
        </p:nvSpPr>
        <p:spPr>
          <a:xfrm>
            <a:off x="414336" y="1045864"/>
            <a:ext cx="11363325" cy="1162562"/>
          </a:xfrm>
          <a:prstGeom prst="rect">
            <a:avLst/>
          </a:prstGeom>
          <a:noFill/>
        </p:spPr>
        <p:txBody>
          <a:bodyPr wrap="square">
            <a:spAutoFit/>
          </a:bodyPr>
          <a:lstStyle/>
          <a:p>
            <a:pPr algn="ctr">
              <a:lnSpc>
                <a:spcPct val="150000"/>
              </a:lnSpc>
            </a:pPr>
            <a:r>
              <a:rPr lang="en-GB" sz="1600" dirty="0">
                <a:latin typeface="Aptos" panose="020B0004020202020204" pitchFamily="34" charset="0"/>
              </a:rPr>
              <a:t>Now that you’ve completed Stage 3 of your Literature Tracking and Analysis Workbook, it’s time to:</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Identify codes</a:t>
            </a:r>
            <a:r>
              <a:rPr lang="en-GB" sz="1600" dirty="0">
                <a:latin typeface="Aptos" panose="020B0004020202020204" pitchFamily="34" charset="0"/>
              </a:rPr>
              <a:t> – look for repeated ideas or key words in your articles, especially in the </a:t>
            </a:r>
            <a:r>
              <a:rPr lang="en-GB" sz="1600" b="1" dirty="0">
                <a:latin typeface="Aptos" panose="020B0004020202020204" pitchFamily="34" charset="0"/>
              </a:rPr>
              <a:t>Main Findings</a:t>
            </a:r>
            <a:r>
              <a:rPr lang="en-GB" sz="1600" dirty="0">
                <a:latin typeface="Aptos" panose="020B0004020202020204" pitchFamily="34" charset="0"/>
              </a:rPr>
              <a:t> column.</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Group similar codes</a:t>
            </a:r>
            <a:r>
              <a:rPr lang="en-GB" sz="1600" dirty="0">
                <a:latin typeface="Aptos" panose="020B0004020202020204" pitchFamily="34" charset="0"/>
              </a:rPr>
              <a:t> together to form broader </a:t>
            </a:r>
            <a:r>
              <a:rPr lang="en-GB" sz="1600" b="1" dirty="0">
                <a:latin typeface="Aptos" panose="020B0004020202020204" pitchFamily="34" charset="0"/>
              </a:rPr>
              <a:t>themes</a:t>
            </a:r>
            <a:r>
              <a:rPr lang="en-GB" sz="1600" dirty="0">
                <a:latin typeface="Aptos" panose="020B0004020202020204" pitchFamily="34" charset="0"/>
              </a:rPr>
              <a:t>.</a:t>
            </a:r>
          </a:p>
        </p:txBody>
      </p:sp>
      <p:graphicFrame>
        <p:nvGraphicFramePr>
          <p:cNvPr id="12" name="Diagram 11">
            <a:extLst>
              <a:ext uri="{FF2B5EF4-FFF2-40B4-BE49-F238E27FC236}">
                <a16:creationId xmlns:a16="http://schemas.microsoft.com/office/drawing/2014/main" id="{F7BE2939-8FF8-B796-66D0-64869730AEF5}"/>
              </a:ext>
            </a:extLst>
          </p:cNvPr>
          <p:cNvGraphicFramePr/>
          <p:nvPr>
            <p:extLst>
              <p:ext uri="{D42A27DB-BD31-4B8C-83A1-F6EECF244321}">
                <p14:modId xmlns:p14="http://schemas.microsoft.com/office/powerpoint/2010/main" val="2282510792"/>
              </p:ext>
            </p:extLst>
          </p:nvPr>
        </p:nvGraphicFramePr>
        <p:xfrm>
          <a:off x="231452" y="2529784"/>
          <a:ext cx="11654847" cy="2356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C570AFA3-6A75-D855-9345-5A54CB445470}"/>
              </a:ext>
            </a:extLst>
          </p:cNvPr>
          <p:cNvSpPr txBox="1"/>
          <p:nvPr/>
        </p:nvSpPr>
        <p:spPr>
          <a:xfrm>
            <a:off x="305700" y="2244778"/>
            <a:ext cx="6096000" cy="338554"/>
          </a:xfrm>
          <a:prstGeom prst="rect">
            <a:avLst/>
          </a:prstGeom>
          <a:noFill/>
        </p:spPr>
        <p:txBody>
          <a:bodyPr wrap="square">
            <a:spAutoFit/>
          </a:bodyPr>
          <a:lstStyle/>
          <a:p>
            <a:pPr>
              <a:buNone/>
            </a:pPr>
            <a:r>
              <a:rPr lang="en-GB" sz="1600" b="1" dirty="0">
                <a:latin typeface="Aptos" panose="020B0004020202020204" pitchFamily="34" charset="0"/>
              </a:rPr>
              <a:t>🔑 Steps to Follow:</a:t>
            </a:r>
          </a:p>
        </p:txBody>
      </p:sp>
      <p:pic>
        <p:nvPicPr>
          <p:cNvPr id="34" name="Picture 33">
            <a:extLst>
              <a:ext uri="{FF2B5EF4-FFF2-40B4-BE49-F238E27FC236}">
                <a16:creationId xmlns:a16="http://schemas.microsoft.com/office/drawing/2014/main" id="{4F8FBAD8-38B6-E1DC-12E2-EA1069B58E22}"/>
              </a:ext>
            </a:extLst>
          </p:cNvPr>
          <p:cNvPicPr>
            <a:picLocks noChangeAspect="1"/>
          </p:cNvPicPr>
          <p:nvPr/>
        </p:nvPicPr>
        <p:blipFill>
          <a:blip r:embed="rId7"/>
          <a:stretch>
            <a:fillRect/>
          </a:stretch>
        </p:blipFill>
        <p:spPr>
          <a:xfrm>
            <a:off x="854545" y="4914559"/>
            <a:ext cx="867597" cy="1397400"/>
          </a:xfrm>
          <a:prstGeom prst="rect">
            <a:avLst/>
          </a:prstGeom>
        </p:spPr>
      </p:pic>
      <p:sp>
        <p:nvSpPr>
          <p:cNvPr id="35" name="TextBox 34">
            <a:extLst>
              <a:ext uri="{FF2B5EF4-FFF2-40B4-BE49-F238E27FC236}">
                <a16:creationId xmlns:a16="http://schemas.microsoft.com/office/drawing/2014/main" id="{7D287275-A8D3-41B9-9B61-1D0E36546DED}"/>
              </a:ext>
            </a:extLst>
          </p:cNvPr>
          <p:cNvSpPr txBox="1"/>
          <p:nvPr/>
        </p:nvSpPr>
        <p:spPr>
          <a:xfrm>
            <a:off x="1867423" y="5207939"/>
            <a:ext cx="8457147" cy="707630"/>
          </a:xfrm>
          <a:prstGeom prst="rect">
            <a:avLst/>
          </a:prstGeom>
          <a:noFill/>
        </p:spPr>
        <p:txBody>
          <a:bodyPr wrap="square" rtlCol="0">
            <a:spAutoFit/>
          </a:bodyPr>
          <a:lstStyle/>
          <a:p>
            <a:pPr>
              <a:lnSpc>
                <a:spcPct val="150000"/>
              </a:lnSpc>
            </a:pPr>
            <a:r>
              <a:rPr lang="en-GB" sz="1400" dirty="0">
                <a:latin typeface="Aptos" panose="020B0004020202020204" pitchFamily="34" charset="0"/>
              </a:rPr>
              <a:t>Pages </a:t>
            </a:r>
            <a:r>
              <a:rPr lang="en-GB" sz="1400" b="1" dirty="0">
                <a:latin typeface="Aptos" panose="020B0004020202020204" pitchFamily="34" charset="0"/>
              </a:rPr>
              <a:t>143-156</a:t>
            </a:r>
            <a:r>
              <a:rPr lang="en-GB" sz="1400" dirty="0">
                <a:latin typeface="Aptos" panose="020B0004020202020204" pitchFamily="34" charset="0"/>
              </a:rPr>
              <a:t> of </a:t>
            </a:r>
            <a:r>
              <a:rPr lang="en-GB" sz="1400" i="1" dirty="0">
                <a:latin typeface="Aptos" panose="020B0004020202020204" pitchFamily="34" charset="0"/>
              </a:rPr>
              <a:t>‘Doing a Literature Review in Health and Social Care: A Practical Guide’</a:t>
            </a:r>
            <a:r>
              <a:rPr lang="en-GB" sz="1400" dirty="0">
                <a:latin typeface="Aptos" panose="020B0004020202020204" pitchFamily="34" charset="0"/>
              </a:rPr>
              <a:t> by Aveyard (2014) can help with this section. Link can be found on the Moodle Page to the Full Text on the UWTSD Library. </a:t>
            </a:r>
          </a:p>
        </p:txBody>
      </p:sp>
    </p:spTree>
    <p:extLst>
      <p:ext uri="{BB962C8B-B14F-4D97-AF65-F5344CB8AC3E}">
        <p14:creationId xmlns:p14="http://schemas.microsoft.com/office/powerpoint/2010/main" val="3566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4"/>
                                        </p:tgtEl>
                                        <p:attrNameLst>
                                          <p:attrName>style.visibility</p:attrName>
                                        </p:attrNameLst>
                                      </p:cBhvr>
                                      <p:to>
                                        <p:strVal val="visible"/>
                                      </p:to>
                                    </p:set>
                                    <p:animEffect transition="in" filter="fade">
                                      <p:cBhvr>
                                        <p:cTn id="26" dur="1000"/>
                                        <p:tgtEl>
                                          <p:spTgt spid="34"/>
                                        </p:tgtEl>
                                      </p:cBhvr>
                                    </p:animEffect>
                                    <p:anim calcmode="lin" valueType="num">
                                      <p:cBhvr>
                                        <p:cTn id="27" dur="1000" fill="hold"/>
                                        <p:tgtEl>
                                          <p:spTgt spid="34"/>
                                        </p:tgtEl>
                                        <p:attrNameLst>
                                          <p:attrName>ppt_x</p:attrName>
                                        </p:attrNameLst>
                                      </p:cBhvr>
                                      <p:tavLst>
                                        <p:tav tm="0">
                                          <p:val>
                                            <p:strVal val="#ppt_x"/>
                                          </p:val>
                                        </p:tav>
                                        <p:tav tm="100000">
                                          <p:val>
                                            <p:strVal val="#ppt_x"/>
                                          </p:val>
                                        </p:tav>
                                      </p:tavLst>
                                    </p:anim>
                                    <p:anim calcmode="lin" valueType="num">
                                      <p:cBhvr>
                                        <p:cTn id="28" dur="1000" fill="hold"/>
                                        <p:tgtEl>
                                          <p:spTgt spid="34"/>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fade">
                                      <p:cBhvr>
                                        <p:cTn id="31" dur="1000"/>
                                        <p:tgtEl>
                                          <p:spTgt spid="35"/>
                                        </p:tgtEl>
                                      </p:cBhvr>
                                    </p:animEffect>
                                    <p:anim calcmode="lin" valueType="num">
                                      <p:cBhvr>
                                        <p:cTn id="32" dur="1000" fill="hold"/>
                                        <p:tgtEl>
                                          <p:spTgt spid="35"/>
                                        </p:tgtEl>
                                        <p:attrNameLst>
                                          <p:attrName>ppt_x</p:attrName>
                                        </p:attrNameLst>
                                      </p:cBhvr>
                                      <p:tavLst>
                                        <p:tav tm="0">
                                          <p:val>
                                            <p:strVal val="#ppt_x"/>
                                          </p:val>
                                        </p:tav>
                                        <p:tav tm="100000">
                                          <p:val>
                                            <p:strVal val="#ppt_x"/>
                                          </p:val>
                                        </p:tav>
                                      </p:tavLst>
                                    </p:anim>
                                    <p:anim calcmode="lin" valueType="num">
                                      <p:cBhvr>
                                        <p:cTn id="3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Graphic spid="12" grpId="0">
        <p:bldAsOne/>
      </p:bldGraphic>
      <p:bldP spid="11" grpId="0"/>
      <p:bldP spid="3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242792" y="58952"/>
            <a:ext cx="11481847" cy="1325563"/>
          </a:xfrm>
        </p:spPr>
        <p:txBody>
          <a:bodyPr>
            <a:normAutofit/>
          </a:bodyPr>
          <a:lstStyle/>
          <a:p>
            <a:pPr algn="ctr"/>
            <a:r>
              <a:rPr lang="en-GB" sz="3200" b="1" dirty="0">
                <a:latin typeface="Aptos" panose="020B0004020202020204" pitchFamily="34" charset="0"/>
              </a:rPr>
              <a:t>🧩 Chapter 4 Findings &amp; Discussion – Short Introduction</a:t>
            </a:r>
          </a:p>
        </p:txBody>
      </p:sp>
      <p:graphicFrame>
        <p:nvGraphicFramePr>
          <p:cNvPr id="6" name="Content Placeholder 5">
            <a:extLst>
              <a:ext uri="{FF2B5EF4-FFF2-40B4-BE49-F238E27FC236}">
                <a16:creationId xmlns:a16="http://schemas.microsoft.com/office/drawing/2014/main" id="{0930D887-CFAF-521D-21F2-08127BA954AF}"/>
              </a:ext>
            </a:extLst>
          </p:cNvPr>
          <p:cNvGraphicFramePr>
            <a:graphicFrameLocks noGrp="1"/>
          </p:cNvGraphicFramePr>
          <p:nvPr>
            <p:ph idx="1"/>
          </p:nvPr>
        </p:nvGraphicFramePr>
        <p:xfrm>
          <a:off x="355075" y="1999268"/>
          <a:ext cx="11480800" cy="3874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C5BDADA8-319F-D1CE-DC0E-85D1A50075EF}"/>
              </a:ext>
            </a:extLst>
          </p:cNvPr>
          <p:cNvSpPr/>
          <p:nvPr/>
        </p:nvSpPr>
        <p:spPr>
          <a:xfrm>
            <a:off x="-1" y="566471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7CAD193D-4B83-2D62-1EEC-BFFC21C39EA6}"/>
              </a:ext>
            </a:extLst>
          </p:cNvPr>
          <p:cNvSpPr txBox="1"/>
          <p:nvPr/>
        </p:nvSpPr>
        <p:spPr>
          <a:xfrm>
            <a:off x="816831" y="5002995"/>
            <a:ext cx="10668524" cy="132343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br>
              <a:rPr kumimoji="0" lang="en-GB" sz="16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br>
            <a:r>
              <a:rPr kumimoji="0" lang="en-GB" sz="16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Important! </a:t>
            </a:r>
            <a:r>
              <a:rPr kumimoji="0" lang="en-GB"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This is a short introduction for students who are ready to begin planning. The complete Chapter 4 structure and critical-writing process will be covered in the next teaching session.</a:t>
            </a:r>
            <a:br>
              <a:rPr kumimoji="0" lang="en-GB"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br>
            <a:endParaRPr kumimoji="0" lang="en-GB"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Stage 3 of the workbook must be completed before Chapter 4 can begin.</a:t>
            </a:r>
            <a:endParaRPr kumimoji="0" lang="en-GB"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endParaRPr>
          </a:p>
        </p:txBody>
      </p:sp>
      <p:sp>
        <p:nvSpPr>
          <p:cNvPr id="12" name="TextBox 11">
            <a:extLst>
              <a:ext uri="{FF2B5EF4-FFF2-40B4-BE49-F238E27FC236}">
                <a16:creationId xmlns:a16="http://schemas.microsoft.com/office/drawing/2014/main" id="{6766699D-7F83-7AB7-D364-E63D713CE051}"/>
              </a:ext>
            </a:extLst>
          </p:cNvPr>
          <p:cNvSpPr txBox="1"/>
          <p:nvPr/>
        </p:nvSpPr>
        <p:spPr>
          <a:xfrm>
            <a:off x="410693" y="1316396"/>
            <a:ext cx="11369564" cy="107721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Chapter 4 brings together the evidence from your five selected sources. It explains the main patterns found across the literature and considers what those findings mean in relation to your research question.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Rather than discussing each article separately, the chapter is organised using the themes created in </a:t>
            </a:r>
            <a:r>
              <a:rPr kumimoji="0" lang="en-GB" sz="16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Stage 3 of the Literature Tracking and Analysis Workbook</a:t>
            </a:r>
            <a:r>
              <a:rPr kumimoji="0" lang="en-GB" sz="16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a:t>
            </a:r>
          </a:p>
        </p:txBody>
      </p:sp>
    </p:spTree>
    <p:extLst>
      <p:ext uri="{BB962C8B-B14F-4D97-AF65-F5344CB8AC3E}">
        <p14:creationId xmlns:p14="http://schemas.microsoft.com/office/powerpoint/2010/main" val="3140170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grpId="0" nodeType="clickEffect">
                                  <p:stCondLst>
                                    <p:cond delay="0"/>
                                  </p:stCondLst>
                                  <p:childTnLst>
                                    <p:set>
                                      <p:cBhvr>
                                        <p:cTn id="13" dur="1" fill="hold">
                                          <p:stCondLst>
                                            <p:cond delay="0"/>
                                          </p:stCondLst>
                                        </p:cTn>
                                        <p:tgtEl>
                                          <p:spTgt spid="6">
                                            <p:graphicEl>
                                              <a:dgm id="{6F82CE75-0B9A-45B0-8747-2FC011292237}"/>
                                            </p:graphicEl>
                                          </p:spTgt>
                                        </p:tgtEl>
                                        <p:attrNameLst>
                                          <p:attrName>style.visibility</p:attrName>
                                        </p:attrNameLst>
                                      </p:cBhvr>
                                      <p:to>
                                        <p:strVal val="visible"/>
                                      </p:to>
                                    </p:set>
                                    <p:animEffect transition="in" filter="wipe(left)">
                                      <p:cBhvr>
                                        <p:cTn id="14" dur="500"/>
                                        <p:tgtEl>
                                          <p:spTgt spid="6">
                                            <p:graphicEl>
                                              <a:dgm id="{6F82CE75-0B9A-45B0-8747-2FC011292237}"/>
                                            </p:graphicEl>
                                          </p:spTgt>
                                        </p:tgtEl>
                                      </p:cBhvr>
                                    </p:animEffect>
                                  </p:childTnLst>
                                </p:cTn>
                              </p:par>
                              <p:par>
                                <p:cTn id="15" presetID="22" presetClass="entr" presetSubtype="8" fill="hold" grpId="0" nodeType="withEffect">
                                  <p:stCondLst>
                                    <p:cond delay="0"/>
                                  </p:stCondLst>
                                  <p:childTnLst>
                                    <p:set>
                                      <p:cBhvr>
                                        <p:cTn id="16" dur="1" fill="hold">
                                          <p:stCondLst>
                                            <p:cond delay="0"/>
                                          </p:stCondLst>
                                        </p:cTn>
                                        <p:tgtEl>
                                          <p:spTgt spid="6">
                                            <p:graphicEl>
                                              <a:dgm id="{635B858F-DD23-4EE4-A822-6D6E0E4B6575}"/>
                                            </p:graphicEl>
                                          </p:spTgt>
                                        </p:tgtEl>
                                        <p:attrNameLst>
                                          <p:attrName>style.visibility</p:attrName>
                                        </p:attrNameLst>
                                      </p:cBhvr>
                                      <p:to>
                                        <p:strVal val="visible"/>
                                      </p:to>
                                    </p:set>
                                    <p:animEffect transition="in" filter="wipe(left)">
                                      <p:cBhvr>
                                        <p:cTn id="17" dur="500"/>
                                        <p:tgtEl>
                                          <p:spTgt spid="6">
                                            <p:graphicEl>
                                              <a:dgm id="{635B858F-DD23-4EE4-A822-6D6E0E4B6575}"/>
                                            </p:graphic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6">
                                            <p:graphicEl>
                                              <a:dgm id="{88C73971-27D5-4F6D-92E6-17F0CD9E2A4B}"/>
                                            </p:graphicEl>
                                          </p:spTgt>
                                        </p:tgtEl>
                                        <p:attrNameLst>
                                          <p:attrName>style.visibility</p:attrName>
                                        </p:attrNameLst>
                                      </p:cBhvr>
                                      <p:to>
                                        <p:strVal val="visible"/>
                                      </p:to>
                                    </p:set>
                                    <p:animEffect transition="in" filter="wipe(left)">
                                      <p:cBhvr>
                                        <p:cTn id="20" dur="500"/>
                                        <p:tgtEl>
                                          <p:spTgt spid="6">
                                            <p:graphicEl>
                                              <a:dgm id="{88C73971-27D5-4F6D-92E6-17F0CD9E2A4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
                                            <p:graphicEl>
                                              <a:dgm id="{BBF1A60D-EB09-4276-990E-C8A2D1DFD10B}"/>
                                            </p:graphicEl>
                                          </p:spTgt>
                                        </p:tgtEl>
                                        <p:attrNameLst>
                                          <p:attrName>style.visibility</p:attrName>
                                        </p:attrNameLst>
                                      </p:cBhvr>
                                      <p:to>
                                        <p:strVal val="visible"/>
                                      </p:to>
                                    </p:set>
                                    <p:animEffect transition="in" filter="wipe(left)">
                                      <p:cBhvr>
                                        <p:cTn id="25" dur="500"/>
                                        <p:tgtEl>
                                          <p:spTgt spid="6">
                                            <p:graphicEl>
                                              <a:dgm id="{BBF1A60D-EB09-4276-990E-C8A2D1DFD10B}"/>
                                            </p:graphicEl>
                                          </p:spTgt>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6">
                                            <p:graphicEl>
                                              <a:dgm id="{D611C7EE-3261-46AC-A3BE-03075EAC594E}"/>
                                            </p:graphicEl>
                                          </p:spTgt>
                                        </p:tgtEl>
                                        <p:attrNameLst>
                                          <p:attrName>style.visibility</p:attrName>
                                        </p:attrNameLst>
                                      </p:cBhvr>
                                      <p:to>
                                        <p:strVal val="visible"/>
                                      </p:to>
                                    </p:set>
                                    <p:animEffect transition="in" filter="wipe(left)">
                                      <p:cBhvr>
                                        <p:cTn id="28" dur="500"/>
                                        <p:tgtEl>
                                          <p:spTgt spid="6">
                                            <p:graphicEl>
                                              <a:dgm id="{D611C7EE-3261-46AC-A3BE-03075EAC594E}"/>
                                            </p:graphicEl>
                                          </p:spTgt>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6">
                                            <p:graphicEl>
                                              <a:dgm id="{C987DC38-0938-47D8-8549-224EB6BA5B19}"/>
                                            </p:graphicEl>
                                          </p:spTgt>
                                        </p:tgtEl>
                                        <p:attrNameLst>
                                          <p:attrName>style.visibility</p:attrName>
                                        </p:attrNameLst>
                                      </p:cBhvr>
                                      <p:to>
                                        <p:strVal val="visible"/>
                                      </p:to>
                                    </p:set>
                                    <p:animEffect transition="in" filter="wipe(left)">
                                      <p:cBhvr>
                                        <p:cTn id="31" dur="500"/>
                                        <p:tgtEl>
                                          <p:spTgt spid="6">
                                            <p:graphicEl>
                                              <a:dgm id="{C987DC38-0938-47D8-8549-224EB6BA5B19}"/>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6">
                                            <p:graphicEl>
                                              <a:dgm id="{C2861FE8-03C7-4ADC-8794-6960630F4F03}"/>
                                            </p:graphicEl>
                                          </p:spTgt>
                                        </p:tgtEl>
                                        <p:attrNameLst>
                                          <p:attrName>style.visibility</p:attrName>
                                        </p:attrNameLst>
                                      </p:cBhvr>
                                      <p:to>
                                        <p:strVal val="visible"/>
                                      </p:to>
                                    </p:set>
                                    <p:animEffect transition="in" filter="wipe(left)">
                                      <p:cBhvr>
                                        <p:cTn id="36" dur="500"/>
                                        <p:tgtEl>
                                          <p:spTgt spid="6">
                                            <p:graphicEl>
                                              <a:dgm id="{C2861FE8-03C7-4ADC-8794-6960630F4F03}"/>
                                            </p:graphicEl>
                                          </p:spTgt>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6">
                                            <p:graphicEl>
                                              <a:dgm id="{BA27E112-EFDB-49B6-93AA-F6D70B4F12EC}"/>
                                            </p:graphicEl>
                                          </p:spTgt>
                                        </p:tgtEl>
                                        <p:attrNameLst>
                                          <p:attrName>style.visibility</p:attrName>
                                        </p:attrNameLst>
                                      </p:cBhvr>
                                      <p:to>
                                        <p:strVal val="visible"/>
                                      </p:to>
                                    </p:set>
                                    <p:animEffect transition="in" filter="wipe(left)">
                                      <p:cBhvr>
                                        <p:cTn id="39" dur="500"/>
                                        <p:tgtEl>
                                          <p:spTgt spid="6">
                                            <p:graphicEl>
                                              <a:dgm id="{BA27E112-EFDB-49B6-93AA-F6D70B4F12EC}"/>
                                            </p:graphicEl>
                                          </p:spTgt>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6">
                                            <p:graphicEl>
                                              <a:dgm id="{574C9A5C-267D-441D-B07D-E46843C3CCBB}"/>
                                            </p:graphicEl>
                                          </p:spTgt>
                                        </p:tgtEl>
                                        <p:attrNameLst>
                                          <p:attrName>style.visibility</p:attrName>
                                        </p:attrNameLst>
                                      </p:cBhvr>
                                      <p:to>
                                        <p:strVal val="visible"/>
                                      </p:to>
                                    </p:set>
                                    <p:animEffect transition="in" filter="wipe(left)">
                                      <p:cBhvr>
                                        <p:cTn id="42" dur="500"/>
                                        <p:tgtEl>
                                          <p:spTgt spid="6">
                                            <p:graphicEl>
                                              <a:dgm id="{574C9A5C-267D-441D-B07D-E46843C3CCB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6">
                                            <p:graphicEl>
                                              <a:dgm id="{277B8612-DE11-44A0-85EB-7824E5562CA3}"/>
                                            </p:graphicEl>
                                          </p:spTgt>
                                        </p:tgtEl>
                                        <p:attrNameLst>
                                          <p:attrName>style.visibility</p:attrName>
                                        </p:attrNameLst>
                                      </p:cBhvr>
                                      <p:to>
                                        <p:strVal val="visible"/>
                                      </p:to>
                                    </p:set>
                                    <p:animEffect transition="in" filter="wipe(left)">
                                      <p:cBhvr>
                                        <p:cTn id="47" dur="500"/>
                                        <p:tgtEl>
                                          <p:spTgt spid="6">
                                            <p:graphicEl>
                                              <a:dgm id="{277B8612-DE11-44A0-85EB-7824E5562CA3}"/>
                                            </p:graphicEl>
                                          </p:spTgt>
                                        </p:tgtEl>
                                      </p:cBhvr>
                                    </p:animEffect>
                                  </p:childTnLst>
                                </p:cTn>
                              </p:par>
                              <p:par>
                                <p:cTn id="48" presetID="22" presetClass="entr" presetSubtype="8" fill="hold" grpId="0" nodeType="withEffect">
                                  <p:stCondLst>
                                    <p:cond delay="0"/>
                                  </p:stCondLst>
                                  <p:childTnLst>
                                    <p:set>
                                      <p:cBhvr>
                                        <p:cTn id="49" dur="1" fill="hold">
                                          <p:stCondLst>
                                            <p:cond delay="0"/>
                                          </p:stCondLst>
                                        </p:cTn>
                                        <p:tgtEl>
                                          <p:spTgt spid="6">
                                            <p:graphicEl>
                                              <a:dgm id="{9C277B14-6A80-4C54-9024-23395D4D58E1}"/>
                                            </p:graphicEl>
                                          </p:spTgt>
                                        </p:tgtEl>
                                        <p:attrNameLst>
                                          <p:attrName>style.visibility</p:attrName>
                                        </p:attrNameLst>
                                      </p:cBhvr>
                                      <p:to>
                                        <p:strVal val="visible"/>
                                      </p:to>
                                    </p:set>
                                    <p:animEffect transition="in" filter="wipe(left)">
                                      <p:cBhvr>
                                        <p:cTn id="50" dur="500"/>
                                        <p:tgtEl>
                                          <p:spTgt spid="6">
                                            <p:graphicEl>
                                              <a:dgm id="{9C277B14-6A80-4C54-9024-23395D4D58E1}"/>
                                            </p:graphicEl>
                                          </p:spTgt>
                                        </p:tgtEl>
                                      </p:cBhvr>
                                    </p:animEffect>
                                  </p:childTnLst>
                                </p:cTn>
                              </p:par>
                              <p:par>
                                <p:cTn id="51" presetID="22" presetClass="entr" presetSubtype="8" fill="hold" grpId="0" nodeType="withEffect">
                                  <p:stCondLst>
                                    <p:cond delay="0"/>
                                  </p:stCondLst>
                                  <p:childTnLst>
                                    <p:set>
                                      <p:cBhvr>
                                        <p:cTn id="52" dur="1" fill="hold">
                                          <p:stCondLst>
                                            <p:cond delay="0"/>
                                          </p:stCondLst>
                                        </p:cTn>
                                        <p:tgtEl>
                                          <p:spTgt spid="6">
                                            <p:graphicEl>
                                              <a:dgm id="{207DCD39-2DA4-4EDB-A9FF-776D5A60FABC}"/>
                                            </p:graphicEl>
                                          </p:spTgt>
                                        </p:tgtEl>
                                        <p:attrNameLst>
                                          <p:attrName>style.visibility</p:attrName>
                                        </p:attrNameLst>
                                      </p:cBhvr>
                                      <p:to>
                                        <p:strVal val="visible"/>
                                      </p:to>
                                    </p:set>
                                    <p:animEffect transition="in" filter="wipe(left)">
                                      <p:cBhvr>
                                        <p:cTn id="53" dur="500"/>
                                        <p:tgtEl>
                                          <p:spTgt spid="6">
                                            <p:graphicEl>
                                              <a:dgm id="{207DCD39-2DA4-4EDB-A9FF-776D5A60FABC}"/>
                                            </p:graphicEl>
                                          </p:spTgt>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6">
                                            <p:graphicEl>
                                              <a:dgm id="{4584C79A-DA91-4652-8449-B483DFEAD312}"/>
                                            </p:graphicEl>
                                          </p:spTgt>
                                        </p:tgtEl>
                                        <p:attrNameLst>
                                          <p:attrName>style.visibility</p:attrName>
                                        </p:attrNameLst>
                                      </p:cBhvr>
                                      <p:to>
                                        <p:strVal val="visible"/>
                                      </p:to>
                                    </p:set>
                                    <p:animEffect transition="in" filter="wipe(left)">
                                      <p:cBhvr>
                                        <p:cTn id="58" dur="500"/>
                                        <p:tgtEl>
                                          <p:spTgt spid="6">
                                            <p:graphicEl>
                                              <a:dgm id="{4584C79A-DA91-4652-8449-B483DFEAD312}"/>
                                            </p:graphicEl>
                                          </p:spTgt>
                                        </p:tgtEl>
                                      </p:cBhvr>
                                    </p:animEffect>
                                  </p:childTnLst>
                                </p:cTn>
                              </p:par>
                              <p:par>
                                <p:cTn id="59" presetID="22" presetClass="entr" presetSubtype="8" fill="hold" grpId="0" nodeType="withEffect">
                                  <p:stCondLst>
                                    <p:cond delay="0"/>
                                  </p:stCondLst>
                                  <p:childTnLst>
                                    <p:set>
                                      <p:cBhvr>
                                        <p:cTn id="60" dur="1" fill="hold">
                                          <p:stCondLst>
                                            <p:cond delay="0"/>
                                          </p:stCondLst>
                                        </p:cTn>
                                        <p:tgtEl>
                                          <p:spTgt spid="6">
                                            <p:graphicEl>
                                              <a:dgm id="{0A747FFD-A7AB-4AEB-8C12-FD8A002B8C7C}"/>
                                            </p:graphicEl>
                                          </p:spTgt>
                                        </p:tgtEl>
                                        <p:attrNameLst>
                                          <p:attrName>style.visibility</p:attrName>
                                        </p:attrNameLst>
                                      </p:cBhvr>
                                      <p:to>
                                        <p:strVal val="visible"/>
                                      </p:to>
                                    </p:set>
                                    <p:animEffect transition="in" filter="wipe(left)">
                                      <p:cBhvr>
                                        <p:cTn id="61" dur="500"/>
                                        <p:tgtEl>
                                          <p:spTgt spid="6">
                                            <p:graphicEl>
                                              <a:dgm id="{0A747FFD-A7AB-4AEB-8C12-FD8A002B8C7C}"/>
                                            </p:graphicEl>
                                          </p:spTgt>
                                        </p:tgtEl>
                                      </p:cBhvr>
                                    </p:animEffect>
                                  </p:childTnLst>
                                </p:cTn>
                              </p:par>
                              <p:par>
                                <p:cTn id="62" presetID="22" presetClass="entr" presetSubtype="8" fill="hold" grpId="0" nodeType="withEffect">
                                  <p:stCondLst>
                                    <p:cond delay="0"/>
                                  </p:stCondLst>
                                  <p:childTnLst>
                                    <p:set>
                                      <p:cBhvr>
                                        <p:cTn id="63" dur="1" fill="hold">
                                          <p:stCondLst>
                                            <p:cond delay="0"/>
                                          </p:stCondLst>
                                        </p:cTn>
                                        <p:tgtEl>
                                          <p:spTgt spid="6">
                                            <p:graphicEl>
                                              <a:dgm id="{C7233F95-0648-478E-AB2F-28DF955A3B31}"/>
                                            </p:graphicEl>
                                          </p:spTgt>
                                        </p:tgtEl>
                                        <p:attrNameLst>
                                          <p:attrName>style.visibility</p:attrName>
                                        </p:attrNameLst>
                                      </p:cBhvr>
                                      <p:to>
                                        <p:strVal val="visible"/>
                                      </p:to>
                                    </p:set>
                                    <p:animEffect transition="in" filter="wipe(left)">
                                      <p:cBhvr>
                                        <p:cTn id="64" dur="500"/>
                                        <p:tgtEl>
                                          <p:spTgt spid="6">
                                            <p:graphicEl>
                                              <a:dgm id="{C7233F95-0648-478E-AB2F-28DF955A3B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E66F0-0DA6-11E5-A088-BB26E7C73F3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DA9176C4-4859-69F2-A4AE-16B9327CCFF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9637649-2F08-B9E8-D7CD-3EF74FEC3BE7}"/>
              </a:ext>
            </a:extLst>
          </p:cNvPr>
          <p:cNvSpPr txBox="1">
            <a:spLocks/>
          </p:cNvSpPr>
          <p:nvPr/>
        </p:nvSpPr>
        <p:spPr>
          <a:xfrm>
            <a:off x="355597" y="-68976"/>
            <a:ext cx="11480800" cy="122352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a:t>
            </a:r>
            <a:r>
              <a:rPr lang="en-GB" sz="3200" b="1" dirty="0">
                <a:latin typeface="Aptos" panose="020B0004020202020204" pitchFamily="34" charset="0"/>
              </a:rPr>
              <a:t>What Are the Expectations for Chapter 4?</a:t>
            </a:r>
          </a:p>
        </p:txBody>
      </p:sp>
      <p:sp>
        <p:nvSpPr>
          <p:cNvPr id="6" name="TextBox 5">
            <a:extLst>
              <a:ext uri="{FF2B5EF4-FFF2-40B4-BE49-F238E27FC236}">
                <a16:creationId xmlns:a16="http://schemas.microsoft.com/office/drawing/2014/main" id="{89A6E767-54E4-3799-5C51-18751E9AC4CD}"/>
              </a:ext>
            </a:extLst>
          </p:cNvPr>
          <p:cNvSpPr txBox="1"/>
          <p:nvPr/>
        </p:nvSpPr>
        <p:spPr>
          <a:xfrm>
            <a:off x="177796" y="964316"/>
            <a:ext cx="11836402" cy="415691"/>
          </a:xfrm>
          <a:prstGeom prst="rect">
            <a:avLst/>
          </a:prstGeom>
          <a:noFill/>
        </p:spPr>
        <p:txBody>
          <a:bodyPr wrap="square">
            <a:spAutoFit/>
          </a:bodyPr>
          <a:lstStyle/>
          <a:p>
            <a:pPr algn="ctr">
              <a:lnSpc>
                <a:spcPct val="150000"/>
              </a:lnSpc>
            </a:pPr>
            <a:r>
              <a:rPr lang="en-GB" sz="1550" dirty="0">
                <a:latin typeface="Aptos" panose="020B0004020202020204" pitchFamily="34" charset="0"/>
              </a:rPr>
              <a:t>Chapter 4 is your opportunity to show the depth of your research by presenting your findings in a </a:t>
            </a:r>
            <a:r>
              <a:rPr lang="en-GB" sz="1550" b="1" dirty="0">
                <a:latin typeface="Aptos" panose="020B0004020202020204" pitchFamily="34" charset="0"/>
              </a:rPr>
              <a:t>structured</a:t>
            </a:r>
            <a:r>
              <a:rPr lang="en-GB" sz="1550" dirty="0">
                <a:latin typeface="Aptos" panose="020B0004020202020204" pitchFamily="34" charset="0"/>
              </a:rPr>
              <a:t>, </a:t>
            </a:r>
            <a:r>
              <a:rPr lang="en-GB" sz="1550" b="1" dirty="0">
                <a:latin typeface="Aptos" panose="020B0004020202020204" pitchFamily="34" charset="0"/>
              </a:rPr>
              <a:t>analytical</a:t>
            </a:r>
            <a:r>
              <a:rPr lang="en-GB" sz="1550" dirty="0">
                <a:latin typeface="Aptos" panose="020B0004020202020204" pitchFamily="34" charset="0"/>
              </a:rPr>
              <a:t>, and </a:t>
            </a:r>
            <a:r>
              <a:rPr lang="en-GB" sz="1550" b="1" dirty="0">
                <a:latin typeface="Aptos" panose="020B0004020202020204" pitchFamily="34" charset="0"/>
              </a:rPr>
              <a:t>critical</a:t>
            </a:r>
            <a:r>
              <a:rPr lang="en-GB" sz="1550" dirty="0">
                <a:latin typeface="Aptos" panose="020B0004020202020204" pitchFamily="34" charset="0"/>
              </a:rPr>
              <a:t> way.</a:t>
            </a:r>
          </a:p>
        </p:txBody>
      </p:sp>
      <p:graphicFrame>
        <p:nvGraphicFramePr>
          <p:cNvPr id="10" name="Diagram 9">
            <a:extLst>
              <a:ext uri="{FF2B5EF4-FFF2-40B4-BE49-F238E27FC236}">
                <a16:creationId xmlns:a16="http://schemas.microsoft.com/office/drawing/2014/main" id="{7125278C-2203-C3DA-EA5A-5CA34E2017A2}"/>
              </a:ext>
            </a:extLst>
          </p:cNvPr>
          <p:cNvGraphicFramePr/>
          <p:nvPr>
            <p:extLst>
              <p:ext uri="{D42A27DB-BD31-4B8C-83A1-F6EECF244321}">
                <p14:modId xmlns:p14="http://schemas.microsoft.com/office/powerpoint/2010/main" val="273643667"/>
              </p:ext>
            </p:extLst>
          </p:nvPr>
        </p:nvGraphicFramePr>
        <p:xfrm>
          <a:off x="576217" y="1976237"/>
          <a:ext cx="11039560" cy="45321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51A078EA-0B6E-6FEB-92F7-58BF3BBA336A}"/>
              </a:ext>
            </a:extLst>
          </p:cNvPr>
          <p:cNvSpPr txBox="1"/>
          <p:nvPr/>
        </p:nvSpPr>
        <p:spPr>
          <a:xfrm>
            <a:off x="252768" y="1493456"/>
            <a:ext cx="6368902" cy="369332"/>
          </a:xfrm>
          <a:prstGeom prst="rect">
            <a:avLst/>
          </a:prstGeom>
          <a:noFill/>
        </p:spPr>
        <p:txBody>
          <a:bodyPr wrap="square">
            <a:spAutoFit/>
          </a:bodyPr>
          <a:lstStyle/>
          <a:p>
            <a:pPr>
              <a:buNone/>
            </a:pPr>
            <a:r>
              <a:rPr lang="en-GB" b="1" dirty="0">
                <a:latin typeface="Aptos" panose="020B0004020202020204" pitchFamily="34" charset="0"/>
              </a:rPr>
              <a:t>📚 What You </a:t>
            </a:r>
            <a:r>
              <a:rPr lang="en-GB" b="1" i="1" dirty="0">
                <a:latin typeface="Aptos" panose="020B0004020202020204" pitchFamily="34" charset="0"/>
              </a:rPr>
              <a:t>Should</a:t>
            </a:r>
            <a:r>
              <a:rPr lang="en-GB" b="1" dirty="0">
                <a:latin typeface="Aptos" panose="020B0004020202020204" pitchFamily="34" charset="0"/>
              </a:rPr>
              <a:t> Include:</a:t>
            </a:r>
          </a:p>
        </p:txBody>
      </p:sp>
    </p:spTree>
    <p:extLst>
      <p:ext uri="{BB962C8B-B14F-4D97-AF65-F5344CB8AC3E}">
        <p14:creationId xmlns:p14="http://schemas.microsoft.com/office/powerpoint/2010/main" val="2496280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0">
                                            <p:graphicEl>
                                              <a:dgm id="{D3894C75-9C5B-45A2-854F-9DFEC2EF3E26}"/>
                                            </p:graphicEl>
                                          </p:spTgt>
                                        </p:tgtEl>
                                        <p:attrNameLst>
                                          <p:attrName>style.visibility</p:attrName>
                                        </p:attrNameLst>
                                      </p:cBhvr>
                                      <p:to>
                                        <p:strVal val="visible"/>
                                      </p:to>
                                    </p:set>
                                    <p:animEffect transition="in" filter="fade">
                                      <p:cBhvr>
                                        <p:cTn id="26" dur="1000"/>
                                        <p:tgtEl>
                                          <p:spTgt spid="10">
                                            <p:graphicEl>
                                              <a:dgm id="{D3894C75-9C5B-45A2-854F-9DFEC2EF3E26}"/>
                                            </p:graphicEl>
                                          </p:spTgt>
                                        </p:tgtEl>
                                      </p:cBhvr>
                                    </p:animEffect>
                                    <p:anim calcmode="lin" valueType="num">
                                      <p:cBhvr>
                                        <p:cTn id="27" dur="1000" fill="hold"/>
                                        <p:tgtEl>
                                          <p:spTgt spid="10">
                                            <p:graphicEl>
                                              <a:dgm id="{D3894C75-9C5B-45A2-854F-9DFEC2EF3E26}"/>
                                            </p:graphicEl>
                                          </p:spTgt>
                                        </p:tgtEl>
                                        <p:attrNameLst>
                                          <p:attrName>ppt_x</p:attrName>
                                        </p:attrNameLst>
                                      </p:cBhvr>
                                      <p:tavLst>
                                        <p:tav tm="0">
                                          <p:val>
                                            <p:strVal val="#ppt_x"/>
                                          </p:val>
                                        </p:tav>
                                        <p:tav tm="100000">
                                          <p:val>
                                            <p:strVal val="#ppt_x"/>
                                          </p:val>
                                        </p:tav>
                                      </p:tavLst>
                                    </p:anim>
                                    <p:anim calcmode="lin" valueType="num">
                                      <p:cBhvr>
                                        <p:cTn id="28" dur="1000" fill="hold"/>
                                        <p:tgtEl>
                                          <p:spTgt spid="10">
                                            <p:graphicEl>
                                              <a:dgm id="{D3894C75-9C5B-45A2-854F-9DFEC2EF3E26}"/>
                                            </p:graphic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0">
                                            <p:graphicEl>
                                              <a:dgm id="{4B3B0CA4-93FF-4B19-921E-6F3ADF9EC4C5}"/>
                                            </p:graphicEl>
                                          </p:spTgt>
                                        </p:tgtEl>
                                        <p:attrNameLst>
                                          <p:attrName>style.visibility</p:attrName>
                                        </p:attrNameLst>
                                      </p:cBhvr>
                                      <p:to>
                                        <p:strVal val="visible"/>
                                      </p:to>
                                    </p:set>
                                    <p:animEffect transition="in" filter="fade">
                                      <p:cBhvr>
                                        <p:cTn id="33" dur="1000"/>
                                        <p:tgtEl>
                                          <p:spTgt spid="10">
                                            <p:graphicEl>
                                              <a:dgm id="{4B3B0CA4-93FF-4B19-921E-6F3ADF9EC4C5}"/>
                                            </p:graphicEl>
                                          </p:spTgt>
                                        </p:tgtEl>
                                      </p:cBhvr>
                                    </p:animEffect>
                                    <p:anim calcmode="lin" valueType="num">
                                      <p:cBhvr>
                                        <p:cTn id="34" dur="1000" fill="hold"/>
                                        <p:tgtEl>
                                          <p:spTgt spid="10">
                                            <p:graphicEl>
                                              <a:dgm id="{4B3B0CA4-93FF-4B19-921E-6F3ADF9EC4C5}"/>
                                            </p:graphicEl>
                                          </p:spTgt>
                                        </p:tgtEl>
                                        <p:attrNameLst>
                                          <p:attrName>ppt_x</p:attrName>
                                        </p:attrNameLst>
                                      </p:cBhvr>
                                      <p:tavLst>
                                        <p:tav tm="0">
                                          <p:val>
                                            <p:strVal val="#ppt_x"/>
                                          </p:val>
                                        </p:tav>
                                        <p:tav tm="100000">
                                          <p:val>
                                            <p:strVal val="#ppt_x"/>
                                          </p:val>
                                        </p:tav>
                                      </p:tavLst>
                                    </p:anim>
                                    <p:anim calcmode="lin" valueType="num">
                                      <p:cBhvr>
                                        <p:cTn id="35" dur="1000" fill="hold"/>
                                        <p:tgtEl>
                                          <p:spTgt spid="10">
                                            <p:graphicEl>
                                              <a:dgm id="{4B3B0CA4-93FF-4B19-921E-6F3ADF9EC4C5}"/>
                                            </p:graphic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0">
                                            <p:graphicEl>
                                              <a:dgm id="{2C2B65E6-1CF1-4C3C-9C50-1821AE004F01}"/>
                                            </p:graphicEl>
                                          </p:spTgt>
                                        </p:tgtEl>
                                        <p:attrNameLst>
                                          <p:attrName>style.visibility</p:attrName>
                                        </p:attrNameLst>
                                      </p:cBhvr>
                                      <p:to>
                                        <p:strVal val="visible"/>
                                      </p:to>
                                    </p:set>
                                    <p:animEffect transition="in" filter="fade">
                                      <p:cBhvr>
                                        <p:cTn id="40" dur="1000"/>
                                        <p:tgtEl>
                                          <p:spTgt spid="10">
                                            <p:graphicEl>
                                              <a:dgm id="{2C2B65E6-1CF1-4C3C-9C50-1821AE004F01}"/>
                                            </p:graphicEl>
                                          </p:spTgt>
                                        </p:tgtEl>
                                      </p:cBhvr>
                                    </p:animEffect>
                                    <p:anim calcmode="lin" valueType="num">
                                      <p:cBhvr>
                                        <p:cTn id="41" dur="1000" fill="hold"/>
                                        <p:tgtEl>
                                          <p:spTgt spid="10">
                                            <p:graphicEl>
                                              <a:dgm id="{2C2B65E6-1CF1-4C3C-9C50-1821AE004F01}"/>
                                            </p:graphicEl>
                                          </p:spTgt>
                                        </p:tgtEl>
                                        <p:attrNameLst>
                                          <p:attrName>ppt_x</p:attrName>
                                        </p:attrNameLst>
                                      </p:cBhvr>
                                      <p:tavLst>
                                        <p:tav tm="0">
                                          <p:val>
                                            <p:strVal val="#ppt_x"/>
                                          </p:val>
                                        </p:tav>
                                        <p:tav tm="100000">
                                          <p:val>
                                            <p:strVal val="#ppt_x"/>
                                          </p:val>
                                        </p:tav>
                                      </p:tavLst>
                                    </p:anim>
                                    <p:anim calcmode="lin" valueType="num">
                                      <p:cBhvr>
                                        <p:cTn id="42" dur="1000" fill="hold"/>
                                        <p:tgtEl>
                                          <p:spTgt spid="10">
                                            <p:graphicEl>
                                              <a:dgm id="{2C2B65E6-1CF1-4C3C-9C50-1821AE004F01}"/>
                                            </p:graphic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0">
                                            <p:graphicEl>
                                              <a:dgm id="{549D4777-1C35-47BF-B2E1-050FD0AD23FB}"/>
                                            </p:graphicEl>
                                          </p:spTgt>
                                        </p:tgtEl>
                                        <p:attrNameLst>
                                          <p:attrName>style.visibility</p:attrName>
                                        </p:attrNameLst>
                                      </p:cBhvr>
                                      <p:to>
                                        <p:strVal val="visible"/>
                                      </p:to>
                                    </p:set>
                                    <p:animEffect transition="in" filter="fade">
                                      <p:cBhvr>
                                        <p:cTn id="47" dur="1000"/>
                                        <p:tgtEl>
                                          <p:spTgt spid="10">
                                            <p:graphicEl>
                                              <a:dgm id="{549D4777-1C35-47BF-B2E1-050FD0AD23FB}"/>
                                            </p:graphicEl>
                                          </p:spTgt>
                                        </p:tgtEl>
                                      </p:cBhvr>
                                    </p:animEffect>
                                    <p:anim calcmode="lin" valueType="num">
                                      <p:cBhvr>
                                        <p:cTn id="48" dur="1000" fill="hold"/>
                                        <p:tgtEl>
                                          <p:spTgt spid="10">
                                            <p:graphicEl>
                                              <a:dgm id="{549D4777-1C35-47BF-B2E1-050FD0AD23FB}"/>
                                            </p:graphicEl>
                                          </p:spTgt>
                                        </p:tgtEl>
                                        <p:attrNameLst>
                                          <p:attrName>ppt_x</p:attrName>
                                        </p:attrNameLst>
                                      </p:cBhvr>
                                      <p:tavLst>
                                        <p:tav tm="0">
                                          <p:val>
                                            <p:strVal val="#ppt_x"/>
                                          </p:val>
                                        </p:tav>
                                        <p:tav tm="100000">
                                          <p:val>
                                            <p:strVal val="#ppt_x"/>
                                          </p:val>
                                        </p:tav>
                                      </p:tavLst>
                                    </p:anim>
                                    <p:anim calcmode="lin" valueType="num">
                                      <p:cBhvr>
                                        <p:cTn id="49" dur="1000" fill="hold"/>
                                        <p:tgtEl>
                                          <p:spTgt spid="10">
                                            <p:graphicEl>
                                              <a:dgm id="{549D4777-1C35-47BF-B2E1-050FD0AD23FB}"/>
                                            </p:graphic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0">
                                            <p:graphicEl>
                                              <a:dgm id="{24E77A9C-AD0B-4EE2-9A48-A06685EDEAC5}"/>
                                            </p:graphicEl>
                                          </p:spTgt>
                                        </p:tgtEl>
                                        <p:attrNameLst>
                                          <p:attrName>style.visibility</p:attrName>
                                        </p:attrNameLst>
                                      </p:cBhvr>
                                      <p:to>
                                        <p:strVal val="visible"/>
                                      </p:to>
                                    </p:set>
                                    <p:animEffect transition="in" filter="fade">
                                      <p:cBhvr>
                                        <p:cTn id="54" dur="1000"/>
                                        <p:tgtEl>
                                          <p:spTgt spid="10">
                                            <p:graphicEl>
                                              <a:dgm id="{24E77A9C-AD0B-4EE2-9A48-A06685EDEAC5}"/>
                                            </p:graphicEl>
                                          </p:spTgt>
                                        </p:tgtEl>
                                      </p:cBhvr>
                                    </p:animEffect>
                                    <p:anim calcmode="lin" valueType="num">
                                      <p:cBhvr>
                                        <p:cTn id="55" dur="1000" fill="hold"/>
                                        <p:tgtEl>
                                          <p:spTgt spid="10">
                                            <p:graphicEl>
                                              <a:dgm id="{24E77A9C-AD0B-4EE2-9A48-A06685EDEAC5}"/>
                                            </p:graphicEl>
                                          </p:spTgt>
                                        </p:tgtEl>
                                        <p:attrNameLst>
                                          <p:attrName>ppt_x</p:attrName>
                                        </p:attrNameLst>
                                      </p:cBhvr>
                                      <p:tavLst>
                                        <p:tav tm="0">
                                          <p:val>
                                            <p:strVal val="#ppt_x"/>
                                          </p:val>
                                        </p:tav>
                                        <p:tav tm="100000">
                                          <p:val>
                                            <p:strVal val="#ppt_x"/>
                                          </p:val>
                                        </p:tav>
                                      </p:tavLst>
                                    </p:anim>
                                    <p:anim calcmode="lin" valueType="num">
                                      <p:cBhvr>
                                        <p:cTn id="56" dur="1000" fill="hold"/>
                                        <p:tgtEl>
                                          <p:spTgt spid="10">
                                            <p:graphicEl>
                                              <a:dgm id="{24E77A9C-AD0B-4EE2-9A48-A06685EDEAC5}"/>
                                            </p:graphic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0">
                                            <p:graphicEl>
                                              <a:dgm id="{535CC578-8D25-4158-A19F-D4E97E35E557}"/>
                                            </p:graphicEl>
                                          </p:spTgt>
                                        </p:tgtEl>
                                        <p:attrNameLst>
                                          <p:attrName>style.visibility</p:attrName>
                                        </p:attrNameLst>
                                      </p:cBhvr>
                                      <p:to>
                                        <p:strVal val="visible"/>
                                      </p:to>
                                    </p:set>
                                    <p:animEffect transition="in" filter="fade">
                                      <p:cBhvr>
                                        <p:cTn id="61" dur="1000"/>
                                        <p:tgtEl>
                                          <p:spTgt spid="10">
                                            <p:graphicEl>
                                              <a:dgm id="{535CC578-8D25-4158-A19F-D4E97E35E557}"/>
                                            </p:graphicEl>
                                          </p:spTgt>
                                        </p:tgtEl>
                                      </p:cBhvr>
                                    </p:animEffect>
                                    <p:anim calcmode="lin" valueType="num">
                                      <p:cBhvr>
                                        <p:cTn id="62" dur="1000" fill="hold"/>
                                        <p:tgtEl>
                                          <p:spTgt spid="10">
                                            <p:graphicEl>
                                              <a:dgm id="{535CC578-8D25-4158-A19F-D4E97E35E557}"/>
                                            </p:graphicEl>
                                          </p:spTgt>
                                        </p:tgtEl>
                                        <p:attrNameLst>
                                          <p:attrName>ppt_x</p:attrName>
                                        </p:attrNameLst>
                                      </p:cBhvr>
                                      <p:tavLst>
                                        <p:tav tm="0">
                                          <p:val>
                                            <p:strVal val="#ppt_x"/>
                                          </p:val>
                                        </p:tav>
                                        <p:tav tm="100000">
                                          <p:val>
                                            <p:strVal val="#ppt_x"/>
                                          </p:val>
                                        </p:tav>
                                      </p:tavLst>
                                    </p:anim>
                                    <p:anim calcmode="lin" valueType="num">
                                      <p:cBhvr>
                                        <p:cTn id="63" dur="1000" fill="hold"/>
                                        <p:tgtEl>
                                          <p:spTgt spid="10">
                                            <p:graphicEl>
                                              <a:dgm id="{535CC578-8D25-4158-A19F-D4E97E35E557}"/>
                                            </p:graphic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0">
                                            <p:graphicEl>
                                              <a:dgm id="{106E0909-391D-4E34-A5A3-8250B21A3266}"/>
                                            </p:graphicEl>
                                          </p:spTgt>
                                        </p:tgtEl>
                                        <p:attrNameLst>
                                          <p:attrName>style.visibility</p:attrName>
                                        </p:attrNameLst>
                                      </p:cBhvr>
                                      <p:to>
                                        <p:strVal val="visible"/>
                                      </p:to>
                                    </p:set>
                                    <p:animEffect transition="in" filter="fade">
                                      <p:cBhvr>
                                        <p:cTn id="68" dur="1000"/>
                                        <p:tgtEl>
                                          <p:spTgt spid="10">
                                            <p:graphicEl>
                                              <a:dgm id="{106E0909-391D-4E34-A5A3-8250B21A3266}"/>
                                            </p:graphicEl>
                                          </p:spTgt>
                                        </p:tgtEl>
                                      </p:cBhvr>
                                    </p:animEffect>
                                    <p:anim calcmode="lin" valueType="num">
                                      <p:cBhvr>
                                        <p:cTn id="69" dur="1000" fill="hold"/>
                                        <p:tgtEl>
                                          <p:spTgt spid="10">
                                            <p:graphicEl>
                                              <a:dgm id="{106E0909-391D-4E34-A5A3-8250B21A3266}"/>
                                            </p:graphicEl>
                                          </p:spTgt>
                                        </p:tgtEl>
                                        <p:attrNameLst>
                                          <p:attrName>ppt_x</p:attrName>
                                        </p:attrNameLst>
                                      </p:cBhvr>
                                      <p:tavLst>
                                        <p:tav tm="0">
                                          <p:val>
                                            <p:strVal val="#ppt_x"/>
                                          </p:val>
                                        </p:tav>
                                        <p:tav tm="100000">
                                          <p:val>
                                            <p:strVal val="#ppt_x"/>
                                          </p:val>
                                        </p:tav>
                                      </p:tavLst>
                                    </p:anim>
                                    <p:anim calcmode="lin" valueType="num">
                                      <p:cBhvr>
                                        <p:cTn id="70" dur="1000" fill="hold"/>
                                        <p:tgtEl>
                                          <p:spTgt spid="10">
                                            <p:graphicEl>
                                              <a:dgm id="{106E0909-391D-4E34-A5A3-8250B21A3266}"/>
                                            </p:graphic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10">
                                            <p:graphicEl>
                                              <a:dgm id="{06A82008-529F-452F-84DD-D1E4043FD4C9}"/>
                                            </p:graphicEl>
                                          </p:spTgt>
                                        </p:tgtEl>
                                        <p:attrNameLst>
                                          <p:attrName>style.visibility</p:attrName>
                                        </p:attrNameLst>
                                      </p:cBhvr>
                                      <p:to>
                                        <p:strVal val="visible"/>
                                      </p:to>
                                    </p:set>
                                    <p:animEffect transition="in" filter="fade">
                                      <p:cBhvr>
                                        <p:cTn id="75" dur="1000"/>
                                        <p:tgtEl>
                                          <p:spTgt spid="10">
                                            <p:graphicEl>
                                              <a:dgm id="{06A82008-529F-452F-84DD-D1E4043FD4C9}"/>
                                            </p:graphicEl>
                                          </p:spTgt>
                                        </p:tgtEl>
                                      </p:cBhvr>
                                    </p:animEffect>
                                    <p:anim calcmode="lin" valueType="num">
                                      <p:cBhvr>
                                        <p:cTn id="76" dur="1000" fill="hold"/>
                                        <p:tgtEl>
                                          <p:spTgt spid="10">
                                            <p:graphicEl>
                                              <a:dgm id="{06A82008-529F-452F-84DD-D1E4043FD4C9}"/>
                                            </p:graphicEl>
                                          </p:spTgt>
                                        </p:tgtEl>
                                        <p:attrNameLst>
                                          <p:attrName>ppt_x</p:attrName>
                                        </p:attrNameLst>
                                      </p:cBhvr>
                                      <p:tavLst>
                                        <p:tav tm="0">
                                          <p:val>
                                            <p:strVal val="#ppt_x"/>
                                          </p:val>
                                        </p:tav>
                                        <p:tav tm="100000">
                                          <p:val>
                                            <p:strVal val="#ppt_x"/>
                                          </p:val>
                                        </p:tav>
                                      </p:tavLst>
                                    </p:anim>
                                    <p:anim calcmode="lin" valueType="num">
                                      <p:cBhvr>
                                        <p:cTn id="77" dur="1000" fill="hold"/>
                                        <p:tgtEl>
                                          <p:spTgt spid="10">
                                            <p:graphicEl>
                                              <a:dgm id="{06A82008-529F-452F-84DD-D1E4043FD4C9}"/>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Graphic spid="10" grpId="0">
        <p:bldSub>
          <a:bldDgm bld="one"/>
        </p:bldSub>
      </p:bldGraphic>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9B9CF-1DFF-4BC6-B673-0EFE578D658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0AC5565-1821-1308-7709-C0BFB45EEBE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08B6B238-A98A-CF86-B0AF-1C59278FB171}"/>
              </a:ext>
            </a:extLst>
          </p:cNvPr>
          <p:cNvSpPr txBox="1">
            <a:spLocks/>
          </p:cNvSpPr>
          <p:nvPr/>
        </p:nvSpPr>
        <p:spPr>
          <a:xfrm>
            <a:off x="355599" y="-64861"/>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a:t>
            </a:r>
            <a:r>
              <a:rPr lang="en-GB" sz="3200" b="1" dirty="0">
                <a:latin typeface="Aptos" panose="020B0004020202020204" pitchFamily="34" charset="0"/>
              </a:rPr>
              <a:t>What Are the Expectations for Chapter 4? Continued…</a:t>
            </a:r>
          </a:p>
        </p:txBody>
      </p:sp>
      <p:sp>
        <p:nvSpPr>
          <p:cNvPr id="6" name="TextBox 5">
            <a:extLst>
              <a:ext uri="{FF2B5EF4-FFF2-40B4-BE49-F238E27FC236}">
                <a16:creationId xmlns:a16="http://schemas.microsoft.com/office/drawing/2014/main" id="{4273E680-13F8-6048-593F-A2BE09FAD606}"/>
              </a:ext>
            </a:extLst>
          </p:cNvPr>
          <p:cNvSpPr txBox="1"/>
          <p:nvPr/>
        </p:nvSpPr>
        <p:spPr>
          <a:xfrm>
            <a:off x="177798" y="960294"/>
            <a:ext cx="11836402"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Chapter 4 is more than just presenting what you found - it’s about showing critical thinking and clear communication. This slide highlights what strong academic writing looks like, and common mistakes to avoid as you start drafting your themes.</a:t>
            </a:r>
            <a:endParaRPr lang="en-GB" sz="1550" dirty="0">
              <a:latin typeface="Aptos" panose="020B0004020202020204" pitchFamily="34" charset="0"/>
            </a:endParaRPr>
          </a:p>
        </p:txBody>
      </p:sp>
      <p:sp>
        <p:nvSpPr>
          <p:cNvPr id="9" name="TextBox 8">
            <a:extLst>
              <a:ext uri="{FF2B5EF4-FFF2-40B4-BE49-F238E27FC236}">
                <a16:creationId xmlns:a16="http://schemas.microsoft.com/office/drawing/2014/main" id="{26358BF7-23A7-926F-E588-6D4258A28A4B}"/>
              </a:ext>
            </a:extLst>
          </p:cNvPr>
          <p:cNvSpPr txBox="1"/>
          <p:nvPr/>
        </p:nvSpPr>
        <p:spPr>
          <a:xfrm>
            <a:off x="355599" y="1941701"/>
            <a:ext cx="6368902" cy="369332"/>
          </a:xfrm>
          <a:prstGeom prst="rect">
            <a:avLst/>
          </a:prstGeom>
          <a:noFill/>
        </p:spPr>
        <p:txBody>
          <a:bodyPr wrap="square">
            <a:spAutoFit/>
          </a:bodyPr>
          <a:lstStyle/>
          <a:p>
            <a:pPr>
              <a:buNone/>
            </a:pPr>
            <a:r>
              <a:rPr lang="en-GB" b="1" dirty="0">
                <a:latin typeface="Aptos" panose="020B0004020202020204" pitchFamily="34" charset="0"/>
              </a:rPr>
              <a:t>🧠 Academic Writing in Chapter 4: Do’s &amp; Don’ts</a:t>
            </a:r>
          </a:p>
        </p:txBody>
      </p:sp>
      <p:sp>
        <p:nvSpPr>
          <p:cNvPr id="3" name="TextBox 2">
            <a:extLst>
              <a:ext uri="{FF2B5EF4-FFF2-40B4-BE49-F238E27FC236}">
                <a16:creationId xmlns:a16="http://schemas.microsoft.com/office/drawing/2014/main" id="{D57E735C-3EF1-09DC-1679-EE3BBFBC6BEB}"/>
              </a:ext>
            </a:extLst>
          </p:cNvPr>
          <p:cNvSpPr txBox="1"/>
          <p:nvPr/>
        </p:nvSpPr>
        <p:spPr>
          <a:xfrm>
            <a:off x="355599" y="2559414"/>
            <a:ext cx="6368901" cy="2314544"/>
          </a:xfrm>
          <a:prstGeom prst="rect">
            <a:avLst/>
          </a:prstGeom>
          <a:noFill/>
        </p:spPr>
        <p:txBody>
          <a:bodyPr wrap="square">
            <a:spAutoFit/>
          </a:bodyPr>
          <a:lstStyle/>
          <a:p>
            <a:pPr>
              <a:lnSpc>
                <a:spcPct val="150000"/>
              </a:lnSpc>
              <a:buNone/>
            </a:pPr>
            <a:r>
              <a:rPr lang="en-GB" sz="1600" b="1" dirty="0">
                <a:latin typeface="Aptos" panose="020B0004020202020204" pitchFamily="34" charset="0"/>
              </a:rPr>
              <a:t>✅ What Good Writing Looks Like:</a:t>
            </a:r>
          </a:p>
          <a:p>
            <a:pPr>
              <a:lnSpc>
                <a:spcPct val="150000"/>
              </a:lnSpc>
              <a:buFont typeface="Arial" panose="020B0604020202020204" pitchFamily="34" charset="0"/>
              <a:buChar char="•"/>
            </a:pPr>
            <a:r>
              <a:rPr lang="en-GB" sz="1600" dirty="0">
                <a:latin typeface="Aptos" panose="020B0004020202020204" pitchFamily="34" charset="0"/>
              </a:rPr>
              <a:t>Be </a:t>
            </a:r>
            <a:r>
              <a:rPr lang="en-GB" sz="1600" b="1" dirty="0">
                <a:latin typeface="Aptos" panose="020B0004020202020204" pitchFamily="34" charset="0"/>
              </a:rPr>
              <a:t>critical</a:t>
            </a:r>
            <a:r>
              <a:rPr lang="en-GB" sz="1600" dirty="0">
                <a:latin typeface="Aptos" panose="020B0004020202020204" pitchFamily="34" charset="0"/>
              </a:rPr>
              <a:t> – go beyond description and explore meaning</a:t>
            </a:r>
          </a:p>
          <a:p>
            <a:pPr>
              <a:lnSpc>
                <a:spcPct val="150000"/>
              </a:lnSpc>
              <a:buFont typeface="Arial" panose="020B0604020202020204" pitchFamily="34" charset="0"/>
              <a:buChar char="•"/>
            </a:pPr>
            <a:r>
              <a:rPr lang="en-GB" sz="1600" dirty="0">
                <a:latin typeface="Aptos" panose="020B0004020202020204" pitchFamily="34" charset="0"/>
              </a:rPr>
              <a:t>Use </a:t>
            </a:r>
            <a:r>
              <a:rPr lang="en-GB" sz="1600" b="1" dirty="0">
                <a:latin typeface="Aptos" panose="020B0004020202020204" pitchFamily="34" charset="0"/>
              </a:rPr>
              <a:t>topic sentences</a:t>
            </a:r>
            <a:r>
              <a:rPr lang="en-GB" sz="1600" dirty="0">
                <a:latin typeface="Aptos" panose="020B0004020202020204" pitchFamily="34" charset="0"/>
              </a:rPr>
              <a:t> and </a:t>
            </a:r>
            <a:r>
              <a:rPr lang="en-GB" sz="1600" b="1" dirty="0">
                <a:latin typeface="Aptos" panose="020B0004020202020204" pitchFamily="34" charset="0"/>
              </a:rPr>
              <a:t>linking phrases</a:t>
            </a:r>
            <a:r>
              <a:rPr lang="en-GB" sz="1600" dirty="0">
                <a:latin typeface="Aptos" panose="020B0004020202020204" pitchFamily="34" charset="0"/>
              </a:rPr>
              <a:t> to guide the reader</a:t>
            </a:r>
          </a:p>
          <a:p>
            <a:pPr>
              <a:lnSpc>
                <a:spcPct val="150000"/>
              </a:lnSpc>
              <a:buFont typeface="Arial" panose="020B0604020202020204" pitchFamily="34" charset="0"/>
              <a:buChar char="•"/>
            </a:pPr>
            <a:r>
              <a:rPr lang="en-GB" sz="1600" dirty="0">
                <a:latin typeface="Aptos" panose="020B0004020202020204" pitchFamily="34" charset="0"/>
              </a:rPr>
              <a:t>Avoid repeating the same points across different themes</a:t>
            </a:r>
          </a:p>
          <a:p>
            <a:pPr>
              <a:lnSpc>
                <a:spcPct val="150000"/>
              </a:lnSpc>
              <a:buFont typeface="Arial" panose="020B0604020202020204" pitchFamily="34" charset="0"/>
              <a:buChar char="•"/>
            </a:pPr>
            <a:r>
              <a:rPr lang="en-GB" sz="1600" dirty="0">
                <a:latin typeface="Aptos" panose="020B0004020202020204" pitchFamily="34" charset="0"/>
              </a:rPr>
              <a:t>Use </a:t>
            </a:r>
            <a:r>
              <a:rPr lang="en-GB" sz="1600" b="1" dirty="0">
                <a:latin typeface="Aptos" panose="020B0004020202020204" pitchFamily="34" charset="0"/>
              </a:rPr>
              <a:t>subheadings</a:t>
            </a:r>
            <a:r>
              <a:rPr lang="en-GB" sz="1600" dirty="0">
                <a:latin typeface="Aptos" panose="020B0004020202020204" pitchFamily="34" charset="0"/>
              </a:rPr>
              <a:t> for each theme to keep your writing organised</a:t>
            </a:r>
          </a:p>
          <a:p>
            <a:pPr>
              <a:lnSpc>
                <a:spcPct val="150000"/>
              </a:lnSpc>
              <a:buFont typeface="Arial" panose="020B0604020202020204" pitchFamily="34" charset="0"/>
              <a:buChar char="•"/>
            </a:pPr>
            <a:r>
              <a:rPr lang="en-GB" sz="1600" dirty="0">
                <a:latin typeface="Aptos" panose="020B0004020202020204" pitchFamily="34" charset="0"/>
              </a:rPr>
              <a:t>Reference all sources accurately using </a:t>
            </a:r>
            <a:r>
              <a:rPr lang="en-GB" sz="1600" b="1" dirty="0">
                <a:latin typeface="Aptos" panose="020B0004020202020204" pitchFamily="34" charset="0"/>
              </a:rPr>
              <a:t>UWTSD Harvard style</a:t>
            </a:r>
            <a:endParaRPr lang="en-GB" sz="1600" dirty="0">
              <a:latin typeface="Aptos" panose="020B0004020202020204" pitchFamily="34" charset="0"/>
            </a:endParaRPr>
          </a:p>
        </p:txBody>
      </p:sp>
      <p:cxnSp>
        <p:nvCxnSpPr>
          <p:cNvPr id="8" name="Straight Connector 7">
            <a:extLst>
              <a:ext uri="{FF2B5EF4-FFF2-40B4-BE49-F238E27FC236}">
                <a16:creationId xmlns:a16="http://schemas.microsoft.com/office/drawing/2014/main" id="{FA9C5480-8ADF-C371-4B2D-59F72A5168C5}"/>
              </a:ext>
            </a:extLst>
          </p:cNvPr>
          <p:cNvCxnSpPr>
            <a:cxnSpLocks/>
          </p:cNvCxnSpPr>
          <p:nvPr/>
        </p:nvCxnSpPr>
        <p:spPr>
          <a:xfrm>
            <a:off x="6485860" y="2658140"/>
            <a:ext cx="0" cy="2307265"/>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13DD82E-712C-5454-246F-057279ABCB14}"/>
              </a:ext>
            </a:extLst>
          </p:cNvPr>
          <p:cNvSpPr txBox="1"/>
          <p:nvPr/>
        </p:nvSpPr>
        <p:spPr>
          <a:xfrm>
            <a:off x="6756989" y="2561978"/>
            <a:ext cx="6097772" cy="2311980"/>
          </a:xfrm>
          <a:prstGeom prst="rect">
            <a:avLst/>
          </a:prstGeom>
          <a:noFill/>
        </p:spPr>
        <p:txBody>
          <a:bodyPr wrap="square">
            <a:spAutoFit/>
          </a:bodyPr>
          <a:lstStyle/>
          <a:p>
            <a:pPr>
              <a:lnSpc>
                <a:spcPct val="150000"/>
              </a:lnSpc>
              <a:buNone/>
            </a:pPr>
            <a:r>
              <a:rPr lang="en-GB" sz="1600" b="1" dirty="0">
                <a:latin typeface="Aptos" panose="020B0004020202020204" pitchFamily="34" charset="0"/>
              </a:rPr>
              <a:t>⚠️ Common Mistakes to Watch Out For:</a:t>
            </a:r>
          </a:p>
          <a:p>
            <a:pPr>
              <a:lnSpc>
                <a:spcPct val="150000"/>
              </a:lnSpc>
            </a:pPr>
            <a:r>
              <a:rPr lang="en-GB" sz="1600" dirty="0">
                <a:latin typeface="Aptos" panose="020B0004020202020204" pitchFamily="34" charset="0"/>
              </a:rPr>
              <a:t>🚫 Listing sources with no analysis or explanation</a:t>
            </a:r>
          </a:p>
          <a:p>
            <a:pPr>
              <a:lnSpc>
                <a:spcPct val="150000"/>
              </a:lnSpc>
            </a:pPr>
            <a:r>
              <a:rPr lang="en-GB" sz="1600" dirty="0">
                <a:latin typeface="Aptos" panose="020B0004020202020204" pitchFamily="34" charset="0"/>
              </a:rPr>
              <a:t>🚫 Not linking findings back to your research question</a:t>
            </a:r>
          </a:p>
          <a:p>
            <a:pPr>
              <a:lnSpc>
                <a:spcPct val="150000"/>
              </a:lnSpc>
            </a:pPr>
            <a:r>
              <a:rPr lang="en-GB" sz="1600" dirty="0">
                <a:latin typeface="Aptos" panose="020B0004020202020204" pitchFamily="34" charset="0"/>
              </a:rPr>
              <a:t>🚫 Writing only summaries without critical thinking</a:t>
            </a:r>
          </a:p>
          <a:p>
            <a:pPr>
              <a:lnSpc>
                <a:spcPct val="150000"/>
              </a:lnSpc>
            </a:pPr>
            <a:r>
              <a:rPr lang="en-GB" sz="1600" dirty="0">
                <a:latin typeface="Aptos" panose="020B0004020202020204" pitchFamily="34" charset="0"/>
              </a:rPr>
              <a:t>🚫 Using too few sources to back up your discussion</a:t>
            </a:r>
          </a:p>
          <a:p>
            <a:pPr>
              <a:lnSpc>
                <a:spcPct val="150000"/>
              </a:lnSpc>
            </a:pPr>
            <a:r>
              <a:rPr lang="en-GB" sz="1600" dirty="0">
                <a:latin typeface="Aptos" panose="020B0004020202020204" pitchFamily="34" charset="0"/>
              </a:rPr>
              <a:t>🚫 Forgetting to explain how you developed your themes</a:t>
            </a:r>
          </a:p>
        </p:txBody>
      </p:sp>
      <p:sp>
        <p:nvSpPr>
          <p:cNvPr id="14" name="TextBox 13">
            <a:extLst>
              <a:ext uri="{FF2B5EF4-FFF2-40B4-BE49-F238E27FC236}">
                <a16:creationId xmlns:a16="http://schemas.microsoft.com/office/drawing/2014/main" id="{6C16A599-DB7B-57F6-9610-7D1C74EACF16}"/>
              </a:ext>
            </a:extLst>
          </p:cNvPr>
          <p:cNvSpPr txBox="1"/>
          <p:nvPr/>
        </p:nvSpPr>
        <p:spPr>
          <a:xfrm>
            <a:off x="2257286" y="5290918"/>
            <a:ext cx="8457147" cy="1030795"/>
          </a:xfrm>
          <a:prstGeom prst="rect">
            <a:avLst/>
          </a:prstGeom>
          <a:noFill/>
        </p:spPr>
        <p:txBody>
          <a:bodyPr wrap="square" rtlCol="0">
            <a:spAutoFit/>
          </a:bodyPr>
          <a:lstStyle/>
          <a:p>
            <a:pPr>
              <a:lnSpc>
                <a:spcPct val="150000"/>
              </a:lnSpc>
            </a:pPr>
            <a:r>
              <a:rPr lang="en-GB" sz="1400" dirty="0">
                <a:latin typeface="Aptos" panose="020B0004020202020204" pitchFamily="34" charset="0"/>
              </a:rPr>
              <a:t>Pages </a:t>
            </a:r>
            <a:r>
              <a:rPr lang="en-GB" sz="1400" b="1" dirty="0">
                <a:latin typeface="Aptos" panose="020B0004020202020204" pitchFamily="34" charset="0"/>
              </a:rPr>
              <a:t>147-169 (Chapter 10)</a:t>
            </a:r>
            <a:r>
              <a:rPr lang="en-GB" sz="1400" dirty="0">
                <a:latin typeface="Aptos" panose="020B0004020202020204" pitchFamily="34" charset="0"/>
              </a:rPr>
              <a:t> of </a:t>
            </a:r>
            <a:r>
              <a:rPr lang="en-GB" sz="1400" i="1" dirty="0">
                <a:latin typeface="Aptos" panose="020B0004020202020204" pitchFamily="34" charset="0"/>
              </a:rPr>
              <a:t>‘Critical Thinking Skills: Developing Effective Analysis and Argument’</a:t>
            </a:r>
            <a:r>
              <a:rPr lang="en-GB" sz="1400" dirty="0">
                <a:latin typeface="Aptos" panose="020B0004020202020204" pitchFamily="34" charset="0"/>
              </a:rPr>
              <a:t> by Palgrave (2017) can help with this section. Link can be found on the Moodle Page to the Full Text on the UWTSD Library. </a:t>
            </a:r>
          </a:p>
        </p:txBody>
      </p:sp>
      <p:pic>
        <p:nvPicPr>
          <p:cNvPr id="9218" name="Picture 2">
            <a:extLst>
              <a:ext uri="{FF2B5EF4-FFF2-40B4-BE49-F238E27FC236}">
                <a16:creationId xmlns:a16="http://schemas.microsoft.com/office/drawing/2014/main" id="{45C29D3B-2B29-30F1-B002-0BD0C26527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7432" y="5016669"/>
            <a:ext cx="971575" cy="1323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33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wipe(up)">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up)">
                                      <p:cBhvr>
                                        <p:cTn id="31" dur="5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9218"/>
                                        </p:tgtEl>
                                        <p:attrNameLst>
                                          <p:attrName>style.visibility</p:attrName>
                                        </p:attrNameLst>
                                      </p:cBhvr>
                                      <p:to>
                                        <p:strVal val="visible"/>
                                      </p:to>
                                    </p:set>
                                    <p:animEffect transition="in" filter="fade">
                                      <p:cBhvr>
                                        <p:cTn id="36" dur="1000"/>
                                        <p:tgtEl>
                                          <p:spTgt spid="9218"/>
                                        </p:tgtEl>
                                      </p:cBhvr>
                                    </p:animEffect>
                                    <p:anim calcmode="lin" valueType="num">
                                      <p:cBhvr>
                                        <p:cTn id="37" dur="1000" fill="hold"/>
                                        <p:tgtEl>
                                          <p:spTgt spid="9218"/>
                                        </p:tgtEl>
                                        <p:attrNameLst>
                                          <p:attrName>ppt_x</p:attrName>
                                        </p:attrNameLst>
                                      </p:cBhvr>
                                      <p:tavLst>
                                        <p:tav tm="0">
                                          <p:val>
                                            <p:strVal val="#ppt_x"/>
                                          </p:val>
                                        </p:tav>
                                        <p:tav tm="100000">
                                          <p:val>
                                            <p:strVal val="#ppt_x"/>
                                          </p:val>
                                        </p:tav>
                                      </p:tavLst>
                                    </p:anim>
                                    <p:anim calcmode="lin" valueType="num">
                                      <p:cBhvr>
                                        <p:cTn id="38" dur="1000" fill="hold"/>
                                        <p:tgtEl>
                                          <p:spTgt spid="9218"/>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fade">
                                      <p:cBhvr>
                                        <p:cTn id="41" dur="1000"/>
                                        <p:tgtEl>
                                          <p:spTgt spid="14"/>
                                        </p:tgtEl>
                                      </p:cBhvr>
                                    </p:animEffect>
                                    <p:anim calcmode="lin" valueType="num">
                                      <p:cBhvr>
                                        <p:cTn id="42" dur="1000" fill="hold"/>
                                        <p:tgtEl>
                                          <p:spTgt spid="14"/>
                                        </p:tgtEl>
                                        <p:attrNameLst>
                                          <p:attrName>ppt_x</p:attrName>
                                        </p:attrNameLst>
                                      </p:cBhvr>
                                      <p:tavLst>
                                        <p:tav tm="0">
                                          <p:val>
                                            <p:strVal val="#ppt_x"/>
                                          </p:val>
                                        </p:tav>
                                        <p:tav tm="100000">
                                          <p:val>
                                            <p:strVal val="#ppt_x"/>
                                          </p:val>
                                        </p:tav>
                                      </p:tavLst>
                                    </p:anim>
                                    <p:anim calcmode="lin" valueType="num">
                                      <p:cBhvr>
                                        <p:cTn id="4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P spid="3" grpId="0"/>
      <p:bldP spid="12"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BAAA6-86DD-27D8-62F5-BB35548443A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ACC1EB4-14FC-C75D-9CEB-C939EB17C41B}"/>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350098FE-2D36-6512-AFB2-889F7F5FF21E}"/>
              </a:ext>
            </a:extLst>
          </p:cNvPr>
          <p:cNvSpPr txBox="1">
            <a:spLocks/>
          </p:cNvSpPr>
          <p:nvPr/>
        </p:nvSpPr>
        <p:spPr>
          <a:xfrm>
            <a:off x="355599" y="25507"/>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a:t>
            </a:r>
            <a:r>
              <a:rPr lang="en-GB" sz="3200" b="1" dirty="0">
                <a:latin typeface="Aptos" panose="020B0004020202020204" pitchFamily="34" charset="0"/>
              </a:rPr>
              <a:t>Chapter 4 Overview: Findings and Discussion</a:t>
            </a:r>
          </a:p>
        </p:txBody>
      </p:sp>
      <p:sp>
        <p:nvSpPr>
          <p:cNvPr id="6" name="TextBox 5">
            <a:extLst>
              <a:ext uri="{FF2B5EF4-FFF2-40B4-BE49-F238E27FC236}">
                <a16:creationId xmlns:a16="http://schemas.microsoft.com/office/drawing/2014/main" id="{1D30C5D8-F25C-951D-BC21-0460EEDCDE4B}"/>
              </a:ext>
            </a:extLst>
          </p:cNvPr>
          <p:cNvSpPr txBox="1"/>
          <p:nvPr/>
        </p:nvSpPr>
        <p:spPr>
          <a:xfrm>
            <a:off x="1045533" y="994249"/>
            <a:ext cx="10100929"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Chapter 4 is where you bring your research together. It’s the part where you move beyond collecting information and start showing what that information </a:t>
            </a:r>
            <a:r>
              <a:rPr lang="en-GB" sz="1600" b="1" dirty="0">
                <a:latin typeface="Aptos" panose="020B0004020202020204" pitchFamily="34" charset="0"/>
              </a:rPr>
              <a:t>means</a:t>
            </a:r>
            <a:r>
              <a:rPr lang="en-GB" sz="1600" dirty="0">
                <a:latin typeface="Aptos" panose="020B0004020202020204" pitchFamily="34" charset="0"/>
              </a:rPr>
              <a:t>.</a:t>
            </a:r>
          </a:p>
        </p:txBody>
      </p:sp>
      <p:sp>
        <p:nvSpPr>
          <p:cNvPr id="8" name="TextBox 7">
            <a:extLst>
              <a:ext uri="{FF2B5EF4-FFF2-40B4-BE49-F238E27FC236}">
                <a16:creationId xmlns:a16="http://schemas.microsoft.com/office/drawing/2014/main" id="{862FA805-BCB1-D96A-643A-4A6F8962D676}"/>
              </a:ext>
            </a:extLst>
          </p:cNvPr>
          <p:cNvSpPr txBox="1"/>
          <p:nvPr/>
        </p:nvSpPr>
        <p:spPr>
          <a:xfrm>
            <a:off x="355596" y="4174154"/>
            <a:ext cx="5740401" cy="178811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What You are Doing in This Chapter:</a:t>
            </a:r>
            <a:endParaRPr lang="en-GB" sz="1500" dirty="0">
              <a:latin typeface="Aptos" panose="020B0004020202020204" pitchFamily="34" charset="0"/>
            </a:endParaRPr>
          </a:p>
          <a:p>
            <a:pPr>
              <a:lnSpc>
                <a:spcPct val="150000"/>
              </a:lnSpc>
            </a:pPr>
            <a:r>
              <a:rPr lang="en-GB" sz="1500" dirty="0">
                <a:latin typeface="Aptos" panose="020B0004020202020204" pitchFamily="34" charset="0"/>
              </a:rPr>
              <a:t>✅ Presenting your findings in </a:t>
            </a:r>
            <a:r>
              <a:rPr lang="en-GB" sz="1500" b="1" dirty="0">
                <a:latin typeface="Aptos" panose="020B0004020202020204" pitchFamily="34" charset="0"/>
              </a:rPr>
              <a:t>themes.</a:t>
            </a:r>
            <a:br>
              <a:rPr lang="en-GB" sz="1500" dirty="0">
                <a:latin typeface="Aptos" panose="020B0004020202020204" pitchFamily="34" charset="0"/>
              </a:rPr>
            </a:br>
            <a:r>
              <a:rPr lang="en-GB" sz="1500" dirty="0">
                <a:latin typeface="Aptos" panose="020B0004020202020204" pitchFamily="34" charset="0"/>
              </a:rPr>
              <a:t>✅ Analysing and discussing what the literature reveals.</a:t>
            </a:r>
            <a:br>
              <a:rPr lang="en-GB" sz="1500" dirty="0">
                <a:latin typeface="Aptos" panose="020B0004020202020204" pitchFamily="34" charset="0"/>
              </a:rPr>
            </a:br>
            <a:r>
              <a:rPr lang="en-GB" sz="1500" dirty="0">
                <a:latin typeface="Aptos" panose="020B0004020202020204" pitchFamily="34" charset="0"/>
              </a:rPr>
              <a:t>✅ Linking your findings back to your </a:t>
            </a:r>
            <a:r>
              <a:rPr lang="en-GB" sz="1500" b="1" dirty="0">
                <a:latin typeface="Aptos" panose="020B0004020202020204" pitchFamily="34" charset="0"/>
              </a:rPr>
              <a:t>research aim or question.</a:t>
            </a:r>
            <a:br>
              <a:rPr lang="en-GB" sz="1500" dirty="0">
                <a:latin typeface="Aptos" panose="020B0004020202020204" pitchFamily="34" charset="0"/>
              </a:rPr>
            </a:br>
            <a:r>
              <a:rPr lang="en-GB" sz="1500" dirty="0">
                <a:latin typeface="Aptos" panose="020B0004020202020204" pitchFamily="34" charset="0"/>
              </a:rPr>
              <a:t>✅ Drawing out </a:t>
            </a:r>
            <a:r>
              <a:rPr lang="en-GB" sz="1500" b="1" dirty="0">
                <a:latin typeface="Aptos" panose="020B0004020202020204" pitchFamily="34" charset="0"/>
              </a:rPr>
              <a:t>implications</a:t>
            </a:r>
            <a:r>
              <a:rPr lang="en-GB" sz="1500" dirty="0">
                <a:latin typeface="Aptos" panose="020B0004020202020204" pitchFamily="34" charset="0"/>
              </a:rPr>
              <a:t>, comparisons, and meaning.</a:t>
            </a:r>
          </a:p>
        </p:txBody>
      </p:sp>
      <p:graphicFrame>
        <p:nvGraphicFramePr>
          <p:cNvPr id="11" name="Diagram 10">
            <a:extLst>
              <a:ext uri="{FF2B5EF4-FFF2-40B4-BE49-F238E27FC236}">
                <a16:creationId xmlns:a16="http://schemas.microsoft.com/office/drawing/2014/main" id="{9357F031-9A17-929D-93FC-469EE526BC82}"/>
              </a:ext>
            </a:extLst>
          </p:cNvPr>
          <p:cNvGraphicFramePr/>
          <p:nvPr/>
        </p:nvGraphicFramePr>
        <p:xfrm>
          <a:off x="355599" y="1409611"/>
          <a:ext cx="11480800" cy="2862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3" name="Straight Connector 12">
            <a:extLst>
              <a:ext uri="{FF2B5EF4-FFF2-40B4-BE49-F238E27FC236}">
                <a16:creationId xmlns:a16="http://schemas.microsoft.com/office/drawing/2014/main" id="{313839B2-11F4-F208-C379-E78B6278A81C}"/>
              </a:ext>
            </a:extLst>
          </p:cNvPr>
          <p:cNvCxnSpPr/>
          <p:nvPr/>
        </p:nvCxnSpPr>
        <p:spPr>
          <a:xfrm>
            <a:off x="6095997" y="4051005"/>
            <a:ext cx="0" cy="2360428"/>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7498AA24-3E4F-F594-0373-6718CD7D7649}"/>
              </a:ext>
            </a:extLst>
          </p:cNvPr>
          <p:cNvSpPr txBox="1"/>
          <p:nvPr/>
        </p:nvSpPr>
        <p:spPr>
          <a:xfrm>
            <a:off x="6642691" y="4171974"/>
            <a:ext cx="6097772" cy="179029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Word Count: Approx. 4,000 words</a:t>
            </a:r>
            <a:endParaRPr lang="en-GB" sz="1500" dirty="0">
              <a:latin typeface="Aptos" panose="020B0004020202020204" pitchFamily="34" charset="0"/>
            </a:endParaRPr>
          </a:p>
          <a:p>
            <a:pPr>
              <a:lnSpc>
                <a:spcPct val="150000"/>
              </a:lnSpc>
              <a:buFont typeface="Arial" panose="020B0604020202020204" pitchFamily="34" charset="0"/>
              <a:buChar char="•"/>
            </a:pPr>
            <a:r>
              <a:rPr lang="en-GB" sz="1500" dirty="0">
                <a:latin typeface="Aptos" panose="020B0004020202020204" pitchFamily="34" charset="0"/>
              </a:rPr>
              <a:t> 100 words for the introduction</a:t>
            </a:r>
          </a:p>
          <a:p>
            <a:pPr>
              <a:lnSpc>
                <a:spcPct val="150000"/>
              </a:lnSpc>
              <a:buFont typeface="Arial" panose="020B0604020202020204" pitchFamily="34" charset="0"/>
              <a:buChar char="•"/>
            </a:pPr>
            <a:r>
              <a:rPr lang="en-GB" sz="1500" dirty="0">
                <a:latin typeface="Aptos" panose="020B0004020202020204" pitchFamily="34" charset="0"/>
              </a:rPr>
              <a:t> 200 words for thematic analysis</a:t>
            </a:r>
          </a:p>
          <a:p>
            <a:pPr>
              <a:lnSpc>
                <a:spcPct val="150000"/>
              </a:lnSpc>
              <a:buFont typeface="Arial" panose="020B0604020202020204" pitchFamily="34" charset="0"/>
              <a:buChar char="•"/>
            </a:pPr>
            <a:r>
              <a:rPr lang="en-GB" sz="1500" dirty="0">
                <a:latin typeface="Aptos" panose="020B0004020202020204" pitchFamily="34" charset="0"/>
              </a:rPr>
              <a:t> 1,000–1,150 words per theme</a:t>
            </a:r>
          </a:p>
          <a:p>
            <a:pPr>
              <a:lnSpc>
                <a:spcPct val="150000"/>
              </a:lnSpc>
              <a:buFont typeface="Arial" panose="020B0604020202020204" pitchFamily="34" charset="0"/>
              <a:buChar char="•"/>
            </a:pPr>
            <a:r>
              <a:rPr lang="en-GB" sz="1500" dirty="0">
                <a:latin typeface="Aptos" panose="020B0004020202020204" pitchFamily="34" charset="0"/>
              </a:rPr>
              <a:t> 200 words for conclusion</a:t>
            </a:r>
          </a:p>
        </p:txBody>
      </p:sp>
    </p:spTree>
    <p:extLst>
      <p:ext uri="{BB962C8B-B14F-4D97-AF65-F5344CB8AC3E}">
        <p14:creationId xmlns:p14="http://schemas.microsoft.com/office/powerpoint/2010/main" val="252512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1">
                                            <p:graphicEl>
                                              <a:dgm id="{6C42C330-5EC9-4FD8-AE16-81D766D8A6B0}"/>
                                            </p:graphicEl>
                                          </p:spTgt>
                                        </p:tgtEl>
                                        <p:attrNameLst>
                                          <p:attrName>style.visibility</p:attrName>
                                        </p:attrNameLst>
                                      </p:cBhvr>
                                      <p:to>
                                        <p:strVal val="visible"/>
                                      </p:to>
                                    </p:set>
                                    <p:animEffect transition="in" filter="fade">
                                      <p:cBhvr>
                                        <p:cTn id="19" dur="500"/>
                                        <p:tgtEl>
                                          <p:spTgt spid="11">
                                            <p:graphicEl>
                                              <a:dgm id="{6C42C330-5EC9-4FD8-AE16-81D766D8A6B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373E7C67-B419-42AA-82EE-94424841E6A5}"/>
                                            </p:graphicEl>
                                          </p:spTgt>
                                        </p:tgtEl>
                                        <p:attrNameLst>
                                          <p:attrName>style.visibility</p:attrName>
                                        </p:attrNameLst>
                                      </p:cBhvr>
                                      <p:to>
                                        <p:strVal val="visible"/>
                                      </p:to>
                                    </p:set>
                                    <p:animEffect transition="in" filter="fade">
                                      <p:cBhvr>
                                        <p:cTn id="24" dur="500"/>
                                        <p:tgtEl>
                                          <p:spTgt spid="11">
                                            <p:graphicEl>
                                              <a:dgm id="{373E7C67-B419-42AA-82EE-94424841E6A5}"/>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graphicEl>
                                              <a:dgm id="{00699472-E2F7-4472-B016-CC205E37EEF4}"/>
                                            </p:graphicEl>
                                          </p:spTgt>
                                        </p:tgtEl>
                                        <p:attrNameLst>
                                          <p:attrName>style.visibility</p:attrName>
                                        </p:attrNameLst>
                                      </p:cBhvr>
                                      <p:to>
                                        <p:strVal val="visible"/>
                                      </p:to>
                                    </p:set>
                                    <p:animEffect transition="in" filter="fade">
                                      <p:cBhvr>
                                        <p:cTn id="29" dur="500"/>
                                        <p:tgtEl>
                                          <p:spTgt spid="11">
                                            <p:graphicEl>
                                              <a:dgm id="{00699472-E2F7-4472-B016-CC205E37EEF4}"/>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1">
                                            <p:graphicEl>
                                              <a:dgm id="{617AB949-7C4E-4664-9640-FE0C8AE726BF}"/>
                                            </p:graphicEl>
                                          </p:spTgt>
                                        </p:tgtEl>
                                        <p:attrNameLst>
                                          <p:attrName>style.visibility</p:attrName>
                                        </p:attrNameLst>
                                      </p:cBhvr>
                                      <p:to>
                                        <p:strVal val="visible"/>
                                      </p:to>
                                    </p:set>
                                    <p:animEffect transition="in" filter="fade">
                                      <p:cBhvr>
                                        <p:cTn id="34" dur="500"/>
                                        <p:tgtEl>
                                          <p:spTgt spid="11">
                                            <p:graphicEl>
                                              <a:dgm id="{617AB949-7C4E-4664-9640-FE0C8AE726B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1">
                                            <p:graphicEl>
                                              <a:dgm id="{7747D536-CCB4-48DC-967F-0DC7C44C58C3}"/>
                                            </p:graphicEl>
                                          </p:spTgt>
                                        </p:tgtEl>
                                        <p:attrNameLst>
                                          <p:attrName>style.visibility</p:attrName>
                                        </p:attrNameLst>
                                      </p:cBhvr>
                                      <p:to>
                                        <p:strVal val="visible"/>
                                      </p:to>
                                    </p:set>
                                    <p:animEffect transition="in" filter="fade">
                                      <p:cBhvr>
                                        <p:cTn id="39" dur="500"/>
                                        <p:tgtEl>
                                          <p:spTgt spid="11">
                                            <p:graphicEl>
                                              <a:dgm id="{7747D536-CCB4-48DC-967F-0DC7C44C58C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83464F60-5C93-4978-90B8-57C36DDE6F47}"/>
                                            </p:graphicEl>
                                          </p:spTgt>
                                        </p:tgtEl>
                                        <p:attrNameLst>
                                          <p:attrName>style.visibility</p:attrName>
                                        </p:attrNameLst>
                                      </p:cBhvr>
                                      <p:to>
                                        <p:strVal val="visible"/>
                                      </p:to>
                                    </p:set>
                                    <p:animEffect transition="in" filter="fade">
                                      <p:cBhvr>
                                        <p:cTn id="44" dur="500"/>
                                        <p:tgtEl>
                                          <p:spTgt spid="11">
                                            <p:graphicEl>
                                              <a:dgm id="{83464F60-5C93-4978-90B8-57C36DDE6F47}"/>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1">
                                            <p:graphicEl>
                                              <a:dgm id="{0A9B557C-6114-487D-9097-D401BB27BF01}"/>
                                            </p:graphicEl>
                                          </p:spTgt>
                                        </p:tgtEl>
                                        <p:attrNameLst>
                                          <p:attrName>style.visibility</p:attrName>
                                        </p:attrNameLst>
                                      </p:cBhvr>
                                      <p:to>
                                        <p:strVal val="visible"/>
                                      </p:to>
                                    </p:set>
                                    <p:animEffect transition="in" filter="fade">
                                      <p:cBhvr>
                                        <p:cTn id="49" dur="500"/>
                                        <p:tgtEl>
                                          <p:spTgt spid="11">
                                            <p:graphicEl>
                                              <a:dgm id="{0A9B557C-6114-487D-9097-D401BB27BF01}"/>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1000"/>
                                        <p:tgtEl>
                                          <p:spTgt spid="8"/>
                                        </p:tgtEl>
                                      </p:cBhvr>
                                    </p:animEffect>
                                    <p:anim calcmode="lin" valueType="num">
                                      <p:cBhvr>
                                        <p:cTn id="55" dur="1000" fill="hold"/>
                                        <p:tgtEl>
                                          <p:spTgt spid="8"/>
                                        </p:tgtEl>
                                        <p:attrNameLst>
                                          <p:attrName>ppt_x</p:attrName>
                                        </p:attrNameLst>
                                      </p:cBhvr>
                                      <p:tavLst>
                                        <p:tav tm="0">
                                          <p:val>
                                            <p:strVal val="#ppt_x"/>
                                          </p:val>
                                        </p:tav>
                                        <p:tav tm="100000">
                                          <p:val>
                                            <p:strVal val="#ppt_x"/>
                                          </p:val>
                                        </p:tav>
                                      </p:tavLst>
                                    </p:anim>
                                    <p:anim calcmode="lin" valueType="num">
                                      <p:cBhvr>
                                        <p:cTn id="5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1000"/>
                                        <p:tgtEl>
                                          <p:spTgt spid="15"/>
                                        </p:tgtEl>
                                      </p:cBhvr>
                                    </p:animEffect>
                                    <p:anim calcmode="lin" valueType="num">
                                      <p:cBhvr>
                                        <p:cTn id="62" dur="1000" fill="hold"/>
                                        <p:tgtEl>
                                          <p:spTgt spid="15"/>
                                        </p:tgtEl>
                                        <p:attrNameLst>
                                          <p:attrName>ppt_x</p:attrName>
                                        </p:attrNameLst>
                                      </p:cBhvr>
                                      <p:tavLst>
                                        <p:tav tm="0">
                                          <p:val>
                                            <p:strVal val="#ppt_x"/>
                                          </p:val>
                                        </p:tav>
                                        <p:tav tm="100000">
                                          <p:val>
                                            <p:strVal val="#ppt_x"/>
                                          </p:val>
                                        </p:tav>
                                      </p:tavLst>
                                    </p:anim>
                                    <p:anim calcmode="lin" valueType="num">
                                      <p:cBhvr>
                                        <p:cTn id="6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Graphic spid="11" grpId="0">
        <p:bldSub>
          <a:bldDgm bld="one"/>
        </p:bldSub>
      </p:bldGraphic>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30FE7-0D7A-B41A-3334-EBACB77CBB7C}"/>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676F14D-D2CF-9EA5-080C-7DD571EC164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D587353-7075-3987-C7A2-9F33DB23E3C7}"/>
              </a:ext>
            </a:extLst>
          </p:cNvPr>
          <p:cNvSpPr>
            <a:spLocks noGrp="1"/>
          </p:cNvSpPr>
          <p:nvPr>
            <p:ph type="title"/>
          </p:nvPr>
        </p:nvSpPr>
        <p:spPr>
          <a:xfrm>
            <a:off x="475924" y="-91149"/>
            <a:ext cx="11481847" cy="1325563"/>
          </a:xfrm>
        </p:spPr>
        <p:txBody>
          <a:bodyPr>
            <a:normAutofit/>
          </a:bodyPr>
          <a:lstStyle/>
          <a:p>
            <a:pPr algn="ctr"/>
            <a:r>
              <a:rPr lang="en-GB" sz="3200" b="1" dirty="0">
                <a:latin typeface="Aptos" panose="020B0004020202020204" pitchFamily="34" charset="0"/>
              </a:rPr>
              <a:t>The Structure of Chapter 4 🧭</a:t>
            </a:r>
          </a:p>
        </p:txBody>
      </p:sp>
      <p:sp>
        <p:nvSpPr>
          <p:cNvPr id="4" name="TextBox 3">
            <a:extLst>
              <a:ext uri="{FF2B5EF4-FFF2-40B4-BE49-F238E27FC236}">
                <a16:creationId xmlns:a16="http://schemas.microsoft.com/office/drawing/2014/main" id="{13DF95A3-32A0-C5D7-4A2B-904749436812}"/>
              </a:ext>
            </a:extLst>
          </p:cNvPr>
          <p:cNvSpPr txBox="1"/>
          <p:nvPr/>
        </p:nvSpPr>
        <p:spPr>
          <a:xfrm>
            <a:off x="335280" y="1004226"/>
            <a:ext cx="11380796" cy="338554"/>
          </a:xfrm>
          <a:prstGeom prst="rect">
            <a:avLst/>
          </a:prstGeom>
          <a:noFill/>
        </p:spPr>
        <p:txBody>
          <a:bodyPr wrap="square">
            <a:spAutoFit/>
          </a:bodyPr>
          <a:lstStyle/>
          <a:p>
            <a:pPr algn="ctr">
              <a:lnSpc>
                <a:spcPct val="100000"/>
              </a:lnSpc>
            </a:pPr>
            <a:r>
              <a:rPr lang="en-GB" sz="1600" dirty="0">
                <a:latin typeface="Aptos" panose="020B0004020202020204" pitchFamily="34" charset="0"/>
              </a:rPr>
              <a:t>Chapter 4 is approximately </a:t>
            </a:r>
            <a:r>
              <a:rPr lang="en-GB" sz="1600" b="1" dirty="0">
                <a:latin typeface="Aptos" panose="020B0004020202020204" pitchFamily="34" charset="0"/>
              </a:rPr>
              <a:t>4,000 words</a:t>
            </a:r>
            <a:r>
              <a:rPr lang="en-GB" sz="1600" dirty="0">
                <a:latin typeface="Aptos" panose="020B0004020202020204" pitchFamily="34" charset="0"/>
              </a:rPr>
              <a:t>. The themes developed in Stage 3 provide the main structure of the chapter.</a:t>
            </a:r>
          </a:p>
        </p:txBody>
      </p:sp>
      <p:graphicFrame>
        <p:nvGraphicFramePr>
          <p:cNvPr id="3" name="Table 2">
            <a:extLst>
              <a:ext uri="{FF2B5EF4-FFF2-40B4-BE49-F238E27FC236}">
                <a16:creationId xmlns:a16="http://schemas.microsoft.com/office/drawing/2014/main" id="{C04BEE82-139D-C388-21EC-06ADE600F07A}"/>
              </a:ext>
            </a:extLst>
          </p:cNvPr>
          <p:cNvGraphicFramePr>
            <a:graphicFrameLocks noGrp="1"/>
          </p:cNvGraphicFramePr>
          <p:nvPr/>
        </p:nvGraphicFramePr>
        <p:xfrm>
          <a:off x="193040" y="1544320"/>
          <a:ext cx="7132320" cy="4826001"/>
        </p:xfrm>
        <a:graphic>
          <a:graphicData uri="http://schemas.openxmlformats.org/drawingml/2006/table">
            <a:tbl>
              <a:tblPr>
                <a:tableStyleId>{5C22544A-7EE6-4342-B048-85BDC9FD1C3A}</a:tableStyleId>
              </a:tblPr>
              <a:tblGrid>
                <a:gridCol w="1266188">
                  <a:extLst>
                    <a:ext uri="{9D8B030D-6E8A-4147-A177-3AD203B41FA5}">
                      <a16:colId xmlns:a16="http://schemas.microsoft.com/office/drawing/2014/main" val="91750502"/>
                    </a:ext>
                  </a:extLst>
                </a:gridCol>
                <a:gridCol w="1087063">
                  <a:extLst>
                    <a:ext uri="{9D8B030D-6E8A-4147-A177-3AD203B41FA5}">
                      <a16:colId xmlns:a16="http://schemas.microsoft.com/office/drawing/2014/main" val="2887256582"/>
                    </a:ext>
                  </a:extLst>
                </a:gridCol>
                <a:gridCol w="4779069">
                  <a:extLst>
                    <a:ext uri="{9D8B030D-6E8A-4147-A177-3AD203B41FA5}">
                      <a16:colId xmlns:a16="http://schemas.microsoft.com/office/drawing/2014/main" val="3661440680"/>
                    </a:ext>
                  </a:extLst>
                </a:gridCol>
              </a:tblGrid>
              <a:tr h="632134">
                <a:tc>
                  <a:txBody>
                    <a:bodyPr/>
                    <a:lstStyle/>
                    <a:p>
                      <a:pPr algn="ctr">
                        <a:lnSpc>
                          <a:spcPct val="150000"/>
                        </a:lnSpc>
                        <a:buNone/>
                      </a:pPr>
                      <a:r>
                        <a:rPr lang="en-GB" sz="1200" b="1" dirty="0">
                          <a:latin typeface="Aptos" panose="020B0004020202020204" pitchFamily="34" charset="0"/>
                        </a:rPr>
                        <a:t>Section</a:t>
                      </a:r>
                    </a:p>
                  </a:txBody>
                  <a:tcPr marL="51095" marR="51095" marT="25547" marB="25547" anchor="ctr">
                    <a:solidFill>
                      <a:schemeClr val="accent1">
                        <a:lumMod val="40000"/>
                        <a:lumOff val="60000"/>
                      </a:schemeClr>
                    </a:solidFill>
                  </a:tcPr>
                </a:tc>
                <a:tc>
                  <a:txBody>
                    <a:bodyPr/>
                    <a:lstStyle/>
                    <a:p>
                      <a:pPr algn="ctr">
                        <a:lnSpc>
                          <a:spcPct val="150000"/>
                        </a:lnSpc>
                        <a:buNone/>
                      </a:pPr>
                      <a:r>
                        <a:rPr lang="en-GB" sz="1200" b="1" dirty="0">
                          <a:latin typeface="Aptos" panose="020B0004020202020204" pitchFamily="34" charset="0"/>
                        </a:rPr>
                        <a:t>Approximate word count</a:t>
                      </a:r>
                    </a:p>
                  </a:txBody>
                  <a:tcPr marL="51095" marR="51095" marT="25547" marB="25547" anchor="ctr">
                    <a:solidFill>
                      <a:schemeClr val="accent1">
                        <a:lumMod val="40000"/>
                        <a:lumOff val="60000"/>
                      </a:schemeClr>
                    </a:solidFill>
                  </a:tcPr>
                </a:tc>
                <a:tc>
                  <a:txBody>
                    <a:bodyPr/>
                    <a:lstStyle/>
                    <a:p>
                      <a:pPr algn="ctr">
                        <a:lnSpc>
                          <a:spcPct val="150000"/>
                        </a:lnSpc>
                        <a:buNone/>
                      </a:pPr>
                      <a:r>
                        <a:rPr lang="en-GB" sz="1200" b="1" dirty="0">
                          <a:latin typeface="Aptos" panose="020B0004020202020204" pitchFamily="34" charset="0"/>
                        </a:rPr>
                        <a:t>What should be included?</a:t>
                      </a:r>
                    </a:p>
                  </a:txBody>
                  <a:tcPr marL="51095" marR="51095" marT="25547" marB="25547" anchor="ctr">
                    <a:solidFill>
                      <a:schemeClr val="accent1">
                        <a:lumMod val="40000"/>
                        <a:lumOff val="60000"/>
                      </a:schemeClr>
                    </a:solidFill>
                  </a:tcPr>
                </a:tc>
                <a:extLst>
                  <a:ext uri="{0D108BD9-81ED-4DB2-BD59-A6C34878D82A}">
                    <a16:rowId xmlns:a16="http://schemas.microsoft.com/office/drawing/2014/main" val="2543087622"/>
                  </a:ext>
                </a:extLst>
              </a:tr>
              <a:tr h="826065">
                <a:tc>
                  <a:txBody>
                    <a:bodyPr/>
                    <a:lstStyle/>
                    <a:p>
                      <a:pPr algn="ctr">
                        <a:lnSpc>
                          <a:spcPct val="150000"/>
                        </a:lnSpc>
                        <a:buNone/>
                      </a:pPr>
                      <a:r>
                        <a:rPr lang="en-GB" sz="1100">
                          <a:latin typeface="Aptos" panose="020B0004020202020204" pitchFamily="34" charset="0"/>
                        </a:rPr>
                        <a:t>4.1 Introduction</a:t>
                      </a:r>
                    </a:p>
                  </a:txBody>
                  <a:tcPr marL="51095" marR="51095" marT="25547" marB="25547" anchor="ctr"/>
                </a:tc>
                <a:tc>
                  <a:txBody>
                    <a:bodyPr/>
                    <a:lstStyle/>
                    <a:p>
                      <a:pPr algn="ctr">
                        <a:lnSpc>
                          <a:spcPct val="150000"/>
                        </a:lnSpc>
                        <a:buNone/>
                      </a:pPr>
                      <a:r>
                        <a:rPr lang="en-GB" sz="1100">
                          <a:latin typeface="Aptos" panose="020B0004020202020204" pitchFamily="34" charset="0"/>
                        </a:rPr>
                        <a:t>100 words</a:t>
                      </a:r>
                    </a:p>
                  </a:txBody>
                  <a:tcPr marL="51095" marR="51095" marT="25547" marB="25547" anchor="ctr"/>
                </a:tc>
                <a:tc>
                  <a:txBody>
                    <a:bodyPr/>
                    <a:lstStyle/>
                    <a:p>
                      <a:pPr algn="l">
                        <a:lnSpc>
                          <a:spcPct val="150000"/>
                        </a:lnSpc>
                        <a:buNone/>
                      </a:pPr>
                      <a:r>
                        <a:rPr lang="en-GB" sz="1100" dirty="0">
                          <a:latin typeface="Aptos" panose="020B0004020202020204" pitchFamily="34" charset="0"/>
                        </a:rPr>
                        <a:t>Introduce the purpose of Chapter 4, briefly restate the research aim and name the themes that will be discussed.</a:t>
                      </a:r>
                    </a:p>
                  </a:txBody>
                  <a:tcPr marL="51095" marR="51095" marT="25547" marB="25547" anchor="ctr"/>
                </a:tc>
                <a:extLst>
                  <a:ext uri="{0D108BD9-81ED-4DB2-BD59-A6C34878D82A}">
                    <a16:rowId xmlns:a16="http://schemas.microsoft.com/office/drawing/2014/main" val="3286479101"/>
                  </a:ext>
                </a:extLst>
              </a:tr>
              <a:tr h="1016695">
                <a:tc>
                  <a:txBody>
                    <a:bodyPr/>
                    <a:lstStyle/>
                    <a:p>
                      <a:pPr algn="ctr">
                        <a:lnSpc>
                          <a:spcPct val="150000"/>
                        </a:lnSpc>
                        <a:buNone/>
                      </a:pPr>
                      <a:r>
                        <a:rPr lang="en-GB" sz="1100">
                          <a:latin typeface="Aptos" panose="020B0004020202020204" pitchFamily="34" charset="0"/>
                        </a:rPr>
                        <a:t>4.2 Thematic Analysis</a:t>
                      </a:r>
                    </a:p>
                  </a:txBody>
                  <a:tcPr marL="51095" marR="51095" marT="25547" marB="25547" anchor="ctr"/>
                </a:tc>
                <a:tc>
                  <a:txBody>
                    <a:bodyPr/>
                    <a:lstStyle/>
                    <a:p>
                      <a:pPr algn="ctr">
                        <a:lnSpc>
                          <a:spcPct val="150000"/>
                        </a:lnSpc>
                        <a:buNone/>
                      </a:pPr>
                      <a:r>
                        <a:rPr lang="en-GB" sz="1100">
                          <a:latin typeface="Aptos" panose="020B0004020202020204" pitchFamily="34" charset="0"/>
                        </a:rPr>
                        <a:t>200 words</a:t>
                      </a:r>
                    </a:p>
                  </a:txBody>
                  <a:tcPr marL="51095" marR="51095" marT="25547" marB="25547" anchor="ctr"/>
                </a:tc>
                <a:tc>
                  <a:txBody>
                    <a:bodyPr/>
                    <a:lstStyle/>
                    <a:p>
                      <a:pPr algn="l">
                        <a:lnSpc>
                          <a:spcPct val="150000"/>
                        </a:lnSpc>
                        <a:buNone/>
                      </a:pPr>
                      <a:r>
                        <a:rPr lang="en-GB" sz="1100" dirty="0">
                          <a:latin typeface="Aptos" panose="020B0004020202020204" pitchFamily="34" charset="0"/>
                        </a:rPr>
                        <a:t>Define thematic analysis using an academic source. Explain how Stages 2 and 3 were used to compare findings, group related ideas and create the final themes.</a:t>
                      </a:r>
                    </a:p>
                  </a:txBody>
                  <a:tcPr marL="51095" marR="51095" marT="25547" marB="25547" anchor="ctr"/>
                </a:tc>
                <a:extLst>
                  <a:ext uri="{0D108BD9-81ED-4DB2-BD59-A6C34878D82A}">
                    <a16:rowId xmlns:a16="http://schemas.microsoft.com/office/drawing/2014/main" val="1186297301"/>
                  </a:ext>
                </a:extLst>
              </a:tr>
              <a:tr h="444805">
                <a:tc>
                  <a:txBody>
                    <a:bodyPr/>
                    <a:lstStyle/>
                    <a:p>
                      <a:pPr algn="ctr">
                        <a:lnSpc>
                          <a:spcPct val="150000"/>
                        </a:lnSpc>
                        <a:buNone/>
                      </a:pPr>
                      <a:r>
                        <a:rPr lang="en-GB" sz="1100">
                          <a:latin typeface="Aptos" panose="020B0004020202020204" pitchFamily="34" charset="0"/>
                        </a:rPr>
                        <a:t>4.3 Theme 1</a:t>
                      </a:r>
                    </a:p>
                  </a:txBody>
                  <a:tcPr marL="51095" marR="51095" marT="25547" marB="25547" anchor="ctr"/>
                </a:tc>
                <a:tc>
                  <a:txBody>
                    <a:bodyPr/>
                    <a:lstStyle/>
                    <a:p>
                      <a:pPr algn="ctr">
                        <a:lnSpc>
                          <a:spcPct val="150000"/>
                        </a:lnSpc>
                        <a:buNone/>
                      </a:pPr>
                      <a:r>
                        <a:rPr lang="en-GB" sz="1100">
                          <a:latin typeface="Aptos" panose="020B0004020202020204" pitchFamily="34" charset="0"/>
                        </a:rPr>
                        <a:t>1,150 words</a:t>
                      </a:r>
                    </a:p>
                  </a:txBody>
                  <a:tcPr marL="51095" marR="51095" marT="25547" marB="25547" anchor="ctr"/>
                </a:tc>
                <a:tc>
                  <a:txBody>
                    <a:bodyPr/>
                    <a:lstStyle/>
                    <a:p>
                      <a:pPr algn="l">
                        <a:lnSpc>
                          <a:spcPct val="150000"/>
                        </a:lnSpc>
                        <a:buNone/>
                      </a:pPr>
                      <a:r>
                        <a:rPr lang="en-GB" sz="1100" dirty="0">
                          <a:latin typeface="Aptos" panose="020B0004020202020204" pitchFamily="34" charset="0"/>
                        </a:rPr>
                        <a:t>Critically discuss the evidence connected with the first theme.</a:t>
                      </a:r>
                    </a:p>
                  </a:txBody>
                  <a:tcPr marL="51095" marR="51095" marT="25547" marB="25547" anchor="ctr"/>
                </a:tc>
                <a:extLst>
                  <a:ext uri="{0D108BD9-81ED-4DB2-BD59-A6C34878D82A}">
                    <a16:rowId xmlns:a16="http://schemas.microsoft.com/office/drawing/2014/main" val="4177839105"/>
                  </a:ext>
                </a:extLst>
              </a:tr>
              <a:tr h="635434">
                <a:tc>
                  <a:txBody>
                    <a:bodyPr/>
                    <a:lstStyle/>
                    <a:p>
                      <a:pPr algn="ctr">
                        <a:lnSpc>
                          <a:spcPct val="150000"/>
                        </a:lnSpc>
                        <a:buNone/>
                      </a:pPr>
                      <a:r>
                        <a:rPr lang="en-GB" sz="1100">
                          <a:latin typeface="Aptos" panose="020B0004020202020204" pitchFamily="34" charset="0"/>
                        </a:rPr>
                        <a:t>4.4 Theme 2</a:t>
                      </a:r>
                    </a:p>
                  </a:txBody>
                  <a:tcPr marL="51095" marR="51095" marT="25547" marB="25547" anchor="ctr"/>
                </a:tc>
                <a:tc>
                  <a:txBody>
                    <a:bodyPr/>
                    <a:lstStyle/>
                    <a:p>
                      <a:pPr algn="ctr">
                        <a:lnSpc>
                          <a:spcPct val="150000"/>
                        </a:lnSpc>
                        <a:buNone/>
                      </a:pPr>
                      <a:r>
                        <a:rPr lang="en-GB" sz="1100">
                          <a:latin typeface="Aptos" panose="020B0004020202020204" pitchFamily="34" charset="0"/>
                        </a:rPr>
                        <a:t>1,150 words</a:t>
                      </a:r>
                    </a:p>
                  </a:txBody>
                  <a:tcPr marL="51095" marR="51095" marT="25547" marB="25547" anchor="ctr"/>
                </a:tc>
                <a:tc>
                  <a:txBody>
                    <a:bodyPr/>
                    <a:lstStyle/>
                    <a:p>
                      <a:pPr algn="l">
                        <a:lnSpc>
                          <a:spcPct val="150000"/>
                        </a:lnSpc>
                        <a:buNone/>
                      </a:pPr>
                      <a:r>
                        <a:rPr lang="en-GB" sz="1100" dirty="0">
                          <a:latin typeface="Aptos" panose="020B0004020202020204" pitchFamily="34" charset="0"/>
                        </a:rPr>
                        <a:t>Follow the same structure using evidence connected with the second theme.</a:t>
                      </a:r>
                    </a:p>
                  </a:txBody>
                  <a:tcPr marL="51095" marR="51095" marT="25547" marB="25547" anchor="ctr"/>
                </a:tc>
                <a:extLst>
                  <a:ext uri="{0D108BD9-81ED-4DB2-BD59-A6C34878D82A}">
                    <a16:rowId xmlns:a16="http://schemas.microsoft.com/office/drawing/2014/main" val="2631942780"/>
                  </a:ext>
                </a:extLst>
              </a:tr>
              <a:tr h="635434">
                <a:tc>
                  <a:txBody>
                    <a:bodyPr/>
                    <a:lstStyle/>
                    <a:p>
                      <a:pPr algn="ctr">
                        <a:lnSpc>
                          <a:spcPct val="150000"/>
                        </a:lnSpc>
                        <a:buNone/>
                      </a:pPr>
                      <a:r>
                        <a:rPr lang="en-GB" sz="1100">
                          <a:latin typeface="Aptos" panose="020B0004020202020204" pitchFamily="34" charset="0"/>
                        </a:rPr>
                        <a:t>4.5 Theme 3</a:t>
                      </a:r>
                    </a:p>
                  </a:txBody>
                  <a:tcPr marL="51095" marR="51095" marT="25547" marB="25547" anchor="ctr"/>
                </a:tc>
                <a:tc>
                  <a:txBody>
                    <a:bodyPr/>
                    <a:lstStyle/>
                    <a:p>
                      <a:pPr algn="ctr">
                        <a:lnSpc>
                          <a:spcPct val="150000"/>
                        </a:lnSpc>
                        <a:buNone/>
                      </a:pPr>
                      <a:r>
                        <a:rPr lang="en-GB" sz="1100">
                          <a:latin typeface="Aptos" panose="020B0004020202020204" pitchFamily="34" charset="0"/>
                        </a:rPr>
                        <a:t>1,150 words</a:t>
                      </a:r>
                    </a:p>
                  </a:txBody>
                  <a:tcPr marL="51095" marR="51095" marT="25547" marB="25547" anchor="ctr"/>
                </a:tc>
                <a:tc>
                  <a:txBody>
                    <a:bodyPr/>
                    <a:lstStyle/>
                    <a:p>
                      <a:pPr algn="l">
                        <a:lnSpc>
                          <a:spcPct val="150000"/>
                        </a:lnSpc>
                        <a:buNone/>
                      </a:pPr>
                      <a:r>
                        <a:rPr lang="en-GB" sz="1100" dirty="0">
                          <a:latin typeface="Aptos" panose="020B0004020202020204" pitchFamily="34" charset="0"/>
                        </a:rPr>
                        <a:t>Follow the same structure using evidence connected with the third theme.</a:t>
                      </a:r>
                    </a:p>
                  </a:txBody>
                  <a:tcPr marL="51095" marR="51095" marT="25547" marB="25547" anchor="ctr"/>
                </a:tc>
                <a:extLst>
                  <a:ext uri="{0D108BD9-81ED-4DB2-BD59-A6C34878D82A}">
                    <a16:rowId xmlns:a16="http://schemas.microsoft.com/office/drawing/2014/main" val="4005060202"/>
                  </a:ext>
                </a:extLst>
              </a:tr>
              <a:tr h="635434">
                <a:tc>
                  <a:txBody>
                    <a:bodyPr/>
                    <a:lstStyle/>
                    <a:p>
                      <a:pPr algn="ctr">
                        <a:lnSpc>
                          <a:spcPct val="150000"/>
                        </a:lnSpc>
                        <a:buNone/>
                      </a:pPr>
                      <a:r>
                        <a:rPr lang="en-GB" sz="1100">
                          <a:latin typeface="Aptos" panose="020B0004020202020204" pitchFamily="34" charset="0"/>
                        </a:rPr>
                        <a:t>4.6 Chapter Conclusion</a:t>
                      </a:r>
                    </a:p>
                  </a:txBody>
                  <a:tcPr marL="51095" marR="51095" marT="25547" marB="25547" anchor="ctr"/>
                </a:tc>
                <a:tc>
                  <a:txBody>
                    <a:bodyPr/>
                    <a:lstStyle/>
                    <a:p>
                      <a:pPr algn="ctr">
                        <a:lnSpc>
                          <a:spcPct val="150000"/>
                        </a:lnSpc>
                        <a:buNone/>
                      </a:pPr>
                      <a:r>
                        <a:rPr lang="en-GB" sz="1100">
                          <a:latin typeface="Aptos" panose="020B0004020202020204" pitchFamily="34" charset="0"/>
                        </a:rPr>
                        <a:t>200 words</a:t>
                      </a:r>
                    </a:p>
                  </a:txBody>
                  <a:tcPr marL="51095" marR="51095" marT="25547" marB="25547" anchor="ctr"/>
                </a:tc>
                <a:tc>
                  <a:txBody>
                    <a:bodyPr/>
                    <a:lstStyle/>
                    <a:p>
                      <a:pPr algn="l">
                        <a:lnSpc>
                          <a:spcPct val="150000"/>
                        </a:lnSpc>
                        <a:buNone/>
                      </a:pPr>
                      <a:r>
                        <a:rPr lang="en-GB" sz="1100" dirty="0">
                          <a:latin typeface="Aptos" panose="020B0004020202020204" pitchFamily="34" charset="0"/>
                        </a:rPr>
                        <a:t>Summarise what the themes revealed, connect the findings to the research question and signpost Chapter 5.</a:t>
                      </a:r>
                    </a:p>
                  </a:txBody>
                  <a:tcPr marL="51095" marR="51095" marT="25547" marB="25547" anchor="ctr"/>
                </a:tc>
                <a:extLst>
                  <a:ext uri="{0D108BD9-81ED-4DB2-BD59-A6C34878D82A}">
                    <a16:rowId xmlns:a16="http://schemas.microsoft.com/office/drawing/2014/main" val="537381772"/>
                  </a:ext>
                </a:extLst>
              </a:tr>
            </a:tbl>
          </a:graphicData>
        </a:graphic>
      </p:graphicFrame>
      <p:cxnSp>
        <p:nvCxnSpPr>
          <p:cNvPr id="7" name="Straight Connector 6">
            <a:extLst>
              <a:ext uri="{FF2B5EF4-FFF2-40B4-BE49-F238E27FC236}">
                <a16:creationId xmlns:a16="http://schemas.microsoft.com/office/drawing/2014/main" id="{A3628FD0-A698-F86F-0453-18F8A7E8E7A5}"/>
              </a:ext>
            </a:extLst>
          </p:cNvPr>
          <p:cNvCxnSpPr>
            <a:cxnSpLocks/>
          </p:cNvCxnSpPr>
          <p:nvPr/>
        </p:nvCxnSpPr>
        <p:spPr>
          <a:xfrm>
            <a:off x="7559040" y="1544320"/>
            <a:ext cx="0" cy="4826001"/>
          </a:xfrm>
          <a:prstGeom prst="line">
            <a:avLst/>
          </a:prstGeom>
          <a:ln w="28575">
            <a:solidFill>
              <a:srgbClr val="004F9F"/>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365FF34-DD6E-5A95-430D-71B5C5FF697D}"/>
              </a:ext>
            </a:extLst>
          </p:cNvPr>
          <p:cNvSpPr txBox="1"/>
          <p:nvPr/>
        </p:nvSpPr>
        <p:spPr>
          <a:xfrm>
            <a:off x="7973061" y="1648117"/>
            <a:ext cx="3804917" cy="4278094"/>
          </a:xfrm>
          <a:prstGeom prst="rect">
            <a:avLst/>
          </a:prstGeom>
          <a:noFill/>
        </p:spPr>
        <p:txBody>
          <a:bodyPr wrap="square">
            <a:spAutoFit/>
          </a:bodyPr>
          <a:lstStyle/>
          <a:p>
            <a:pPr>
              <a:buNone/>
            </a:pPr>
            <a:r>
              <a:rPr lang="en-GB" sz="1600" b="1" dirty="0">
                <a:latin typeface="Aptos" panose="020B0004020202020204" pitchFamily="34" charset="0"/>
              </a:rPr>
              <a:t>What Can Be Included Within Each Theme?</a:t>
            </a:r>
            <a:br>
              <a:rPr lang="en-GB" sz="1600" b="1" dirty="0">
                <a:latin typeface="Aptos" panose="020B0004020202020204" pitchFamily="34" charset="0"/>
              </a:rPr>
            </a:br>
            <a:endParaRPr lang="en-GB" sz="1600" b="1" dirty="0">
              <a:latin typeface="Aptos" panose="020B0004020202020204" pitchFamily="34" charset="0"/>
            </a:endParaRPr>
          </a:p>
          <a:p>
            <a:pPr>
              <a:buNone/>
            </a:pPr>
            <a:r>
              <a:rPr lang="en-GB" sz="1600" dirty="0">
                <a:latin typeface="Aptos" panose="020B0004020202020204" pitchFamily="34" charset="0"/>
              </a:rPr>
              <a:t>Themes 1, 2 and 3 follow the same general structure:</a:t>
            </a:r>
            <a:br>
              <a:rPr lang="en-GB" sz="1600" dirty="0">
                <a:latin typeface="Aptos" panose="020B0004020202020204" pitchFamily="34" charset="0"/>
              </a:rPr>
            </a:br>
            <a:endParaRPr lang="en-GB" sz="1600" dirty="0">
              <a:latin typeface="Aptos" panose="020B0004020202020204" pitchFamily="34" charset="0"/>
            </a:endParaRPr>
          </a:p>
          <a:p>
            <a:pPr marL="342900" lvl="0" indent="-342900">
              <a:buFont typeface="+mj-lt"/>
              <a:buAutoNum type="arabicPeriod"/>
            </a:pPr>
            <a:r>
              <a:rPr lang="en-GB" sz="1600" b="1" dirty="0">
                <a:latin typeface="Aptos" panose="020B0004020202020204" pitchFamily="34" charset="0"/>
              </a:rPr>
              <a:t>Definition and key terminology</a:t>
            </a:r>
            <a:r>
              <a:rPr lang="en-GB" sz="1600" dirty="0">
                <a:latin typeface="Aptos" panose="020B0004020202020204" pitchFamily="34" charset="0"/>
              </a:rPr>
              <a:t> </a:t>
            </a:r>
          </a:p>
          <a:p>
            <a:pPr marL="342900" lvl="0" indent="-342900">
              <a:buFont typeface="+mj-lt"/>
              <a:buAutoNum type="arabicPeriod"/>
            </a:pPr>
            <a:r>
              <a:rPr lang="en-GB" sz="1600" b="1" dirty="0">
                <a:latin typeface="Aptos" panose="020B0004020202020204" pitchFamily="34" charset="0"/>
              </a:rPr>
              <a:t>Background or context</a:t>
            </a:r>
            <a:r>
              <a:rPr lang="en-GB" sz="1600" dirty="0">
                <a:latin typeface="Aptos" panose="020B0004020202020204" pitchFamily="34" charset="0"/>
              </a:rPr>
              <a:t> </a:t>
            </a:r>
          </a:p>
          <a:p>
            <a:pPr marL="342900" lvl="0" indent="-342900">
              <a:buFont typeface="+mj-lt"/>
              <a:buAutoNum type="arabicPeriod"/>
            </a:pPr>
            <a:r>
              <a:rPr lang="en-GB" sz="1600" b="1" dirty="0">
                <a:latin typeface="Aptos" panose="020B0004020202020204" pitchFamily="34" charset="0"/>
              </a:rPr>
              <a:t>Impact on the research question</a:t>
            </a:r>
            <a:r>
              <a:rPr lang="en-GB" sz="1600" dirty="0">
                <a:latin typeface="Aptos" panose="020B0004020202020204" pitchFamily="34" charset="0"/>
              </a:rPr>
              <a:t> </a:t>
            </a:r>
          </a:p>
          <a:p>
            <a:pPr marL="342900" lvl="0" indent="-342900">
              <a:buFont typeface="+mj-lt"/>
              <a:buAutoNum type="arabicPeriod"/>
            </a:pPr>
            <a:r>
              <a:rPr lang="en-GB" sz="1600" b="1" dirty="0">
                <a:latin typeface="Aptos" panose="020B0004020202020204" pitchFamily="34" charset="0"/>
              </a:rPr>
              <a:t>Relevant data and statistics</a:t>
            </a:r>
            <a:r>
              <a:rPr lang="en-GB" sz="1600" dirty="0">
                <a:latin typeface="Aptos" panose="020B0004020202020204" pitchFamily="34" charset="0"/>
              </a:rPr>
              <a:t> </a:t>
            </a:r>
          </a:p>
          <a:p>
            <a:pPr marL="342900" lvl="0" indent="-342900">
              <a:buFont typeface="+mj-lt"/>
              <a:buAutoNum type="arabicPeriod"/>
            </a:pPr>
            <a:r>
              <a:rPr lang="en-GB" sz="1600" b="1" dirty="0">
                <a:latin typeface="Aptos" panose="020B0004020202020204" pitchFamily="34" charset="0"/>
              </a:rPr>
              <a:t>Relevant theory, policy or legislation</a:t>
            </a:r>
            <a:r>
              <a:rPr lang="en-GB" sz="1600" dirty="0">
                <a:latin typeface="Aptos" panose="020B0004020202020204" pitchFamily="34" charset="0"/>
              </a:rPr>
              <a:t> </a:t>
            </a:r>
          </a:p>
          <a:p>
            <a:pPr marL="342900" lvl="0" indent="-342900">
              <a:buFont typeface="+mj-lt"/>
              <a:buAutoNum type="arabicPeriod"/>
            </a:pPr>
            <a:r>
              <a:rPr lang="en-GB" sz="1600" b="1" dirty="0">
                <a:latin typeface="Aptos" panose="020B0004020202020204" pitchFamily="34" charset="0"/>
              </a:rPr>
              <a:t>Positive and negative implications</a:t>
            </a:r>
            <a:r>
              <a:rPr lang="en-GB" sz="1600" dirty="0">
                <a:latin typeface="Aptos" panose="020B0004020202020204" pitchFamily="34" charset="0"/>
              </a:rPr>
              <a:t> </a:t>
            </a:r>
          </a:p>
          <a:p>
            <a:pPr marL="342900" lvl="0" indent="-342900">
              <a:buFont typeface="+mj-lt"/>
              <a:buAutoNum type="arabicPeriod"/>
            </a:pPr>
            <a:r>
              <a:rPr lang="en-GB" sz="1600" b="1" dirty="0">
                <a:latin typeface="Aptos" panose="020B0004020202020204" pitchFamily="34" charset="0"/>
              </a:rPr>
              <a:t>Examples and comparisons from the selected articles</a:t>
            </a:r>
            <a:r>
              <a:rPr lang="en-GB" sz="1600" dirty="0">
                <a:latin typeface="Aptos" panose="020B0004020202020204" pitchFamily="34" charset="0"/>
              </a:rPr>
              <a:t> </a:t>
            </a:r>
            <a:r>
              <a:rPr lang="en-GB" sz="1600" b="1" dirty="0">
                <a:latin typeface="Aptos" panose="020B0004020202020204" pitchFamily="34" charset="0"/>
              </a:rPr>
              <a:t>(Stage 2 Workbook)</a:t>
            </a:r>
          </a:p>
          <a:p>
            <a:pPr marL="342900" lvl="0" indent="-342900">
              <a:buFont typeface="+mj-lt"/>
              <a:buAutoNum type="arabicPeriod"/>
            </a:pPr>
            <a:r>
              <a:rPr lang="en-GB" sz="1600" b="1" dirty="0">
                <a:latin typeface="Aptos" panose="020B0004020202020204" pitchFamily="34" charset="0"/>
              </a:rPr>
              <a:t>Connections with the other themes</a:t>
            </a:r>
            <a:endParaRPr lang="en-GB" sz="1600" dirty="0">
              <a:latin typeface="Aptos" panose="020B0004020202020204" pitchFamily="34" charset="0"/>
            </a:endParaRPr>
          </a:p>
        </p:txBody>
      </p:sp>
      <p:cxnSp>
        <p:nvCxnSpPr>
          <p:cNvPr id="18" name="Straight Arrow Connector 17">
            <a:extLst>
              <a:ext uri="{FF2B5EF4-FFF2-40B4-BE49-F238E27FC236}">
                <a16:creationId xmlns:a16="http://schemas.microsoft.com/office/drawing/2014/main" id="{106A2DC7-9BC2-875E-6584-6E5DD2845C1E}"/>
              </a:ext>
            </a:extLst>
          </p:cNvPr>
          <p:cNvCxnSpPr>
            <a:cxnSpLocks/>
          </p:cNvCxnSpPr>
          <p:nvPr/>
        </p:nvCxnSpPr>
        <p:spPr>
          <a:xfrm>
            <a:off x="7279640" y="4846320"/>
            <a:ext cx="574040"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D35FEC6C-CCA2-3C8E-C6B5-C511579068BB}"/>
              </a:ext>
            </a:extLst>
          </p:cNvPr>
          <p:cNvCxnSpPr>
            <a:cxnSpLocks/>
          </p:cNvCxnSpPr>
          <p:nvPr/>
        </p:nvCxnSpPr>
        <p:spPr>
          <a:xfrm>
            <a:off x="7279640" y="5354320"/>
            <a:ext cx="574040"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2B4495B1-3B6E-E73F-5C88-76F7B38413AF}"/>
              </a:ext>
            </a:extLst>
          </p:cNvPr>
          <p:cNvCxnSpPr>
            <a:cxnSpLocks/>
          </p:cNvCxnSpPr>
          <p:nvPr/>
        </p:nvCxnSpPr>
        <p:spPr>
          <a:xfrm>
            <a:off x="7279640" y="4297680"/>
            <a:ext cx="574040"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8739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F188A-1D69-84DA-277F-AC0D4C65A92E}"/>
              </a:ext>
            </a:extLst>
          </p:cNvPr>
          <p:cNvSpPr txBox="1">
            <a:spLocks/>
          </p:cNvSpPr>
          <p:nvPr/>
        </p:nvSpPr>
        <p:spPr>
          <a:xfrm>
            <a:off x="355597" y="-3237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4.1 – Chapter Introduction</a:t>
            </a:r>
          </a:p>
        </p:txBody>
      </p:sp>
      <p:sp>
        <p:nvSpPr>
          <p:cNvPr id="3" name="Rectangle 2">
            <a:extLst>
              <a:ext uri="{FF2B5EF4-FFF2-40B4-BE49-F238E27FC236}">
                <a16:creationId xmlns:a16="http://schemas.microsoft.com/office/drawing/2014/main" id="{25DCBFDE-AFBF-5218-FF19-B37FF899238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A996730-F1A8-B58B-9508-A4D605534C45}"/>
              </a:ext>
            </a:extLst>
          </p:cNvPr>
          <p:cNvSpPr txBox="1"/>
          <p:nvPr/>
        </p:nvSpPr>
        <p:spPr>
          <a:xfrm>
            <a:off x="462278" y="1101954"/>
            <a:ext cx="11267441" cy="1039002"/>
          </a:xfrm>
          <a:prstGeom prst="rect">
            <a:avLst/>
          </a:prstGeom>
          <a:noFill/>
        </p:spPr>
        <p:txBody>
          <a:bodyPr wrap="square">
            <a:spAutoFit/>
          </a:bodyPr>
          <a:lstStyle/>
          <a:p>
            <a:pPr algn="ctr">
              <a:buNone/>
            </a:pPr>
            <a:r>
              <a:rPr lang="en-GB" sz="1600" b="1" dirty="0">
                <a:latin typeface="Aptos" panose="020B0004020202020204" pitchFamily="34" charset="0"/>
              </a:rPr>
              <a:t>This short paragraph sets the scene for your reader.</a:t>
            </a:r>
          </a:p>
          <a:p>
            <a:pPr algn="ctr">
              <a:lnSpc>
                <a:spcPct val="150000"/>
              </a:lnSpc>
            </a:pPr>
            <a:r>
              <a:rPr lang="en-GB" sz="1600" dirty="0">
                <a:latin typeface="Aptos" panose="020B0004020202020204" pitchFamily="34" charset="0"/>
              </a:rPr>
              <a:t>It provides a brief overview of what Chapter 4 will include, how it links to your research aim, and how the themes were developed. Think of this as your chance to guide the reader before the analysis begins.</a:t>
            </a:r>
          </a:p>
        </p:txBody>
      </p:sp>
      <p:cxnSp>
        <p:nvCxnSpPr>
          <p:cNvPr id="7" name="Straight Connector 6">
            <a:extLst>
              <a:ext uri="{FF2B5EF4-FFF2-40B4-BE49-F238E27FC236}">
                <a16:creationId xmlns:a16="http://schemas.microsoft.com/office/drawing/2014/main" id="{5E061317-4E76-9739-20F9-12DD09BFB11C}"/>
              </a:ext>
            </a:extLst>
          </p:cNvPr>
          <p:cNvCxnSpPr/>
          <p:nvPr/>
        </p:nvCxnSpPr>
        <p:spPr>
          <a:xfrm>
            <a:off x="6095998" y="2844800"/>
            <a:ext cx="0" cy="35458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69C6B5F-93B2-0327-AD37-EECFE5ED7710}"/>
              </a:ext>
            </a:extLst>
          </p:cNvPr>
          <p:cNvCxnSpPr/>
          <p:nvPr/>
        </p:nvCxnSpPr>
        <p:spPr>
          <a:xfrm>
            <a:off x="6095998" y="4521200"/>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CCF231F-D8E8-98B1-A323-D84F5899F1A8}"/>
              </a:ext>
            </a:extLst>
          </p:cNvPr>
          <p:cNvSpPr txBox="1"/>
          <p:nvPr/>
        </p:nvSpPr>
        <p:spPr>
          <a:xfrm>
            <a:off x="6399530" y="2612508"/>
            <a:ext cx="5106889"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br>
              <a:rPr lang="en-GB" sz="1400" dirty="0">
                <a:latin typeface="Aptos" panose="020B0004020202020204" pitchFamily="34" charset="0"/>
              </a:rPr>
            </a:br>
            <a:r>
              <a:rPr lang="en-GB" sz="1400" dirty="0">
                <a:latin typeface="Aptos" panose="020B0004020202020204" pitchFamily="34" charset="0"/>
              </a:rPr>
              <a:t>• What is the role of this chapter in the dissertation?</a:t>
            </a:r>
            <a:br>
              <a:rPr lang="en-GB" sz="1400" dirty="0">
                <a:latin typeface="Aptos" panose="020B0004020202020204" pitchFamily="34" charset="0"/>
              </a:rPr>
            </a:br>
            <a:r>
              <a:rPr lang="en-GB" sz="1400" dirty="0">
                <a:latin typeface="Aptos" panose="020B0004020202020204" pitchFamily="34" charset="0"/>
              </a:rPr>
              <a:t>• What was I trying to explore or uncover through my literature?</a:t>
            </a:r>
            <a:br>
              <a:rPr lang="en-GB" sz="1400" dirty="0">
                <a:latin typeface="Aptos" panose="020B0004020202020204" pitchFamily="34" charset="0"/>
              </a:rPr>
            </a:br>
            <a:r>
              <a:rPr lang="en-GB" sz="1400" dirty="0">
                <a:latin typeface="Aptos" panose="020B0004020202020204" pitchFamily="34" charset="0"/>
              </a:rPr>
              <a:t>• What kind of structure will I use to present the findings?</a:t>
            </a:r>
            <a:br>
              <a:rPr lang="en-GB" sz="1400" dirty="0">
                <a:latin typeface="Aptos" panose="020B0004020202020204" pitchFamily="34" charset="0"/>
              </a:rPr>
            </a:br>
            <a:r>
              <a:rPr lang="en-GB" sz="1400" dirty="0">
                <a:latin typeface="Aptos" panose="020B0004020202020204" pitchFamily="34" charset="0"/>
              </a:rPr>
              <a:t>• How does this connect to the aim I set at the start?</a:t>
            </a:r>
          </a:p>
        </p:txBody>
      </p:sp>
      <p:sp>
        <p:nvSpPr>
          <p:cNvPr id="13" name="TextBox 12">
            <a:extLst>
              <a:ext uri="{FF2B5EF4-FFF2-40B4-BE49-F238E27FC236}">
                <a16:creationId xmlns:a16="http://schemas.microsoft.com/office/drawing/2014/main" id="{7EFB878F-60E0-AE24-E38C-5BA4904F13D5}"/>
              </a:ext>
            </a:extLst>
          </p:cNvPr>
          <p:cNvSpPr txBox="1"/>
          <p:nvPr/>
        </p:nvSpPr>
        <p:spPr>
          <a:xfrm>
            <a:off x="6399530" y="4796284"/>
            <a:ext cx="5508626" cy="1353447"/>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Think of this as the </a:t>
            </a:r>
            <a:r>
              <a:rPr lang="en-GB" sz="1400" b="1" dirty="0">
                <a:latin typeface="Aptos" panose="020B0004020202020204" pitchFamily="34" charset="0"/>
              </a:rPr>
              <a:t>"preview"</a:t>
            </a:r>
            <a:r>
              <a:rPr lang="en-GB" sz="1400" dirty="0">
                <a:latin typeface="Aptos" panose="020B0004020202020204" pitchFamily="34" charset="0"/>
              </a:rPr>
              <a:t> of your findings – not the detail, just the map. You’re preparing the reader for the analysis, so keep it short, direct, and clear.</a:t>
            </a:r>
          </a:p>
        </p:txBody>
      </p:sp>
      <p:sp>
        <p:nvSpPr>
          <p:cNvPr id="15" name="TextBox 14">
            <a:extLst>
              <a:ext uri="{FF2B5EF4-FFF2-40B4-BE49-F238E27FC236}">
                <a16:creationId xmlns:a16="http://schemas.microsoft.com/office/drawing/2014/main" id="{BB71DFD6-87BF-6DB6-F575-7020596C5F26}"/>
              </a:ext>
            </a:extLst>
          </p:cNvPr>
          <p:cNvSpPr txBox="1"/>
          <p:nvPr/>
        </p:nvSpPr>
        <p:spPr>
          <a:xfrm>
            <a:off x="283844" y="2957820"/>
            <a:ext cx="5812153" cy="2641557"/>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br>
              <a:rPr lang="en-GB" sz="1600" dirty="0">
                <a:latin typeface="Aptos" panose="020B0004020202020204" pitchFamily="34" charset="0"/>
              </a:rPr>
            </a:br>
            <a:r>
              <a:rPr lang="en-GB" sz="1600" dirty="0">
                <a:latin typeface="Aptos" panose="020B0004020202020204" pitchFamily="34" charset="0"/>
              </a:rPr>
              <a:t>☐ A sentence introducing Chapter 4 and its purpose.</a:t>
            </a:r>
            <a:br>
              <a:rPr lang="en-GB" sz="1600" dirty="0">
                <a:latin typeface="Aptos" panose="020B0004020202020204" pitchFamily="34" charset="0"/>
              </a:rPr>
            </a:br>
            <a:r>
              <a:rPr lang="en-GB" sz="1600" dirty="0">
                <a:latin typeface="Aptos" panose="020B0004020202020204" pitchFamily="34" charset="0"/>
              </a:rPr>
              <a:t>☐ A reminder of your research aim/question.</a:t>
            </a:r>
            <a:br>
              <a:rPr lang="en-GB" sz="1600" dirty="0">
                <a:latin typeface="Aptos" panose="020B0004020202020204" pitchFamily="34" charset="0"/>
              </a:rPr>
            </a:br>
            <a:r>
              <a:rPr lang="en-GB" sz="1600" dirty="0">
                <a:latin typeface="Aptos" panose="020B0004020202020204" pitchFamily="34" charset="0"/>
              </a:rPr>
              <a:t>☐ A line explaining how your themes were generated (link back to Chapter 3).</a:t>
            </a:r>
            <a:br>
              <a:rPr lang="en-GB" sz="1600" dirty="0">
                <a:latin typeface="Aptos" panose="020B0004020202020204" pitchFamily="34" charset="0"/>
              </a:rPr>
            </a:br>
            <a:r>
              <a:rPr lang="en-GB" sz="1600" dirty="0">
                <a:latin typeface="Aptos" panose="020B0004020202020204" pitchFamily="34" charset="0"/>
              </a:rPr>
              <a:t>☐ A sentence outlining what the reader will find in the sections that follow.</a:t>
            </a:r>
          </a:p>
        </p:txBody>
      </p:sp>
    </p:spTree>
    <p:extLst>
      <p:ext uri="{BB962C8B-B14F-4D97-AF65-F5344CB8AC3E}">
        <p14:creationId xmlns:p14="http://schemas.microsoft.com/office/powerpoint/2010/main" val="3583076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left)">
                                      <p:cBhvr>
                                        <p:cTn id="31" dur="500"/>
                                        <p:tgtEl>
                                          <p:spTgt spid="11"/>
                                        </p:tgtEl>
                                      </p:cBhvr>
                                    </p:animEffect>
                                  </p:childTnLst>
                                </p:cTn>
                              </p:par>
                              <p:par>
                                <p:cTn id="32" presetID="22" presetClass="entr" presetSubtype="8" fill="hold"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wipe(left)">
                                      <p:cBhvr>
                                        <p:cTn id="34" dur="500"/>
                                        <p:tgtEl>
                                          <p:spTgt spid="9"/>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1000"/>
                                        <p:tgtEl>
                                          <p:spTgt spid="13"/>
                                        </p:tgtEl>
                                      </p:cBhvr>
                                    </p:animEffect>
                                    <p:anim calcmode="lin" valueType="num">
                                      <p:cBhvr>
                                        <p:cTn id="40" dur="1000" fill="hold"/>
                                        <p:tgtEl>
                                          <p:spTgt spid="13"/>
                                        </p:tgtEl>
                                        <p:attrNameLst>
                                          <p:attrName>ppt_x</p:attrName>
                                        </p:attrNameLst>
                                      </p:cBhvr>
                                      <p:tavLst>
                                        <p:tav tm="0">
                                          <p:val>
                                            <p:strVal val="#ppt_x"/>
                                          </p:val>
                                        </p:tav>
                                        <p:tav tm="100000">
                                          <p:val>
                                            <p:strVal val="#ppt_x"/>
                                          </p:val>
                                        </p:tav>
                                      </p:tavLst>
                                    </p:anim>
                                    <p:anim calcmode="lin" valueType="num">
                                      <p:cBhvr>
                                        <p:cTn id="4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8ACDF-C524-1836-EE30-19FC37E3E8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B9C7B3-05D1-CC3B-C387-3D6ED810FBB7}"/>
              </a:ext>
            </a:extLst>
          </p:cNvPr>
          <p:cNvSpPr txBox="1">
            <a:spLocks/>
          </p:cNvSpPr>
          <p:nvPr/>
        </p:nvSpPr>
        <p:spPr>
          <a:xfrm>
            <a:off x="355598" y="-17145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4.2 – Thematic Analysis </a:t>
            </a:r>
          </a:p>
        </p:txBody>
      </p:sp>
      <p:sp>
        <p:nvSpPr>
          <p:cNvPr id="3" name="Rectangle 2">
            <a:extLst>
              <a:ext uri="{FF2B5EF4-FFF2-40B4-BE49-F238E27FC236}">
                <a16:creationId xmlns:a16="http://schemas.microsoft.com/office/drawing/2014/main" id="{882642AD-8EE9-D129-83B0-C3C352239FB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29981DC-F91F-8C0B-6F49-218E48D9590C}"/>
              </a:ext>
            </a:extLst>
          </p:cNvPr>
          <p:cNvSpPr txBox="1"/>
          <p:nvPr/>
        </p:nvSpPr>
        <p:spPr>
          <a:xfrm>
            <a:off x="462278" y="745135"/>
            <a:ext cx="11267441" cy="1353960"/>
          </a:xfrm>
          <a:prstGeom prst="rect">
            <a:avLst/>
          </a:prstGeom>
          <a:noFill/>
        </p:spPr>
        <p:txBody>
          <a:bodyPr wrap="square">
            <a:spAutoFit/>
          </a:bodyPr>
          <a:lstStyle/>
          <a:p>
            <a:pPr algn="ctr">
              <a:lnSpc>
                <a:spcPct val="150000"/>
              </a:lnSpc>
            </a:pPr>
            <a:r>
              <a:rPr lang="en-GB" sz="1400" b="1" dirty="0">
                <a:latin typeface="Aptos" panose="020B0004020202020204" pitchFamily="34" charset="0"/>
              </a:rPr>
              <a:t>This section explains how you analysed your sources and created your themes.</a:t>
            </a:r>
          </a:p>
          <a:p>
            <a:pPr algn="ctr">
              <a:lnSpc>
                <a:spcPct val="150000"/>
              </a:lnSpc>
            </a:pPr>
            <a:r>
              <a:rPr lang="en-GB" sz="1400" dirty="0">
                <a:latin typeface="Aptos" panose="020B0004020202020204" pitchFamily="34" charset="0"/>
              </a:rPr>
              <a:t>It’s your chance to show the reader how your themes were developed using thematic analysis. You’ll briefly define the method, describe your process, and link it back to your results/coding table from Chapter 3.</a:t>
            </a:r>
          </a:p>
          <a:p>
            <a:pPr algn="ctr">
              <a:lnSpc>
                <a:spcPct val="150000"/>
              </a:lnSpc>
            </a:pPr>
            <a:endParaRPr lang="en-GB" sz="1400" dirty="0">
              <a:latin typeface="Aptos" panose="020B0004020202020204" pitchFamily="34" charset="0"/>
            </a:endParaRPr>
          </a:p>
        </p:txBody>
      </p:sp>
      <p:cxnSp>
        <p:nvCxnSpPr>
          <p:cNvPr id="7" name="Straight Connector 6">
            <a:extLst>
              <a:ext uri="{FF2B5EF4-FFF2-40B4-BE49-F238E27FC236}">
                <a16:creationId xmlns:a16="http://schemas.microsoft.com/office/drawing/2014/main" id="{1C3AC98F-DF0D-7147-6AB3-96E892A5662C}"/>
              </a:ext>
            </a:extLst>
          </p:cNvPr>
          <p:cNvCxnSpPr>
            <a:cxnSpLocks/>
          </p:cNvCxnSpPr>
          <p:nvPr/>
        </p:nvCxnSpPr>
        <p:spPr>
          <a:xfrm>
            <a:off x="5733860" y="1909826"/>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0B07175-D1D9-2A6F-3C72-8779E828EDCD}"/>
              </a:ext>
            </a:extLst>
          </p:cNvPr>
          <p:cNvCxnSpPr>
            <a:cxnSpLocks/>
          </p:cNvCxnSpPr>
          <p:nvPr/>
        </p:nvCxnSpPr>
        <p:spPr>
          <a:xfrm>
            <a:off x="5733860" y="3861262"/>
            <a:ext cx="5995859"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DBF676-52FF-3116-A3D0-8A9F6273BB0A}"/>
              </a:ext>
            </a:extLst>
          </p:cNvPr>
          <p:cNvSpPr txBox="1"/>
          <p:nvPr/>
        </p:nvSpPr>
        <p:spPr>
          <a:xfrm>
            <a:off x="5918449" y="2070697"/>
            <a:ext cx="5633720" cy="1563954"/>
          </a:xfrm>
          <a:prstGeom prst="rect">
            <a:avLst/>
          </a:prstGeom>
          <a:noFill/>
        </p:spPr>
        <p:txBody>
          <a:bodyPr wrap="square">
            <a:spAutoFit/>
          </a:bodyPr>
          <a:lstStyle/>
          <a:p>
            <a:pPr>
              <a:lnSpc>
                <a:spcPct val="150000"/>
              </a:lnSpc>
              <a:buNone/>
            </a:pPr>
            <a:r>
              <a:rPr lang="en-GB" sz="1300" dirty="0">
                <a:latin typeface="Aptos" panose="020B0004020202020204" pitchFamily="34" charset="0"/>
              </a:rPr>
              <a:t>🧠 </a:t>
            </a:r>
            <a:r>
              <a:rPr lang="en-GB" sz="1300" b="1" dirty="0">
                <a:latin typeface="Aptos" panose="020B0004020202020204" pitchFamily="34" charset="0"/>
              </a:rPr>
              <a:t>Key Questions to Think About:</a:t>
            </a:r>
            <a:br>
              <a:rPr lang="en-GB" sz="1300" dirty="0">
                <a:latin typeface="Aptos" panose="020B0004020202020204" pitchFamily="34" charset="0"/>
              </a:rPr>
            </a:br>
            <a:r>
              <a:rPr lang="en-GB" sz="1300" dirty="0">
                <a:latin typeface="Aptos" panose="020B0004020202020204" pitchFamily="34" charset="0"/>
              </a:rPr>
              <a:t>• What is thematic analysis and why is it suitable for secondary research?</a:t>
            </a:r>
            <a:br>
              <a:rPr lang="en-GB" sz="1300" dirty="0">
                <a:latin typeface="Aptos" panose="020B0004020202020204" pitchFamily="34" charset="0"/>
              </a:rPr>
            </a:br>
            <a:r>
              <a:rPr lang="en-GB" sz="1300" dirty="0">
                <a:latin typeface="Aptos" panose="020B0004020202020204" pitchFamily="34" charset="0"/>
              </a:rPr>
              <a:t>• How did I use it to organise and make sense of the data I collected?</a:t>
            </a:r>
            <a:br>
              <a:rPr lang="en-GB" sz="1300" dirty="0">
                <a:latin typeface="Aptos" panose="020B0004020202020204" pitchFamily="34" charset="0"/>
              </a:rPr>
            </a:br>
            <a:r>
              <a:rPr lang="en-GB" sz="1300" dirty="0">
                <a:latin typeface="Aptos" panose="020B0004020202020204" pitchFamily="34" charset="0"/>
              </a:rPr>
              <a:t>• Where can the reader see evidence of my coding process?</a:t>
            </a:r>
            <a:br>
              <a:rPr lang="en-GB" sz="1300" dirty="0">
                <a:latin typeface="Aptos" panose="020B0004020202020204" pitchFamily="34" charset="0"/>
              </a:rPr>
            </a:br>
            <a:r>
              <a:rPr lang="en-GB" sz="1300" dirty="0">
                <a:latin typeface="Aptos" panose="020B0004020202020204" pitchFamily="34" charset="0"/>
              </a:rPr>
              <a:t>• What are the key themes I identified from my results?</a:t>
            </a:r>
          </a:p>
        </p:txBody>
      </p:sp>
      <p:sp>
        <p:nvSpPr>
          <p:cNvPr id="13" name="TextBox 12">
            <a:extLst>
              <a:ext uri="{FF2B5EF4-FFF2-40B4-BE49-F238E27FC236}">
                <a16:creationId xmlns:a16="http://schemas.microsoft.com/office/drawing/2014/main" id="{2CEA7B65-1043-2E62-D605-DF00B5961C11}"/>
              </a:ext>
            </a:extLst>
          </p:cNvPr>
          <p:cNvSpPr txBox="1"/>
          <p:nvPr/>
        </p:nvSpPr>
        <p:spPr>
          <a:xfrm>
            <a:off x="5800603" y="3988324"/>
            <a:ext cx="6196763" cy="2764283"/>
          </a:xfrm>
          <a:prstGeom prst="rect">
            <a:avLst/>
          </a:prstGeom>
          <a:noFill/>
        </p:spPr>
        <p:txBody>
          <a:bodyPr wrap="square">
            <a:spAutoFit/>
          </a:bodyPr>
          <a:lstStyle/>
          <a:p>
            <a:pPr>
              <a:lnSpc>
                <a:spcPct val="150000"/>
              </a:lnSpc>
            </a:pPr>
            <a:r>
              <a:rPr lang="en-GB" sz="1300" dirty="0">
                <a:latin typeface="Aptos" panose="020B0004020202020204" pitchFamily="34" charset="0"/>
              </a:rPr>
              <a:t>📘 </a:t>
            </a:r>
            <a:r>
              <a:rPr lang="en-GB" sz="1300" b="1" dirty="0">
                <a:latin typeface="Aptos" panose="020B0004020202020204" pitchFamily="34" charset="0"/>
              </a:rPr>
              <a:t>Tip:</a:t>
            </a:r>
            <a:br>
              <a:rPr lang="en-GB" sz="1300" dirty="0">
                <a:latin typeface="Aptos" panose="020B0004020202020204" pitchFamily="34" charset="0"/>
              </a:rPr>
            </a:br>
            <a:r>
              <a:rPr lang="en-GB" sz="1300" dirty="0">
                <a:latin typeface="Aptos" panose="020B0004020202020204" pitchFamily="34" charset="0"/>
              </a:rPr>
              <a:t>This section is like showing your </a:t>
            </a:r>
            <a:r>
              <a:rPr lang="en-GB" sz="1300" b="1" dirty="0">
                <a:latin typeface="Aptos" panose="020B0004020202020204" pitchFamily="34" charset="0"/>
              </a:rPr>
              <a:t>working out</a:t>
            </a:r>
            <a:r>
              <a:rPr lang="en-GB" sz="1300" dirty="0">
                <a:latin typeface="Aptos" panose="020B0004020202020204" pitchFamily="34" charset="0"/>
              </a:rPr>
              <a:t> in a maths question. It tells the reader </a:t>
            </a:r>
            <a:r>
              <a:rPr lang="en-GB" sz="1300" b="1" dirty="0">
                <a:latin typeface="Aptos" panose="020B0004020202020204" pitchFamily="34" charset="0"/>
              </a:rPr>
              <a:t>how</a:t>
            </a:r>
            <a:r>
              <a:rPr lang="en-GB" sz="1300" dirty="0">
                <a:latin typeface="Aptos" panose="020B0004020202020204" pitchFamily="34" charset="0"/>
              </a:rPr>
              <a:t> you got from a pile of coded notes to the final themes in your analysis. Be clear but keep it concise. You can also refer to: </a:t>
            </a:r>
          </a:p>
          <a:p>
            <a:pPr>
              <a:lnSpc>
                <a:spcPct val="150000"/>
              </a:lnSpc>
            </a:pPr>
            <a:r>
              <a:rPr lang="en-GB" sz="1300" dirty="0">
                <a:latin typeface="Aptos" panose="020B0004020202020204" pitchFamily="34" charset="0"/>
              </a:rPr>
              <a:t>✅ Your </a:t>
            </a:r>
            <a:r>
              <a:rPr lang="en-GB" sz="1300" b="1" dirty="0">
                <a:latin typeface="Aptos" panose="020B0004020202020204" pitchFamily="34" charset="0"/>
              </a:rPr>
              <a:t>Literature Tracking and Analysis Workbook</a:t>
            </a:r>
            <a:r>
              <a:rPr lang="en-GB" sz="1300" dirty="0">
                <a:latin typeface="Aptos" panose="020B0004020202020204" pitchFamily="34" charset="0"/>
              </a:rPr>
              <a:t> </a:t>
            </a:r>
            <a:r>
              <a:rPr lang="en-GB" sz="1300" i="1" dirty="0">
                <a:latin typeface="Aptos" panose="020B0004020202020204" pitchFamily="34" charset="0"/>
              </a:rPr>
              <a:t>(Use it to show how you tracked findings, codes, and patterns)</a:t>
            </a:r>
            <a:endParaRPr lang="en-GB" sz="1300" dirty="0">
              <a:latin typeface="Aptos" panose="020B0004020202020204" pitchFamily="34" charset="0"/>
            </a:endParaRPr>
          </a:p>
          <a:p>
            <a:pPr>
              <a:lnSpc>
                <a:spcPct val="150000"/>
              </a:lnSpc>
            </a:pPr>
            <a:r>
              <a:rPr lang="en-GB" sz="1300" dirty="0">
                <a:latin typeface="Aptos" panose="020B0004020202020204" pitchFamily="34" charset="0"/>
              </a:rPr>
              <a:t>✅ The </a:t>
            </a:r>
            <a:r>
              <a:rPr lang="en-GB" sz="1300" b="1" dirty="0">
                <a:latin typeface="Aptos" panose="020B0004020202020204" pitchFamily="34" charset="0"/>
              </a:rPr>
              <a:t>Critical Analysis Checklist</a:t>
            </a:r>
            <a:r>
              <a:rPr lang="en-GB" sz="1300" dirty="0">
                <a:latin typeface="Aptos" panose="020B0004020202020204" pitchFamily="34" charset="0"/>
              </a:rPr>
              <a:t> </a:t>
            </a:r>
            <a:r>
              <a:rPr lang="en-GB" sz="1300" i="1" dirty="0">
                <a:latin typeface="Aptos" panose="020B0004020202020204" pitchFamily="34" charset="0"/>
              </a:rPr>
              <a:t>(Use it to show how you assessed quality and relevance)</a:t>
            </a:r>
            <a:endParaRPr lang="en-GB" sz="1300" dirty="0">
              <a:latin typeface="Aptos" panose="020B0004020202020204" pitchFamily="34" charset="0"/>
            </a:endParaRPr>
          </a:p>
          <a:p>
            <a:pPr>
              <a:lnSpc>
                <a:spcPct val="150000"/>
              </a:lnSpc>
              <a:buNone/>
            </a:pPr>
            <a:endParaRPr lang="en-GB" sz="1300" dirty="0">
              <a:latin typeface="Aptos" panose="020B0004020202020204" pitchFamily="34" charset="0"/>
            </a:endParaRPr>
          </a:p>
        </p:txBody>
      </p:sp>
      <p:sp>
        <p:nvSpPr>
          <p:cNvPr id="15" name="TextBox 14">
            <a:extLst>
              <a:ext uri="{FF2B5EF4-FFF2-40B4-BE49-F238E27FC236}">
                <a16:creationId xmlns:a16="http://schemas.microsoft.com/office/drawing/2014/main" id="{7D483C73-470D-1039-8CAD-8BAA53601950}"/>
              </a:ext>
            </a:extLst>
          </p:cNvPr>
          <p:cNvSpPr txBox="1"/>
          <p:nvPr/>
        </p:nvSpPr>
        <p:spPr>
          <a:xfrm>
            <a:off x="194631" y="2356651"/>
            <a:ext cx="5427572" cy="3380862"/>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p>
          <a:p>
            <a:pPr>
              <a:lnSpc>
                <a:spcPct val="150000"/>
              </a:lnSpc>
              <a:buNone/>
            </a:pPr>
            <a:br>
              <a:rPr lang="en-GB" sz="1600" dirty="0">
                <a:latin typeface="Aptos" panose="020B0004020202020204" pitchFamily="34" charset="0"/>
              </a:rPr>
            </a:br>
            <a:r>
              <a:rPr lang="en-GB" sz="1600" dirty="0">
                <a:latin typeface="Aptos" panose="020B0004020202020204" pitchFamily="34" charset="0"/>
              </a:rPr>
              <a:t>☐ A clear definition of thematic analysis with a reference (e.g. Braun &amp; Clarke).</a:t>
            </a:r>
            <a:br>
              <a:rPr lang="en-GB" sz="1600" dirty="0">
                <a:latin typeface="Aptos" panose="020B0004020202020204" pitchFamily="34" charset="0"/>
              </a:rPr>
            </a:br>
            <a:r>
              <a:rPr lang="en-GB" sz="1600" dirty="0">
                <a:latin typeface="Aptos" panose="020B0004020202020204" pitchFamily="34" charset="0"/>
              </a:rPr>
              <a:t>☐ A short explanation of how you applied thematic analysis to your secondary data.</a:t>
            </a:r>
            <a:br>
              <a:rPr lang="en-GB" sz="1600" dirty="0">
                <a:latin typeface="Aptos" panose="020B0004020202020204" pitchFamily="34" charset="0"/>
              </a:rPr>
            </a:br>
            <a:r>
              <a:rPr lang="en-GB" sz="1600" dirty="0">
                <a:latin typeface="Aptos" panose="020B0004020202020204" pitchFamily="34" charset="0"/>
              </a:rPr>
              <a:t>☐ A reference to your coding/results table from Chapter 3 or the appendix.</a:t>
            </a:r>
            <a:br>
              <a:rPr lang="en-GB" sz="1600" dirty="0">
                <a:latin typeface="Aptos" panose="020B0004020202020204" pitchFamily="34" charset="0"/>
              </a:rPr>
            </a:br>
            <a:r>
              <a:rPr lang="en-GB" sz="1600" dirty="0">
                <a:latin typeface="Aptos" panose="020B0004020202020204" pitchFamily="34" charset="0"/>
              </a:rPr>
              <a:t>☐ A preview of the themes you will explore in the chapter.</a:t>
            </a:r>
            <a:endParaRPr lang="en-GB" sz="1400" dirty="0">
              <a:latin typeface="Aptos" panose="020B0004020202020204" pitchFamily="34" charset="0"/>
            </a:endParaRPr>
          </a:p>
        </p:txBody>
      </p:sp>
    </p:spTree>
    <p:extLst>
      <p:ext uri="{BB962C8B-B14F-4D97-AF65-F5344CB8AC3E}">
        <p14:creationId xmlns:p14="http://schemas.microsoft.com/office/powerpoint/2010/main" val="4248826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55C9E5-E053-0110-15E3-5A040ADB91D6}"/>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501A33D5-3A5D-352C-F57F-C449BBFAD6A5}"/>
              </a:ext>
            </a:extLst>
          </p:cNvPr>
          <p:cNvSpPr txBox="1"/>
          <p:nvPr/>
        </p:nvSpPr>
        <p:spPr>
          <a:xfrm>
            <a:off x="2027404" y="319655"/>
            <a:ext cx="8203741" cy="646331"/>
          </a:xfrm>
          <a:prstGeom prst="rect">
            <a:avLst/>
          </a:prstGeom>
          <a:noFill/>
        </p:spPr>
        <p:txBody>
          <a:bodyPr wrap="square">
            <a:spAutoFit/>
          </a:bodyPr>
          <a:lstStyle/>
          <a:p>
            <a:pPr algn="ctr"/>
            <a:r>
              <a:rPr lang="en-GB" sz="3600" dirty="0">
                <a:latin typeface="Aptos" panose="020B0004020202020204" pitchFamily="34" charset="0"/>
              </a:rPr>
              <a:t>📚 </a:t>
            </a:r>
            <a:r>
              <a:rPr lang="en-GB" sz="3600" b="1" dirty="0">
                <a:latin typeface="Aptos" panose="020B0004020202020204" pitchFamily="34" charset="0"/>
              </a:rPr>
              <a:t>Recap - What is Thematic Analysis?</a:t>
            </a:r>
          </a:p>
        </p:txBody>
      </p:sp>
      <p:sp>
        <p:nvSpPr>
          <p:cNvPr id="5" name="TextBox 4">
            <a:extLst>
              <a:ext uri="{FF2B5EF4-FFF2-40B4-BE49-F238E27FC236}">
                <a16:creationId xmlns:a16="http://schemas.microsoft.com/office/drawing/2014/main" id="{FB67C488-347C-D406-FDD1-18890AAB3BD7}"/>
              </a:ext>
            </a:extLst>
          </p:cNvPr>
          <p:cNvSpPr txBox="1"/>
          <p:nvPr/>
        </p:nvSpPr>
        <p:spPr>
          <a:xfrm>
            <a:off x="583658" y="1080473"/>
            <a:ext cx="11040893"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Thematic analysis is a method for identifying, analysing, and reporting patterns (themes) within data. It helps you organise your findings into meaningful categories that answer your research question. </a:t>
            </a:r>
          </a:p>
        </p:txBody>
      </p:sp>
      <p:sp>
        <p:nvSpPr>
          <p:cNvPr id="11" name="Speech Bubble: Rectangle with Corners Rounded 10">
            <a:extLst>
              <a:ext uri="{FF2B5EF4-FFF2-40B4-BE49-F238E27FC236}">
                <a16:creationId xmlns:a16="http://schemas.microsoft.com/office/drawing/2014/main" id="{CFD3662E-78FE-7A98-C01E-66C8C1708453}"/>
              </a:ext>
            </a:extLst>
          </p:cNvPr>
          <p:cNvSpPr/>
          <p:nvPr/>
        </p:nvSpPr>
        <p:spPr>
          <a:xfrm>
            <a:off x="399642" y="3059688"/>
            <a:ext cx="3255525" cy="2086064"/>
          </a:xfrm>
          <a:prstGeom prst="wedgeRoundRectCallout">
            <a:avLst>
              <a:gd name="adj1" fmla="val -29235"/>
              <a:gd name="adj2" fmla="val 72169"/>
              <a:gd name="adj3" fmla="val 16667"/>
            </a:avLst>
          </a:prstGeom>
          <a:solidFill>
            <a:srgbClr val="004F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F959DA30-B2D9-F7D3-FAFD-7CCAE9F97B24}"/>
              </a:ext>
            </a:extLst>
          </p:cNvPr>
          <p:cNvSpPr txBox="1"/>
          <p:nvPr/>
        </p:nvSpPr>
        <p:spPr>
          <a:xfrm>
            <a:off x="456387" y="3317890"/>
            <a:ext cx="3142034" cy="156966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Aptos" panose="020B0004020202020204" pitchFamily="34" charset="0"/>
              </a:rPr>
              <a:t>According to </a:t>
            </a:r>
            <a:r>
              <a:rPr kumimoji="0" lang="en-US" altLang="en-US" sz="1600" b="1" i="0" u="none" strike="noStrike" cap="none" normalizeH="0" baseline="0" dirty="0">
                <a:ln>
                  <a:noFill/>
                </a:ln>
                <a:solidFill>
                  <a:schemeClr val="bg1"/>
                </a:solidFill>
                <a:effectLst/>
                <a:latin typeface="Aptos" panose="020B0004020202020204" pitchFamily="34" charset="0"/>
              </a:rPr>
              <a:t>Braun &amp; Clarke (2006)</a:t>
            </a:r>
            <a:r>
              <a:rPr kumimoji="0" lang="en-US" altLang="en-US" sz="1600" b="0" i="0" u="none" strike="noStrike" cap="none" normalizeH="0" baseline="0" dirty="0">
                <a:ln>
                  <a:noFill/>
                </a:ln>
                <a:solidFill>
                  <a:schemeClr val="bg1"/>
                </a:solidFill>
                <a:effectLst/>
                <a:latin typeface="Aptos" panose="020B00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1" u="none" strike="noStrike" cap="none" normalizeH="0" baseline="0" dirty="0">
                <a:ln>
                  <a:noFill/>
                </a:ln>
                <a:solidFill>
                  <a:schemeClr val="bg1"/>
                </a:solidFill>
                <a:effectLst/>
                <a:latin typeface="Aptos" panose="020B0004020202020204" pitchFamily="34" charset="0"/>
              </a:rPr>
              <a:t>“Thematic analysis is a method for identifying, </a:t>
            </a:r>
            <a:r>
              <a:rPr kumimoji="0" lang="en-US" altLang="en-US" sz="1600" b="0" i="1" u="none" strike="noStrike" cap="none" normalizeH="0" baseline="0" dirty="0" err="1">
                <a:ln>
                  <a:noFill/>
                </a:ln>
                <a:solidFill>
                  <a:schemeClr val="bg1"/>
                </a:solidFill>
                <a:effectLst/>
                <a:latin typeface="Aptos" panose="020B0004020202020204" pitchFamily="34" charset="0"/>
              </a:rPr>
              <a:t>analysing</a:t>
            </a:r>
            <a:r>
              <a:rPr kumimoji="0" lang="en-US" altLang="en-US" sz="1600" b="0" i="1" u="none" strike="noStrike" cap="none" normalizeH="0" baseline="0" dirty="0">
                <a:ln>
                  <a:noFill/>
                </a:ln>
                <a:solidFill>
                  <a:schemeClr val="bg1"/>
                </a:solidFill>
                <a:effectLst/>
                <a:latin typeface="Aptos" panose="020B0004020202020204" pitchFamily="34" charset="0"/>
              </a:rPr>
              <a:t> and reporting patterns (themes) within data.”</a:t>
            </a:r>
            <a:endParaRPr kumimoji="0" lang="en-US" altLang="en-US" sz="1600" b="0" i="0" u="none" strike="noStrike" cap="none" normalizeH="0" baseline="0" dirty="0">
              <a:ln>
                <a:noFill/>
              </a:ln>
              <a:solidFill>
                <a:schemeClr val="bg1"/>
              </a:solidFill>
              <a:effectLst/>
              <a:latin typeface="Aptos" panose="020B0004020202020204" pitchFamily="34" charset="0"/>
            </a:endParaRPr>
          </a:p>
        </p:txBody>
      </p:sp>
      <p:sp>
        <p:nvSpPr>
          <p:cNvPr id="14" name="TextBox 13">
            <a:extLst>
              <a:ext uri="{FF2B5EF4-FFF2-40B4-BE49-F238E27FC236}">
                <a16:creationId xmlns:a16="http://schemas.microsoft.com/office/drawing/2014/main" id="{E6A0A9B2-7526-02A1-83C7-F6E5465524FD}"/>
              </a:ext>
            </a:extLst>
          </p:cNvPr>
          <p:cNvSpPr txBox="1"/>
          <p:nvPr/>
        </p:nvSpPr>
        <p:spPr>
          <a:xfrm>
            <a:off x="4901526" y="2104986"/>
            <a:ext cx="6094378" cy="307777"/>
          </a:xfrm>
          <a:prstGeom prst="rect">
            <a:avLst/>
          </a:prstGeom>
          <a:noFill/>
        </p:spPr>
        <p:txBody>
          <a:bodyPr wrap="square">
            <a:spAutoFit/>
          </a:bodyPr>
          <a:lstStyle/>
          <a:p>
            <a:pPr algn="ctr"/>
            <a:r>
              <a:rPr lang="en-GB" sz="1400" dirty="0">
                <a:latin typeface="Aptos" panose="020B0004020202020204" pitchFamily="34" charset="0"/>
              </a:rPr>
              <a:t>🧠 </a:t>
            </a:r>
            <a:r>
              <a:rPr lang="en-GB" sz="1400" b="1" dirty="0">
                <a:latin typeface="Aptos" panose="020B0004020202020204" pitchFamily="34" charset="0"/>
              </a:rPr>
              <a:t>Key Concepts Introduced by Braun &amp; Clarke:</a:t>
            </a:r>
            <a:endParaRPr lang="en-GB" sz="1400" dirty="0">
              <a:latin typeface="Aptos" panose="020B0004020202020204" pitchFamily="34" charset="0"/>
            </a:endParaRPr>
          </a:p>
        </p:txBody>
      </p:sp>
      <p:graphicFrame>
        <p:nvGraphicFramePr>
          <p:cNvPr id="15" name="Table 14">
            <a:extLst>
              <a:ext uri="{FF2B5EF4-FFF2-40B4-BE49-F238E27FC236}">
                <a16:creationId xmlns:a16="http://schemas.microsoft.com/office/drawing/2014/main" id="{5FE0DAD7-5DC0-12DF-ECEF-DA47E1F0E159}"/>
              </a:ext>
            </a:extLst>
          </p:cNvPr>
          <p:cNvGraphicFramePr>
            <a:graphicFrameLocks noGrp="1"/>
          </p:cNvGraphicFramePr>
          <p:nvPr>
            <p:extLst>
              <p:ext uri="{D42A27DB-BD31-4B8C-83A1-F6EECF244321}">
                <p14:modId xmlns:p14="http://schemas.microsoft.com/office/powerpoint/2010/main" val="1188725409"/>
              </p:ext>
            </p:extLst>
          </p:nvPr>
        </p:nvGraphicFramePr>
        <p:xfrm>
          <a:off x="4105073" y="2527259"/>
          <a:ext cx="7687285" cy="3557290"/>
        </p:xfrm>
        <a:graphic>
          <a:graphicData uri="http://schemas.openxmlformats.org/drawingml/2006/table">
            <a:tbl>
              <a:tblPr>
                <a:tableStyleId>{616DA210-FB5B-4158-B5E0-FEB733F419BA}</a:tableStyleId>
              </a:tblPr>
              <a:tblGrid>
                <a:gridCol w="529272">
                  <a:extLst>
                    <a:ext uri="{9D8B030D-6E8A-4147-A177-3AD203B41FA5}">
                      <a16:colId xmlns:a16="http://schemas.microsoft.com/office/drawing/2014/main" val="2029473687"/>
                    </a:ext>
                  </a:extLst>
                </a:gridCol>
                <a:gridCol w="2291337">
                  <a:extLst>
                    <a:ext uri="{9D8B030D-6E8A-4147-A177-3AD203B41FA5}">
                      <a16:colId xmlns:a16="http://schemas.microsoft.com/office/drawing/2014/main" val="4162150771"/>
                    </a:ext>
                  </a:extLst>
                </a:gridCol>
                <a:gridCol w="4866676">
                  <a:extLst>
                    <a:ext uri="{9D8B030D-6E8A-4147-A177-3AD203B41FA5}">
                      <a16:colId xmlns:a16="http://schemas.microsoft.com/office/drawing/2014/main" val="3699081859"/>
                    </a:ext>
                  </a:extLst>
                </a:gridCol>
              </a:tblGrid>
              <a:tr h="270946">
                <a:tc>
                  <a:txBody>
                    <a:bodyPr/>
                    <a:lstStyle/>
                    <a:p>
                      <a:pPr algn="ctr"/>
                      <a:r>
                        <a:rPr lang="en-GB" sz="1200" b="1">
                          <a:solidFill>
                            <a:schemeClr val="bg1"/>
                          </a:solidFill>
                          <a:latin typeface="Aptos" panose="020B0004020202020204" pitchFamily="34" charset="0"/>
                        </a:rPr>
                        <a:t>Step</a:t>
                      </a:r>
                      <a:endParaRPr lang="en-GB" sz="1200">
                        <a:solidFill>
                          <a:schemeClr val="bg1"/>
                        </a:solidFill>
                        <a:latin typeface="Aptos" panose="020B0004020202020204" pitchFamily="34" charset="0"/>
                      </a:endParaRPr>
                    </a:p>
                  </a:txBody>
                  <a:tcPr marL="55885" marR="55885" marT="27942" marB="27942" anchor="ctr">
                    <a:solidFill>
                      <a:srgbClr val="004F9F"/>
                    </a:solidFill>
                  </a:tcPr>
                </a:tc>
                <a:tc>
                  <a:txBody>
                    <a:bodyPr/>
                    <a:lstStyle/>
                    <a:p>
                      <a:pPr algn="ctr"/>
                      <a:r>
                        <a:rPr lang="en-GB" sz="1200" b="1" dirty="0">
                          <a:solidFill>
                            <a:schemeClr val="bg1"/>
                          </a:solidFill>
                          <a:latin typeface="Aptos" panose="020B0004020202020204" pitchFamily="34" charset="0"/>
                        </a:rPr>
                        <a:t>Concept/Phase</a:t>
                      </a:r>
                      <a:endParaRPr lang="en-GB" sz="1200" dirty="0">
                        <a:solidFill>
                          <a:schemeClr val="bg1"/>
                        </a:solidFill>
                        <a:latin typeface="Aptos" panose="020B0004020202020204" pitchFamily="34" charset="0"/>
                      </a:endParaRPr>
                    </a:p>
                  </a:txBody>
                  <a:tcPr marL="55885" marR="55885" marT="27942" marB="27942" anchor="ctr">
                    <a:solidFill>
                      <a:srgbClr val="004F9F"/>
                    </a:solidFill>
                  </a:tcPr>
                </a:tc>
                <a:tc>
                  <a:txBody>
                    <a:bodyPr/>
                    <a:lstStyle/>
                    <a:p>
                      <a:pPr algn="ctr"/>
                      <a:r>
                        <a:rPr lang="en-GB" sz="1200" b="1" dirty="0">
                          <a:solidFill>
                            <a:schemeClr val="bg1"/>
                          </a:solidFill>
                          <a:latin typeface="Aptos" panose="020B0004020202020204" pitchFamily="34" charset="0"/>
                        </a:rPr>
                        <a:t>What You Do</a:t>
                      </a:r>
                      <a:endParaRPr lang="en-GB" sz="1200" dirty="0">
                        <a:solidFill>
                          <a:schemeClr val="bg1"/>
                        </a:solidFill>
                        <a:latin typeface="Aptos" panose="020B0004020202020204" pitchFamily="34" charset="0"/>
                      </a:endParaRPr>
                    </a:p>
                  </a:txBody>
                  <a:tcPr marL="55885" marR="55885" marT="27942" marB="27942" anchor="ctr">
                    <a:solidFill>
                      <a:srgbClr val="004F9F"/>
                    </a:solidFill>
                  </a:tcPr>
                </a:tc>
                <a:extLst>
                  <a:ext uri="{0D108BD9-81ED-4DB2-BD59-A6C34878D82A}">
                    <a16:rowId xmlns:a16="http://schemas.microsoft.com/office/drawing/2014/main" val="1713813630"/>
                  </a:ext>
                </a:extLst>
              </a:tr>
              <a:tr h="547724">
                <a:tc>
                  <a:txBody>
                    <a:bodyPr/>
                    <a:lstStyle/>
                    <a:p>
                      <a:pPr algn="ctr"/>
                      <a:r>
                        <a:rPr lang="en-GB" sz="1200" b="1">
                          <a:latin typeface="Aptos" panose="020B0004020202020204" pitchFamily="34" charset="0"/>
                        </a:rPr>
                        <a:t>1</a:t>
                      </a:r>
                    </a:p>
                  </a:txBody>
                  <a:tcPr marL="55885" marR="55885" marT="27942" marB="27942" anchor="ctr"/>
                </a:tc>
                <a:tc>
                  <a:txBody>
                    <a:bodyPr/>
                    <a:lstStyle/>
                    <a:p>
                      <a:pPr algn="ctr"/>
                      <a:r>
                        <a:rPr lang="en-GB" sz="1200" b="1">
                          <a:latin typeface="Aptos" panose="020B0004020202020204" pitchFamily="34" charset="0"/>
                        </a:rPr>
                        <a:t>Familiarisation</a:t>
                      </a:r>
                      <a:endParaRPr lang="en-GB" sz="120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Read and re-read your sources. Highlight key points. Make notes of initial ideas.</a:t>
                      </a:r>
                    </a:p>
                  </a:txBody>
                  <a:tcPr marL="55885" marR="55885" marT="27942" marB="27942" anchor="ctr"/>
                </a:tc>
                <a:extLst>
                  <a:ext uri="{0D108BD9-81ED-4DB2-BD59-A6C34878D82A}">
                    <a16:rowId xmlns:a16="http://schemas.microsoft.com/office/drawing/2014/main" val="1794804774"/>
                  </a:ext>
                </a:extLst>
              </a:tr>
              <a:tr h="547724">
                <a:tc>
                  <a:txBody>
                    <a:bodyPr/>
                    <a:lstStyle/>
                    <a:p>
                      <a:pPr algn="ctr"/>
                      <a:r>
                        <a:rPr lang="en-GB" sz="1200" b="1">
                          <a:latin typeface="Aptos" panose="020B0004020202020204" pitchFamily="34" charset="0"/>
                        </a:rPr>
                        <a:t>2</a:t>
                      </a:r>
                    </a:p>
                  </a:txBody>
                  <a:tcPr marL="55885" marR="55885" marT="27942" marB="27942" anchor="ctr"/>
                </a:tc>
                <a:tc>
                  <a:txBody>
                    <a:bodyPr/>
                    <a:lstStyle/>
                    <a:p>
                      <a:pPr algn="ctr"/>
                      <a:r>
                        <a:rPr lang="en-GB" sz="1200" b="1">
                          <a:latin typeface="Aptos" panose="020B0004020202020204" pitchFamily="34" charset="0"/>
                        </a:rPr>
                        <a:t>Generating Initial Codes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Identify repeated words, phrases, or concepts. Give each one a short label or “code.”</a:t>
                      </a:r>
                    </a:p>
                  </a:txBody>
                  <a:tcPr marL="55885" marR="55885" marT="27942" marB="27942" anchor="ctr"/>
                </a:tc>
                <a:extLst>
                  <a:ext uri="{0D108BD9-81ED-4DB2-BD59-A6C34878D82A}">
                    <a16:rowId xmlns:a16="http://schemas.microsoft.com/office/drawing/2014/main" val="1420701280"/>
                  </a:ext>
                </a:extLst>
              </a:tr>
              <a:tr h="547724">
                <a:tc>
                  <a:txBody>
                    <a:bodyPr/>
                    <a:lstStyle/>
                    <a:p>
                      <a:pPr algn="ctr"/>
                      <a:r>
                        <a:rPr lang="en-GB" sz="1200" b="1">
                          <a:latin typeface="Aptos" panose="020B0004020202020204" pitchFamily="34" charset="0"/>
                        </a:rPr>
                        <a:t>3</a:t>
                      </a:r>
                    </a:p>
                  </a:txBody>
                  <a:tcPr marL="55885" marR="55885" marT="27942" marB="27942" anchor="ctr"/>
                </a:tc>
                <a:tc>
                  <a:txBody>
                    <a:bodyPr/>
                    <a:lstStyle/>
                    <a:p>
                      <a:pPr algn="ctr"/>
                      <a:r>
                        <a:rPr lang="en-GB" sz="1200" b="1">
                          <a:latin typeface="Aptos" panose="020B0004020202020204" pitchFamily="34" charset="0"/>
                        </a:rPr>
                        <a:t>Searching for Themes</a:t>
                      </a:r>
                      <a:endParaRPr lang="en-GB" sz="120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Look for patterns in your codes. Group related codes together into broader themes.</a:t>
                      </a:r>
                    </a:p>
                  </a:txBody>
                  <a:tcPr marL="55885" marR="55885" marT="27942" marB="27942" anchor="ctr"/>
                </a:tc>
                <a:extLst>
                  <a:ext uri="{0D108BD9-81ED-4DB2-BD59-A6C34878D82A}">
                    <a16:rowId xmlns:a16="http://schemas.microsoft.com/office/drawing/2014/main" val="2713993250"/>
                  </a:ext>
                </a:extLst>
              </a:tr>
              <a:tr h="547724">
                <a:tc>
                  <a:txBody>
                    <a:bodyPr/>
                    <a:lstStyle/>
                    <a:p>
                      <a:pPr algn="ctr"/>
                      <a:r>
                        <a:rPr lang="en-GB" sz="1200" b="1">
                          <a:latin typeface="Aptos" panose="020B0004020202020204" pitchFamily="34" charset="0"/>
                        </a:rPr>
                        <a:t>4</a:t>
                      </a:r>
                    </a:p>
                  </a:txBody>
                  <a:tcPr marL="55885" marR="55885" marT="27942" marB="27942" anchor="ctr"/>
                </a:tc>
                <a:tc>
                  <a:txBody>
                    <a:bodyPr/>
                    <a:lstStyle/>
                    <a:p>
                      <a:pPr algn="ctr"/>
                      <a:r>
                        <a:rPr lang="en-GB" sz="1200" b="1">
                          <a:latin typeface="Aptos" panose="020B0004020202020204" pitchFamily="34" charset="0"/>
                        </a:rPr>
                        <a:t>Reviewing Themes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Check that your themes make sense. Are they too similar? Do they overlap or need combining?</a:t>
                      </a:r>
                    </a:p>
                  </a:txBody>
                  <a:tcPr marL="55885" marR="55885" marT="27942" marB="27942" anchor="ctr"/>
                </a:tc>
                <a:extLst>
                  <a:ext uri="{0D108BD9-81ED-4DB2-BD59-A6C34878D82A}">
                    <a16:rowId xmlns:a16="http://schemas.microsoft.com/office/drawing/2014/main" val="2357216212"/>
                  </a:ext>
                </a:extLst>
              </a:tr>
              <a:tr h="547724">
                <a:tc>
                  <a:txBody>
                    <a:bodyPr/>
                    <a:lstStyle/>
                    <a:p>
                      <a:pPr algn="ctr"/>
                      <a:r>
                        <a:rPr lang="en-GB" sz="1200" b="1">
                          <a:latin typeface="Aptos" panose="020B0004020202020204" pitchFamily="34" charset="0"/>
                        </a:rPr>
                        <a:t>5</a:t>
                      </a:r>
                    </a:p>
                  </a:txBody>
                  <a:tcPr marL="55885" marR="55885" marT="27942" marB="27942" anchor="ctr"/>
                </a:tc>
                <a:tc>
                  <a:txBody>
                    <a:bodyPr/>
                    <a:lstStyle/>
                    <a:p>
                      <a:pPr algn="ctr"/>
                      <a:r>
                        <a:rPr lang="en-GB" sz="1200" b="1" dirty="0">
                          <a:latin typeface="Aptos" panose="020B0004020202020204" pitchFamily="34" charset="0"/>
                        </a:rPr>
                        <a:t>Defining and Naming Themes</a:t>
                      </a:r>
                      <a:endParaRPr lang="en-GB" sz="1200" dirty="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Give each theme a clear name. Explain what it means and how it links to your research question.</a:t>
                      </a:r>
                    </a:p>
                  </a:txBody>
                  <a:tcPr marL="55885" marR="55885" marT="27942" marB="27942" anchor="ctr"/>
                </a:tc>
                <a:extLst>
                  <a:ext uri="{0D108BD9-81ED-4DB2-BD59-A6C34878D82A}">
                    <a16:rowId xmlns:a16="http://schemas.microsoft.com/office/drawing/2014/main" val="154959887"/>
                  </a:ext>
                </a:extLst>
              </a:tr>
              <a:tr h="547724">
                <a:tc>
                  <a:txBody>
                    <a:bodyPr/>
                    <a:lstStyle/>
                    <a:p>
                      <a:pPr algn="ctr"/>
                      <a:r>
                        <a:rPr lang="en-GB" sz="1200" b="1" dirty="0">
                          <a:latin typeface="Aptos" panose="020B0004020202020204" pitchFamily="34" charset="0"/>
                        </a:rPr>
                        <a:t>6</a:t>
                      </a:r>
                    </a:p>
                  </a:txBody>
                  <a:tcPr marL="55885" marR="55885" marT="27942" marB="27942" anchor="ctr"/>
                </a:tc>
                <a:tc>
                  <a:txBody>
                    <a:bodyPr/>
                    <a:lstStyle/>
                    <a:p>
                      <a:pPr algn="ctr"/>
                      <a:r>
                        <a:rPr lang="en-GB" sz="1200" b="1" dirty="0">
                          <a:latin typeface="Aptos" panose="020B0004020202020204" pitchFamily="34" charset="0"/>
                        </a:rPr>
                        <a:t>Writing Up</a:t>
                      </a:r>
                      <a:endParaRPr lang="en-GB" sz="1200" dirty="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Present your themes in Chapter 4, using quotes or findings from your sources to support each one.</a:t>
                      </a:r>
                    </a:p>
                  </a:txBody>
                  <a:tcPr marL="55885" marR="55885" marT="27942" marB="27942" anchor="ctr"/>
                </a:tc>
                <a:extLst>
                  <a:ext uri="{0D108BD9-81ED-4DB2-BD59-A6C34878D82A}">
                    <a16:rowId xmlns:a16="http://schemas.microsoft.com/office/drawing/2014/main" val="1934671416"/>
                  </a:ext>
                </a:extLst>
              </a:tr>
            </a:tbl>
          </a:graphicData>
        </a:graphic>
      </p:graphicFrame>
    </p:spTree>
    <p:extLst>
      <p:ext uri="{BB962C8B-B14F-4D97-AF65-F5344CB8AC3E}">
        <p14:creationId xmlns:p14="http://schemas.microsoft.com/office/powerpoint/2010/main" val="23977218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7D13408-FF96-4370-BCC3-6DC7241F029B}"/>
              </a:ext>
            </a:extLst>
          </p:cNvPr>
          <p:cNvPicPr>
            <a:picLocks noChangeAspect="1"/>
          </p:cNvPicPr>
          <p:nvPr/>
        </p:nvPicPr>
        <p:blipFill>
          <a:blip r:embed="rId3"/>
          <a:srcRect/>
          <a:stretch>
            <a:fillRect/>
          </a:stretch>
        </p:blipFill>
        <p:spPr>
          <a:xfrm>
            <a:off x="0" y="-154305"/>
            <a:ext cx="12192000" cy="6858000"/>
          </a:xfrm>
          <a:prstGeom prst="rect">
            <a:avLst/>
          </a:prstGeom>
        </p:spPr>
      </p:pic>
      <p:sp>
        <p:nvSpPr>
          <p:cNvPr id="2" name="Rectangle 1">
            <a:extLst>
              <a:ext uri="{FF2B5EF4-FFF2-40B4-BE49-F238E27FC236}">
                <a16:creationId xmlns:a16="http://schemas.microsoft.com/office/drawing/2014/main" id="{0FC77210-D71D-4E4E-80A5-2970810106C5}"/>
              </a:ext>
            </a:extLst>
          </p:cNvPr>
          <p:cNvSpPr>
            <a:spLocks noGrp="1"/>
          </p:cNvSpPr>
          <p:nvPr/>
        </p:nvSpPr>
        <p:spPr>
          <a:xfrm>
            <a:off x="762000" y="221536"/>
            <a:ext cx="10668000" cy="552450"/>
          </a:xfrm>
          <a:prstGeom prst="rect">
            <a:avLst/>
          </a:prstGeom>
          <a:noFill/>
          <a:ln w="0">
            <a:noFill/>
            <a:prstDash val="solid"/>
          </a:ln>
        </p:spPr>
        <p:txBody>
          <a:bodyPr wrap="square" lIns="38100" tIns="19050" rIns="38100" bIns="19050" anchor="t">
            <a:normAutofit/>
          </a:bodyPr>
          <a:lstStyle>
            <a:defPPr algn="ctr">
              <a:defRPr sz="3000" b="1" i="0">
                <a:solidFill>
                  <a:srgbClr val="000000"/>
                </a:solidFill>
                <a:latin typeface="Noto Sans"/>
                <a:ea typeface="Noto Sans"/>
                <a:cs typeface="Noto Sans"/>
              </a:defRPr>
            </a:defPPr>
            <a:lvl1pPr algn="ctr">
              <a:defRPr sz="3000" b="1" i="0">
                <a:solidFill>
                  <a:srgbClr val="000000"/>
                </a:solidFill>
                <a:latin typeface="Noto Sans"/>
                <a:ea typeface="Noto Sans"/>
                <a:cs typeface="Noto Sans"/>
              </a:defRPr>
            </a:lvl1pPr>
            <a:lvl2pPr algn="ctr">
              <a:defRPr sz="3000" b="1" i="0">
                <a:solidFill>
                  <a:srgbClr val="000000"/>
                </a:solidFill>
                <a:latin typeface="Noto Sans"/>
                <a:ea typeface="Noto Sans"/>
                <a:cs typeface="Noto Sans"/>
              </a:defRPr>
            </a:lvl2pPr>
            <a:lvl3pPr algn="ctr">
              <a:defRPr sz="3000" b="1" i="0">
                <a:solidFill>
                  <a:srgbClr val="000000"/>
                </a:solidFill>
                <a:latin typeface="Noto Sans"/>
                <a:ea typeface="Noto Sans"/>
                <a:cs typeface="Noto Sans"/>
              </a:defRPr>
            </a:lvl3pPr>
            <a:lvl4pPr algn="ctr">
              <a:defRPr sz="3000" b="1" i="0">
                <a:solidFill>
                  <a:srgbClr val="000000"/>
                </a:solidFill>
                <a:latin typeface="Noto Sans"/>
                <a:ea typeface="Noto Sans"/>
                <a:cs typeface="Noto Sans"/>
              </a:defRPr>
            </a:lvl4pPr>
            <a:lvl5pPr algn="ctr">
              <a:defRPr sz="3000" b="1" i="0">
                <a:solidFill>
                  <a:srgbClr val="000000"/>
                </a:solidFill>
                <a:latin typeface="Noto Sans"/>
                <a:ea typeface="Noto Sans"/>
                <a:cs typeface="Noto Sans"/>
              </a:defRPr>
            </a:lvl5pPr>
            <a:lvl6pPr algn="ctr">
              <a:defRPr sz="3000" b="1" i="0">
                <a:solidFill>
                  <a:srgbClr val="000000"/>
                </a:solidFill>
                <a:latin typeface="Noto Sans"/>
                <a:ea typeface="Noto Sans"/>
                <a:cs typeface="Noto Sans"/>
              </a:defRPr>
            </a:lvl6pPr>
            <a:lvl7pPr algn="ctr">
              <a:defRPr sz="3000" b="1" i="0">
                <a:solidFill>
                  <a:srgbClr val="000000"/>
                </a:solidFill>
                <a:latin typeface="Noto Sans"/>
                <a:ea typeface="Noto Sans"/>
                <a:cs typeface="Noto Sans"/>
              </a:defRPr>
            </a:lvl7pPr>
            <a:lvl8pPr algn="ctr">
              <a:defRPr sz="3000" b="1" i="0">
                <a:solidFill>
                  <a:srgbClr val="000000"/>
                </a:solidFill>
                <a:latin typeface="Noto Sans"/>
                <a:ea typeface="Noto Sans"/>
                <a:cs typeface="Noto Sans"/>
              </a:defRPr>
            </a:lvl8pPr>
            <a:lvl9pPr algn="ctr">
              <a:defRPr sz="3000" b="1" i="0">
                <a:solidFill>
                  <a:srgbClr val="000000"/>
                </a:solidFill>
                <a:latin typeface="Noto Sans"/>
                <a:ea typeface="Noto Sans"/>
                <a:cs typeface="Noto Sans"/>
              </a:defRPr>
            </a:lvl9pPr>
          </a:lstStyle>
          <a:p>
            <a:pPr marL="0" marR="0" lvl="0" indent="0" algn="ctr" defTabSz="914400" rtl="0" eaLnBrk="1" fontAlgn="auto" latinLnBrk="0" hangingPunct="1">
              <a:lnSpc>
                <a:spcPct val="100000"/>
              </a:lnSpc>
              <a:spcBef>
                <a:spcPts val="0"/>
              </a:spcBef>
              <a:spcAft>
                <a:spcPts val="0"/>
              </a:spcAft>
              <a:buClrTx/>
              <a:buSzTx/>
              <a:buFontTx/>
              <a:buNone/>
              <a:tabLst/>
              <a:defRPr sz="3000" b="1" i="0">
                <a:solidFill>
                  <a:srgbClr val="000000"/>
                </a:solidFill>
                <a:latin typeface="Noto Sans"/>
                <a:ea typeface="Noto Sans"/>
                <a:cs typeface="Noto Sans"/>
              </a:defRPr>
            </a:pPr>
            <a:r>
              <a:rPr kumimoji="0" sz="3000" b="1" i="0" u="none" strike="noStrike" kern="1200" cap="none" spc="0" normalizeH="0" baseline="0" noProof="0" dirty="0">
                <a:ln>
                  <a:noFill/>
                </a:ln>
                <a:solidFill>
                  <a:srgbClr val="000000"/>
                </a:solidFill>
                <a:effectLst/>
                <a:uLnTx/>
                <a:uFillTx/>
                <a:latin typeface="Noto Sans"/>
                <a:ea typeface="Noto Sans"/>
                <a:cs typeface="Noto Sans"/>
              </a:rPr>
              <a:t>Completed Example: Section 4.2</a:t>
            </a:r>
          </a:p>
        </p:txBody>
      </p:sp>
      <p:sp>
        <p:nvSpPr>
          <p:cNvPr id="3" name="Rectangle 2">
            <a:extLst>
              <a:ext uri="{FF2B5EF4-FFF2-40B4-BE49-F238E27FC236}">
                <a16:creationId xmlns:a16="http://schemas.microsoft.com/office/drawing/2014/main" id="{B73477EA-2565-4B40-9487-82AE9F128ECB}"/>
              </a:ext>
            </a:extLst>
          </p:cNvPr>
          <p:cNvSpPr>
            <a:spLocks noGrp="1"/>
          </p:cNvSpPr>
          <p:nvPr/>
        </p:nvSpPr>
        <p:spPr>
          <a:xfrm>
            <a:off x="1143000" y="879039"/>
            <a:ext cx="9906000" cy="438150"/>
          </a:xfrm>
          <a:prstGeom prst="rect">
            <a:avLst/>
          </a:prstGeom>
          <a:noFill/>
          <a:ln w="0">
            <a:noFill/>
            <a:prstDash val="solid"/>
          </a:ln>
        </p:spPr>
        <p:txBody>
          <a:bodyPr wrap="square" lIns="38100" tIns="19050" rIns="38100" bIns="19050" anchor="t">
            <a:normAutofit/>
          </a:bodyPr>
          <a:lstStyle>
            <a:defPPr algn="ctr">
              <a:defRPr sz="1575" b="0" i="0">
                <a:solidFill>
                  <a:srgbClr val="4B5563"/>
                </a:solidFill>
                <a:latin typeface="Noto Sans"/>
                <a:ea typeface="Noto Sans"/>
                <a:cs typeface="Noto Sans"/>
              </a:defRPr>
            </a:defPPr>
            <a:lvl1pPr algn="ctr">
              <a:defRPr sz="1575" b="0" i="0">
                <a:solidFill>
                  <a:srgbClr val="4B5563"/>
                </a:solidFill>
                <a:latin typeface="Noto Sans"/>
                <a:ea typeface="Noto Sans"/>
                <a:cs typeface="Noto Sans"/>
              </a:defRPr>
            </a:lvl1pPr>
            <a:lvl2pPr algn="ctr">
              <a:defRPr sz="1575" b="0" i="0">
                <a:solidFill>
                  <a:srgbClr val="4B5563"/>
                </a:solidFill>
                <a:latin typeface="Noto Sans"/>
                <a:ea typeface="Noto Sans"/>
                <a:cs typeface="Noto Sans"/>
              </a:defRPr>
            </a:lvl2pPr>
            <a:lvl3pPr algn="ctr">
              <a:defRPr sz="1575" b="0" i="0">
                <a:solidFill>
                  <a:srgbClr val="4B5563"/>
                </a:solidFill>
                <a:latin typeface="Noto Sans"/>
                <a:ea typeface="Noto Sans"/>
                <a:cs typeface="Noto Sans"/>
              </a:defRPr>
            </a:lvl3pPr>
            <a:lvl4pPr algn="ctr">
              <a:defRPr sz="1575" b="0" i="0">
                <a:solidFill>
                  <a:srgbClr val="4B5563"/>
                </a:solidFill>
                <a:latin typeface="Noto Sans"/>
                <a:ea typeface="Noto Sans"/>
                <a:cs typeface="Noto Sans"/>
              </a:defRPr>
            </a:lvl4pPr>
            <a:lvl5pPr algn="ctr">
              <a:defRPr sz="1575" b="0" i="0">
                <a:solidFill>
                  <a:srgbClr val="4B5563"/>
                </a:solidFill>
                <a:latin typeface="Noto Sans"/>
                <a:ea typeface="Noto Sans"/>
                <a:cs typeface="Noto Sans"/>
              </a:defRPr>
            </a:lvl5pPr>
            <a:lvl6pPr algn="ctr">
              <a:defRPr sz="1575" b="0" i="0">
                <a:solidFill>
                  <a:srgbClr val="4B5563"/>
                </a:solidFill>
                <a:latin typeface="Noto Sans"/>
                <a:ea typeface="Noto Sans"/>
                <a:cs typeface="Noto Sans"/>
              </a:defRPr>
            </a:lvl6pPr>
            <a:lvl7pPr algn="ctr">
              <a:defRPr sz="1575" b="0" i="0">
                <a:solidFill>
                  <a:srgbClr val="4B5563"/>
                </a:solidFill>
                <a:latin typeface="Noto Sans"/>
                <a:ea typeface="Noto Sans"/>
                <a:cs typeface="Noto Sans"/>
              </a:defRPr>
            </a:lvl7pPr>
            <a:lvl8pPr algn="ctr">
              <a:defRPr sz="1575" b="0" i="0">
                <a:solidFill>
                  <a:srgbClr val="4B5563"/>
                </a:solidFill>
                <a:latin typeface="Noto Sans"/>
                <a:ea typeface="Noto Sans"/>
                <a:cs typeface="Noto Sans"/>
              </a:defRPr>
            </a:lvl8pPr>
            <a:lvl9pPr algn="ctr">
              <a:defRPr sz="1575" b="0" i="0">
                <a:solidFill>
                  <a:srgbClr val="4B5563"/>
                </a:solidFill>
                <a:latin typeface="Noto Sans"/>
                <a:ea typeface="Noto Sans"/>
                <a:cs typeface="Noto Sans"/>
              </a:defRPr>
            </a:lvl9pPr>
          </a:lstStyle>
          <a:p>
            <a:pPr marL="0" marR="0" lvl="0" indent="0" algn="ctr" defTabSz="914400" rtl="0" eaLnBrk="1" fontAlgn="auto" latinLnBrk="0" hangingPunct="1">
              <a:lnSpc>
                <a:spcPct val="100000"/>
              </a:lnSpc>
              <a:spcBef>
                <a:spcPts val="0"/>
              </a:spcBef>
              <a:spcAft>
                <a:spcPts val="0"/>
              </a:spcAft>
              <a:buClrTx/>
              <a:buSzTx/>
              <a:buFontTx/>
              <a:buNone/>
              <a:tabLst/>
              <a:defRPr sz="1575" b="0" i="0">
                <a:solidFill>
                  <a:srgbClr val="4B5563"/>
                </a:solidFill>
                <a:latin typeface="Noto Sans"/>
                <a:ea typeface="Noto Sans"/>
                <a:cs typeface="Noto Sans"/>
              </a:defRPr>
            </a:pPr>
            <a:r>
              <a:rPr kumimoji="0" sz="1575" b="0" i="0" u="none" strike="noStrike" kern="1200" cap="none" spc="0" normalizeH="0" baseline="0" noProof="0" dirty="0">
                <a:ln>
                  <a:noFill/>
                </a:ln>
                <a:solidFill>
                  <a:srgbClr val="4B5563"/>
                </a:solidFill>
                <a:effectLst/>
                <a:uLnTx/>
                <a:uFillTx/>
                <a:latin typeface="Noto Sans"/>
                <a:ea typeface="Noto Sans"/>
                <a:cs typeface="Noto Sans"/>
              </a:rPr>
              <a:t>How the workbook process can be explained in approximately 200 words</a:t>
            </a:r>
          </a:p>
        </p:txBody>
      </p:sp>
      <p:sp>
        <p:nvSpPr>
          <p:cNvPr id="4" name="Rectangle: Rounded Corners 3">
            <a:extLst>
              <a:ext uri="{FF2B5EF4-FFF2-40B4-BE49-F238E27FC236}">
                <a16:creationId xmlns:a16="http://schemas.microsoft.com/office/drawing/2014/main" id="{DB63D847-DE7F-40AA-A746-433B28A50340}"/>
              </a:ext>
            </a:extLst>
          </p:cNvPr>
          <p:cNvSpPr>
            <a:spLocks noGrp="1"/>
          </p:cNvSpPr>
          <p:nvPr/>
        </p:nvSpPr>
        <p:spPr>
          <a:xfrm>
            <a:off x="857250" y="1256030"/>
            <a:ext cx="10477500" cy="3905250"/>
          </a:xfrm>
          <a:prstGeom prst="roundRect">
            <a:avLst>
              <a:gd name="adj" fmla="val 1951"/>
            </a:avLst>
          </a:prstGeom>
          <a:solidFill>
            <a:srgbClr val="FFFFFF"/>
          </a:solidFill>
          <a:ln w="13335">
            <a:solidFill>
              <a:srgbClr val="4775C1"/>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5" name="Rectangle 4">
            <a:extLst>
              <a:ext uri="{FF2B5EF4-FFF2-40B4-BE49-F238E27FC236}">
                <a16:creationId xmlns:a16="http://schemas.microsoft.com/office/drawing/2014/main" id="{4C1512F4-DB31-4A5A-BEF8-8129BD312A49}"/>
              </a:ext>
            </a:extLst>
          </p:cNvPr>
          <p:cNvSpPr>
            <a:spLocks noGrp="1"/>
          </p:cNvSpPr>
          <p:nvPr/>
        </p:nvSpPr>
        <p:spPr>
          <a:xfrm>
            <a:off x="1238250" y="1560830"/>
            <a:ext cx="9715500" cy="3427730"/>
          </a:xfrm>
          <a:prstGeom prst="rect">
            <a:avLst/>
          </a:prstGeom>
          <a:noFill/>
          <a:ln w="0">
            <a:noFill/>
            <a:prstDash val="solid"/>
          </a:ln>
        </p:spPr>
        <p:txBody>
          <a:bodyPr wrap="square" lIns="38100" tIns="19050" rIns="38100" bIns="19050" anchor="t">
            <a:normAutofit fontScale="99359"/>
          </a:bodyPr>
          <a:lstStyle>
            <a:defPPr algn="just">
              <a:defRPr sz="1650" b="0" i="0">
                <a:solidFill>
                  <a:srgbClr val="111827"/>
                </a:solidFill>
                <a:latin typeface="Noto Sans"/>
                <a:ea typeface="Noto Sans"/>
                <a:cs typeface="Noto Sans"/>
              </a:defRPr>
            </a:defPPr>
            <a:lvl1pPr algn="just">
              <a:defRPr sz="1650" b="0" i="0">
                <a:solidFill>
                  <a:srgbClr val="111827"/>
                </a:solidFill>
                <a:latin typeface="Noto Sans"/>
                <a:ea typeface="Noto Sans"/>
                <a:cs typeface="Noto Sans"/>
              </a:defRPr>
            </a:lvl1pPr>
            <a:lvl2pPr algn="just">
              <a:defRPr sz="1650" b="0" i="0">
                <a:solidFill>
                  <a:srgbClr val="111827"/>
                </a:solidFill>
                <a:latin typeface="Noto Sans"/>
                <a:ea typeface="Noto Sans"/>
                <a:cs typeface="Noto Sans"/>
              </a:defRPr>
            </a:lvl2pPr>
            <a:lvl3pPr algn="just">
              <a:defRPr sz="1650" b="0" i="0">
                <a:solidFill>
                  <a:srgbClr val="111827"/>
                </a:solidFill>
                <a:latin typeface="Noto Sans"/>
                <a:ea typeface="Noto Sans"/>
                <a:cs typeface="Noto Sans"/>
              </a:defRPr>
            </a:lvl3pPr>
            <a:lvl4pPr algn="just">
              <a:defRPr sz="1650" b="0" i="0">
                <a:solidFill>
                  <a:srgbClr val="111827"/>
                </a:solidFill>
                <a:latin typeface="Noto Sans"/>
                <a:ea typeface="Noto Sans"/>
                <a:cs typeface="Noto Sans"/>
              </a:defRPr>
            </a:lvl4pPr>
            <a:lvl5pPr algn="just">
              <a:defRPr sz="1650" b="0" i="0">
                <a:solidFill>
                  <a:srgbClr val="111827"/>
                </a:solidFill>
                <a:latin typeface="Noto Sans"/>
                <a:ea typeface="Noto Sans"/>
                <a:cs typeface="Noto Sans"/>
              </a:defRPr>
            </a:lvl5pPr>
            <a:lvl6pPr algn="just">
              <a:defRPr sz="1650" b="0" i="0">
                <a:solidFill>
                  <a:srgbClr val="111827"/>
                </a:solidFill>
                <a:latin typeface="Noto Sans"/>
                <a:ea typeface="Noto Sans"/>
                <a:cs typeface="Noto Sans"/>
              </a:defRPr>
            </a:lvl6pPr>
            <a:lvl7pPr algn="just">
              <a:defRPr sz="1650" b="0" i="0">
                <a:solidFill>
                  <a:srgbClr val="111827"/>
                </a:solidFill>
                <a:latin typeface="Noto Sans"/>
                <a:ea typeface="Noto Sans"/>
                <a:cs typeface="Noto Sans"/>
              </a:defRPr>
            </a:lvl7pPr>
            <a:lvl8pPr algn="just">
              <a:defRPr sz="1650" b="0" i="0">
                <a:solidFill>
                  <a:srgbClr val="111827"/>
                </a:solidFill>
                <a:latin typeface="Noto Sans"/>
                <a:ea typeface="Noto Sans"/>
                <a:cs typeface="Noto Sans"/>
              </a:defRPr>
            </a:lvl8pPr>
            <a:lvl9pPr algn="just">
              <a:defRPr sz="1650" b="0" i="0">
                <a:solidFill>
                  <a:srgbClr val="111827"/>
                </a:solidFill>
                <a:latin typeface="Noto Sans"/>
                <a:ea typeface="Noto Sans"/>
                <a:cs typeface="Noto San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sz="1650" b="0" i="0">
                <a:solidFill>
                  <a:srgbClr val="111827"/>
                </a:solidFill>
                <a:latin typeface="Noto Sans"/>
                <a:ea typeface="Noto Sans"/>
                <a:cs typeface="Noto Sans"/>
              </a:defRPr>
            </a:pPr>
            <a:r>
              <a:rPr kumimoji="0" sz="1650" b="0" i="0" u="none" strike="noStrike" kern="1200" cap="none" spc="0" normalizeH="0" baseline="0" noProof="0" dirty="0">
                <a:ln>
                  <a:noFill/>
                </a:ln>
                <a:solidFill>
                  <a:srgbClr val="111827"/>
                </a:solidFill>
                <a:effectLst/>
                <a:uLnTx/>
                <a:uFillTx/>
                <a:latin typeface="+mj-lt"/>
                <a:ea typeface="Noto Sans"/>
                <a:cs typeface="Noto Sans"/>
              </a:rPr>
              <a:t>Thematic analysis is a structured approach used to identify and interpret patterns across evidence (Braun and Clarke, 2006). In this secondary research project, the method was applied to five selected sources using Stages 2 and 3 of the Literature Tracking and Analysis Workbook.</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sz="1650" b="0" i="0" u="none" strike="noStrike" kern="1200" cap="none" spc="0" normalizeH="0" baseline="0" noProof="0" dirty="0">
              <a:ln>
                <a:noFill/>
              </a:ln>
              <a:solidFill>
                <a:srgbClr val="111827"/>
              </a:solidFill>
              <a:effectLst/>
              <a:uLnTx/>
              <a:uFillTx/>
              <a:latin typeface="+mj-lt"/>
              <a:ea typeface="Noto Sans"/>
              <a:cs typeface="Noto Sans"/>
            </a:endParaRPr>
          </a:p>
          <a:p>
            <a:pPr marL="0" marR="0" lvl="0" indent="0" algn="just" defTabSz="914400" rtl="0" eaLnBrk="1" fontAlgn="auto" latinLnBrk="0" hangingPunct="1">
              <a:lnSpc>
                <a:spcPct val="100000"/>
              </a:lnSpc>
              <a:spcBef>
                <a:spcPts val="0"/>
              </a:spcBef>
              <a:spcAft>
                <a:spcPts val="0"/>
              </a:spcAft>
              <a:buClrTx/>
              <a:buSzTx/>
              <a:buFontTx/>
              <a:buNone/>
              <a:tabLst/>
              <a:defRPr sz="1650" b="0" i="0">
                <a:solidFill>
                  <a:srgbClr val="111827"/>
                </a:solidFill>
                <a:latin typeface="Noto Sans"/>
                <a:ea typeface="Noto Sans"/>
                <a:cs typeface="Noto Sans"/>
              </a:defRPr>
            </a:pPr>
            <a:r>
              <a:rPr kumimoji="0" sz="1650" b="0" i="0" u="none" strike="noStrike" kern="1200" cap="none" spc="0" normalizeH="0" baseline="0" noProof="0" dirty="0">
                <a:ln>
                  <a:noFill/>
                </a:ln>
                <a:solidFill>
                  <a:srgbClr val="111827"/>
                </a:solidFill>
                <a:effectLst/>
                <a:uLnTx/>
                <a:uFillTx/>
                <a:latin typeface="+mj-lt"/>
                <a:ea typeface="Noto Sans"/>
                <a:cs typeface="Noto Sans"/>
              </a:rPr>
              <a:t>During Stage 2, each source was examined separately. The main findings, research method and sample, strengths, limitations and useful keywords were recorded. Stage 3 then brought the five sources together. Repeated or closely related ideas were compared and grouped into broader patterns supported by more than one source.</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sz="1650" b="0" i="0" u="none" strike="noStrike" kern="1200" cap="none" spc="0" normalizeH="0" baseline="0" noProof="0" dirty="0">
              <a:ln>
                <a:noFill/>
              </a:ln>
              <a:solidFill>
                <a:srgbClr val="111827"/>
              </a:solidFill>
              <a:effectLst/>
              <a:uLnTx/>
              <a:uFillTx/>
              <a:latin typeface="+mj-lt"/>
              <a:ea typeface="Noto Sans"/>
              <a:cs typeface="Noto Sans"/>
            </a:endParaRPr>
          </a:p>
          <a:p>
            <a:pPr marL="0" marR="0" lvl="0" indent="0" algn="just" defTabSz="914400" rtl="0" eaLnBrk="1" fontAlgn="auto" latinLnBrk="0" hangingPunct="1">
              <a:lnSpc>
                <a:spcPct val="100000"/>
              </a:lnSpc>
              <a:spcBef>
                <a:spcPts val="0"/>
              </a:spcBef>
              <a:spcAft>
                <a:spcPts val="0"/>
              </a:spcAft>
              <a:buClrTx/>
              <a:buSzTx/>
              <a:buFontTx/>
              <a:buNone/>
              <a:tabLst/>
              <a:defRPr sz="1650" b="0" i="0">
                <a:solidFill>
                  <a:srgbClr val="111827"/>
                </a:solidFill>
                <a:latin typeface="Noto Sans"/>
                <a:ea typeface="Noto Sans"/>
                <a:cs typeface="Noto Sans"/>
              </a:defRPr>
            </a:pPr>
            <a:r>
              <a:rPr kumimoji="0" sz="1650" b="0" i="0" u="none" strike="noStrike" kern="1200" cap="none" spc="0" normalizeH="0" baseline="0" noProof="0" dirty="0">
                <a:ln>
                  <a:noFill/>
                </a:ln>
                <a:solidFill>
                  <a:srgbClr val="111827"/>
                </a:solidFill>
                <a:effectLst/>
                <a:uLnTx/>
                <a:uFillTx/>
                <a:latin typeface="+mj-lt"/>
                <a:ea typeface="Noto Sans"/>
                <a:cs typeface="Noto Sans"/>
              </a:rPr>
              <a:t>This process produced three themes: stigma and fear of negative reactions; structural barriers to accessing services; and the importance of trust, relationships and support. These themes provide the structure for Sections 4.3, 4.4 and 4.5. The completed workbook is included in the appendix as evidence of the analysis process.</a:t>
            </a:r>
          </a:p>
        </p:txBody>
      </p:sp>
      <p:sp>
        <p:nvSpPr>
          <p:cNvPr id="10" name="Rectangle 9">
            <a:extLst>
              <a:ext uri="{FF2B5EF4-FFF2-40B4-BE49-F238E27FC236}">
                <a16:creationId xmlns:a16="http://schemas.microsoft.com/office/drawing/2014/main" id="{FE8B8958-CEB1-CC87-39C3-8B984E8955DF}"/>
              </a:ext>
            </a:extLst>
          </p:cNvPr>
          <p:cNvSpPr/>
          <p:nvPr/>
        </p:nvSpPr>
        <p:spPr>
          <a:xfrm>
            <a:off x="0" y="5538271"/>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FEF7974E-ED87-4432-9D50-F66167C47BD9}"/>
              </a:ext>
            </a:extLst>
          </p:cNvPr>
          <p:cNvSpPr>
            <a:spLocks noGrp="1"/>
          </p:cNvSpPr>
          <p:nvPr/>
        </p:nvSpPr>
        <p:spPr>
          <a:xfrm>
            <a:off x="1571625" y="5255577"/>
            <a:ext cx="9048750" cy="542925"/>
          </a:xfrm>
          <a:prstGeom prst="roundRect">
            <a:avLst>
              <a:gd name="adj" fmla="val 14035"/>
            </a:avLst>
          </a:prstGeom>
          <a:solidFill>
            <a:srgbClr val="DDE5F4"/>
          </a:solidFill>
          <a:ln w="13335">
            <a:solidFill>
              <a:srgbClr val="4775C1"/>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7" name="Rectangle 6">
            <a:extLst>
              <a:ext uri="{FF2B5EF4-FFF2-40B4-BE49-F238E27FC236}">
                <a16:creationId xmlns:a16="http://schemas.microsoft.com/office/drawing/2014/main" id="{02139BF0-994E-4C95-81F3-5CFE8FFCCB0B}"/>
              </a:ext>
            </a:extLst>
          </p:cNvPr>
          <p:cNvSpPr>
            <a:spLocks noGrp="1"/>
          </p:cNvSpPr>
          <p:nvPr/>
        </p:nvSpPr>
        <p:spPr>
          <a:xfrm>
            <a:off x="1743075" y="5422106"/>
            <a:ext cx="8705850" cy="314325"/>
          </a:xfrm>
          <a:prstGeom prst="rect">
            <a:avLst/>
          </a:prstGeom>
          <a:noFill/>
          <a:ln w="0">
            <a:noFill/>
            <a:prstDash val="solid"/>
          </a:ln>
        </p:spPr>
        <p:txBody>
          <a:bodyPr wrap="square" lIns="38100" tIns="19050" rIns="38100" bIns="19050" anchor="ctr">
            <a:normAutofit fontScale="75702" lnSpcReduction="20000"/>
          </a:bodyPr>
          <a:lstStyle>
            <a:defPPr algn="ctr">
              <a:defRPr sz="1500" b="1" i="0">
                <a:solidFill>
                  <a:srgbClr val="064B68"/>
                </a:solidFill>
                <a:latin typeface="Noto Sans"/>
                <a:ea typeface="Noto Sans"/>
                <a:cs typeface="Noto Sans"/>
              </a:defRPr>
            </a:defPPr>
            <a:lvl1pPr algn="ctr">
              <a:defRPr sz="1500" b="1" i="0">
                <a:solidFill>
                  <a:srgbClr val="064B68"/>
                </a:solidFill>
                <a:latin typeface="Noto Sans"/>
                <a:ea typeface="Noto Sans"/>
                <a:cs typeface="Noto Sans"/>
              </a:defRPr>
            </a:lvl1pPr>
            <a:lvl2pPr algn="ctr">
              <a:defRPr sz="1500" b="1" i="0">
                <a:solidFill>
                  <a:srgbClr val="064B68"/>
                </a:solidFill>
                <a:latin typeface="Noto Sans"/>
                <a:ea typeface="Noto Sans"/>
                <a:cs typeface="Noto Sans"/>
              </a:defRPr>
            </a:lvl2pPr>
            <a:lvl3pPr algn="ctr">
              <a:defRPr sz="1500" b="1" i="0">
                <a:solidFill>
                  <a:srgbClr val="064B68"/>
                </a:solidFill>
                <a:latin typeface="Noto Sans"/>
                <a:ea typeface="Noto Sans"/>
                <a:cs typeface="Noto Sans"/>
              </a:defRPr>
            </a:lvl3pPr>
            <a:lvl4pPr algn="ctr">
              <a:defRPr sz="1500" b="1" i="0">
                <a:solidFill>
                  <a:srgbClr val="064B68"/>
                </a:solidFill>
                <a:latin typeface="Noto Sans"/>
                <a:ea typeface="Noto Sans"/>
                <a:cs typeface="Noto Sans"/>
              </a:defRPr>
            </a:lvl4pPr>
            <a:lvl5pPr algn="ctr">
              <a:defRPr sz="1500" b="1" i="0">
                <a:solidFill>
                  <a:srgbClr val="064B68"/>
                </a:solidFill>
                <a:latin typeface="Noto Sans"/>
                <a:ea typeface="Noto Sans"/>
                <a:cs typeface="Noto Sans"/>
              </a:defRPr>
            </a:lvl5pPr>
            <a:lvl6pPr algn="ctr">
              <a:defRPr sz="1500" b="1" i="0">
                <a:solidFill>
                  <a:srgbClr val="064B68"/>
                </a:solidFill>
                <a:latin typeface="Noto Sans"/>
                <a:ea typeface="Noto Sans"/>
                <a:cs typeface="Noto Sans"/>
              </a:defRPr>
            </a:lvl6pPr>
            <a:lvl7pPr algn="ctr">
              <a:defRPr sz="1500" b="1" i="0">
                <a:solidFill>
                  <a:srgbClr val="064B68"/>
                </a:solidFill>
                <a:latin typeface="Noto Sans"/>
                <a:ea typeface="Noto Sans"/>
                <a:cs typeface="Noto Sans"/>
              </a:defRPr>
            </a:lvl7pPr>
            <a:lvl8pPr algn="ctr">
              <a:defRPr sz="1500" b="1" i="0">
                <a:solidFill>
                  <a:srgbClr val="064B68"/>
                </a:solidFill>
                <a:latin typeface="Noto Sans"/>
                <a:ea typeface="Noto Sans"/>
                <a:cs typeface="Noto Sans"/>
              </a:defRPr>
            </a:lvl8pPr>
            <a:lvl9pPr algn="ctr">
              <a:defRPr sz="1500" b="1" i="0">
                <a:solidFill>
                  <a:srgbClr val="064B68"/>
                </a:solidFill>
                <a:latin typeface="Noto Sans"/>
                <a:ea typeface="Noto Sans"/>
                <a:cs typeface="Noto Sans"/>
              </a:defRPr>
            </a:lvl9pPr>
          </a:lstStyle>
          <a:p>
            <a:pPr marL="0" marR="0" lvl="0" indent="0" algn="ctr" defTabSz="914400" rtl="0" eaLnBrk="1" fontAlgn="auto" latinLnBrk="0" hangingPunct="1">
              <a:lnSpc>
                <a:spcPct val="100000"/>
              </a:lnSpc>
              <a:spcBef>
                <a:spcPts val="0"/>
              </a:spcBef>
              <a:spcAft>
                <a:spcPts val="0"/>
              </a:spcAft>
              <a:buClrTx/>
              <a:buSzTx/>
              <a:buFontTx/>
              <a:buNone/>
              <a:tabLst/>
              <a:defRPr sz="1500" b="1" i="0">
                <a:solidFill>
                  <a:srgbClr val="064B68"/>
                </a:solidFill>
                <a:latin typeface="Noto Sans"/>
                <a:ea typeface="Noto Sans"/>
                <a:cs typeface="Noto Sans"/>
              </a:defRPr>
            </a:pPr>
            <a:r>
              <a:rPr kumimoji="0" sz="1500" b="1" i="0" u="none" strike="noStrike" kern="1200" cap="none" spc="0" normalizeH="0" baseline="0" noProof="0" dirty="0">
                <a:ln>
                  <a:noFill/>
                </a:ln>
                <a:solidFill>
                  <a:srgbClr val="064B68"/>
                </a:solidFill>
                <a:effectLst/>
                <a:uLnTx/>
                <a:uFillTx/>
                <a:latin typeface="Noto Sans"/>
                <a:ea typeface="Noto Sans"/>
                <a:cs typeface="Noto Sans"/>
              </a:rPr>
              <a:t>Notice: the paragraph explains the process briefly, names the themes and points the reader towards the evidence of analysis.</a:t>
            </a:r>
          </a:p>
        </p:txBody>
      </p:sp>
    </p:spTree>
    <p:extLst>
      <p:ext uri="{BB962C8B-B14F-4D97-AF65-F5344CB8AC3E}">
        <p14:creationId xmlns:p14="http://schemas.microsoft.com/office/powerpoint/2010/main" val="12216523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B2AF8-7F18-ECC6-1227-26ECC6A06DA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90B095F-E63B-7BB8-7266-93CA408FCB8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B377583-F352-CF2F-28E5-6A4C48CF6955}"/>
              </a:ext>
            </a:extLst>
          </p:cNvPr>
          <p:cNvSpPr txBox="1">
            <a:spLocks/>
          </p:cNvSpPr>
          <p:nvPr/>
        </p:nvSpPr>
        <p:spPr>
          <a:xfrm>
            <a:off x="355599" y="-14133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latin typeface="Aptos" panose="020B0004020202020204" pitchFamily="34" charset="0"/>
              </a:rPr>
              <a:t>🧩 Section 4.3 Theme 1 - 4.4 Theme 2 &amp; 4.5 Theme 3 Content Overview  </a:t>
            </a:r>
          </a:p>
        </p:txBody>
      </p:sp>
      <p:sp>
        <p:nvSpPr>
          <p:cNvPr id="10" name="TextBox 9">
            <a:extLst>
              <a:ext uri="{FF2B5EF4-FFF2-40B4-BE49-F238E27FC236}">
                <a16:creationId xmlns:a16="http://schemas.microsoft.com/office/drawing/2014/main" id="{7EE16DE5-8D3A-5456-69EC-853DF0818915}"/>
              </a:ext>
            </a:extLst>
          </p:cNvPr>
          <p:cNvSpPr txBox="1"/>
          <p:nvPr/>
        </p:nvSpPr>
        <p:spPr>
          <a:xfrm>
            <a:off x="355599" y="915891"/>
            <a:ext cx="11738344" cy="1030795"/>
          </a:xfrm>
          <a:prstGeom prst="rect">
            <a:avLst/>
          </a:prstGeom>
          <a:noFill/>
        </p:spPr>
        <p:txBody>
          <a:bodyPr wrap="square">
            <a:spAutoFit/>
          </a:bodyPr>
          <a:lstStyle/>
          <a:p>
            <a:pPr algn="ctr">
              <a:lnSpc>
                <a:spcPct val="150000"/>
              </a:lnSpc>
            </a:pPr>
            <a:r>
              <a:rPr lang="en-GB" sz="1400" b="1" dirty="0">
                <a:latin typeface="Aptos" panose="020B0004020202020204" pitchFamily="34" charset="0"/>
              </a:rPr>
              <a:t>Here’s a quick overview of what to include in each theme section of Chapter 4.</a:t>
            </a:r>
            <a:br>
              <a:rPr lang="en-GB" sz="1400" dirty="0">
                <a:latin typeface="Aptos" panose="020B0004020202020204" pitchFamily="34" charset="0"/>
              </a:rPr>
            </a:br>
            <a:r>
              <a:rPr lang="en-GB" sz="1400" dirty="0">
                <a:latin typeface="Aptos" panose="020B0004020202020204" pitchFamily="34" charset="0"/>
              </a:rPr>
              <a:t>We’ll break down each part in more detail on the next slides, but this gives you a sense of what to expect. Each theme should be around </a:t>
            </a:r>
            <a:r>
              <a:rPr lang="en-GB" sz="1400" b="1" dirty="0">
                <a:latin typeface="Aptos" panose="020B0004020202020204" pitchFamily="34" charset="0"/>
              </a:rPr>
              <a:t>1,000 to 1,150 words</a:t>
            </a:r>
            <a:r>
              <a:rPr lang="en-GB" sz="1400" dirty="0">
                <a:latin typeface="Aptos" panose="020B0004020202020204" pitchFamily="34" charset="0"/>
              </a:rPr>
              <a:t>, and everything you include should clearly relate back to your chosen theme and how it helps answer your </a:t>
            </a:r>
            <a:r>
              <a:rPr lang="en-GB" sz="1400" b="1" dirty="0">
                <a:latin typeface="Aptos" panose="020B0004020202020204" pitchFamily="34" charset="0"/>
              </a:rPr>
              <a:t>research title or question</a:t>
            </a:r>
            <a:r>
              <a:rPr lang="en-GB" sz="1400" dirty="0">
                <a:latin typeface="Aptos" panose="020B0004020202020204" pitchFamily="34" charset="0"/>
              </a:rPr>
              <a:t>.</a:t>
            </a:r>
          </a:p>
        </p:txBody>
      </p:sp>
      <p:graphicFrame>
        <p:nvGraphicFramePr>
          <p:cNvPr id="2" name="Table 1">
            <a:extLst>
              <a:ext uri="{FF2B5EF4-FFF2-40B4-BE49-F238E27FC236}">
                <a16:creationId xmlns:a16="http://schemas.microsoft.com/office/drawing/2014/main" id="{8EB74AC0-1B49-F462-6081-25174A39303A}"/>
              </a:ext>
            </a:extLst>
          </p:cNvPr>
          <p:cNvGraphicFramePr>
            <a:graphicFrameLocks noGrp="1"/>
          </p:cNvGraphicFramePr>
          <p:nvPr>
            <p:extLst>
              <p:ext uri="{D42A27DB-BD31-4B8C-83A1-F6EECF244321}">
                <p14:modId xmlns:p14="http://schemas.microsoft.com/office/powerpoint/2010/main" val="3395121219"/>
              </p:ext>
            </p:extLst>
          </p:nvPr>
        </p:nvGraphicFramePr>
        <p:xfrm>
          <a:off x="739757" y="2167153"/>
          <a:ext cx="10712484" cy="3959999"/>
        </p:xfrm>
        <a:graphic>
          <a:graphicData uri="http://schemas.openxmlformats.org/drawingml/2006/table">
            <a:tbl>
              <a:tblPr>
                <a:tableStyleId>{616DA210-FB5B-4158-B5E0-FEB733F419BA}</a:tableStyleId>
              </a:tblPr>
              <a:tblGrid>
                <a:gridCol w="2571552">
                  <a:extLst>
                    <a:ext uri="{9D8B030D-6E8A-4147-A177-3AD203B41FA5}">
                      <a16:colId xmlns:a16="http://schemas.microsoft.com/office/drawing/2014/main" val="3796304162"/>
                    </a:ext>
                  </a:extLst>
                </a:gridCol>
                <a:gridCol w="8140932">
                  <a:extLst>
                    <a:ext uri="{9D8B030D-6E8A-4147-A177-3AD203B41FA5}">
                      <a16:colId xmlns:a16="http://schemas.microsoft.com/office/drawing/2014/main" val="2567193994"/>
                    </a:ext>
                  </a:extLst>
                </a:gridCol>
              </a:tblGrid>
              <a:tr h="410928">
                <a:tc>
                  <a:txBody>
                    <a:bodyPr/>
                    <a:lstStyle/>
                    <a:p>
                      <a:pPr algn="ctr">
                        <a:lnSpc>
                          <a:spcPct val="150000"/>
                        </a:lnSpc>
                      </a:pPr>
                      <a:r>
                        <a:rPr lang="en-GB" sz="1600" b="1" dirty="0">
                          <a:latin typeface="Aptos" panose="020B0004020202020204" pitchFamily="34" charset="0"/>
                        </a:rPr>
                        <a:t>Theme Sub Section </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What to Do in Sections 4.3, 4.4 &amp; 4.5 </a:t>
                      </a:r>
                      <a:endParaRPr lang="en-GB" sz="1600" dirty="0">
                        <a:latin typeface="Aptos" panose="020B0004020202020204" pitchFamily="34" charset="0"/>
                      </a:endParaRPr>
                    </a:p>
                  </a:txBody>
                  <a:tcPr marL="49676" marR="49676" marT="24838" marB="24838" anchor="ctr">
                    <a:solidFill>
                      <a:srgbClr val="6E9AC8"/>
                    </a:solidFill>
                  </a:tcPr>
                </a:tc>
                <a:extLst>
                  <a:ext uri="{0D108BD9-81ED-4DB2-BD59-A6C34878D82A}">
                    <a16:rowId xmlns:a16="http://schemas.microsoft.com/office/drawing/2014/main" val="3072905087"/>
                  </a:ext>
                </a:extLst>
              </a:tr>
              <a:tr h="937739">
                <a:tc>
                  <a:txBody>
                    <a:bodyPr/>
                    <a:lstStyle/>
                    <a:p>
                      <a:pPr algn="ctr">
                        <a:lnSpc>
                          <a:spcPct val="150000"/>
                        </a:lnSpc>
                      </a:pPr>
                      <a:r>
                        <a:rPr lang="en-GB" sz="1200" b="1" dirty="0">
                          <a:latin typeface="Aptos" panose="020B0004020202020204" pitchFamily="34" charset="0"/>
                        </a:rPr>
                        <a:t>Definition / Scope</a:t>
                      </a:r>
                    </a:p>
                  </a:txBody>
                  <a:tcPr marL="49676" marR="49676" marT="24838" marB="24838" anchor="ctr"/>
                </a:tc>
                <a:tc>
                  <a:txBody>
                    <a:bodyPr/>
                    <a:lstStyle/>
                    <a:p>
                      <a:pPr algn="just">
                        <a:lnSpc>
                          <a:spcPct val="150000"/>
                        </a:lnSpc>
                      </a:pPr>
                      <a:r>
                        <a:rPr lang="en-GB" sz="1200" dirty="0">
                          <a:latin typeface="Aptos" panose="020B0004020202020204" pitchFamily="34" charset="0"/>
                        </a:rPr>
                        <a:t>Start by clearly defining the theme in your own words. If the theme includes specialist terminology, provide a simple explanation so the reader can easily understand the topic’s focus.</a:t>
                      </a:r>
                    </a:p>
                  </a:txBody>
                  <a:tcPr anchor="ctr"/>
                </a:tc>
                <a:extLst>
                  <a:ext uri="{0D108BD9-81ED-4DB2-BD59-A6C34878D82A}">
                    <a16:rowId xmlns:a16="http://schemas.microsoft.com/office/drawing/2014/main" val="2680576411"/>
                  </a:ext>
                </a:extLst>
              </a:tr>
              <a:tr h="803230">
                <a:tc>
                  <a:txBody>
                    <a:bodyPr/>
                    <a:lstStyle/>
                    <a:p>
                      <a:pPr algn="ctr">
                        <a:lnSpc>
                          <a:spcPct val="150000"/>
                        </a:lnSpc>
                      </a:pPr>
                      <a:r>
                        <a:rPr lang="en-GB" sz="1200" b="1" dirty="0">
                          <a:latin typeface="Aptos" panose="020B0004020202020204" pitchFamily="34" charset="0"/>
                        </a:rPr>
                        <a:t>Background Information</a:t>
                      </a:r>
                    </a:p>
                  </a:txBody>
                  <a:tcPr marL="49676" marR="49676" marT="24838" marB="24838" anchor="ctr"/>
                </a:tc>
                <a:tc>
                  <a:txBody>
                    <a:bodyPr/>
                    <a:lstStyle/>
                    <a:p>
                      <a:pPr algn="just">
                        <a:lnSpc>
                          <a:spcPct val="150000"/>
                        </a:lnSpc>
                      </a:pPr>
                      <a:r>
                        <a:rPr lang="en-GB" sz="1200" dirty="0">
                          <a:latin typeface="Aptos" panose="020B0004020202020204" pitchFamily="34" charset="0"/>
                        </a:rPr>
                        <a:t>Give a brief overview of the historical or contextual background that helps frame the theme. Include any relevant developments or milestones that have contributed to this issue or topic area.</a:t>
                      </a:r>
                    </a:p>
                  </a:txBody>
                  <a:tcPr marL="49676" marR="49676" marT="24838" marB="24838" anchor="ctr"/>
                </a:tc>
                <a:extLst>
                  <a:ext uri="{0D108BD9-81ED-4DB2-BD59-A6C34878D82A}">
                    <a16:rowId xmlns:a16="http://schemas.microsoft.com/office/drawing/2014/main" val="2336986212"/>
                  </a:ext>
                </a:extLst>
              </a:tr>
              <a:tr h="904051">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1200" b="1" dirty="0">
                          <a:latin typeface="Aptos" panose="020B0004020202020204" pitchFamily="34" charset="0"/>
                        </a:rPr>
                        <a:t>Impact on Research Question</a:t>
                      </a:r>
                    </a:p>
                  </a:txBody>
                  <a:tcPr marL="49676" marR="49676" marT="24838" marB="24838"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ptos" panose="020B0004020202020204" pitchFamily="34" charset="0"/>
                        </a:rPr>
                        <a:t>Explain how this theme connects to your overall dissertation aim or research question. Make it clear why this theme is relevant and what role it plays in addressing the central issue of your research.</a:t>
                      </a:r>
                    </a:p>
                  </a:txBody>
                  <a:tcPr marL="49676" marR="49676" marT="24838" marB="24838" anchor="ctr"/>
                </a:tc>
                <a:extLst>
                  <a:ext uri="{0D108BD9-81ED-4DB2-BD59-A6C34878D82A}">
                    <a16:rowId xmlns:a16="http://schemas.microsoft.com/office/drawing/2014/main" val="2776233277"/>
                  </a:ext>
                </a:extLst>
              </a:tr>
              <a:tr h="904051">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1200" b="1" dirty="0">
                          <a:latin typeface="Aptos" panose="020B0004020202020204" pitchFamily="34" charset="0"/>
                        </a:rPr>
                        <a:t>Statistical Information</a:t>
                      </a:r>
                    </a:p>
                  </a:txBody>
                  <a:tcPr marL="49676" marR="49676" marT="24838" marB="24838"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ptos" panose="020B0004020202020204" pitchFamily="34" charset="0"/>
                        </a:rPr>
                        <a:t>Include any relevant data or statistics that support this theme. Be sure to explain what the numbers show and why they are important, especially if they reveal significant or controversial trends.</a:t>
                      </a:r>
                    </a:p>
                  </a:txBody>
                  <a:tcPr marL="49676" marR="49676" marT="24838" marB="24838" anchor="ctr"/>
                </a:tc>
                <a:extLst>
                  <a:ext uri="{0D108BD9-81ED-4DB2-BD59-A6C34878D82A}">
                    <a16:rowId xmlns:a16="http://schemas.microsoft.com/office/drawing/2014/main" val="1171604820"/>
                  </a:ext>
                </a:extLst>
              </a:tr>
            </a:tbl>
          </a:graphicData>
        </a:graphic>
      </p:graphicFrame>
      <p:sp>
        <p:nvSpPr>
          <p:cNvPr id="3" name="Arrow: Right 2">
            <a:extLst>
              <a:ext uri="{FF2B5EF4-FFF2-40B4-BE49-F238E27FC236}">
                <a16:creationId xmlns:a16="http://schemas.microsoft.com/office/drawing/2014/main" id="{7FCBC465-491A-6F69-B6C1-2009C7FC676A}"/>
              </a:ext>
            </a:extLst>
          </p:cNvPr>
          <p:cNvSpPr/>
          <p:nvPr/>
        </p:nvSpPr>
        <p:spPr>
          <a:xfrm>
            <a:off x="8378456" y="6262577"/>
            <a:ext cx="2954078" cy="223283"/>
          </a:xfrm>
          <a:prstGeom prst="rightArrow">
            <a:avLst/>
          </a:prstGeom>
          <a:solidFill>
            <a:srgbClr val="6E9AC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72F5196-F496-A0A5-E6D5-9CC4634CDEC6}"/>
              </a:ext>
            </a:extLst>
          </p:cNvPr>
          <p:cNvSpPr txBox="1"/>
          <p:nvPr/>
        </p:nvSpPr>
        <p:spPr>
          <a:xfrm>
            <a:off x="6175152" y="6220329"/>
            <a:ext cx="3104707" cy="307777"/>
          </a:xfrm>
          <a:prstGeom prst="rect">
            <a:avLst/>
          </a:prstGeom>
          <a:noFill/>
        </p:spPr>
        <p:txBody>
          <a:bodyPr wrap="square" rtlCol="0">
            <a:spAutoFit/>
          </a:bodyPr>
          <a:lstStyle/>
          <a:p>
            <a:r>
              <a:rPr lang="en-GB" sz="1400" dirty="0">
                <a:latin typeface="Aptos" panose="020B0004020202020204" pitchFamily="34" charset="0"/>
              </a:rPr>
              <a:t>Continued on next slide </a:t>
            </a:r>
          </a:p>
        </p:txBody>
      </p:sp>
    </p:spTree>
    <p:extLst>
      <p:ext uri="{BB962C8B-B14F-4D97-AF65-F5344CB8AC3E}">
        <p14:creationId xmlns:p14="http://schemas.microsoft.com/office/powerpoint/2010/main" val="9470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fade">
                                      <p:cBhvr>
                                        <p:cTn id="2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3" grpId="0" animBg="1"/>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B339E-BE5F-4F9A-1FA2-8CB2D8DDCD3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BB0E793-065D-A89F-E3CF-433E635F221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520879CE-7869-8CB8-56B4-12BBB64FB4D6}"/>
              </a:ext>
            </a:extLst>
          </p:cNvPr>
          <p:cNvSpPr txBox="1">
            <a:spLocks/>
          </p:cNvSpPr>
          <p:nvPr/>
        </p:nvSpPr>
        <p:spPr>
          <a:xfrm>
            <a:off x="355599" y="295047"/>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latin typeface="Aptos" panose="020B0004020202020204" pitchFamily="34" charset="0"/>
              </a:rPr>
              <a:t>🧩 Section 4.3 Theme 1, 4.4 Theme 2 &amp; 4.5 Theme 3 Content Overview  Continued… </a:t>
            </a:r>
          </a:p>
          <a:p>
            <a:pPr algn="ctr"/>
            <a:endParaRPr lang="en-GB" sz="2800" b="1" dirty="0">
              <a:latin typeface="Aptos" panose="020B0004020202020204" pitchFamily="34" charset="0"/>
            </a:endParaRPr>
          </a:p>
        </p:txBody>
      </p:sp>
      <p:graphicFrame>
        <p:nvGraphicFramePr>
          <p:cNvPr id="2" name="Table 1">
            <a:extLst>
              <a:ext uri="{FF2B5EF4-FFF2-40B4-BE49-F238E27FC236}">
                <a16:creationId xmlns:a16="http://schemas.microsoft.com/office/drawing/2014/main" id="{51997F46-CC9B-C796-4BC5-A4DB0AA03E69}"/>
              </a:ext>
            </a:extLst>
          </p:cNvPr>
          <p:cNvGraphicFramePr>
            <a:graphicFrameLocks noGrp="1"/>
          </p:cNvGraphicFramePr>
          <p:nvPr>
            <p:extLst>
              <p:ext uri="{D42A27DB-BD31-4B8C-83A1-F6EECF244321}">
                <p14:modId xmlns:p14="http://schemas.microsoft.com/office/powerpoint/2010/main" val="150600413"/>
              </p:ext>
            </p:extLst>
          </p:nvPr>
        </p:nvGraphicFramePr>
        <p:xfrm>
          <a:off x="834349" y="1449555"/>
          <a:ext cx="10523300" cy="4680320"/>
        </p:xfrm>
        <a:graphic>
          <a:graphicData uri="http://schemas.openxmlformats.org/drawingml/2006/table">
            <a:tbl>
              <a:tblPr>
                <a:tableStyleId>{616DA210-FB5B-4158-B5E0-FEB733F419BA}</a:tableStyleId>
              </a:tblPr>
              <a:tblGrid>
                <a:gridCol w="2227303">
                  <a:extLst>
                    <a:ext uri="{9D8B030D-6E8A-4147-A177-3AD203B41FA5}">
                      <a16:colId xmlns:a16="http://schemas.microsoft.com/office/drawing/2014/main" val="1134096643"/>
                    </a:ext>
                  </a:extLst>
                </a:gridCol>
                <a:gridCol w="8295997">
                  <a:extLst>
                    <a:ext uri="{9D8B030D-6E8A-4147-A177-3AD203B41FA5}">
                      <a16:colId xmlns:a16="http://schemas.microsoft.com/office/drawing/2014/main" val="2567193994"/>
                    </a:ext>
                  </a:extLst>
                </a:gridCol>
              </a:tblGrid>
              <a:tr h="513304">
                <a:tc>
                  <a:txBody>
                    <a:bodyPr/>
                    <a:lstStyle/>
                    <a:p>
                      <a:pPr algn="ctr">
                        <a:lnSpc>
                          <a:spcPct val="150000"/>
                        </a:lnSpc>
                      </a:pPr>
                      <a:r>
                        <a:rPr lang="en-GB" sz="1600" b="1" dirty="0">
                          <a:latin typeface="Aptos" panose="020B0004020202020204" pitchFamily="34" charset="0"/>
                        </a:rPr>
                        <a:t>Theme Sub Section</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What to Do in Sections 4.3, 4.4 &amp; 4.5 </a:t>
                      </a:r>
                      <a:endParaRPr lang="en-GB" sz="1600" dirty="0">
                        <a:latin typeface="Aptos" panose="020B0004020202020204" pitchFamily="34" charset="0"/>
                      </a:endParaRPr>
                    </a:p>
                  </a:txBody>
                  <a:tcPr marL="49676" marR="49676" marT="24838" marB="24838" anchor="ctr">
                    <a:solidFill>
                      <a:srgbClr val="6E9AC8"/>
                    </a:solidFill>
                  </a:tcPr>
                </a:tc>
                <a:extLst>
                  <a:ext uri="{0D108BD9-81ED-4DB2-BD59-A6C34878D82A}">
                    <a16:rowId xmlns:a16="http://schemas.microsoft.com/office/drawing/2014/main" val="3072905087"/>
                  </a:ext>
                </a:extLst>
              </a:tr>
              <a:tr h="877428">
                <a:tc>
                  <a:txBody>
                    <a:bodyPr/>
                    <a:lstStyle/>
                    <a:p>
                      <a:pPr algn="ctr">
                        <a:lnSpc>
                          <a:spcPct val="150000"/>
                        </a:lnSpc>
                      </a:pPr>
                      <a:r>
                        <a:rPr lang="en-GB" sz="1200" b="1" dirty="0">
                          <a:latin typeface="Aptos" panose="020B0004020202020204" pitchFamily="34" charset="0"/>
                        </a:rPr>
                        <a:t>Theoretical Framework</a:t>
                      </a:r>
                    </a:p>
                  </a:txBody>
                  <a:tcPr marL="49676" marR="49676" marT="24838" marB="24838"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ptos" panose="020B0004020202020204" pitchFamily="34" charset="0"/>
                        </a:rPr>
                        <a:t>Introduce any theory or model that helps explain or support your theme. Describe how the theory applies to your research and how it enhances your interpretation of the findings</a:t>
                      </a:r>
                    </a:p>
                  </a:txBody>
                  <a:tcPr marL="49676" marR="49676" marT="24838" marB="24838" anchor="ctr"/>
                </a:tc>
                <a:extLst>
                  <a:ext uri="{0D108BD9-81ED-4DB2-BD59-A6C34878D82A}">
                    <a16:rowId xmlns:a16="http://schemas.microsoft.com/office/drawing/2014/main" val="2680576411"/>
                  </a:ext>
                </a:extLst>
              </a:tr>
              <a:tr h="751566">
                <a:tc>
                  <a:txBody>
                    <a:bodyPr/>
                    <a:lstStyle/>
                    <a:p>
                      <a:pPr algn="ctr">
                        <a:lnSpc>
                          <a:spcPct val="150000"/>
                        </a:lnSpc>
                      </a:pPr>
                      <a:r>
                        <a:rPr lang="en-GB" sz="1200" b="1" dirty="0">
                          <a:latin typeface="Aptos" panose="020B0004020202020204" pitchFamily="34" charset="0"/>
                        </a:rPr>
                        <a:t>Policy / Legislation</a:t>
                      </a:r>
                    </a:p>
                  </a:txBody>
                  <a:tcPr marL="49676" marR="49676" marT="24838" marB="24838" anchor="ctr"/>
                </a:tc>
                <a:tc>
                  <a:txBody>
                    <a:bodyPr/>
                    <a:lstStyle/>
                    <a:p>
                      <a:pPr algn="just">
                        <a:lnSpc>
                          <a:spcPct val="150000"/>
                        </a:lnSpc>
                      </a:pPr>
                      <a:r>
                        <a:rPr lang="en-GB" sz="1200" dirty="0">
                          <a:latin typeface="Aptos" panose="020B0004020202020204" pitchFamily="34" charset="0"/>
                        </a:rPr>
                        <a:t>Identify any key policy documents, government reports, or legislation linked to your theme. Discuss how these influence the theme and its implications in the context of your topic.</a:t>
                      </a:r>
                    </a:p>
                  </a:txBody>
                  <a:tcPr marL="49676" marR="49676" marT="24838" marB="24838" anchor="ctr"/>
                </a:tc>
                <a:extLst>
                  <a:ext uri="{0D108BD9-81ED-4DB2-BD59-A6C34878D82A}">
                    <a16:rowId xmlns:a16="http://schemas.microsoft.com/office/drawing/2014/main" val="2336986212"/>
                  </a:ext>
                </a:extLst>
              </a:tr>
              <a:tr h="845901">
                <a:tc>
                  <a:txBody>
                    <a:bodyPr/>
                    <a:lstStyle/>
                    <a:p>
                      <a:pPr algn="ctr">
                        <a:lnSpc>
                          <a:spcPct val="150000"/>
                        </a:lnSpc>
                      </a:pPr>
                      <a:r>
                        <a:rPr lang="en-GB" sz="1200" b="1" dirty="0">
                          <a:latin typeface="Aptos" panose="020B0004020202020204" pitchFamily="34" charset="0"/>
                        </a:rPr>
                        <a:t>Implications (Positive &amp; Negative)</a:t>
                      </a:r>
                    </a:p>
                  </a:txBody>
                  <a:tcPr marL="49676" marR="49676" marT="24838" marB="24838" anchor="ctr"/>
                </a:tc>
                <a:tc>
                  <a:txBody>
                    <a:bodyPr/>
                    <a:lstStyle/>
                    <a:p>
                      <a:pPr algn="just">
                        <a:lnSpc>
                          <a:spcPct val="150000"/>
                        </a:lnSpc>
                      </a:pPr>
                      <a:r>
                        <a:rPr lang="en-GB" sz="1200" dirty="0">
                          <a:latin typeface="Aptos" panose="020B0004020202020204" pitchFamily="34" charset="0"/>
                        </a:rPr>
                        <a:t>Analyse the impact of this theme on your research topic. Discuss both the benefits and drawbacks revealed by the literature, and consider any limitations or consequences</a:t>
                      </a:r>
                    </a:p>
                  </a:txBody>
                  <a:tcPr marL="49676" marR="49676" marT="24838" marB="24838" anchor="ctr"/>
                </a:tc>
                <a:extLst>
                  <a:ext uri="{0D108BD9-81ED-4DB2-BD59-A6C34878D82A}">
                    <a16:rowId xmlns:a16="http://schemas.microsoft.com/office/drawing/2014/main" val="2776233277"/>
                  </a:ext>
                </a:extLst>
              </a:tr>
              <a:tr h="845901">
                <a:tc>
                  <a:txBody>
                    <a:bodyPr/>
                    <a:lstStyle/>
                    <a:p>
                      <a:pPr algn="ctr">
                        <a:lnSpc>
                          <a:spcPct val="150000"/>
                        </a:lnSpc>
                      </a:pPr>
                      <a:r>
                        <a:rPr lang="en-GB" sz="1200" b="1" dirty="0">
                          <a:latin typeface="Aptos" panose="020B0004020202020204" pitchFamily="34" charset="0"/>
                        </a:rPr>
                        <a:t>Examples from Your Articles</a:t>
                      </a:r>
                    </a:p>
                  </a:txBody>
                  <a:tcPr marL="49676" marR="49676" marT="24838" marB="24838" anchor="ctr"/>
                </a:tc>
                <a:tc>
                  <a:txBody>
                    <a:bodyPr/>
                    <a:lstStyle/>
                    <a:p>
                      <a:pPr algn="just">
                        <a:lnSpc>
                          <a:spcPct val="150000"/>
                        </a:lnSpc>
                      </a:pPr>
                      <a:r>
                        <a:rPr lang="en-GB" sz="1200" dirty="0">
                          <a:latin typeface="Aptos" panose="020B0004020202020204" pitchFamily="34" charset="0"/>
                        </a:rPr>
                        <a:t>Select two or three key articles from your Literature Tracking and Analysis Workbook that support this theme. Summarise the key points from each, explain how they relate to the theme, and explore whether the sources agree or offer different perspectives.</a:t>
                      </a:r>
                    </a:p>
                  </a:txBody>
                  <a:tcPr marL="49676" marR="49676" marT="24838" marB="24838" anchor="ctr"/>
                </a:tc>
                <a:extLst>
                  <a:ext uri="{0D108BD9-81ED-4DB2-BD59-A6C34878D82A}">
                    <a16:rowId xmlns:a16="http://schemas.microsoft.com/office/drawing/2014/main" val="3522234892"/>
                  </a:ext>
                </a:extLst>
              </a:tr>
              <a:tr h="845901">
                <a:tc>
                  <a:txBody>
                    <a:bodyPr/>
                    <a:lstStyle/>
                    <a:p>
                      <a:pPr algn="ctr">
                        <a:lnSpc>
                          <a:spcPct val="150000"/>
                        </a:lnSpc>
                      </a:pPr>
                      <a:r>
                        <a:rPr lang="en-GB" sz="1200" b="1" dirty="0">
                          <a:latin typeface="Aptos" panose="020B0004020202020204" pitchFamily="34" charset="0"/>
                        </a:rPr>
                        <a:t>Connections to Other Themes</a:t>
                      </a:r>
                    </a:p>
                  </a:txBody>
                  <a:tcPr marL="49676" marR="49676" marT="24838" marB="24838" anchor="ctr"/>
                </a:tc>
                <a:tc>
                  <a:txBody>
                    <a:bodyPr/>
                    <a:lstStyle/>
                    <a:p>
                      <a:pPr algn="just">
                        <a:lnSpc>
                          <a:spcPct val="150000"/>
                        </a:lnSpc>
                      </a:pPr>
                      <a:r>
                        <a:rPr lang="en-GB" sz="1200" dirty="0">
                          <a:latin typeface="Aptos" panose="020B0004020202020204" pitchFamily="34" charset="0"/>
                        </a:rPr>
                        <a:t>Briefly reflect on how this theme connects to others in your dissertation. Point out any overlaps or contrasts and explain how this strengthens your overall findings.</a:t>
                      </a:r>
                    </a:p>
                  </a:txBody>
                  <a:tcPr marL="49676" marR="49676" marT="24838" marB="24838" anchor="ctr"/>
                </a:tc>
                <a:extLst>
                  <a:ext uri="{0D108BD9-81ED-4DB2-BD59-A6C34878D82A}">
                    <a16:rowId xmlns:a16="http://schemas.microsoft.com/office/drawing/2014/main" val="2608365336"/>
                  </a:ext>
                </a:extLst>
              </a:tr>
            </a:tbl>
          </a:graphicData>
        </a:graphic>
      </p:graphicFrame>
    </p:spTree>
    <p:extLst>
      <p:ext uri="{BB962C8B-B14F-4D97-AF65-F5344CB8AC3E}">
        <p14:creationId xmlns:p14="http://schemas.microsoft.com/office/powerpoint/2010/main" val="35561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4E209-0DAE-3E4A-E15E-506336D15D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7AFD9A-BCC5-37A0-09A4-A332BD9AFA3D}"/>
              </a:ext>
            </a:extLst>
          </p:cNvPr>
          <p:cNvSpPr txBox="1">
            <a:spLocks/>
          </p:cNvSpPr>
          <p:nvPr/>
        </p:nvSpPr>
        <p:spPr>
          <a:xfrm>
            <a:off x="355598" y="-21856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Theme Sub Section 1 – Definition/Scope </a:t>
            </a:r>
          </a:p>
        </p:txBody>
      </p:sp>
      <p:sp>
        <p:nvSpPr>
          <p:cNvPr id="3" name="Rectangle 2">
            <a:extLst>
              <a:ext uri="{FF2B5EF4-FFF2-40B4-BE49-F238E27FC236}">
                <a16:creationId xmlns:a16="http://schemas.microsoft.com/office/drawing/2014/main" id="{22263898-754B-BDA9-924F-8D945303AF60}"/>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034D5E3-7B5F-D2B9-8812-7D86A5A98DBC}"/>
              </a:ext>
            </a:extLst>
          </p:cNvPr>
          <p:cNvSpPr txBox="1"/>
          <p:nvPr/>
        </p:nvSpPr>
        <p:spPr>
          <a:xfrm>
            <a:off x="479741" y="682855"/>
            <a:ext cx="11267441" cy="1513299"/>
          </a:xfrm>
          <a:prstGeom prst="rect">
            <a:avLst/>
          </a:prstGeom>
          <a:noFill/>
        </p:spPr>
        <p:txBody>
          <a:bodyPr wrap="square">
            <a:spAutoFit/>
          </a:bodyPr>
          <a:lstStyle/>
          <a:p>
            <a:pPr algn="ctr">
              <a:lnSpc>
                <a:spcPct val="150000"/>
              </a:lnSpc>
            </a:pPr>
            <a:r>
              <a:rPr lang="en-GB" sz="1600" b="1" dirty="0">
                <a:latin typeface="Aptos" panose="020B0004020202020204" pitchFamily="34" charset="0"/>
              </a:rPr>
              <a:t>This opening segment frames the theme for your reader.</a:t>
            </a:r>
          </a:p>
          <a:p>
            <a:pPr algn="ctr">
              <a:lnSpc>
                <a:spcPct val="150000"/>
              </a:lnSpc>
            </a:pPr>
            <a:r>
              <a:rPr lang="en-GB" sz="1600" dirty="0">
                <a:latin typeface="Aptos" panose="020B0004020202020204" pitchFamily="34" charset="0"/>
              </a:rPr>
              <a:t>It clarifies exactly what the theme covers, defines any specialist terminology, and sets the boundaries for the discussion that follows. A clear definition keeps your analysis focused and helps the reader understand why this theme matters.</a:t>
            </a:r>
          </a:p>
          <a:p>
            <a:pPr algn="ctr">
              <a:lnSpc>
                <a:spcPct val="150000"/>
              </a:lnSpc>
            </a:pPr>
            <a:endParaRPr lang="en-GB" sz="1500" dirty="0">
              <a:latin typeface="Aptos" panose="020B0004020202020204" pitchFamily="34" charset="0"/>
            </a:endParaRPr>
          </a:p>
        </p:txBody>
      </p:sp>
      <p:cxnSp>
        <p:nvCxnSpPr>
          <p:cNvPr id="7" name="Straight Connector 6">
            <a:extLst>
              <a:ext uri="{FF2B5EF4-FFF2-40B4-BE49-F238E27FC236}">
                <a16:creationId xmlns:a16="http://schemas.microsoft.com/office/drawing/2014/main" id="{0D47CB6F-5298-D9E3-9E69-63E6DC0DD520}"/>
              </a:ext>
            </a:extLst>
          </p:cNvPr>
          <p:cNvCxnSpPr>
            <a:cxnSpLocks/>
          </p:cNvCxnSpPr>
          <p:nvPr/>
        </p:nvCxnSpPr>
        <p:spPr>
          <a:xfrm>
            <a:off x="6372451" y="1930883"/>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BF62D22-ED32-4D07-D538-D6243536F674}"/>
              </a:ext>
            </a:extLst>
          </p:cNvPr>
          <p:cNvCxnSpPr/>
          <p:nvPr/>
        </p:nvCxnSpPr>
        <p:spPr>
          <a:xfrm>
            <a:off x="6372451" y="4988319"/>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0622422-BFB8-7495-9128-D5C436F187B7}"/>
              </a:ext>
            </a:extLst>
          </p:cNvPr>
          <p:cNvSpPr txBox="1"/>
          <p:nvPr/>
        </p:nvSpPr>
        <p:spPr>
          <a:xfrm>
            <a:off x="6602043" y="2196154"/>
            <a:ext cx="5243192" cy="2646622"/>
          </a:xfrm>
          <a:prstGeom prst="rect">
            <a:avLst/>
          </a:prstGeom>
          <a:noFill/>
        </p:spPr>
        <p:txBody>
          <a:bodyPr wrap="square">
            <a:spAutoFit/>
          </a:bodyPr>
          <a:lstStyle/>
          <a:p>
            <a:pPr>
              <a:lnSpc>
                <a:spcPct val="150000"/>
              </a:lnSpc>
            </a:pPr>
            <a:r>
              <a:rPr lang="en-GB" sz="1400" b="1" dirty="0">
                <a:latin typeface="Aptos" panose="020B0004020202020204" pitchFamily="34" charset="0"/>
              </a:rPr>
              <a:t>🧠 Key Questions to Think About</a:t>
            </a:r>
          </a:p>
          <a:p>
            <a:pPr>
              <a:lnSpc>
                <a:spcPct val="150000"/>
              </a:lnSpc>
            </a:pPr>
            <a:r>
              <a:rPr lang="en-GB" sz="1400" dirty="0">
                <a:latin typeface="Aptos" panose="020B0004020202020204" pitchFamily="34" charset="0"/>
              </a:rPr>
              <a:t>• How would I describe this theme in plain language?</a:t>
            </a:r>
            <a:br>
              <a:rPr lang="en-GB" sz="1400" dirty="0">
                <a:latin typeface="Aptos" panose="020B0004020202020204" pitchFamily="34" charset="0"/>
              </a:rPr>
            </a:br>
            <a:r>
              <a:rPr lang="en-GB" sz="1400" dirty="0">
                <a:latin typeface="Aptos" panose="020B0004020202020204" pitchFamily="34" charset="0"/>
              </a:rPr>
              <a:t>• Which terms might confuse a non-expert reader and need defining?</a:t>
            </a:r>
            <a:br>
              <a:rPr lang="en-GB" sz="1400" dirty="0">
                <a:latin typeface="Aptos" panose="020B0004020202020204" pitchFamily="34" charset="0"/>
              </a:rPr>
            </a:br>
            <a:r>
              <a:rPr lang="en-GB" sz="1400" dirty="0">
                <a:latin typeface="Aptos" panose="020B0004020202020204" pitchFamily="34" charset="0"/>
              </a:rPr>
              <a:t>• Where does this theme start and stop – what’s </a:t>
            </a:r>
            <a:r>
              <a:rPr lang="en-GB" sz="1400" i="1" dirty="0">
                <a:latin typeface="Aptos" panose="020B0004020202020204" pitchFamily="34" charset="0"/>
              </a:rPr>
              <a:t>inside</a:t>
            </a:r>
            <a:r>
              <a:rPr lang="en-GB" sz="1400" dirty="0">
                <a:latin typeface="Aptos" panose="020B0004020202020204" pitchFamily="34" charset="0"/>
              </a:rPr>
              <a:t> and what’s </a:t>
            </a:r>
            <a:r>
              <a:rPr lang="en-GB" sz="1400" i="1" dirty="0">
                <a:latin typeface="Aptos" panose="020B0004020202020204" pitchFamily="34" charset="0"/>
              </a:rPr>
              <a:t>outside</a:t>
            </a:r>
            <a:r>
              <a:rPr lang="en-GB" sz="1400" dirty="0">
                <a:latin typeface="Aptos" panose="020B0004020202020204" pitchFamily="34" charset="0"/>
              </a:rPr>
              <a:t> its scope?</a:t>
            </a:r>
            <a:br>
              <a:rPr lang="en-GB" sz="1400" dirty="0">
                <a:latin typeface="Aptos" panose="020B0004020202020204" pitchFamily="34" charset="0"/>
              </a:rPr>
            </a:br>
            <a:r>
              <a:rPr lang="en-GB" sz="1400" dirty="0">
                <a:latin typeface="Aptos" panose="020B0004020202020204" pitchFamily="34" charset="0"/>
              </a:rPr>
              <a:t>• How does a clear definition keep my analysis on track and relevant to my aim?</a:t>
            </a:r>
          </a:p>
        </p:txBody>
      </p:sp>
      <p:sp>
        <p:nvSpPr>
          <p:cNvPr id="13" name="TextBox 12">
            <a:extLst>
              <a:ext uri="{FF2B5EF4-FFF2-40B4-BE49-F238E27FC236}">
                <a16:creationId xmlns:a16="http://schemas.microsoft.com/office/drawing/2014/main" id="{B04D38AB-BC32-1BA5-40C0-3328D4A28E1B}"/>
              </a:ext>
            </a:extLst>
          </p:cNvPr>
          <p:cNvSpPr txBox="1"/>
          <p:nvPr/>
        </p:nvSpPr>
        <p:spPr>
          <a:xfrm>
            <a:off x="6499289" y="505421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Treat this like putting a label on a folder: the clearer the label, the easier it is for your reader (and you) to know exactly what belongs in the discussion that follows. One tight paragraph is usually enough.</a:t>
            </a:r>
          </a:p>
        </p:txBody>
      </p:sp>
      <p:sp>
        <p:nvSpPr>
          <p:cNvPr id="15" name="TextBox 14">
            <a:extLst>
              <a:ext uri="{FF2B5EF4-FFF2-40B4-BE49-F238E27FC236}">
                <a16:creationId xmlns:a16="http://schemas.microsoft.com/office/drawing/2014/main" id="{C4FF32F6-EC4C-E7AD-6321-D13196588D97}"/>
              </a:ext>
            </a:extLst>
          </p:cNvPr>
          <p:cNvSpPr txBox="1"/>
          <p:nvPr/>
        </p:nvSpPr>
        <p:spPr>
          <a:xfrm>
            <a:off x="302481" y="2297318"/>
            <a:ext cx="6006552" cy="3750194"/>
          </a:xfrm>
          <a:prstGeom prst="rect">
            <a:avLst/>
          </a:prstGeom>
          <a:noFill/>
        </p:spPr>
        <p:txBody>
          <a:bodyPr wrap="square">
            <a:spAutoFit/>
          </a:bodyPr>
          <a:lstStyle/>
          <a:p>
            <a:pPr>
              <a:lnSpc>
                <a:spcPct val="150000"/>
              </a:lnSpc>
            </a:pPr>
            <a:r>
              <a:rPr lang="en-GB" sz="1600" b="1" dirty="0">
                <a:latin typeface="Aptos" panose="020B0004020202020204" pitchFamily="34" charset="0"/>
              </a:rPr>
              <a:t>✅ What to Include</a:t>
            </a:r>
          </a:p>
          <a:p>
            <a:pPr>
              <a:lnSpc>
                <a:spcPct val="150000"/>
              </a:lnSpc>
            </a:pPr>
            <a:endParaRPr lang="en-GB" sz="1600" b="1" dirty="0">
              <a:latin typeface="Aptos" panose="020B0004020202020204" pitchFamily="34" charset="0"/>
            </a:endParaRPr>
          </a:p>
          <a:p>
            <a:pPr>
              <a:lnSpc>
                <a:spcPct val="150000"/>
              </a:lnSpc>
            </a:pPr>
            <a:r>
              <a:rPr lang="en-GB" sz="1600" dirty="0">
                <a:latin typeface="Aptos" panose="020B0004020202020204" pitchFamily="34" charset="0"/>
              </a:rPr>
              <a:t>☐ </a:t>
            </a:r>
            <a:r>
              <a:rPr lang="en-GB" sz="1600" b="1" dirty="0">
                <a:latin typeface="Aptos" panose="020B0004020202020204" pitchFamily="34" charset="0"/>
              </a:rPr>
              <a:t>Concise definition</a:t>
            </a:r>
            <a:r>
              <a:rPr lang="en-GB" sz="1600" dirty="0">
                <a:latin typeface="Aptos" panose="020B0004020202020204" pitchFamily="34" charset="0"/>
              </a:rPr>
              <a:t> – one or two sentences that state what the theme is about.</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Key terminology</a:t>
            </a:r>
            <a:r>
              <a:rPr lang="en-GB" sz="1600" dirty="0">
                <a:latin typeface="Aptos" panose="020B0004020202020204" pitchFamily="34" charset="0"/>
              </a:rPr>
              <a:t> – briefly explain any technical terms or acronyms.</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Scope statement</a:t>
            </a:r>
            <a:r>
              <a:rPr lang="en-GB" sz="1600" dirty="0">
                <a:latin typeface="Aptos" panose="020B0004020202020204" pitchFamily="34" charset="0"/>
              </a:rPr>
              <a:t> – note what is </a:t>
            </a:r>
            <a:r>
              <a:rPr lang="en-GB" sz="1600" i="1" dirty="0">
                <a:latin typeface="Aptos" panose="020B0004020202020204" pitchFamily="34" charset="0"/>
              </a:rPr>
              <a:t>included</a:t>
            </a:r>
            <a:r>
              <a:rPr lang="en-GB" sz="1600" dirty="0">
                <a:latin typeface="Aptos" panose="020B0004020202020204" pitchFamily="34" charset="0"/>
              </a:rPr>
              <a:t> or </a:t>
            </a:r>
            <a:r>
              <a:rPr lang="en-GB" sz="1600" i="1" dirty="0">
                <a:latin typeface="Aptos" panose="020B0004020202020204" pitchFamily="34" charset="0"/>
              </a:rPr>
              <a:t>excluded</a:t>
            </a:r>
            <a:r>
              <a:rPr lang="en-GB" sz="1600" dirty="0">
                <a:latin typeface="Aptos" panose="020B0004020202020204" pitchFamily="34" charset="0"/>
              </a:rPr>
              <a:t> so the reader knows the limits of your discussion.</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Signposting line</a:t>
            </a:r>
            <a:r>
              <a:rPr lang="en-GB" sz="1600" dirty="0">
                <a:latin typeface="Aptos" panose="020B0004020202020204" pitchFamily="34" charset="0"/>
              </a:rPr>
              <a:t> – link the theme back to your research aim or question in a single sentence.</a:t>
            </a:r>
          </a:p>
        </p:txBody>
      </p:sp>
    </p:spTree>
    <p:extLst>
      <p:ext uri="{BB962C8B-B14F-4D97-AF65-F5344CB8AC3E}">
        <p14:creationId xmlns:p14="http://schemas.microsoft.com/office/powerpoint/2010/main" val="293509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70056-49B1-0D6D-E305-FD2165B236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785524-4214-9ED2-9543-1657CD168ADB}"/>
              </a:ext>
            </a:extLst>
          </p:cNvPr>
          <p:cNvSpPr txBox="1">
            <a:spLocks/>
          </p:cNvSpPr>
          <p:nvPr/>
        </p:nvSpPr>
        <p:spPr>
          <a:xfrm>
            <a:off x="462277" y="-11328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Theme Sub Section 2 – Background Information </a:t>
            </a:r>
          </a:p>
        </p:txBody>
      </p:sp>
      <p:sp>
        <p:nvSpPr>
          <p:cNvPr id="3" name="Rectangle 2">
            <a:extLst>
              <a:ext uri="{FF2B5EF4-FFF2-40B4-BE49-F238E27FC236}">
                <a16:creationId xmlns:a16="http://schemas.microsoft.com/office/drawing/2014/main" id="{E8602BDD-464D-D718-8713-B04EF98C5525}"/>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AF1AFC6-5771-0698-EA4C-3337C27CB722}"/>
              </a:ext>
            </a:extLst>
          </p:cNvPr>
          <p:cNvSpPr txBox="1"/>
          <p:nvPr/>
        </p:nvSpPr>
        <p:spPr>
          <a:xfrm>
            <a:off x="462277" y="763115"/>
            <a:ext cx="11267441" cy="1534203"/>
          </a:xfrm>
          <a:prstGeom prst="rect">
            <a:avLst/>
          </a:prstGeom>
          <a:noFill/>
        </p:spPr>
        <p:txBody>
          <a:bodyPr wrap="square">
            <a:spAutoFit/>
          </a:bodyPr>
          <a:lstStyle/>
          <a:p>
            <a:pPr algn="ctr">
              <a:lnSpc>
                <a:spcPct val="150000"/>
              </a:lnSpc>
            </a:pPr>
            <a:r>
              <a:rPr lang="en-GB" sz="1600" b="1" dirty="0">
                <a:latin typeface="Aptos" panose="020B0004020202020204" pitchFamily="34" charset="0"/>
              </a:rPr>
              <a:t>This section provides context for your theme.</a:t>
            </a:r>
          </a:p>
          <a:p>
            <a:pPr algn="ctr">
              <a:lnSpc>
                <a:spcPct val="150000"/>
              </a:lnSpc>
            </a:pPr>
            <a:r>
              <a:rPr lang="en-GB" sz="1600" dirty="0">
                <a:latin typeface="Aptos" panose="020B0004020202020204" pitchFamily="34" charset="0"/>
              </a:rPr>
              <a:t>It helps the reader understand where this theme comes from, how it has developed over time, and why it is important in the current health and social care landscape. You may have explored similar ideas in Chapter 2, but now you are focusing specifically on how they apply to </a:t>
            </a:r>
            <a:r>
              <a:rPr lang="en-GB" sz="1600" i="1" dirty="0">
                <a:latin typeface="Aptos" panose="020B0004020202020204" pitchFamily="34" charset="0"/>
              </a:rPr>
              <a:t>this theme</a:t>
            </a:r>
            <a:r>
              <a:rPr lang="en-GB" sz="1600" dirty="0">
                <a:latin typeface="Aptos" panose="020B0004020202020204" pitchFamily="34" charset="0"/>
              </a:rPr>
              <a:t>.</a:t>
            </a:r>
          </a:p>
        </p:txBody>
      </p:sp>
      <p:cxnSp>
        <p:nvCxnSpPr>
          <p:cNvPr id="7" name="Straight Connector 6">
            <a:extLst>
              <a:ext uri="{FF2B5EF4-FFF2-40B4-BE49-F238E27FC236}">
                <a16:creationId xmlns:a16="http://schemas.microsoft.com/office/drawing/2014/main" id="{AB87BDC0-A663-4BA6-2376-7F56066D8E17}"/>
              </a:ext>
            </a:extLst>
          </p:cNvPr>
          <p:cNvCxnSpPr>
            <a:cxnSpLocks/>
          </p:cNvCxnSpPr>
          <p:nvPr/>
        </p:nvCxnSpPr>
        <p:spPr>
          <a:xfrm>
            <a:off x="6372451" y="2606566"/>
            <a:ext cx="0" cy="380109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C2BD414-5E3A-4163-90E2-42336EC4C3B1}"/>
              </a:ext>
            </a:extLst>
          </p:cNvPr>
          <p:cNvCxnSpPr/>
          <p:nvPr/>
        </p:nvCxnSpPr>
        <p:spPr>
          <a:xfrm>
            <a:off x="6372451" y="4988319"/>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C36F8C2-26D7-AF91-3D69-A159B463EB8C}"/>
              </a:ext>
            </a:extLst>
          </p:cNvPr>
          <p:cNvSpPr txBox="1"/>
          <p:nvPr/>
        </p:nvSpPr>
        <p:spPr>
          <a:xfrm>
            <a:off x="6567716" y="2481090"/>
            <a:ext cx="5243192" cy="2323457"/>
          </a:xfrm>
          <a:prstGeom prst="rect">
            <a:avLst/>
          </a:prstGeom>
          <a:noFill/>
        </p:spPr>
        <p:txBody>
          <a:bodyPr wrap="square">
            <a:spAutoFit/>
          </a:bodyPr>
          <a:lstStyle/>
          <a:p>
            <a:pPr>
              <a:lnSpc>
                <a:spcPct val="150000"/>
              </a:lnSpc>
            </a:pPr>
            <a:r>
              <a:rPr lang="en-GB" sz="1400" b="1" dirty="0">
                <a:latin typeface="Aptos" panose="020B0004020202020204" pitchFamily="34" charset="0"/>
              </a:rPr>
              <a:t>🧠 Key Questions to Think About</a:t>
            </a:r>
          </a:p>
          <a:p>
            <a:pPr>
              <a:lnSpc>
                <a:spcPct val="150000"/>
              </a:lnSpc>
            </a:pPr>
            <a:r>
              <a:rPr lang="en-GB" sz="1400" dirty="0">
                <a:latin typeface="Aptos" panose="020B0004020202020204" pitchFamily="34" charset="0"/>
              </a:rPr>
              <a:t>• What do readers need to know to understand the background of this theme?</a:t>
            </a:r>
            <a:br>
              <a:rPr lang="en-GB" sz="1400" dirty="0">
                <a:latin typeface="Aptos" panose="020B0004020202020204" pitchFamily="34" charset="0"/>
              </a:rPr>
            </a:br>
            <a:r>
              <a:rPr lang="en-GB" sz="1400" dirty="0">
                <a:latin typeface="Aptos" panose="020B0004020202020204" pitchFamily="34" charset="0"/>
              </a:rPr>
              <a:t>• Has this issue evolved in recent years? If so, how?</a:t>
            </a:r>
            <a:br>
              <a:rPr lang="en-GB" sz="1400" dirty="0">
                <a:latin typeface="Aptos" panose="020B0004020202020204" pitchFamily="34" charset="0"/>
              </a:rPr>
            </a:br>
            <a:r>
              <a:rPr lang="en-GB" sz="1400" dirty="0">
                <a:latin typeface="Aptos" panose="020B0004020202020204" pitchFamily="34" charset="0"/>
              </a:rPr>
              <a:t>• Are there key reports, historical moments, or changes in practice that influenced this theme?</a:t>
            </a:r>
            <a:br>
              <a:rPr lang="en-GB" sz="1400" dirty="0">
                <a:latin typeface="Aptos" panose="020B0004020202020204" pitchFamily="34" charset="0"/>
              </a:rPr>
            </a:br>
            <a:r>
              <a:rPr lang="en-GB" sz="1400" dirty="0">
                <a:latin typeface="Aptos" panose="020B0004020202020204" pitchFamily="34" charset="0"/>
              </a:rPr>
              <a:t>• How does this context help explain </a:t>
            </a:r>
            <a:r>
              <a:rPr lang="en-GB" sz="1400" i="1" dirty="0">
                <a:latin typeface="Aptos" panose="020B0004020202020204" pitchFamily="34" charset="0"/>
              </a:rPr>
              <a:t>why</a:t>
            </a:r>
            <a:r>
              <a:rPr lang="en-GB" sz="1400" dirty="0">
                <a:latin typeface="Aptos" panose="020B0004020202020204" pitchFamily="34" charset="0"/>
              </a:rPr>
              <a:t> the theme is important?</a:t>
            </a:r>
          </a:p>
        </p:txBody>
      </p:sp>
      <p:sp>
        <p:nvSpPr>
          <p:cNvPr id="13" name="TextBox 12">
            <a:extLst>
              <a:ext uri="{FF2B5EF4-FFF2-40B4-BE49-F238E27FC236}">
                <a16:creationId xmlns:a16="http://schemas.microsoft.com/office/drawing/2014/main" id="{9755AAC0-055B-53AD-713E-9477ECF6B5BF}"/>
              </a:ext>
            </a:extLst>
          </p:cNvPr>
          <p:cNvSpPr txBox="1"/>
          <p:nvPr/>
        </p:nvSpPr>
        <p:spPr>
          <a:xfrm>
            <a:off x="6499289" y="505421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This isn’t a repeat of Chapter 2 – it’s a focused spotlight. Use this section to give just enough background to support your analysis, setting up your discussion with clarity and relevance.</a:t>
            </a:r>
          </a:p>
        </p:txBody>
      </p:sp>
      <p:sp>
        <p:nvSpPr>
          <p:cNvPr id="15" name="TextBox 14">
            <a:extLst>
              <a:ext uri="{FF2B5EF4-FFF2-40B4-BE49-F238E27FC236}">
                <a16:creationId xmlns:a16="http://schemas.microsoft.com/office/drawing/2014/main" id="{12C1CE2C-7041-0480-C8ED-8B44D8D3CA68}"/>
              </a:ext>
            </a:extLst>
          </p:cNvPr>
          <p:cNvSpPr txBox="1"/>
          <p:nvPr/>
        </p:nvSpPr>
        <p:spPr>
          <a:xfrm>
            <a:off x="239062" y="2297318"/>
            <a:ext cx="6006552" cy="4119526"/>
          </a:xfrm>
          <a:prstGeom prst="rect">
            <a:avLst/>
          </a:prstGeom>
          <a:noFill/>
        </p:spPr>
        <p:txBody>
          <a:bodyPr wrap="square">
            <a:spAutoFit/>
          </a:bodyPr>
          <a:lstStyle/>
          <a:p>
            <a:pPr>
              <a:lnSpc>
                <a:spcPct val="150000"/>
              </a:lnSpc>
            </a:pPr>
            <a:r>
              <a:rPr lang="en-GB" sz="1600" b="1" dirty="0">
                <a:latin typeface="Aptos" panose="020B0004020202020204" pitchFamily="34" charset="0"/>
              </a:rPr>
              <a:t>✅ What to Include</a:t>
            </a:r>
          </a:p>
          <a:p>
            <a:pPr>
              <a:lnSpc>
                <a:spcPct val="150000"/>
              </a:lnSpc>
            </a:pPr>
            <a:endParaRPr lang="en-GB" sz="1600" b="1" dirty="0">
              <a:latin typeface="Aptos" panose="020B0004020202020204" pitchFamily="34" charset="0"/>
            </a:endParaRPr>
          </a:p>
          <a:p>
            <a:pPr>
              <a:lnSpc>
                <a:spcPct val="150000"/>
              </a:lnSpc>
            </a:pPr>
            <a:r>
              <a:rPr lang="en-GB" sz="1600" dirty="0">
                <a:latin typeface="Aptos" panose="020B0004020202020204" pitchFamily="34" charset="0"/>
              </a:rPr>
              <a:t>☐ </a:t>
            </a:r>
            <a:r>
              <a:rPr lang="en-GB" sz="1600" b="1" dirty="0">
                <a:latin typeface="Aptos" panose="020B0004020202020204" pitchFamily="34" charset="0"/>
              </a:rPr>
              <a:t>Brief historical or contextual overview</a:t>
            </a:r>
            <a:r>
              <a:rPr lang="en-GB" sz="1600" dirty="0">
                <a:latin typeface="Aptos" panose="020B0004020202020204" pitchFamily="34" charset="0"/>
              </a:rPr>
              <a:t> – explain how this theme has emerged or changed over time.</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Any major events, shifts in policy, or research developments</a:t>
            </a:r>
            <a:r>
              <a:rPr lang="en-GB" sz="1600" dirty="0">
                <a:latin typeface="Aptos" panose="020B0004020202020204" pitchFamily="34" charset="0"/>
              </a:rPr>
              <a:t> that shaped the theme.</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Relevance today</a:t>
            </a:r>
            <a:r>
              <a:rPr lang="en-GB" sz="1600" dirty="0">
                <a:latin typeface="Aptos" panose="020B0004020202020204" pitchFamily="34" charset="0"/>
              </a:rPr>
              <a:t> – show why this context matters now in relation to your dissertation topic.</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Optional comparison to Chapter 2</a:t>
            </a:r>
            <a:r>
              <a:rPr lang="en-GB" sz="1600" dirty="0">
                <a:latin typeface="Aptos" panose="020B0004020202020204" pitchFamily="34" charset="0"/>
              </a:rPr>
              <a:t> – if appropriate, briefly show how this builds on earlier literature, but keep the focus on your current theme.</a:t>
            </a:r>
          </a:p>
        </p:txBody>
      </p:sp>
    </p:spTree>
    <p:extLst>
      <p:ext uri="{BB962C8B-B14F-4D97-AF65-F5344CB8AC3E}">
        <p14:creationId xmlns:p14="http://schemas.microsoft.com/office/powerpoint/2010/main" val="1616310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9D88C7-7098-8818-8EB1-7C7CFA45D1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8FC1A-4C34-29D9-5D04-DCBBE12709B7}"/>
              </a:ext>
            </a:extLst>
          </p:cNvPr>
          <p:cNvSpPr txBox="1">
            <a:spLocks/>
          </p:cNvSpPr>
          <p:nvPr/>
        </p:nvSpPr>
        <p:spPr>
          <a:xfrm>
            <a:off x="462277" y="10121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Theme Sub Section 3 – Relevance to Research Question </a:t>
            </a:r>
          </a:p>
        </p:txBody>
      </p:sp>
      <p:sp>
        <p:nvSpPr>
          <p:cNvPr id="3" name="Rectangle 2">
            <a:extLst>
              <a:ext uri="{FF2B5EF4-FFF2-40B4-BE49-F238E27FC236}">
                <a16:creationId xmlns:a16="http://schemas.microsoft.com/office/drawing/2014/main" id="{75117DFF-84CC-899D-7C95-7B21E28ABBE5}"/>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6526A98-A0EE-DDCB-11BA-ADA16A8AD07E}"/>
              </a:ext>
            </a:extLst>
          </p:cNvPr>
          <p:cNvSpPr txBox="1"/>
          <p:nvPr/>
        </p:nvSpPr>
        <p:spPr>
          <a:xfrm>
            <a:off x="462277" y="1192263"/>
            <a:ext cx="11267441" cy="1164871"/>
          </a:xfrm>
          <a:prstGeom prst="rect">
            <a:avLst/>
          </a:prstGeom>
          <a:noFill/>
        </p:spPr>
        <p:txBody>
          <a:bodyPr wrap="square">
            <a:spAutoFit/>
          </a:bodyPr>
          <a:lstStyle/>
          <a:p>
            <a:pPr algn="ctr">
              <a:lnSpc>
                <a:spcPct val="150000"/>
              </a:lnSpc>
            </a:pPr>
            <a:r>
              <a:rPr lang="en-GB" sz="1600" b="1" dirty="0">
                <a:latin typeface="Aptos" panose="020B0004020202020204" pitchFamily="34" charset="0"/>
              </a:rPr>
              <a:t>This section explains why the theme matters in the context of your dissertation.</a:t>
            </a:r>
          </a:p>
          <a:p>
            <a:pPr algn="ctr">
              <a:lnSpc>
                <a:spcPct val="150000"/>
              </a:lnSpc>
            </a:pPr>
            <a:r>
              <a:rPr lang="en-GB" sz="1600" dirty="0">
                <a:latin typeface="Aptos" panose="020B0004020202020204" pitchFamily="34" charset="0"/>
              </a:rPr>
              <a:t>You are showing how this theme directly contributes to answering your research question or addressing your research aim. This helps the reader connect your analysis to the overall purpose of your project.</a:t>
            </a:r>
          </a:p>
        </p:txBody>
      </p:sp>
      <p:cxnSp>
        <p:nvCxnSpPr>
          <p:cNvPr id="7" name="Straight Connector 6">
            <a:extLst>
              <a:ext uri="{FF2B5EF4-FFF2-40B4-BE49-F238E27FC236}">
                <a16:creationId xmlns:a16="http://schemas.microsoft.com/office/drawing/2014/main" id="{558AD1B3-9DC4-5F65-D2D5-903E4E5C5476}"/>
              </a:ext>
            </a:extLst>
          </p:cNvPr>
          <p:cNvCxnSpPr>
            <a:cxnSpLocks/>
          </p:cNvCxnSpPr>
          <p:nvPr/>
        </p:nvCxnSpPr>
        <p:spPr>
          <a:xfrm>
            <a:off x="6372451" y="2606566"/>
            <a:ext cx="0" cy="380109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D3EBF4-16C6-9732-86F4-EF35A0784CC6}"/>
              </a:ext>
            </a:extLst>
          </p:cNvPr>
          <p:cNvCxnSpPr/>
          <p:nvPr/>
        </p:nvCxnSpPr>
        <p:spPr>
          <a:xfrm>
            <a:off x="6372451" y="4716716"/>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BF081D4-77A3-B95D-243D-F2B07B7040FF}"/>
              </a:ext>
            </a:extLst>
          </p:cNvPr>
          <p:cNvSpPr txBox="1"/>
          <p:nvPr/>
        </p:nvSpPr>
        <p:spPr>
          <a:xfrm>
            <a:off x="6567715" y="2698362"/>
            <a:ext cx="5243192" cy="1677126"/>
          </a:xfrm>
          <a:prstGeom prst="rect">
            <a:avLst/>
          </a:prstGeom>
          <a:noFill/>
        </p:spPr>
        <p:txBody>
          <a:bodyPr wrap="square">
            <a:spAutoFit/>
          </a:bodyPr>
          <a:lstStyle/>
          <a:p>
            <a:pPr>
              <a:lnSpc>
                <a:spcPct val="150000"/>
              </a:lnSpc>
            </a:pPr>
            <a:r>
              <a:rPr lang="en-GB" sz="1400" b="1" dirty="0">
                <a:latin typeface="Aptos" panose="020B0004020202020204" pitchFamily="34" charset="0"/>
              </a:rPr>
              <a:t>🧠 Key Questions to Think About</a:t>
            </a:r>
          </a:p>
          <a:p>
            <a:pPr>
              <a:lnSpc>
                <a:spcPct val="150000"/>
              </a:lnSpc>
            </a:pPr>
            <a:r>
              <a:rPr lang="en-GB" sz="1400" dirty="0">
                <a:latin typeface="Aptos" panose="020B0004020202020204" pitchFamily="34" charset="0"/>
              </a:rPr>
              <a:t>• How does this theme help me answer my research question?</a:t>
            </a:r>
            <a:br>
              <a:rPr lang="en-GB" sz="1400" dirty="0">
                <a:latin typeface="Aptos" panose="020B0004020202020204" pitchFamily="34" charset="0"/>
              </a:rPr>
            </a:br>
            <a:r>
              <a:rPr lang="en-GB" sz="1400" dirty="0">
                <a:latin typeface="Aptos" panose="020B0004020202020204" pitchFamily="34" charset="0"/>
              </a:rPr>
              <a:t>• What is the connection between this theme and the aim of my dissertation?</a:t>
            </a:r>
            <a:br>
              <a:rPr lang="en-GB" sz="1400" dirty="0">
                <a:latin typeface="Aptos" panose="020B0004020202020204" pitchFamily="34" charset="0"/>
              </a:rPr>
            </a:br>
            <a:r>
              <a:rPr lang="en-GB" sz="1400" dirty="0">
                <a:latin typeface="Aptos" panose="020B0004020202020204" pitchFamily="34" charset="0"/>
              </a:rPr>
              <a:t>• Why is this theme important to understanding my topic?</a:t>
            </a:r>
          </a:p>
        </p:txBody>
      </p:sp>
      <p:sp>
        <p:nvSpPr>
          <p:cNvPr id="13" name="TextBox 12">
            <a:extLst>
              <a:ext uri="{FF2B5EF4-FFF2-40B4-BE49-F238E27FC236}">
                <a16:creationId xmlns:a16="http://schemas.microsoft.com/office/drawing/2014/main" id="{73E49E5C-5780-5249-6677-8DFC02002ACD}"/>
              </a:ext>
            </a:extLst>
          </p:cNvPr>
          <p:cNvSpPr txBox="1"/>
          <p:nvPr/>
        </p:nvSpPr>
        <p:spPr>
          <a:xfrm>
            <a:off x="6462630" y="488675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Try to be direct and specific, don’t assume the link is obvious. Spell it out for your reader. You can also refer back to your research aim from Chapter 1 to show consistency and focus.</a:t>
            </a:r>
          </a:p>
        </p:txBody>
      </p:sp>
      <p:sp>
        <p:nvSpPr>
          <p:cNvPr id="15" name="TextBox 14">
            <a:extLst>
              <a:ext uri="{FF2B5EF4-FFF2-40B4-BE49-F238E27FC236}">
                <a16:creationId xmlns:a16="http://schemas.microsoft.com/office/drawing/2014/main" id="{99C8F90B-A21F-8BDC-C789-2D0DAE392EBF}"/>
              </a:ext>
            </a:extLst>
          </p:cNvPr>
          <p:cNvSpPr txBox="1"/>
          <p:nvPr/>
        </p:nvSpPr>
        <p:spPr>
          <a:xfrm>
            <a:off x="239062" y="2551950"/>
            <a:ext cx="6006552" cy="3011530"/>
          </a:xfrm>
          <a:prstGeom prst="rect">
            <a:avLst/>
          </a:prstGeom>
          <a:noFill/>
        </p:spPr>
        <p:txBody>
          <a:bodyPr wrap="square">
            <a:spAutoFit/>
          </a:bodyPr>
          <a:lstStyle/>
          <a:p>
            <a:pPr>
              <a:lnSpc>
                <a:spcPct val="150000"/>
              </a:lnSpc>
            </a:pPr>
            <a:r>
              <a:rPr lang="en-GB" sz="1600" b="1" dirty="0">
                <a:latin typeface="Aptos" panose="020B0004020202020204" pitchFamily="34" charset="0"/>
              </a:rPr>
              <a:t>✅ What to Include</a:t>
            </a:r>
          </a:p>
          <a:p>
            <a:pPr>
              <a:lnSpc>
                <a:spcPct val="150000"/>
              </a:lnSpc>
            </a:pPr>
            <a:endParaRPr lang="en-GB" sz="1600" b="1" dirty="0">
              <a:latin typeface="Aptos" panose="020B0004020202020204" pitchFamily="34" charset="0"/>
            </a:endParaRPr>
          </a:p>
          <a:p>
            <a:pPr>
              <a:lnSpc>
                <a:spcPct val="150000"/>
              </a:lnSpc>
            </a:pPr>
            <a:r>
              <a:rPr lang="en-GB" sz="1600" dirty="0">
                <a:latin typeface="Aptos" panose="020B0004020202020204" pitchFamily="34" charset="0"/>
              </a:rPr>
              <a:t>☐ </a:t>
            </a:r>
            <a:r>
              <a:rPr lang="en-GB" sz="1600" b="1" dirty="0">
                <a:latin typeface="Aptos" panose="020B0004020202020204" pitchFamily="34" charset="0"/>
              </a:rPr>
              <a:t>A clear explanation of how the theme links to your research aim, title or even objectives</a:t>
            </a:r>
            <a:r>
              <a:rPr lang="en-GB" sz="1600" dirty="0">
                <a:latin typeface="Aptos" panose="020B0004020202020204" pitchFamily="34" charset="0"/>
              </a:rPr>
              <a:t>.</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Why this theme is significant</a:t>
            </a:r>
            <a:r>
              <a:rPr lang="en-GB" sz="1600" dirty="0">
                <a:latin typeface="Aptos" panose="020B0004020202020204" pitchFamily="34" charset="0"/>
              </a:rPr>
              <a:t>, does it highlight a key issue, gap, or trend relevant to your question?</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How the findings or discussion under this theme move your argument forward</a:t>
            </a:r>
            <a:r>
              <a:rPr lang="en-GB" sz="1600" dirty="0">
                <a:latin typeface="Aptos" panose="020B0004020202020204" pitchFamily="34" charset="0"/>
              </a:rPr>
              <a:t>.</a:t>
            </a:r>
          </a:p>
        </p:txBody>
      </p:sp>
    </p:spTree>
    <p:extLst>
      <p:ext uri="{BB962C8B-B14F-4D97-AF65-F5344CB8AC3E}">
        <p14:creationId xmlns:p14="http://schemas.microsoft.com/office/powerpoint/2010/main" val="386054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C17F7-2F1E-B7D6-F90B-6B64877326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E4FF86-3AC9-1444-0692-60C9A780B99D}"/>
              </a:ext>
            </a:extLst>
          </p:cNvPr>
          <p:cNvSpPr txBox="1">
            <a:spLocks/>
          </p:cNvSpPr>
          <p:nvPr/>
        </p:nvSpPr>
        <p:spPr>
          <a:xfrm>
            <a:off x="355598" y="-244152"/>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Theme Sub Section 4 – Data and Statistics </a:t>
            </a:r>
          </a:p>
        </p:txBody>
      </p:sp>
      <p:sp>
        <p:nvSpPr>
          <p:cNvPr id="3" name="Rectangle 2">
            <a:extLst>
              <a:ext uri="{FF2B5EF4-FFF2-40B4-BE49-F238E27FC236}">
                <a16:creationId xmlns:a16="http://schemas.microsoft.com/office/drawing/2014/main" id="{94602869-2D3B-0B8F-586D-B4B2A9E1774B}"/>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A4DB26E-615D-730C-5B4D-9DEEC5565519}"/>
              </a:ext>
            </a:extLst>
          </p:cNvPr>
          <p:cNvSpPr txBox="1"/>
          <p:nvPr/>
        </p:nvSpPr>
        <p:spPr>
          <a:xfrm>
            <a:off x="462278" y="606278"/>
            <a:ext cx="11267441" cy="1030795"/>
          </a:xfrm>
          <a:prstGeom prst="rect">
            <a:avLst/>
          </a:prstGeom>
          <a:noFill/>
        </p:spPr>
        <p:txBody>
          <a:bodyPr wrap="square">
            <a:spAutoFit/>
          </a:bodyPr>
          <a:lstStyle/>
          <a:p>
            <a:pPr algn="ctr">
              <a:lnSpc>
                <a:spcPct val="150000"/>
              </a:lnSpc>
            </a:pPr>
            <a:r>
              <a:rPr lang="en-GB" sz="1400" b="1" dirty="0">
                <a:latin typeface="Aptos" panose="020B0004020202020204" pitchFamily="34" charset="0"/>
              </a:rPr>
              <a:t>Use numbers to strengthen your discussion.</a:t>
            </a:r>
          </a:p>
          <a:p>
            <a:pPr algn="ctr">
              <a:lnSpc>
                <a:spcPct val="150000"/>
              </a:lnSpc>
            </a:pPr>
            <a:r>
              <a:rPr lang="en-GB" sz="1400" dirty="0">
                <a:latin typeface="Aptos" panose="020B0004020202020204" pitchFamily="34" charset="0"/>
              </a:rPr>
              <a:t>Relevant statistics give weight to your argument, illustrate the scale of an issue, and help you compare trends across studies. Choose data that clearly supports (or challenges) the points you’re making within this theme.</a:t>
            </a:r>
          </a:p>
        </p:txBody>
      </p:sp>
      <p:cxnSp>
        <p:nvCxnSpPr>
          <p:cNvPr id="7" name="Straight Connector 6">
            <a:extLst>
              <a:ext uri="{FF2B5EF4-FFF2-40B4-BE49-F238E27FC236}">
                <a16:creationId xmlns:a16="http://schemas.microsoft.com/office/drawing/2014/main" id="{8685300D-1679-C9E6-6CBB-8D6275CE90CC}"/>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A2FE372-AC18-AC18-4F96-CE47692881CF}"/>
              </a:ext>
            </a:extLst>
          </p:cNvPr>
          <p:cNvCxnSpPr>
            <a:cxnSpLocks/>
          </p:cNvCxnSpPr>
          <p:nvPr/>
        </p:nvCxnSpPr>
        <p:spPr>
          <a:xfrm>
            <a:off x="166051" y="4330912"/>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A50CE7A-C1B0-8115-B216-9A733D094EAE}"/>
              </a:ext>
            </a:extLst>
          </p:cNvPr>
          <p:cNvSpPr txBox="1"/>
          <p:nvPr/>
        </p:nvSpPr>
        <p:spPr>
          <a:xfrm>
            <a:off x="166051" y="4580401"/>
            <a:ext cx="5864860" cy="1450654"/>
          </a:xfrm>
          <a:prstGeom prst="rect">
            <a:avLst/>
          </a:prstGeom>
          <a:noFill/>
        </p:spPr>
        <p:txBody>
          <a:bodyPr wrap="square">
            <a:spAutoFit/>
          </a:bodyPr>
          <a:lstStyle/>
          <a:p>
            <a:pPr>
              <a:lnSpc>
                <a:spcPct val="150000"/>
              </a:lnSpc>
            </a:pPr>
            <a:r>
              <a:rPr lang="en-GB" sz="1200" b="1" dirty="0">
                <a:latin typeface="Aptos" panose="020B0004020202020204" pitchFamily="34" charset="0"/>
              </a:rPr>
              <a:t>🧠 Key Questions to Think About</a:t>
            </a:r>
          </a:p>
          <a:p>
            <a:pPr>
              <a:lnSpc>
                <a:spcPct val="150000"/>
              </a:lnSpc>
            </a:pPr>
            <a:r>
              <a:rPr lang="en-GB" sz="1200" dirty="0">
                <a:latin typeface="Aptos" panose="020B0004020202020204" pitchFamily="34" charset="0"/>
              </a:rPr>
              <a:t>• Which statistic best highlights the importance of this theme?</a:t>
            </a:r>
            <a:br>
              <a:rPr lang="en-GB" sz="1200" dirty="0">
                <a:latin typeface="Aptos" panose="020B0004020202020204" pitchFamily="34" charset="0"/>
              </a:rPr>
            </a:br>
            <a:r>
              <a:rPr lang="en-GB" sz="1200" dirty="0">
                <a:latin typeface="Aptos" panose="020B0004020202020204" pitchFamily="34" charset="0"/>
              </a:rPr>
              <a:t>• Does the data confirm or question what the literature says?</a:t>
            </a:r>
            <a:br>
              <a:rPr lang="en-GB" sz="1200" dirty="0">
                <a:latin typeface="Aptos" panose="020B0004020202020204" pitchFamily="34" charset="0"/>
              </a:rPr>
            </a:br>
            <a:r>
              <a:rPr lang="en-GB" sz="1200" dirty="0">
                <a:latin typeface="Aptos" panose="020B0004020202020204" pitchFamily="34" charset="0"/>
              </a:rPr>
              <a:t>• Are there gaps or inconsistencies in available figures?</a:t>
            </a:r>
            <a:br>
              <a:rPr lang="en-GB" sz="1200" dirty="0">
                <a:latin typeface="Aptos" panose="020B0004020202020204" pitchFamily="34" charset="0"/>
              </a:rPr>
            </a:br>
            <a:r>
              <a:rPr lang="en-GB" sz="1200" dirty="0">
                <a:latin typeface="Aptos" panose="020B0004020202020204" pitchFamily="34" charset="0"/>
              </a:rPr>
              <a:t>• How does this number help answer my research question?</a:t>
            </a:r>
          </a:p>
        </p:txBody>
      </p:sp>
      <p:sp>
        <p:nvSpPr>
          <p:cNvPr id="13" name="TextBox 12">
            <a:extLst>
              <a:ext uri="{FF2B5EF4-FFF2-40B4-BE49-F238E27FC236}">
                <a16:creationId xmlns:a16="http://schemas.microsoft.com/office/drawing/2014/main" id="{5760BD8C-6F85-2D97-96A8-AB9DA439BD84}"/>
              </a:ext>
            </a:extLst>
          </p:cNvPr>
          <p:cNvSpPr txBox="1"/>
          <p:nvPr/>
        </p:nvSpPr>
        <p:spPr>
          <a:xfrm>
            <a:off x="6196964" y="1734177"/>
            <a:ext cx="5733093" cy="3389646"/>
          </a:xfrm>
          <a:prstGeom prst="rect">
            <a:avLst/>
          </a:prstGeom>
          <a:noFill/>
        </p:spPr>
        <p:txBody>
          <a:bodyPr wrap="square">
            <a:spAutoFit/>
          </a:bodyPr>
          <a:lstStyle/>
          <a:p>
            <a:pPr>
              <a:lnSpc>
                <a:spcPct val="150000"/>
              </a:lnSpc>
            </a:pPr>
            <a:r>
              <a:rPr lang="en-GB" sz="1200" b="1" dirty="0">
                <a:latin typeface="Aptos" panose="020B0004020202020204" pitchFamily="34" charset="0"/>
              </a:rPr>
              <a:t>🔍 Reliable UK Data Sources</a:t>
            </a:r>
          </a:p>
          <a:p>
            <a:pPr>
              <a:lnSpc>
                <a:spcPct val="150000"/>
              </a:lnSpc>
            </a:pPr>
            <a:r>
              <a:rPr lang="en-GB" sz="1200" b="1" dirty="0">
                <a:latin typeface="Aptos" panose="020B0004020202020204" pitchFamily="34" charset="0"/>
              </a:rPr>
              <a:t>Office for National Statistics (ONS)</a:t>
            </a:r>
            <a:r>
              <a:rPr lang="en-GB" sz="1200" dirty="0">
                <a:latin typeface="Aptos" panose="020B0004020202020204" pitchFamily="34" charset="0"/>
              </a:rPr>
              <a:t> – population, health &amp; social trends (ons.gov.uk)</a:t>
            </a:r>
          </a:p>
          <a:p>
            <a:pPr>
              <a:lnSpc>
                <a:spcPct val="150000"/>
              </a:lnSpc>
            </a:pPr>
            <a:r>
              <a:rPr lang="en-GB" sz="1200" b="1" dirty="0">
                <a:latin typeface="Aptos" panose="020B0004020202020204" pitchFamily="34" charset="0"/>
              </a:rPr>
              <a:t>NHS Digital / NHS England Data</a:t>
            </a:r>
            <a:r>
              <a:rPr lang="en-GB" sz="1200" dirty="0">
                <a:latin typeface="Aptos" panose="020B0004020202020204" pitchFamily="34" charset="0"/>
              </a:rPr>
              <a:t> – hospital activity, workforce, mental-health datasets (digital.nhs.uk)</a:t>
            </a:r>
          </a:p>
          <a:p>
            <a:pPr>
              <a:lnSpc>
                <a:spcPct val="150000"/>
              </a:lnSpc>
            </a:pPr>
            <a:r>
              <a:rPr lang="en-GB" sz="1200" b="1" dirty="0">
                <a:latin typeface="Aptos" panose="020B0004020202020204" pitchFamily="34" charset="0"/>
              </a:rPr>
              <a:t>GOV.UK Statistics</a:t>
            </a:r>
            <a:r>
              <a:rPr lang="en-GB" sz="1200" dirty="0">
                <a:latin typeface="Aptos" panose="020B0004020202020204" pitchFamily="34" charset="0"/>
              </a:rPr>
              <a:t> – official departmental releases (gov.uk/government/statistics)</a:t>
            </a:r>
          </a:p>
          <a:p>
            <a:pPr>
              <a:lnSpc>
                <a:spcPct val="150000"/>
              </a:lnSpc>
            </a:pPr>
            <a:r>
              <a:rPr lang="en-GB" sz="1200" b="1" dirty="0">
                <a:latin typeface="Aptos" panose="020B0004020202020204" pitchFamily="34" charset="0"/>
              </a:rPr>
              <a:t>UK Health Security Agency / OHID</a:t>
            </a:r>
            <a:r>
              <a:rPr lang="en-GB" sz="1200" dirty="0">
                <a:latin typeface="Aptos" panose="020B0004020202020204" pitchFamily="34" charset="0"/>
              </a:rPr>
              <a:t> – public-health profiles &amp; disease surveillance (ukhsa.gov.uk; fingertips.phe.org.uk)</a:t>
            </a:r>
          </a:p>
          <a:p>
            <a:pPr>
              <a:lnSpc>
                <a:spcPct val="150000"/>
              </a:lnSpc>
            </a:pPr>
            <a:r>
              <a:rPr lang="en-GB" sz="1200" b="1" dirty="0">
                <a:latin typeface="Aptos" panose="020B0004020202020204" pitchFamily="34" charset="0"/>
              </a:rPr>
              <a:t>Local Government Association (LG Inform)</a:t>
            </a:r>
            <a:r>
              <a:rPr lang="en-GB" sz="1200" dirty="0">
                <a:latin typeface="Aptos" panose="020B0004020202020204" pitchFamily="34" charset="0"/>
              </a:rPr>
              <a:t> – local service benchmarking (lginform.local.gov.uk)</a:t>
            </a:r>
          </a:p>
          <a:p>
            <a:pPr>
              <a:lnSpc>
                <a:spcPct val="150000"/>
              </a:lnSpc>
            </a:pPr>
            <a:r>
              <a:rPr lang="en-GB" sz="1200" b="1" dirty="0">
                <a:latin typeface="Aptos" panose="020B0004020202020204" pitchFamily="34" charset="0"/>
              </a:rPr>
              <a:t>The King’s Fund &amp; Nuffield Trust</a:t>
            </a:r>
            <a:r>
              <a:rPr lang="en-GB" sz="1200" dirty="0">
                <a:latin typeface="Aptos" panose="020B0004020202020204" pitchFamily="34" charset="0"/>
              </a:rPr>
              <a:t> – independent health-policy charts and explainer graphs</a:t>
            </a:r>
          </a:p>
        </p:txBody>
      </p:sp>
      <p:sp>
        <p:nvSpPr>
          <p:cNvPr id="15" name="TextBox 14">
            <a:extLst>
              <a:ext uri="{FF2B5EF4-FFF2-40B4-BE49-F238E27FC236}">
                <a16:creationId xmlns:a16="http://schemas.microsoft.com/office/drawing/2014/main" id="{BA242BC0-9114-857B-2E48-96D3FE272C7D}"/>
              </a:ext>
            </a:extLst>
          </p:cNvPr>
          <p:cNvSpPr txBox="1"/>
          <p:nvPr/>
        </p:nvSpPr>
        <p:spPr>
          <a:xfrm>
            <a:off x="192405" y="1894493"/>
            <a:ext cx="5812153" cy="2302618"/>
          </a:xfrm>
          <a:prstGeom prst="rect">
            <a:avLst/>
          </a:prstGeom>
          <a:noFill/>
        </p:spPr>
        <p:txBody>
          <a:bodyPr wrap="square">
            <a:spAutoFit/>
          </a:bodyPr>
          <a:lstStyle/>
          <a:p>
            <a:pPr>
              <a:lnSpc>
                <a:spcPct val="150000"/>
              </a:lnSpc>
            </a:pPr>
            <a:r>
              <a:rPr lang="en-GB" sz="1200" b="1" dirty="0">
                <a:latin typeface="Aptos" panose="020B0004020202020204" pitchFamily="34" charset="0"/>
              </a:rPr>
              <a:t>✅ What to Include</a:t>
            </a:r>
          </a:p>
          <a:p>
            <a:pPr>
              <a:lnSpc>
                <a:spcPct val="150000"/>
              </a:lnSpc>
            </a:pPr>
            <a:r>
              <a:rPr lang="en-GB" sz="1200" dirty="0">
                <a:latin typeface="Aptos" panose="020B0004020202020204" pitchFamily="34" charset="0"/>
              </a:rPr>
              <a:t>☐ A key figure or data set that illustrates the theme (e.g. prevalence rate, cost, workforce numbers).</a:t>
            </a:r>
            <a:br>
              <a:rPr lang="en-GB" sz="1200" dirty="0">
                <a:latin typeface="Aptos" panose="020B0004020202020204" pitchFamily="34" charset="0"/>
              </a:rPr>
            </a:br>
            <a:r>
              <a:rPr lang="en-GB" sz="1200" dirty="0">
                <a:latin typeface="Aptos" panose="020B0004020202020204" pitchFamily="34" charset="0"/>
              </a:rPr>
              <a:t>☐ A short explanation of </a:t>
            </a:r>
            <a:r>
              <a:rPr lang="en-GB" sz="1200" b="1" dirty="0">
                <a:latin typeface="Aptos" panose="020B0004020202020204" pitchFamily="34" charset="0"/>
              </a:rPr>
              <a:t>what the statistic shows</a:t>
            </a:r>
            <a:r>
              <a:rPr lang="en-GB" sz="1200" dirty="0">
                <a:latin typeface="Aptos" panose="020B0004020202020204" pitchFamily="34" charset="0"/>
              </a:rPr>
              <a:t> and </a:t>
            </a:r>
            <a:r>
              <a:rPr lang="en-GB" sz="1200" b="1" dirty="0">
                <a:latin typeface="Aptos" panose="020B0004020202020204" pitchFamily="34" charset="0"/>
              </a:rPr>
              <a:t>why it matters</a:t>
            </a:r>
            <a:r>
              <a:rPr lang="en-GB" sz="1200" dirty="0">
                <a:latin typeface="Aptos" panose="020B0004020202020204" pitchFamily="34" charset="0"/>
              </a:rPr>
              <a:t>.</a:t>
            </a:r>
            <a:br>
              <a:rPr lang="en-GB" sz="1200" dirty="0">
                <a:latin typeface="Aptos" panose="020B0004020202020204" pitchFamily="34" charset="0"/>
              </a:rPr>
            </a:br>
            <a:r>
              <a:rPr lang="en-GB" sz="1200" dirty="0">
                <a:latin typeface="Aptos" panose="020B0004020202020204" pitchFamily="34" charset="0"/>
              </a:rPr>
              <a:t>☐ Any noteworthy or controversial trends you notice (e.g. sharp rises, regional disparities).</a:t>
            </a:r>
            <a:br>
              <a:rPr lang="en-GB" sz="1200" dirty="0">
                <a:latin typeface="Aptos" panose="020B0004020202020204" pitchFamily="34" charset="0"/>
              </a:rPr>
            </a:br>
            <a:r>
              <a:rPr lang="en-GB" sz="1200" dirty="0">
                <a:latin typeface="Aptos" panose="020B0004020202020204" pitchFamily="34" charset="0"/>
              </a:rPr>
              <a:t>☐ Proper citation of the data source (Harvard style).</a:t>
            </a:r>
          </a:p>
          <a:p>
            <a:pPr algn="just">
              <a:lnSpc>
                <a:spcPct val="150000"/>
              </a:lnSpc>
              <a:buNone/>
            </a:pPr>
            <a:endParaRPr lang="en-GB" sz="1200" dirty="0">
              <a:latin typeface="Aptos" panose="020B0004020202020204" pitchFamily="34" charset="0"/>
            </a:endParaRPr>
          </a:p>
        </p:txBody>
      </p:sp>
      <p:cxnSp>
        <p:nvCxnSpPr>
          <p:cNvPr id="10" name="Straight Connector 9">
            <a:extLst>
              <a:ext uri="{FF2B5EF4-FFF2-40B4-BE49-F238E27FC236}">
                <a16:creationId xmlns:a16="http://schemas.microsoft.com/office/drawing/2014/main" id="{AE7E9B25-E741-B92C-F07D-0822EBB52004}"/>
              </a:ext>
            </a:extLst>
          </p:cNvPr>
          <p:cNvCxnSpPr>
            <a:cxnSpLocks/>
          </p:cNvCxnSpPr>
          <p:nvPr/>
        </p:nvCxnSpPr>
        <p:spPr>
          <a:xfrm>
            <a:off x="6004558" y="5187749"/>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742D619-A75F-2464-B04C-7CDB53AB7007}"/>
              </a:ext>
            </a:extLst>
          </p:cNvPr>
          <p:cNvSpPr txBox="1"/>
          <p:nvPr/>
        </p:nvSpPr>
        <p:spPr>
          <a:xfrm>
            <a:off x="6187443" y="5251676"/>
            <a:ext cx="6097508" cy="1173655"/>
          </a:xfrm>
          <a:prstGeom prst="rect">
            <a:avLst/>
          </a:prstGeom>
          <a:noFill/>
        </p:spPr>
        <p:txBody>
          <a:bodyPr wrap="square">
            <a:spAutoFit/>
          </a:bodyPr>
          <a:lstStyle/>
          <a:p>
            <a:pPr>
              <a:lnSpc>
                <a:spcPct val="150000"/>
              </a:lnSpc>
              <a:buNone/>
            </a:pPr>
            <a:r>
              <a:rPr lang="en-GB" sz="1200" b="1" dirty="0">
                <a:latin typeface="Aptos" panose="020B0004020202020204" pitchFamily="34" charset="0"/>
              </a:rPr>
              <a:t>📘 Tip</a:t>
            </a:r>
          </a:p>
          <a:p>
            <a:pPr>
              <a:lnSpc>
                <a:spcPct val="150000"/>
              </a:lnSpc>
            </a:pPr>
            <a:r>
              <a:rPr lang="en-GB" sz="1200" dirty="0">
                <a:latin typeface="Aptos" panose="020B0004020202020204" pitchFamily="34" charset="0"/>
              </a:rPr>
              <a:t>Use statistics sparingly but strategically. One well-chosen figure, clearly explained, is more powerful than a list of numbers. Link each data point back to the theme and your overall research aim.</a:t>
            </a:r>
          </a:p>
        </p:txBody>
      </p:sp>
    </p:spTree>
    <p:extLst>
      <p:ext uri="{BB962C8B-B14F-4D97-AF65-F5344CB8AC3E}">
        <p14:creationId xmlns:p14="http://schemas.microsoft.com/office/powerpoint/2010/main" val="2833676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fade">
                                      <p:cBhvr>
                                        <p:cTn id="40" dur="1000"/>
                                        <p:tgtEl>
                                          <p:spTgt spid="14"/>
                                        </p:tgtEl>
                                      </p:cBhvr>
                                    </p:animEffect>
                                    <p:anim calcmode="lin" valueType="num">
                                      <p:cBhvr>
                                        <p:cTn id="41" dur="1000" fill="hold"/>
                                        <p:tgtEl>
                                          <p:spTgt spid="14"/>
                                        </p:tgtEl>
                                        <p:attrNameLst>
                                          <p:attrName>ppt_x</p:attrName>
                                        </p:attrNameLst>
                                      </p:cBhvr>
                                      <p:tavLst>
                                        <p:tav tm="0">
                                          <p:val>
                                            <p:strVal val="#ppt_x"/>
                                          </p:val>
                                        </p:tav>
                                        <p:tav tm="100000">
                                          <p:val>
                                            <p:strVal val="#ppt_x"/>
                                          </p:val>
                                        </p:tav>
                                      </p:tavLst>
                                    </p:anim>
                                    <p:anim calcmode="lin" valueType="num">
                                      <p:cBhvr>
                                        <p:cTn id="4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P spid="1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AE9E9-D14B-94FE-71EB-87DF4B4EBE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AB8AC8-1719-64B0-F3A8-5232740B75FC}"/>
              </a:ext>
            </a:extLst>
          </p:cNvPr>
          <p:cNvSpPr txBox="1">
            <a:spLocks/>
          </p:cNvSpPr>
          <p:nvPr/>
        </p:nvSpPr>
        <p:spPr>
          <a:xfrm>
            <a:off x="355598" y="-189834"/>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Theme Sub Section 5 – Theories, Policy &amp; Legislation </a:t>
            </a:r>
          </a:p>
        </p:txBody>
      </p:sp>
      <p:sp>
        <p:nvSpPr>
          <p:cNvPr id="3" name="Rectangle 2">
            <a:extLst>
              <a:ext uri="{FF2B5EF4-FFF2-40B4-BE49-F238E27FC236}">
                <a16:creationId xmlns:a16="http://schemas.microsoft.com/office/drawing/2014/main" id="{9376DC7C-4107-668A-7C78-20D80D45F19E}"/>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DEAD06B-FB5F-D056-E46F-A429FBC41C2E}"/>
              </a:ext>
            </a:extLst>
          </p:cNvPr>
          <p:cNvSpPr txBox="1"/>
          <p:nvPr/>
        </p:nvSpPr>
        <p:spPr>
          <a:xfrm>
            <a:off x="462277" y="711879"/>
            <a:ext cx="11267441" cy="1030795"/>
          </a:xfrm>
          <a:prstGeom prst="rect">
            <a:avLst/>
          </a:prstGeom>
          <a:noFill/>
        </p:spPr>
        <p:txBody>
          <a:bodyPr wrap="square">
            <a:spAutoFit/>
          </a:bodyPr>
          <a:lstStyle/>
          <a:p>
            <a:pPr algn="ctr">
              <a:lnSpc>
                <a:spcPct val="150000"/>
              </a:lnSpc>
            </a:pPr>
            <a:r>
              <a:rPr lang="en-GB" sz="1400" b="1" dirty="0">
                <a:latin typeface="Aptos" panose="020B0004020202020204" pitchFamily="34" charset="0"/>
              </a:rPr>
              <a:t>Anchor your discussion in recognised frameworks and rules.</a:t>
            </a:r>
          </a:p>
          <a:p>
            <a:pPr algn="ctr">
              <a:lnSpc>
                <a:spcPct val="150000"/>
              </a:lnSpc>
            </a:pPr>
            <a:r>
              <a:rPr lang="en-GB" sz="1400" dirty="0">
                <a:latin typeface="Aptos" panose="020B0004020202020204" pitchFamily="34" charset="0"/>
              </a:rPr>
              <a:t>Linking your theme to well-established theory or relevant UK policy shows you understand the wider forces shaping the issue. It also helps you interpret your findings and highlight real-world implications.</a:t>
            </a:r>
          </a:p>
        </p:txBody>
      </p:sp>
      <p:cxnSp>
        <p:nvCxnSpPr>
          <p:cNvPr id="7" name="Straight Connector 6">
            <a:extLst>
              <a:ext uri="{FF2B5EF4-FFF2-40B4-BE49-F238E27FC236}">
                <a16:creationId xmlns:a16="http://schemas.microsoft.com/office/drawing/2014/main" id="{FEFB90F0-285F-1AD8-05FE-BA1E155282AE}"/>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7AE06F9-089B-6715-AA20-EA31E4553D41}"/>
              </a:ext>
            </a:extLst>
          </p:cNvPr>
          <p:cNvCxnSpPr>
            <a:cxnSpLocks/>
          </p:cNvCxnSpPr>
          <p:nvPr/>
        </p:nvCxnSpPr>
        <p:spPr>
          <a:xfrm>
            <a:off x="166051" y="4575355"/>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0F7843B-9298-53D0-7E11-41C5898988F7}"/>
              </a:ext>
            </a:extLst>
          </p:cNvPr>
          <p:cNvSpPr txBox="1"/>
          <p:nvPr/>
        </p:nvSpPr>
        <p:spPr>
          <a:xfrm>
            <a:off x="166051" y="4737110"/>
            <a:ext cx="5864860" cy="1727652"/>
          </a:xfrm>
          <a:prstGeom prst="rect">
            <a:avLst/>
          </a:prstGeom>
          <a:noFill/>
        </p:spPr>
        <p:txBody>
          <a:bodyPr wrap="square">
            <a:spAutoFit/>
          </a:bodyPr>
          <a:lstStyle/>
          <a:p>
            <a:pPr>
              <a:lnSpc>
                <a:spcPct val="150000"/>
              </a:lnSpc>
            </a:pPr>
            <a:r>
              <a:rPr lang="en-GB" sz="1200" b="1" dirty="0">
                <a:latin typeface="Aptos" panose="020B0004020202020204" pitchFamily="34" charset="0"/>
              </a:rPr>
              <a:t>🧠 Key Questions to Think About</a:t>
            </a:r>
          </a:p>
          <a:p>
            <a:pPr>
              <a:lnSpc>
                <a:spcPct val="150000"/>
              </a:lnSpc>
            </a:pPr>
            <a:r>
              <a:rPr lang="en-GB" sz="1200" dirty="0">
                <a:latin typeface="Aptos" panose="020B0004020202020204" pitchFamily="34" charset="0"/>
              </a:rPr>
              <a:t>• Which theory best helps me interpret the patterns in my data?</a:t>
            </a:r>
            <a:br>
              <a:rPr lang="en-GB" sz="1200" dirty="0">
                <a:latin typeface="Aptos" panose="020B0004020202020204" pitchFamily="34" charset="0"/>
              </a:rPr>
            </a:br>
            <a:r>
              <a:rPr lang="en-GB" sz="1200" dirty="0">
                <a:latin typeface="Aptos" panose="020B0004020202020204" pitchFamily="34" charset="0"/>
              </a:rPr>
              <a:t>• What UK policy or Act directly influences this theme (e.g. Care Act 2014, NHS Long Term Plan)?</a:t>
            </a:r>
            <a:br>
              <a:rPr lang="en-GB" sz="1200" dirty="0">
                <a:latin typeface="Aptos" panose="020B0004020202020204" pitchFamily="34" charset="0"/>
              </a:rPr>
            </a:br>
            <a:r>
              <a:rPr lang="en-GB" sz="1200" dirty="0">
                <a:latin typeface="Aptos" panose="020B0004020202020204" pitchFamily="34" charset="0"/>
              </a:rPr>
              <a:t>• Does the evidence in my articles align with or contradict these frameworks?</a:t>
            </a:r>
            <a:br>
              <a:rPr lang="en-GB" sz="1200" dirty="0">
                <a:latin typeface="Aptos" panose="020B0004020202020204" pitchFamily="34" charset="0"/>
              </a:rPr>
            </a:br>
            <a:r>
              <a:rPr lang="en-GB" sz="1200" dirty="0">
                <a:latin typeface="Aptos" panose="020B0004020202020204" pitchFamily="34" charset="0"/>
              </a:rPr>
              <a:t>• How do these external references strengthen my answer to the research question?</a:t>
            </a:r>
          </a:p>
        </p:txBody>
      </p:sp>
      <p:sp>
        <p:nvSpPr>
          <p:cNvPr id="13" name="TextBox 12">
            <a:extLst>
              <a:ext uri="{FF2B5EF4-FFF2-40B4-BE49-F238E27FC236}">
                <a16:creationId xmlns:a16="http://schemas.microsoft.com/office/drawing/2014/main" id="{9D793DAC-31B7-FF87-A9CD-1F8E0DF1CBC0}"/>
              </a:ext>
            </a:extLst>
          </p:cNvPr>
          <p:cNvSpPr txBox="1"/>
          <p:nvPr/>
        </p:nvSpPr>
        <p:spPr>
          <a:xfrm>
            <a:off x="6187443" y="1889600"/>
            <a:ext cx="5733093" cy="2558649"/>
          </a:xfrm>
          <a:prstGeom prst="rect">
            <a:avLst/>
          </a:prstGeom>
          <a:noFill/>
        </p:spPr>
        <p:txBody>
          <a:bodyPr wrap="square">
            <a:spAutoFit/>
          </a:bodyPr>
          <a:lstStyle/>
          <a:p>
            <a:pPr>
              <a:lnSpc>
                <a:spcPct val="150000"/>
              </a:lnSpc>
            </a:pPr>
            <a:r>
              <a:rPr lang="en-GB" sz="1200" b="1" dirty="0">
                <a:latin typeface="Aptos" panose="020B0004020202020204" pitchFamily="34" charset="0"/>
              </a:rPr>
              <a:t>📚 Where to Find Authoritative UK Policies</a:t>
            </a:r>
          </a:p>
          <a:p>
            <a:pPr>
              <a:lnSpc>
                <a:spcPct val="150000"/>
              </a:lnSpc>
            </a:pPr>
            <a:r>
              <a:rPr lang="en-GB" sz="1200" b="1" dirty="0">
                <a:latin typeface="Aptos" panose="020B0004020202020204" pitchFamily="34" charset="0"/>
              </a:rPr>
              <a:t>legislation.gov.uk</a:t>
            </a:r>
            <a:r>
              <a:rPr lang="en-GB" sz="1200" dirty="0">
                <a:latin typeface="Aptos" panose="020B0004020202020204" pitchFamily="34" charset="0"/>
              </a:rPr>
              <a:t> – full text of UK Acts and Statutory Instruments.</a:t>
            </a:r>
          </a:p>
          <a:p>
            <a:pPr>
              <a:lnSpc>
                <a:spcPct val="150000"/>
              </a:lnSpc>
            </a:pPr>
            <a:r>
              <a:rPr lang="en-GB" sz="1200" b="1" dirty="0">
                <a:latin typeface="Aptos" panose="020B0004020202020204" pitchFamily="34" charset="0"/>
              </a:rPr>
              <a:t>GOV.UK policy papers &amp; guidance</a:t>
            </a:r>
            <a:r>
              <a:rPr lang="en-GB" sz="1200" dirty="0">
                <a:latin typeface="Aptos" panose="020B0004020202020204" pitchFamily="34" charset="0"/>
              </a:rPr>
              <a:t> – Department of Health &amp; Social Care, DfE, etc.</a:t>
            </a:r>
          </a:p>
          <a:p>
            <a:pPr>
              <a:lnSpc>
                <a:spcPct val="150000"/>
              </a:lnSpc>
            </a:pPr>
            <a:r>
              <a:rPr lang="en-GB" sz="1200" b="1" dirty="0">
                <a:latin typeface="Aptos" panose="020B0004020202020204" pitchFamily="34" charset="0"/>
              </a:rPr>
              <a:t>NHS England &amp; NHS Improvement</a:t>
            </a:r>
            <a:r>
              <a:rPr lang="en-GB" sz="1200" dirty="0">
                <a:latin typeface="Aptos" panose="020B0004020202020204" pitchFamily="34" charset="0"/>
              </a:rPr>
              <a:t> – national service specifications and strategic plans.</a:t>
            </a:r>
          </a:p>
          <a:p>
            <a:pPr>
              <a:lnSpc>
                <a:spcPct val="150000"/>
              </a:lnSpc>
            </a:pPr>
            <a:r>
              <a:rPr lang="en-GB" sz="1200" b="1" dirty="0">
                <a:latin typeface="Aptos" panose="020B0004020202020204" pitchFamily="34" charset="0"/>
              </a:rPr>
              <a:t>NICE guidelines</a:t>
            </a:r>
            <a:r>
              <a:rPr lang="en-GB" sz="1200" dirty="0">
                <a:latin typeface="Aptos" panose="020B0004020202020204" pitchFamily="34" charset="0"/>
              </a:rPr>
              <a:t> – evidence-based clinical and public-health recommendations.</a:t>
            </a:r>
          </a:p>
          <a:p>
            <a:pPr>
              <a:lnSpc>
                <a:spcPct val="150000"/>
              </a:lnSpc>
            </a:pPr>
            <a:r>
              <a:rPr lang="en-GB" sz="1200" b="1" dirty="0">
                <a:latin typeface="Aptos" panose="020B0004020202020204" pitchFamily="34" charset="0"/>
              </a:rPr>
              <a:t>SCIE (Social Care Institute for Excellence)</a:t>
            </a:r>
            <a:r>
              <a:rPr lang="en-GB" sz="1200" dirty="0">
                <a:latin typeface="Aptos" panose="020B0004020202020204" pitchFamily="34" charset="0"/>
              </a:rPr>
              <a:t> – practice guidance &amp; legislative summaries.</a:t>
            </a:r>
          </a:p>
          <a:p>
            <a:pPr>
              <a:lnSpc>
                <a:spcPct val="150000"/>
              </a:lnSpc>
            </a:pPr>
            <a:r>
              <a:rPr lang="en-GB" sz="1200" b="1" dirty="0">
                <a:latin typeface="Aptos" panose="020B0004020202020204" pitchFamily="34" charset="0"/>
              </a:rPr>
              <a:t>Professional bodies</a:t>
            </a:r>
            <a:r>
              <a:rPr lang="en-GB" sz="1200" dirty="0">
                <a:latin typeface="Aptos" panose="020B0004020202020204" pitchFamily="34" charset="0"/>
              </a:rPr>
              <a:t> – e.g. HCPC, NMC, RCN for codes of practice and standards.</a:t>
            </a:r>
          </a:p>
        </p:txBody>
      </p:sp>
      <p:sp>
        <p:nvSpPr>
          <p:cNvPr id="15" name="TextBox 14">
            <a:extLst>
              <a:ext uri="{FF2B5EF4-FFF2-40B4-BE49-F238E27FC236}">
                <a16:creationId xmlns:a16="http://schemas.microsoft.com/office/drawing/2014/main" id="{37E5F107-5A33-5BB2-BE00-BA5D8322D3A9}"/>
              </a:ext>
            </a:extLst>
          </p:cNvPr>
          <p:cNvSpPr txBox="1"/>
          <p:nvPr/>
        </p:nvSpPr>
        <p:spPr>
          <a:xfrm>
            <a:off x="192405" y="1950233"/>
            <a:ext cx="5812153" cy="2558649"/>
          </a:xfrm>
          <a:prstGeom prst="rect">
            <a:avLst/>
          </a:prstGeom>
          <a:noFill/>
        </p:spPr>
        <p:txBody>
          <a:bodyPr wrap="square">
            <a:spAutoFit/>
          </a:bodyPr>
          <a:lstStyle/>
          <a:p>
            <a:pPr>
              <a:lnSpc>
                <a:spcPct val="150000"/>
              </a:lnSpc>
            </a:pPr>
            <a:r>
              <a:rPr lang="en-GB" sz="1200" b="1" dirty="0">
                <a:latin typeface="Aptos" panose="020B0004020202020204" pitchFamily="34" charset="0"/>
              </a:rPr>
              <a:t>✅ What to Include</a:t>
            </a:r>
          </a:p>
          <a:p>
            <a:pPr>
              <a:lnSpc>
                <a:spcPct val="150000"/>
              </a:lnSpc>
            </a:pPr>
            <a:r>
              <a:rPr lang="en-GB" sz="1200" dirty="0">
                <a:latin typeface="Aptos" panose="020B0004020202020204" pitchFamily="34" charset="0"/>
              </a:rPr>
              <a:t>☐ </a:t>
            </a:r>
            <a:r>
              <a:rPr lang="en-GB" sz="1200" b="1" dirty="0">
                <a:latin typeface="Aptos" panose="020B0004020202020204" pitchFamily="34" charset="0"/>
              </a:rPr>
              <a:t>Theoretical framework</a:t>
            </a:r>
            <a:r>
              <a:rPr lang="en-GB" sz="1200" dirty="0">
                <a:latin typeface="Aptos" panose="020B0004020202020204" pitchFamily="34" charset="0"/>
              </a:rPr>
              <a:t> – name the model or theory and give a one-sentence outline of how it explains the theme.</a:t>
            </a:r>
            <a:br>
              <a:rPr lang="en-GB" sz="1200" dirty="0">
                <a:latin typeface="Aptos" panose="020B0004020202020204" pitchFamily="34" charset="0"/>
              </a:rPr>
            </a:br>
            <a:r>
              <a:rPr lang="en-GB" sz="1200" dirty="0">
                <a:latin typeface="Aptos" panose="020B0004020202020204" pitchFamily="34" charset="0"/>
              </a:rPr>
              <a:t>☐ </a:t>
            </a:r>
            <a:r>
              <a:rPr lang="en-GB" sz="1200" b="1" dirty="0">
                <a:latin typeface="Aptos" panose="020B0004020202020204" pitchFamily="34" charset="0"/>
              </a:rPr>
              <a:t>Policy or legislation</a:t>
            </a:r>
            <a:r>
              <a:rPr lang="en-GB" sz="1200" dirty="0">
                <a:latin typeface="Aptos" panose="020B0004020202020204" pitchFamily="34" charset="0"/>
              </a:rPr>
              <a:t> – cite a key Act, strategy, guideline or white paper that governs practice in this area.</a:t>
            </a:r>
            <a:br>
              <a:rPr lang="en-GB" sz="1200" dirty="0">
                <a:latin typeface="Aptos" panose="020B0004020202020204" pitchFamily="34" charset="0"/>
              </a:rPr>
            </a:br>
            <a:r>
              <a:rPr lang="en-GB" sz="1200" dirty="0">
                <a:latin typeface="Aptos" panose="020B0004020202020204" pitchFamily="34" charset="0"/>
              </a:rPr>
              <a:t>☐ </a:t>
            </a:r>
            <a:r>
              <a:rPr lang="en-GB" sz="1200" b="1" dirty="0">
                <a:latin typeface="Aptos" panose="020B0004020202020204" pitchFamily="34" charset="0"/>
              </a:rPr>
              <a:t>Critical comment</a:t>
            </a:r>
            <a:r>
              <a:rPr lang="en-GB" sz="1200" dirty="0">
                <a:latin typeface="Aptos" panose="020B0004020202020204" pitchFamily="34" charset="0"/>
              </a:rPr>
              <a:t> – explain how the theory or policy </a:t>
            </a:r>
            <a:r>
              <a:rPr lang="en-GB" sz="1200" b="1" dirty="0">
                <a:latin typeface="Aptos" panose="020B0004020202020204" pitchFamily="34" charset="0"/>
              </a:rPr>
              <a:t>supports</a:t>
            </a:r>
            <a:r>
              <a:rPr lang="en-GB" sz="1200" dirty="0">
                <a:latin typeface="Aptos" panose="020B0004020202020204" pitchFamily="34" charset="0"/>
              </a:rPr>
              <a:t>, </a:t>
            </a:r>
            <a:r>
              <a:rPr lang="en-GB" sz="1200" b="1" dirty="0">
                <a:latin typeface="Aptos" panose="020B0004020202020204" pitchFamily="34" charset="0"/>
              </a:rPr>
              <a:t>challenges</a:t>
            </a:r>
            <a:r>
              <a:rPr lang="en-GB" sz="1200" dirty="0">
                <a:latin typeface="Aptos" panose="020B0004020202020204" pitchFamily="34" charset="0"/>
              </a:rPr>
              <a:t>, or </a:t>
            </a:r>
            <a:r>
              <a:rPr lang="en-GB" sz="1200" b="1" dirty="0">
                <a:latin typeface="Aptos" panose="020B0004020202020204" pitchFamily="34" charset="0"/>
              </a:rPr>
              <a:t>limits</a:t>
            </a:r>
            <a:r>
              <a:rPr lang="en-GB" sz="1200" dirty="0">
                <a:latin typeface="Aptos" panose="020B0004020202020204" pitchFamily="34" charset="0"/>
              </a:rPr>
              <a:t> what you found in the literature.</a:t>
            </a:r>
            <a:br>
              <a:rPr lang="en-GB" sz="1200" dirty="0">
                <a:latin typeface="Aptos" panose="020B0004020202020204" pitchFamily="34" charset="0"/>
              </a:rPr>
            </a:br>
            <a:r>
              <a:rPr lang="en-GB" sz="1200" dirty="0">
                <a:latin typeface="Aptos" panose="020B0004020202020204" pitchFamily="34" charset="0"/>
              </a:rPr>
              <a:t>☐ </a:t>
            </a:r>
            <a:r>
              <a:rPr lang="en-GB" sz="1200" b="1" dirty="0">
                <a:latin typeface="Aptos" panose="020B0004020202020204" pitchFamily="34" charset="0"/>
              </a:rPr>
              <a:t>Citation</a:t>
            </a:r>
            <a:r>
              <a:rPr lang="en-GB" sz="1200" dirty="0">
                <a:latin typeface="Aptos" panose="020B0004020202020204" pitchFamily="34" charset="0"/>
              </a:rPr>
              <a:t> – reference the original author (for theory) or issuing body (for policy) in Harvard style.</a:t>
            </a:r>
          </a:p>
        </p:txBody>
      </p:sp>
      <p:cxnSp>
        <p:nvCxnSpPr>
          <p:cNvPr id="10" name="Straight Connector 9">
            <a:extLst>
              <a:ext uri="{FF2B5EF4-FFF2-40B4-BE49-F238E27FC236}">
                <a16:creationId xmlns:a16="http://schemas.microsoft.com/office/drawing/2014/main" id="{27890A64-302B-A0F1-0E74-7C2C17512991}"/>
              </a:ext>
            </a:extLst>
          </p:cNvPr>
          <p:cNvCxnSpPr>
            <a:cxnSpLocks/>
          </p:cNvCxnSpPr>
          <p:nvPr/>
        </p:nvCxnSpPr>
        <p:spPr>
          <a:xfrm>
            <a:off x="6004558" y="4746277"/>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D8BDF5C-7F92-CB5D-DF10-68857D9BDBE5}"/>
              </a:ext>
            </a:extLst>
          </p:cNvPr>
          <p:cNvSpPr txBox="1"/>
          <p:nvPr/>
        </p:nvSpPr>
        <p:spPr>
          <a:xfrm>
            <a:off x="6185932" y="4983090"/>
            <a:ext cx="6097508" cy="1173655"/>
          </a:xfrm>
          <a:prstGeom prst="rect">
            <a:avLst/>
          </a:prstGeom>
          <a:noFill/>
        </p:spPr>
        <p:txBody>
          <a:bodyPr wrap="square">
            <a:spAutoFit/>
          </a:bodyPr>
          <a:lstStyle/>
          <a:p>
            <a:pPr>
              <a:lnSpc>
                <a:spcPct val="150000"/>
              </a:lnSpc>
            </a:pPr>
            <a:r>
              <a:rPr lang="en-GB" sz="1200" b="1" dirty="0">
                <a:latin typeface="Aptos" panose="020B0004020202020204" pitchFamily="34" charset="0"/>
              </a:rPr>
              <a:t>📘 Tip</a:t>
            </a:r>
          </a:p>
          <a:p>
            <a:pPr>
              <a:lnSpc>
                <a:spcPct val="150000"/>
              </a:lnSpc>
            </a:pPr>
            <a:r>
              <a:rPr lang="en-GB" sz="1200" dirty="0">
                <a:latin typeface="Aptos" panose="020B0004020202020204" pitchFamily="34" charset="0"/>
              </a:rPr>
              <a:t>Use theory and policy as </a:t>
            </a:r>
            <a:r>
              <a:rPr lang="en-GB" sz="1200" b="1" dirty="0">
                <a:latin typeface="Aptos" panose="020B0004020202020204" pitchFamily="34" charset="0"/>
              </a:rPr>
              <a:t>lenses</a:t>
            </a:r>
            <a:r>
              <a:rPr lang="en-GB" sz="1200" dirty="0">
                <a:latin typeface="Aptos" panose="020B0004020202020204" pitchFamily="34" charset="0"/>
              </a:rPr>
              <a:t>: they help you interpret what the literature says and spotlight gaps between evidence and current practice. One concise paragraph on theory and one on policy is usually enough to keep the section balanced and focused.</a:t>
            </a:r>
          </a:p>
        </p:txBody>
      </p:sp>
    </p:spTree>
    <p:extLst>
      <p:ext uri="{BB962C8B-B14F-4D97-AF65-F5344CB8AC3E}">
        <p14:creationId xmlns:p14="http://schemas.microsoft.com/office/powerpoint/2010/main" val="69330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fade">
                                      <p:cBhvr>
                                        <p:cTn id="40" dur="1000"/>
                                        <p:tgtEl>
                                          <p:spTgt spid="14"/>
                                        </p:tgtEl>
                                      </p:cBhvr>
                                    </p:animEffect>
                                    <p:anim calcmode="lin" valueType="num">
                                      <p:cBhvr>
                                        <p:cTn id="41" dur="1000" fill="hold"/>
                                        <p:tgtEl>
                                          <p:spTgt spid="14"/>
                                        </p:tgtEl>
                                        <p:attrNameLst>
                                          <p:attrName>ppt_x</p:attrName>
                                        </p:attrNameLst>
                                      </p:cBhvr>
                                      <p:tavLst>
                                        <p:tav tm="0">
                                          <p:val>
                                            <p:strVal val="#ppt_x"/>
                                          </p:val>
                                        </p:tav>
                                        <p:tav tm="100000">
                                          <p:val>
                                            <p:strVal val="#ppt_x"/>
                                          </p:val>
                                        </p:tav>
                                      </p:tavLst>
                                    </p:anim>
                                    <p:anim calcmode="lin" valueType="num">
                                      <p:cBhvr>
                                        <p:cTn id="4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P spid="1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94AA9-816D-A4EB-EE27-5558CD505D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56D7BE-FDF5-5CA7-85ED-5EA687B9D34D}"/>
              </a:ext>
            </a:extLst>
          </p:cNvPr>
          <p:cNvSpPr txBox="1">
            <a:spLocks/>
          </p:cNvSpPr>
          <p:nvPr/>
        </p:nvSpPr>
        <p:spPr>
          <a:xfrm>
            <a:off x="355598" y="58877"/>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Theme Sub Section 6 – Examples From Your Articles  </a:t>
            </a:r>
          </a:p>
        </p:txBody>
      </p:sp>
      <p:sp>
        <p:nvSpPr>
          <p:cNvPr id="3" name="Rectangle 2">
            <a:extLst>
              <a:ext uri="{FF2B5EF4-FFF2-40B4-BE49-F238E27FC236}">
                <a16:creationId xmlns:a16="http://schemas.microsoft.com/office/drawing/2014/main" id="{9E70D70C-EC38-4F1E-A489-FD0E56DEBB38}"/>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A31143F-8003-5519-497F-EA042AB3A8AF}"/>
              </a:ext>
            </a:extLst>
          </p:cNvPr>
          <p:cNvSpPr txBox="1"/>
          <p:nvPr/>
        </p:nvSpPr>
        <p:spPr>
          <a:xfrm>
            <a:off x="462276" y="1145293"/>
            <a:ext cx="11267441" cy="1030282"/>
          </a:xfrm>
          <a:prstGeom prst="rect">
            <a:avLst/>
          </a:prstGeom>
          <a:noFill/>
        </p:spPr>
        <p:txBody>
          <a:bodyPr wrap="square">
            <a:spAutoFit/>
          </a:bodyPr>
          <a:lstStyle/>
          <a:p>
            <a:pPr algn="ctr">
              <a:lnSpc>
                <a:spcPct val="150000"/>
              </a:lnSpc>
            </a:pPr>
            <a:r>
              <a:rPr lang="en-GB" sz="1400" dirty="0">
                <a:latin typeface="Aptos" panose="020B0004020202020204" pitchFamily="34" charset="0"/>
              </a:rPr>
              <a:t>Use real evidence to show how your theme is grounded in the literature.</a:t>
            </a:r>
            <a:br>
              <a:rPr lang="en-GB" sz="1400" dirty="0">
                <a:latin typeface="Aptos" panose="020B0004020202020204" pitchFamily="34" charset="0"/>
              </a:rPr>
            </a:br>
            <a:r>
              <a:rPr lang="en-GB" sz="1400" dirty="0">
                <a:latin typeface="Aptos" panose="020B0004020202020204" pitchFamily="34" charset="0"/>
              </a:rPr>
              <a:t>This is where you demonstrate that the theme is not just your opinion - it’s supported by academic sources. Select key articles from your </a:t>
            </a:r>
            <a:r>
              <a:rPr lang="en-GB" sz="1400" b="1" dirty="0">
                <a:latin typeface="Aptos" panose="020B0004020202020204" pitchFamily="34" charset="0"/>
              </a:rPr>
              <a:t>Literature Tracking and Analysis Workbook</a:t>
            </a:r>
            <a:r>
              <a:rPr lang="en-GB" sz="1400" dirty="0">
                <a:latin typeface="Aptos" panose="020B0004020202020204" pitchFamily="34" charset="0"/>
              </a:rPr>
              <a:t> and explain how they support or challenge the theme..</a:t>
            </a:r>
          </a:p>
        </p:txBody>
      </p:sp>
      <p:cxnSp>
        <p:nvCxnSpPr>
          <p:cNvPr id="7" name="Straight Connector 6">
            <a:extLst>
              <a:ext uri="{FF2B5EF4-FFF2-40B4-BE49-F238E27FC236}">
                <a16:creationId xmlns:a16="http://schemas.microsoft.com/office/drawing/2014/main" id="{0895CA0C-53CC-A6FD-7031-C3724C3895B4}"/>
              </a:ext>
            </a:extLst>
          </p:cNvPr>
          <p:cNvCxnSpPr>
            <a:cxnSpLocks/>
          </p:cNvCxnSpPr>
          <p:nvPr/>
        </p:nvCxnSpPr>
        <p:spPr>
          <a:xfrm flipH="1">
            <a:off x="5988562" y="2656661"/>
            <a:ext cx="9329" cy="3844268"/>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67FFEF5-DB12-546D-AFF1-324AB54BCFA7}"/>
              </a:ext>
            </a:extLst>
          </p:cNvPr>
          <p:cNvSpPr txBox="1"/>
          <p:nvPr/>
        </p:nvSpPr>
        <p:spPr>
          <a:xfrm>
            <a:off x="6327140" y="2656661"/>
            <a:ext cx="5864860" cy="1450654"/>
          </a:xfrm>
          <a:prstGeom prst="rect">
            <a:avLst/>
          </a:prstGeom>
          <a:noFill/>
        </p:spPr>
        <p:txBody>
          <a:bodyPr wrap="square">
            <a:spAutoFit/>
          </a:bodyPr>
          <a:lstStyle/>
          <a:p>
            <a:pPr>
              <a:lnSpc>
                <a:spcPct val="150000"/>
              </a:lnSpc>
            </a:pPr>
            <a:r>
              <a:rPr lang="en-GB" sz="1200" b="1" dirty="0">
                <a:latin typeface="Aptos" panose="020B0004020202020204" pitchFamily="34" charset="0"/>
              </a:rPr>
              <a:t>🧠 Key Questions to Think About</a:t>
            </a:r>
          </a:p>
          <a:p>
            <a:pPr>
              <a:lnSpc>
                <a:spcPct val="150000"/>
              </a:lnSpc>
            </a:pPr>
            <a:r>
              <a:rPr lang="en-GB" sz="1200" dirty="0">
                <a:latin typeface="Aptos" panose="020B0004020202020204" pitchFamily="34" charset="0"/>
              </a:rPr>
              <a:t>• What did these sources find about this theme?</a:t>
            </a:r>
            <a:br>
              <a:rPr lang="en-GB" sz="1200" dirty="0">
                <a:latin typeface="Aptos" panose="020B0004020202020204" pitchFamily="34" charset="0"/>
              </a:rPr>
            </a:br>
            <a:r>
              <a:rPr lang="en-GB" sz="1200" dirty="0">
                <a:latin typeface="Aptos" panose="020B0004020202020204" pitchFamily="34" charset="0"/>
              </a:rPr>
              <a:t>• How do their findings back up my own conclusions?</a:t>
            </a:r>
            <a:br>
              <a:rPr lang="en-GB" sz="1200" dirty="0">
                <a:latin typeface="Aptos" panose="020B0004020202020204" pitchFamily="34" charset="0"/>
              </a:rPr>
            </a:br>
            <a:r>
              <a:rPr lang="en-GB" sz="1200" dirty="0">
                <a:latin typeface="Aptos" panose="020B0004020202020204" pitchFamily="34" charset="0"/>
              </a:rPr>
              <a:t>• Are the perspectives consistent, or do they highlight debate or gaps?</a:t>
            </a:r>
            <a:br>
              <a:rPr lang="en-GB" sz="1200" dirty="0">
                <a:latin typeface="Aptos" panose="020B0004020202020204" pitchFamily="34" charset="0"/>
              </a:rPr>
            </a:br>
            <a:r>
              <a:rPr lang="en-GB" sz="1200" dirty="0">
                <a:latin typeface="Aptos" panose="020B0004020202020204" pitchFamily="34" charset="0"/>
              </a:rPr>
              <a:t>• How does each article help me answer my research question?</a:t>
            </a:r>
          </a:p>
        </p:txBody>
      </p:sp>
      <p:sp>
        <p:nvSpPr>
          <p:cNvPr id="15" name="TextBox 14">
            <a:extLst>
              <a:ext uri="{FF2B5EF4-FFF2-40B4-BE49-F238E27FC236}">
                <a16:creationId xmlns:a16="http://schemas.microsoft.com/office/drawing/2014/main" id="{C606A668-8DF2-D27F-4915-E402BCE936B3}"/>
              </a:ext>
            </a:extLst>
          </p:cNvPr>
          <p:cNvSpPr txBox="1"/>
          <p:nvPr/>
        </p:nvSpPr>
        <p:spPr>
          <a:xfrm>
            <a:off x="173793" y="2788595"/>
            <a:ext cx="5812153" cy="3112647"/>
          </a:xfrm>
          <a:prstGeom prst="rect">
            <a:avLst/>
          </a:prstGeom>
          <a:noFill/>
        </p:spPr>
        <p:txBody>
          <a:bodyPr wrap="square">
            <a:spAutoFit/>
          </a:bodyPr>
          <a:lstStyle/>
          <a:p>
            <a:pPr>
              <a:lnSpc>
                <a:spcPct val="150000"/>
              </a:lnSpc>
            </a:pPr>
            <a:r>
              <a:rPr lang="en-GB" sz="1200" b="1" dirty="0">
                <a:latin typeface="Aptos" panose="020B0004020202020204" pitchFamily="34" charset="0"/>
              </a:rPr>
              <a:t>✅ What to Include</a:t>
            </a:r>
          </a:p>
          <a:p>
            <a:pPr>
              <a:lnSpc>
                <a:spcPct val="150000"/>
              </a:lnSpc>
            </a:pPr>
            <a:endParaRPr lang="en-GB" sz="1200" b="1" dirty="0">
              <a:latin typeface="Aptos" panose="020B0004020202020204" pitchFamily="34" charset="0"/>
            </a:endParaRPr>
          </a:p>
          <a:p>
            <a:pPr>
              <a:lnSpc>
                <a:spcPct val="150000"/>
              </a:lnSpc>
            </a:pPr>
            <a:r>
              <a:rPr lang="en-GB" sz="1200" dirty="0">
                <a:latin typeface="Aptos" panose="020B0004020202020204" pitchFamily="34" charset="0"/>
              </a:rPr>
              <a:t>☐ Revisit your Literature Tracking and Analysis Workbook where you grouped articles and initial findings under each theme.</a:t>
            </a:r>
          </a:p>
          <a:p>
            <a:pPr>
              <a:lnSpc>
                <a:spcPct val="150000"/>
              </a:lnSpc>
            </a:pPr>
            <a:r>
              <a:rPr lang="en-GB" sz="1200" dirty="0">
                <a:latin typeface="Aptos" panose="020B0004020202020204" pitchFamily="34" charset="0"/>
              </a:rPr>
              <a:t>☐ Select 2–3 relevant sources that strongly support the theme you're writing about.</a:t>
            </a:r>
          </a:p>
          <a:p>
            <a:pPr>
              <a:lnSpc>
                <a:spcPct val="150000"/>
              </a:lnSpc>
            </a:pPr>
            <a:r>
              <a:rPr lang="en-GB" sz="1200" dirty="0">
                <a:latin typeface="Aptos" panose="020B0004020202020204" pitchFamily="34" charset="0"/>
              </a:rPr>
              <a:t>☐ Summarise the key ideas each article presents in relation to the theme.</a:t>
            </a:r>
          </a:p>
          <a:p>
            <a:pPr>
              <a:lnSpc>
                <a:spcPct val="150000"/>
              </a:lnSpc>
            </a:pPr>
            <a:r>
              <a:rPr lang="en-GB" sz="1200" dirty="0">
                <a:latin typeface="Aptos" panose="020B0004020202020204" pitchFamily="34" charset="0"/>
              </a:rPr>
              <a:t>☐ Explain whether the sources agree, offer different perspectives, or highlight gaps in the research.</a:t>
            </a:r>
          </a:p>
          <a:p>
            <a:pPr>
              <a:lnSpc>
                <a:spcPct val="150000"/>
              </a:lnSpc>
            </a:pPr>
            <a:r>
              <a:rPr lang="en-GB" sz="1200" dirty="0">
                <a:latin typeface="Aptos" panose="020B0004020202020204" pitchFamily="34" charset="0"/>
              </a:rPr>
              <a:t>☐ Discuss how these article findings help to answer your research question.</a:t>
            </a:r>
          </a:p>
          <a:p>
            <a:pPr>
              <a:lnSpc>
                <a:spcPct val="150000"/>
              </a:lnSpc>
            </a:pPr>
            <a:r>
              <a:rPr lang="en-GB" sz="1200" dirty="0">
                <a:latin typeface="Aptos" panose="020B0004020202020204" pitchFamily="34" charset="0"/>
              </a:rPr>
              <a:t>☐ Integrate your citations smoothly within your writing - avoid listing without explanation.</a:t>
            </a:r>
          </a:p>
        </p:txBody>
      </p:sp>
      <p:cxnSp>
        <p:nvCxnSpPr>
          <p:cNvPr id="10" name="Straight Connector 9">
            <a:extLst>
              <a:ext uri="{FF2B5EF4-FFF2-40B4-BE49-F238E27FC236}">
                <a16:creationId xmlns:a16="http://schemas.microsoft.com/office/drawing/2014/main" id="{2257AE48-C132-C92F-4D16-099D44B5F646}"/>
              </a:ext>
            </a:extLst>
          </p:cNvPr>
          <p:cNvCxnSpPr>
            <a:cxnSpLocks/>
          </p:cNvCxnSpPr>
          <p:nvPr/>
        </p:nvCxnSpPr>
        <p:spPr>
          <a:xfrm>
            <a:off x="5997891" y="4539506"/>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533E89DF-BB13-0C38-50C6-450C5BBC792C}"/>
              </a:ext>
            </a:extLst>
          </p:cNvPr>
          <p:cNvSpPr txBox="1"/>
          <p:nvPr/>
        </p:nvSpPr>
        <p:spPr>
          <a:xfrm>
            <a:off x="6095997" y="4735266"/>
            <a:ext cx="6097508" cy="1173206"/>
          </a:xfrm>
          <a:prstGeom prst="rect">
            <a:avLst/>
          </a:prstGeom>
          <a:noFill/>
        </p:spPr>
        <p:txBody>
          <a:bodyPr wrap="square">
            <a:spAutoFit/>
          </a:bodyPr>
          <a:lstStyle/>
          <a:p>
            <a:pPr>
              <a:lnSpc>
                <a:spcPct val="150000"/>
              </a:lnSpc>
            </a:pPr>
            <a:r>
              <a:rPr lang="en-GB" sz="1200" b="1" dirty="0">
                <a:latin typeface="Aptos" panose="020B0004020202020204" pitchFamily="34" charset="0"/>
              </a:rPr>
              <a:t>📘 Tip</a:t>
            </a:r>
          </a:p>
          <a:p>
            <a:pPr>
              <a:lnSpc>
                <a:spcPct val="150000"/>
              </a:lnSpc>
            </a:pPr>
            <a:r>
              <a:rPr lang="en-GB" sz="1200" dirty="0">
                <a:latin typeface="Aptos" panose="020B0004020202020204" pitchFamily="34" charset="0"/>
              </a:rPr>
              <a:t>Return to your </a:t>
            </a:r>
            <a:r>
              <a:rPr lang="en-GB" sz="1200" b="1" dirty="0">
                <a:latin typeface="Aptos" panose="020B0004020202020204" pitchFamily="34" charset="0"/>
              </a:rPr>
              <a:t>Literature Tracking and Analysis Workbook</a:t>
            </a:r>
            <a:r>
              <a:rPr lang="en-GB" sz="1200" dirty="0">
                <a:latin typeface="Aptos" panose="020B0004020202020204" pitchFamily="34" charset="0"/>
              </a:rPr>
              <a:t> from Chapter 3. This section is all about pulling that analysis into your writing. One paragraph per article is usually enough - keep it focused and always link back to the theme and title.</a:t>
            </a:r>
          </a:p>
        </p:txBody>
      </p:sp>
    </p:spTree>
    <p:extLst>
      <p:ext uri="{BB962C8B-B14F-4D97-AF65-F5344CB8AC3E}">
        <p14:creationId xmlns:p14="http://schemas.microsoft.com/office/powerpoint/2010/main" val="6798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anim calcmode="lin" valueType="num">
                                      <p:cBhvr>
                                        <p:cTn id="34" dur="1000" fill="hold"/>
                                        <p:tgtEl>
                                          <p:spTgt spid="14"/>
                                        </p:tgtEl>
                                        <p:attrNameLst>
                                          <p:attrName>ppt_x</p:attrName>
                                        </p:attrNameLst>
                                      </p:cBhvr>
                                      <p:tavLst>
                                        <p:tav tm="0">
                                          <p:val>
                                            <p:strVal val="#ppt_x"/>
                                          </p:val>
                                        </p:tav>
                                        <p:tav tm="100000">
                                          <p:val>
                                            <p:strVal val="#ppt_x"/>
                                          </p:val>
                                        </p:tav>
                                      </p:tavLst>
                                    </p:anim>
                                    <p:anim calcmode="lin" valueType="num">
                                      <p:cBhvr>
                                        <p:cTn id="3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5" grpId="0"/>
      <p:bldP spid="1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5D387-307C-B267-D618-DF196E3960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28EF66-E458-1351-E3DA-584ED3CF240B}"/>
              </a:ext>
            </a:extLst>
          </p:cNvPr>
          <p:cNvSpPr txBox="1">
            <a:spLocks/>
          </p:cNvSpPr>
          <p:nvPr/>
        </p:nvSpPr>
        <p:spPr>
          <a:xfrm>
            <a:off x="505214" y="-83962"/>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Theme Sub Section 7 – Connections to Other Themes </a:t>
            </a:r>
          </a:p>
        </p:txBody>
      </p:sp>
      <p:sp>
        <p:nvSpPr>
          <p:cNvPr id="3" name="Rectangle 2">
            <a:extLst>
              <a:ext uri="{FF2B5EF4-FFF2-40B4-BE49-F238E27FC236}">
                <a16:creationId xmlns:a16="http://schemas.microsoft.com/office/drawing/2014/main" id="{4F1419E0-BD56-47AD-7A68-8C53CA183D1C}"/>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C2B9C9A-1180-DC99-768B-C1EDEBDB7C83}"/>
              </a:ext>
            </a:extLst>
          </p:cNvPr>
          <p:cNvSpPr txBox="1"/>
          <p:nvPr/>
        </p:nvSpPr>
        <p:spPr>
          <a:xfrm>
            <a:off x="543466" y="805109"/>
            <a:ext cx="11267441" cy="1164229"/>
          </a:xfrm>
          <a:prstGeom prst="rect">
            <a:avLst/>
          </a:prstGeom>
          <a:noFill/>
        </p:spPr>
        <p:txBody>
          <a:bodyPr wrap="square">
            <a:spAutoFit/>
          </a:bodyPr>
          <a:lstStyle/>
          <a:p>
            <a:pPr algn="ctr">
              <a:lnSpc>
                <a:spcPct val="150000"/>
              </a:lnSpc>
            </a:pPr>
            <a:r>
              <a:rPr lang="en-GB" sz="1600" b="1" dirty="0">
                <a:latin typeface="Aptos" panose="020B0004020202020204" pitchFamily="34" charset="0"/>
              </a:rPr>
              <a:t>Highlight overlaps or tensions between your themes.</a:t>
            </a:r>
            <a:br>
              <a:rPr lang="en-GB" sz="1600" dirty="0">
                <a:latin typeface="Aptos" panose="020B0004020202020204" pitchFamily="34" charset="0"/>
              </a:rPr>
            </a:br>
            <a:r>
              <a:rPr lang="en-GB" sz="1600" dirty="0">
                <a:latin typeface="Aptos" panose="020B0004020202020204" pitchFamily="34" charset="0"/>
              </a:rPr>
              <a:t>This section shows that your analysis is cohesive. Themes often interlink or influence one another - acknowledging this demonstrates critical thinking and a deeper understanding of your findings.</a:t>
            </a:r>
          </a:p>
        </p:txBody>
      </p:sp>
      <p:cxnSp>
        <p:nvCxnSpPr>
          <p:cNvPr id="7" name="Straight Connector 6">
            <a:extLst>
              <a:ext uri="{FF2B5EF4-FFF2-40B4-BE49-F238E27FC236}">
                <a16:creationId xmlns:a16="http://schemas.microsoft.com/office/drawing/2014/main" id="{5C424AE1-0032-3FA3-579F-F94A3B2D0F52}"/>
              </a:ext>
            </a:extLst>
          </p:cNvPr>
          <p:cNvCxnSpPr>
            <a:cxnSpLocks/>
          </p:cNvCxnSpPr>
          <p:nvPr/>
        </p:nvCxnSpPr>
        <p:spPr>
          <a:xfrm>
            <a:off x="6372451" y="2606566"/>
            <a:ext cx="0" cy="380109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A6F1996-8246-2915-4D8F-84DBF7855931}"/>
              </a:ext>
            </a:extLst>
          </p:cNvPr>
          <p:cNvCxnSpPr/>
          <p:nvPr/>
        </p:nvCxnSpPr>
        <p:spPr>
          <a:xfrm>
            <a:off x="6372451" y="4589967"/>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0969EF2-19D1-D5A8-58CE-3F359514583C}"/>
              </a:ext>
            </a:extLst>
          </p:cNvPr>
          <p:cNvSpPr txBox="1"/>
          <p:nvPr/>
        </p:nvSpPr>
        <p:spPr>
          <a:xfrm>
            <a:off x="6567715" y="2636088"/>
            <a:ext cx="5243192" cy="1677126"/>
          </a:xfrm>
          <a:prstGeom prst="rect">
            <a:avLst/>
          </a:prstGeom>
          <a:noFill/>
        </p:spPr>
        <p:txBody>
          <a:bodyPr wrap="square">
            <a:spAutoFit/>
          </a:bodyPr>
          <a:lstStyle/>
          <a:p>
            <a:pPr>
              <a:lnSpc>
                <a:spcPct val="150000"/>
              </a:lnSpc>
            </a:pPr>
            <a:r>
              <a:rPr lang="en-GB" sz="1400" b="1" dirty="0">
                <a:latin typeface="Aptos" panose="020B0004020202020204" pitchFamily="34" charset="0"/>
              </a:rPr>
              <a:t>🧠 Key Questions to Think About</a:t>
            </a:r>
          </a:p>
          <a:p>
            <a:pPr>
              <a:lnSpc>
                <a:spcPct val="150000"/>
              </a:lnSpc>
            </a:pPr>
            <a:r>
              <a:rPr lang="en-GB" sz="1400" dirty="0">
                <a:latin typeface="Aptos" panose="020B0004020202020204" pitchFamily="34" charset="0"/>
              </a:rPr>
              <a:t>• Does this theme overlap with one I’ve already written about?</a:t>
            </a:r>
            <a:br>
              <a:rPr lang="en-GB" sz="1400" dirty="0">
                <a:latin typeface="Aptos" panose="020B0004020202020204" pitchFamily="34" charset="0"/>
              </a:rPr>
            </a:br>
            <a:r>
              <a:rPr lang="en-GB" sz="1400" dirty="0">
                <a:latin typeface="Aptos" panose="020B0004020202020204" pitchFamily="34" charset="0"/>
              </a:rPr>
              <a:t>• Are there shared causes, outcomes, or challenges?</a:t>
            </a:r>
            <a:br>
              <a:rPr lang="en-GB" sz="1400" dirty="0">
                <a:latin typeface="Aptos" panose="020B0004020202020204" pitchFamily="34" charset="0"/>
              </a:rPr>
            </a:br>
            <a:r>
              <a:rPr lang="en-GB" sz="1400" dirty="0">
                <a:latin typeface="Aptos" panose="020B0004020202020204" pitchFamily="34" charset="0"/>
              </a:rPr>
              <a:t>• Did any of my articles mention multiple themes together?</a:t>
            </a:r>
            <a:br>
              <a:rPr lang="en-GB" sz="1400" dirty="0">
                <a:latin typeface="Aptos" panose="020B0004020202020204" pitchFamily="34" charset="0"/>
              </a:rPr>
            </a:br>
            <a:r>
              <a:rPr lang="en-GB" sz="1400" dirty="0">
                <a:latin typeface="Aptos" panose="020B0004020202020204" pitchFamily="34" charset="0"/>
              </a:rPr>
              <a:t>• Do these links help to better explain the issue I’m researching?</a:t>
            </a:r>
          </a:p>
        </p:txBody>
      </p:sp>
      <p:sp>
        <p:nvSpPr>
          <p:cNvPr id="13" name="TextBox 12">
            <a:extLst>
              <a:ext uri="{FF2B5EF4-FFF2-40B4-BE49-F238E27FC236}">
                <a16:creationId xmlns:a16="http://schemas.microsoft.com/office/drawing/2014/main" id="{F416BC49-89D4-5C02-6204-4EAA9231B51D}"/>
              </a:ext>
            </a:extLst>
          </p:cNvPr>
          <p:cNvSpPr txBox="1"/>
          <p:nvPr/>
        </p:nvSpPr>
        <p:spPr>
          <a:xfrm>
            <a:off x="6462630" y="488675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This doesn’t need to be a long section - 1–2 paragraphs is usually enough. It’s about showing the bigger picture and helping the reader see how all your findings fit together.</a:t>
            </a:r>
          </a:p>
        </p:txBody>
      </p:sp>
      <p:sp>
        <p:nvSpPr>
          <p:cNvPr id="15" name="TextBox 14">
            <a:extLst>
              <a:ext uri="{FF2B5EF4-FFF2-40B4-BE49-F238E27FC236}">
                <a16:creationId xmlns:a16="http://schemas.microsoft.com/office/drawing/2014/main" id="{0E1541BA-A2F3-45E3-8A1B-5359C05611A8}"/>
              </a:ext>
            </a:extLst>
          </p:cNvPr>
          <p:cNvSpPr txBox="1"/>
          <p:nvPr/>
        </p:nvSpPr>
        <p:spPr>
          <a:xfrm>
            <a:off x="270251" y="2365239"/>
            <a:ext cx="6006552" cy="3750194"/>
          </a:xfrm>
          <a:prstGeom prst="rect">
            <a:avLst/>
          </a:prstGeom>
          <a:noFill/>
        </p:spPr>
        <p:txBody>
          <a:bodyPr wrap="square">
            <a:spAutoFit/>
          </a:bodyPr>
          <a:lstStyle/>
          <a:p>
            <a:pPr>
              <a:lnSpc>
                <a:spcPct val="150000"/>
              </a:lnSpc>
            </a:pPr>
            <a:r>
              <a:rPr lang="en-GB" sz="1600" b="1" dirty="0">
                <a:latin typeface="Aptos" panose="020B0004020202020204" pitchFamily="34" charset="0"/>
              </a:rPr>
              <a:t>✅ What to Include</a:t>
            </a:r>
          </a:p>
          <a:p>
            <a:pPr>
              <a:lnSpc>
                <a:spcPct val="150000"/>
              </a:lnSpc>
            </a:pPr>
            <a:r>
              <a:rPr lang="en-GB" sz="1600" dirty="0">
                <a:latin typeface="Aptos" panose="020B0004020202020204" pitchFamily="34" charset="0"/>
              </a:rPr>
              <a:t>☐ A clear explanation of how this theme links to one or more of your other themes</a:t>
            </a:r>
            <a:br>
              <a:rPr lang="en-GB" sz="1600" dirty="0">
                <a:latin typeface="Aptos" panose="020B0004020202020204" pitchFamily="34" charset="0"/>
              </a:rPr>
            </a:br>
            <a:r>
              <a:rPr lang="en-GB" sz="1600" dirty="0">
                <a:latin typeface="Aptos" panose="020B0004020202020204" pitchFamily="34" charset="0"/>
              </a:rPr>
              <a:t>☐ A short example of a shared issue, concept, or finding across themes</a:t>
            </a:r>
            <a:br>
              <a:rPr lang="en-GB" sz="1600" dirty="0">
                <a:latin typeface="Aptos" panose="020B0004020202020204" pitchFamily="34" charset="0"/>
              </a:rPr>
            </a:br>
            <a:r>
              <a:rPr lang="en-GB" sz="1600" dirty="0">
                <a:latin typeface="Aptos" panose="020B0004020202020204" pitchFamily="34" charset="0"/>
              </a:rPr>
              <a:t>☐ A comment on whether the themes complement or contradict one another</a:t>
            </a:r>
            <a:br>
              <a:rPr lang="en-GB" sz="1600" dirty="0">
                <a:latin typeface="Aptos" panose="020B0004020202020204" pitchFamily="34" charset="0"/>
              </a:rPr>
            </a:br>
            <a:r>
              <a:rPr lang="en-GB" sz="1600" dirty="0">
                <a:latin typeface="Aptos" panose="020B0004020202020204" pitchFamily="34" charset="0"/>
              </a:rPr>
              <a:t>☐ Reference to the literature if sources also made similar links</a:t>
            </a:r>
            <a:br>
              <a:rPr lang="en-GB" sz="1600" dirty="0">
                <a:latin typeface="Aptos" panose="020B0004020202020204" pitchFamily="34" charset="0"/>
              </a:rPr>
            </a:br>
            <a:r>
              <a:rPr lang="en-GB" sz="1600" dirty="0">
                <a:latin typeface="Aptos" panose="020B0004020202020204" pitchFamily="34" charset="0"/>
              </a:rPr>
              <a:t>☐ A sentence that reminds the reader how these connections support your </a:t>
            </a:r>
            <a:r>
              <a:rPr lang="en-GB" sz="1600" b="1" dirty="0">
                <a:latin typeface="Aptos" panose="020B0004020202020204" pitchFamily="34" charset="0"/>
              </a:rPr>
              <a:t>research aim</a:t>
            </a:r>
            <a:endParaRPr lang="en-GB" sz="1600" dirty="0">
              <a:latin typeface="Aptos" panose="020B0004020202020204" pitchFamily="34" charset="0"/>
            </a:endParaRPr>
          </a:p>
        </p:txBody>
      </p:sp>
    </p:spTree>
    <p:extLst>
      <p:ext uri="{BB962C8B-B14F-4D97-AF65-F5344CB8AC3E}">
        <p14:creationId xmlns:p14="http://schemas.microsoft.com/office/powerpoint/2010/main" val="441870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E5054-FCDC-6973-CFEF-6FA87197B7FC}"/>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5DAB983-0D83-A793-A53F-F053E21BAD5E}"/>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534224F-C651-0693-4798-65EFFF3F3CE4}"/>
              </a:ext>
            </a:extLst>
          </p:cNvPr>
          <p:cNvSpPr>
            <a:spLocks noGrp="1"/>
          </p:cNvSpPr>
          <p:nvPr>
            <p:ph type="title"/>
          </p:nvPr>
        </p:nvSpPr>
        <p:spPr>
          <a:xfrm>
            <a:off x="284754" y="-117131"/>
            <a:ext cx="11481847" cy="1325563"/>
          </a:xfrm>
        </p:spPr>
        <p:txBody>
          <a:bodyPr>
            <a:normAutofit/>
          </a:bodyPr>
          <a:lstStyle/>
          <a:p>
            <a:pPr algn="ctr"/>
            <a:r>
              <a:rPr lang="en-GB" sz="2800" b="1" dirty="0">
                <a:latin typeface="Aptos" panose="020B0004020202020204" pitchFamily="34" charset="0"/>
              </a:rPr>
              <a:t>Turning the Theme into a Chapter 4 Section - Example📖</a:t>
            </a:r>
          </a:p>
        </p:txBody>
      </p:sp>
      <p:sp>
        <p:nvSpPr>
          <p:cNvPr id="5" name="TextBox 4">
            <a:extLst>
              <a:ext uri="{FF2B5EF4-FFF2-40B4-BE49-F238E27FC236}">
                <a16:creationId xmlns:a16="http://schemas.microsoft.com/office/drawing/2014/main" id="{156286A6-59AE-E19E-0D52-047EADD8AC6B}"/>
              </a:ext>
            </a:extLst>
          </p:cNvPr>
          <p:cNvSpPr txBox="1"/>
          <p:nvPr/>
        </p:nvSpPr>
        <p:spPr>
          <a:xfrm>
            <a:off x="0" y="971518"/>
            <a:ext cx="5703906" cy="954107"/>
          </a:xfrm>
          <a:prstGeom prst="rect">
            <a:avLst/>
          </a:prstGeom>
          <a:noFill/>
        </p:spPr>
        <p:txBody>
          <a:bodyPr wrap="square">
            <a:spAutoFit/>
          </a:bodyPr>
          <a:lstStyle/>
          <a:p>
            <a:pPr algn="ctr">
              <a:buNone/>
            </a:pPr>
            <a:r>
              <a:rPr lang="en-GB" sz="1400" b="1" dirty="0">
                <a:latin typeface="Aptos" panose="020B0004020202020204" pitchFamily="34" charset="0"/>
              </a:rPr>
              <a:t>Stage 3 Possible Theme</a:t>
            </a:r>
          </a:p>
          <a:p>
            <a:pPr algn="ctr">
              <a:buNone/>
            </a:pPr>
            <a:r>
              <a:rPr lang="en-GB" sz="1400" b="1" dirty="0">
                <a:latin typeface="Aptos" panose="020B0004020202020204" pitchFamily="34" charset="0"/>
              </a:rPr>
              <a:t>Theme 1: Stigma and Fear of Negative Reactions</a:t>
            </a:r>
            <a:endParaRPr lang="en-GB" sz="1400" dirty="0">
              <a:latin typeface="Aptos" panose="020B0004020202020204" pitchFamily="34" charset="0"/>
            </a:endParaRPr>
          </a:p>
          <a:p>
            <a:pPr algn="ctr">
              <a:buNone/>
            </a:pPr>
            <a:r>
              <a:rPr lang="en-GB" sz="1400" dirty="0">
                <a:latin typeface="Aptos" panose="020B0004020202020204" pitchFamily="34" charset="0"/>
              </a:rPr>
              <a:t>Once the theme has been confirmed, it becomes one of the main headings in Chapter 4.</a:t>
            </a:r>
          </a:p>
        </p:txBody>
      </p:sp>
      <p:graphicFrame>
        <p:nvGraphicFramePr>
          <p:cNvPr id="10" name="Table 9">
            <a:extLst>
              <a:ext uri="{FF2B5EF4-FFF2-40B4-BE49-F238E27FC236}">
                <a16:creationId xmlns:a16="http://schemas.microsoft.com/office/drawing/2014/main" id="{8D8D8616-9507-C0E5-232E-8FB3D81E0F83}"/>
              </a:ext>
            </a:extLst>
          </p:cNvPr>
          <p:cNvGraphicFramePr>
            <a:graphicFrameLocks noGrp="1"/>
          </p:cNvGraphicFramePr>
          <p:nvPr/>
        </p:nvGraphicFramePr>
        <p:xfrm>
          <a:off x="284754" y="1925625"/>
          <a:ext cx="11663406" cy="4454868"/>
        </p:xfrm>
        <a:graphic>
          <a:graphicData uri="http://schemas.openxmlformats.org/drawingml/2006/table">
            <a:tbl>
              <a:tblPr>
                <a:tableStyleId>{5C22544A-7EE6-4342-B048-85BDC9FD1C3A}</a:tableStyleId>
              </a:tblPr>
              <a:tblGrid>
                <a:gridCol w="3057886">
                  <a:extLst>
                    <a:ext uri="{9D8B030D-6E8A-4147-A177-3AD203B41FA5}">
                      <a16:colId xmlns:a16="http://schemas.microsoft.com/office/drawing/2014/main" val="356668148"/>
                    </a:ext>
                  </a:extLst>
                </a:gridCol>
                <a:gridCol w="8605520">
                  <a:extLst>
                    <a:ext uri="{9D8B030D-6E8A-4147-A177-3AD203B41FA5}">
                      <a16:colId xmlns:a16="http://schemas.microsoft.com/office/drawing/2014/main" val="1272976035"/>
                    </a:ext>
                  </a:extLst>
                </a:gridCol>
              </a:tblGrid>
              <a:tr h="415788">
                <a:tc>
                  <a:txBody>
                    <a:bodyPr/>
                    <a:lstStyle/>
                    <a:p>
                      <a:pPr algn="ctr">
                        <a:buNone/>
                      </a:pPr>
                      <a:r>
                        <a:rPr lang="en-GB" sz="1400" b="1">
                          <a:latin typeface="Aptos" panose="020B0004020202020204" pitchFamily="34" charset="0"/>
                        </a:rPr>
                        <a:t>Area to Cover</a:t>
                      </a:r>
                    </a:p>
                  </a:txBody>
                  <a:tcPr marL="47689" marR="47689" marT="23844" marB="23844" anchor="ctr">
                    <a:solidFill>
                      <a:schemeClr val="accent1">
                        <a:lumMod val="40000"/>
                        <a:lumOff val="60000"/>
                      </a:schemeClr>
                    </a:solidFill>
                  </a:tcPr>
                </a:tc>
                <a:tc>
                  <a:txBody>
                    <a:bodyPr/>
                    <a:lstStyle/>
                    <a:p>
                      <a:pPr algn="ctr">
                        <a:buNone/>
                      </a:pPr>
                      <a:r>
                        <a:rPr lang="en-GB" sz="1400" b="1" dirty="0">
                          <a:latin typeface="Aptos" panose="020B0004020202020204" pitchFamily="34" charset="0"/>
                        </a:rPr>
                        <a:t>What This Could Include for “Stigma and Fear of Negative Reactions”</a:t>
                      </a:r>
                    </a:p>
                  </a:txBody>
                  <a:tcPr marL="47689" marR="47689" marT="23844" marB="23844" anchor="ctr">
                    <a:solidFill>
                      <a:schemeClr val="accent1">
                        <a:lumMod val="40000"/>
                        <a:lumOff val="60000"/>
                      </a:schemeClr>
                    </a:solidFill>
                  </a:tcPr>
                </a:tc>
                <a:extLst>
                  <a:ext uri="{0D108BD9-81ED-4DB2-BD59-A6C34878D82A}">
                    <a16:rowId xmlns:a16="http://schemas.microsoft.com/office/drawing/2014/main" val="746951888"/>
                  </a:ext>
                </a:extLst>
              </a:tr>
              <a:tr h="415788">
                <a:tc>
                  <a:txBody>
                    <a:bodyPr/>
                    <a:lstStyle/>
                    <a:p>
                      <a:pPr>
                        <a:buNone/>
                      </a:pPr>
                      <a:r>
                        <a:rPr lang="en-GB" sz="1400" dirty="0">
                          <a:latin typeface="Aptos" panose="020B0004020202020204" pitchFamily="34" charset="0"/>
                        </a:rPr>
                        <a:t>1. Definition and Key Terminology</a:t>
                      </a:r>
                    </a:p>
                  </a:txBody>
                  <a:tcPr marL="47689" marR="47689" marT="23844" marB="23844" anchor="ctr"/>
                </a:tc>
                <a:tc>
                  <a:txBody>
                    <a:bodyPr/>
                    <a:lstStyle/>
                    <a:p>
                      <a:pPr>
                        <a:buNone/>
                      </a:pPr>
                      <a:r>
                        <a:rPr lang="en-GB" sz="1400">
                          <a:latin typeface="Aptos" panose="020B0004020202020204" pitchFamily="34" charset="0"/>
                        </a:rPr>
                        <a:t>Define stigma and explain what is meant by fear of negative reactions within mental health help-seeking.</a:t>
                      </a:r>
                    </a:p>
                  </a:txBody>
                  <a:tcPr marL="47689" marR="47689" marT="23844" marB="23844" anchor="ctr"/>
                </a:tc>
                <a:extLst>
                  <a:ext uri="{0D108BD9-81ED-4DB2-BD59-A6C34878D82A}">
                    <a16:rowId xmlns:a16="http://schemas.microsoft.com/office/drawing/2014/main" val="339277402"/>
                  </a:ext>
                </a:extLst>
              </a:tr>
              <a:tr h="415788">
                <a:tc>
                  <a:txBody>
                    <a:bodyPr/>
                    <a:lstStyle/>
                    <a:p>
                      <a:pPr>
                        <a:buNone/>
                      </a:pPr>
                      <a:r>
                        <a:rPr lang="en-GB" sz="1400">
                          <a:latin typeface="Aptos" panose="020B0004020202020204" pitchFamily="34" charset="0"/>
                        </a:rPr>
                        <a:t>2. Background or Context</a:t>
                      </a:r>
                    </a:p>
                  </a:txBody>
                  <a:tcPr marL="47689" marR="47689" marT="23844" marB="23844" anchor="ctr"/>
                </a:tc>
                <a:tc>
                  <a:txBody>
                    <a:bodyPr/>
                    <a:lstStyle/>
                    <a:p>
                      <a:pPr>
                        <a:buNone/>
                      </a:pPr>
                      <a:r>
                        <a:rPr lang="en-GB" sz="1400">
                          <a:latin typeface="Aptos" panose="020B0004020202020204" pitchFamily="34" charset="0"/>
                        </a:rPr>
                        <a:t>Provide background about mental health stigma and attitudes towards seeking professional support.</a:t>
                      </a:r>
                    </a:p>
                  </a:txBody>
                  <a:tcPr marL="47689" marR="47689" marT="23844" marB="23844" anchor="ctr"/>
                </a:tc>
                <a:extLst>
                  <a:ext uri="{0D108BD9-81ED-4DB2-BD59-A6C34878D82A}">
                    <a16:rowId xmlns:a16="http://schemas.microsoft.com/office/drawing/2014/main" val="1029228187"/>
                  </a:ext>
                </a:extLst>
              </a:tr>
              <a:tr h="415788">
                <a:tc>
                  <a:txBody>
                    <a:bodyPr/>
                    <a:lstStyle/>
                    <a:p>
                      <a:pPr>
                        <a:buNone/>
                      </a:pPr>
                      <a:r>
                        <a:rPr lang="en-GB" sz="1400" dirty="0">
                          <a:latin typeface="Aptos" panose="020B0004020202020204" pitchFamily="34" charset="0"/>
                        </a:rPr>
                        <a:t>3. Impact on the Research Question</a:t>
                      </a:r>
                    </a:p>
                  </a:txBody>
                  <a:tcPr marL="47689" marR="47689" marT="23844" marB="23844" anchor="ctr"/>
                </a:tc>
                <a:tc>
                  <a:txBody>
                    <a:bodyPr/>
                    <a:lstStyle/>
                    <a:p>
                      <a:pPr>
                        <a:buNone/>
                      </a:pPr>
                      <a:r>
                        <a:rPr lang="en-GB" sz="1400">
                          <a:latin typeface="Aptos" panose="020B0004020202020204" pitchFamily="34" charset="0"/>
                        </a:rPr>
                        <a:t>Explain how stigma, embarrassment and fear of judgement may affect whether young people seek support.</a:t>
                      </a:r>
                    </a:p>
                  </a:txBody>
                  <a:tcPr marL="47689" marR="47689" marT="23844" marB="23844" anchor="ctr"/>
                </a:tc>
                <a:extLst>
                  <a:ext uri="{0D108BD9-81ED-4DB2-BD59-A6C34878D82A}">
                    <a16:rowId xmlns:a16="http://schemas.microsoft.com/office/drawing/2014/main" val="295927847"/>
                  </a:ext>
                </a:extLst>
              </a:tr>
              <a:tr h="415788">
                <a:tc>
                  <a:txBody>
                    <a:bodyPr/>
                    <a:lstStyle/>
                    <a:p>
                      <a:pPr>
                        <a:buNone/>
                      </a:pPr>
                      <a:r>
                        <a:rPr lang="en-GB" sz="1400" dirty="0">
                          <a:latin typeface="Aptos" panose="020B0004020202020204" pitchFamily="34" charset="0"/>
                        </a:rPr>
                        <a:t>4. Relevant Data and Statistics</a:t>
                      </a:r>
                    </a:p>
                  </a:txBody>
                  <a:tcPr marL="47689" marR="47689" marT="23844" marB="23844" anchor="ctr"/>
                </a:tc>
                <a:tc>
                  <a:txBody>
                    <a:bodyPr/>
                    <a:lstStyle/>
                    <a:p>
                      <a:pPr>
                        <a:buNone/>
                      </a:pPr>
                      <a:r>
                        <a:rPr lang="en-GB" sz="1400">
                          <a:latin typeface="Aptos" panose="020B0004020202020204" pitchFamily="34" charset="0"/>
                        </a:rPr>
                        <a:t>Use suitable statistics to demonstrate the scale or impact of stigma and help-seeking barriers.</a:t>
                      </a:r>
                    </a:p>
                  </a:txBody>
                  <a:tcPr marL="47689" marR="47689" marT="23844" marB="23844" anchor="ctr"/>
                </a:tc>
                <a:extLst>
                  <a:ext uri="{0D108BD9-81ED-4DB2-BD59-A6C34878D82A}">
                    <a16:rowId xmlns:a16="http://schemas.microsoft.com/office/drawing/2014/main" val="103058067"/>
                  </a:ext>
                </a:extLst>
              </a:tr>
              <a:tr h="593982">
                <a:tc>
                  <a:txBody>
                    <a:bodyPr/>
                    <a:lstStyle/>
                    <a:p>
                      <a:pPr>
                        <a:buNone/>
                      </a:pPr>
                      <a:r>
                        <a:rPr lang="en-GB" sz="1400">
                          <a:latin typeface="Aptos" panose="020B0004020202020204" pitchFamily="34" charset="0"/>
                        </a:rPr>
                        <a:t>5. Theory, Policy or Legislation</a:t>
                      </a:r>
                    </a:p>
                  </a:txBody>
                  <a:tcPr marL="47689" marR="47689" marT="23844" marB="23844" anchor="ctr"/>
                </a:tc>
                <a:tc>
                  <a:txBody>
                    <a:bodyPr/>
                    <a:lstStyle/>
                    <a:p>
                      <a:pPr>
                        <a:buNone/>
                      </a:pPr>
                      <a:r>
                        <a:rPr lang="en-GB" sz="1400" dirty="0">
                          <a:latin typeface="Aptos" panose="020B0004020202020204" pitchFamily="34" charset="0"/>
                        </a:rPr>
                        <a:t>Include relevant theory, mental health policy, professional guidance or legislation that helps explain or address the theme.</a:t>
                      </a:r>
                    </a:p>
                  </a:txBody>
                  <a:tcPr marL="47689" marR="47689" marT="23844" marB="23844" anchor="ctr"/>
                </a:tc>
                <a:extLst>
                  <a:ext uri="{0D108BD9-81ED-4DB2-BD59-A6C34878D82A}">
                    <a16:rowId xmlns:a16="http://schemas.microsoft.com/office/drawing/2014/main" val="1703451853"/>
                  </a:ext>
                </a:extLst>
              </a:tr>
              <a:tr h="593982">
                <a:tc>
                  <a:txBody>
                    <a:bodyPr/>
                    <a:lstStyle/>
                    <a:p>
                      <a:pPr>
                        <a:buNone/>
                      </a:pPr>
                      <a:r>
                        <a:rPr lang="en-GB" sz="1400">
                          <a:latin typeface="Aptos" panose="020B0004020202020204" pitchFamily="34" charset="0"/>
                        </a:rPr>
                        <a:t>6. Positive and Negative Implications</a:t>
                      </a:r>
                    </a:p>
                  </a:txBody>
                  <a:tcPr marL="47689" marR="47689" marT="23844" marB="23844" anchor="ctr"/>
                </a:tc>
                <a:tc>
                  <a:txBody>
                    <a:bodyPr/>
                    <a:lstStyle/>
                    <a:p>
                      <a:pPr>
                        <a:buNone/>
                      </a:pPr>
                      <a:r>
                        <a:rPr lang="en-GB" sz="1400">
                          <a:latin typeface="Aptos" panose="020B0004020202020204" pitchFamily="34" charset="0"/>
                        </a:rPr>
                        <a:t>Discuss consequences such as delayed help-seeking or hiding mental health concerns. Consider what may reduce stigma and encourage help-seeking.</a:t>
                      </a:r>
                    </a:p>
                  </a:txBody>
                  <a:tcPr marL="47689" marR="47689" marT="23844" marB="23844" anchor="ctr"/>
                </a:tc>
                <a:extLst>
                  <a:ext uri="{0D108BD9-81ED-4DB2-BD59-A6C34878D82A}">
                    <a16:rowId xmlns:a16="http://schemas.microsoft.com/office/drawing/2014/main" val="1335837840"/>
                  </a:ext>
                </a:extLst>
              </a:tr>
              <a:tr h="593982">
                <a:tc>
                  <a:txBody>
                    <a:bodyPr/>
                    <a:lstStyle/>
                    <a:p>
                      <a:pPr>
                        <a:buNone/>
                      </a:pPr>
                      <a:r>
                        <a:rPr lang="en-GB" sz="1400" dirty="0">
                          <a:latin typeface="Aptos" panose="020B0004020202020204" pitchFamily="34" charset="0"/>
                        </a:rPr>
                        <a:t>7. Article Examples and Comparisons</a:t>
                      </a:r>
                    </a:p>
                  </a:txBody>
                  <a:tcPr marL="47689" marR="47689" marT="23844" marB="23844" anchor="ctr"/>
                </a:tc>
                <a:tc>
                  <a:txBody>
                    <a:bodyPr/>
                    <a:lstStyle/>
                    <a:p>
                      <a:pPr>
                        <a:buNone/>
                      </a:pPr>
                      <a:r>
                        <a:rPr lang="en-GB" sz="1400">
                          <a:latin typeface="Aptos" panose="020B0004020202020204" pitchFamily="34" charset="0"/>
                        </a:rPr>
                        <a:t>Compare Aguirre Velasco et al. (2020), Radez et al. (2022), McPhail et al. (2024) and El Khatib et al. (2023). Identify agreements, differences and contextual variations.</a:t>
                      </a:r>
                    </a:p>
                  </a:txBody>
                  <a:tcPr marL="47689" marR="47689" marT="23844" marB="23844" anchor="ctr"/>
                </a:tc>
                <a:extLst>
                  <a:ext uri="{0D108BD9-81ED-4DB2-BD59-A6C34878D82A}">
                    <a16:rowId xmlns:a16="http://schemas.microsoft.com/office/drawing/2014/main" val="2163799036"/>
                  </a:ext>
                </a:extLst>
              </a:tr>
              <a:tr h="593982">
                <a:tc>
                  <a:txBody>
                    <a:bodyPr/>
                    <a:lstStyle/>
                    <a:p>
                      <a:pPr>
                        <a:buNone/>
                      </a:pPr>
                      <a:r>
                        <a:rPr lang="en-GB" sz="1400">
                          <a:latin typeface="Aptos" panose="020B0004020202020204" pitchFamily="34" charset="0"/>
                        </a:rPr>
                        <a:t>8. Connections with Other Themes</a:t>
                      </a:r>
                    </a:p>
                  </a:txBody>
                  <a:tcPr marL="47689" marR="47689" marT="23844" marB="23844" anchor="ctr"/>
                </a:tc>
                <a:tc>
                  <a:txBody>
                    <a:bodyPr/>
                    <a:lstStyle/>
                    <a:p>
                      <a:pPr>
                        <a:buNone/>
                      </a:pPr>
                      <a:r>
                        <a:rPr lang="en-GB" sz="1400" dirty="0">
                          <a:latin typeface="Aptos" panose="020B0004020202020204" pitchFamily="34" charset="0"/>
                        </a:rPr>
                        <a:t>Explain how stigma may connect with structural barriers to accessing services and the importance of trust, relationships and support.</a:t>
                      </a:r>
                    </a:p>
                  </a:txBody>
                  <a:tcPr marL="47689" marR="47689" marT="23844" marB="23844" anchor="ctr"/>
                </a:tc>
                <a:extLst>
                  <a:ext uri="{0D108BD9-81ED-4DB2-BD59-A6C34878D82A}">
                    <a16:rowId xmlns:a16="http://schemas.microsoft.com/office/drawing/2014/main" val="414733539"/>
                  </a:ext>
                </a:extLst>
              </a:tr>
            </a:tbl>
          </a:graphicData>
        </a:graphic>
      </p:graphicFrame>
      <p:sp>
        <p:nvSpPr>
          <p:cNvPr id="14" name="TextBox 13">
            <a:extLst>
              <a:ext uri="{FF2B5EF4-FFF2-40B4-BE49-F238E27FC236}">
                <a16:creationId xmlns:a16="http://schemas.microsoft.com/office/drawing/2014/main" id="{6A1F2AB6-AB85-EBBB-35BC-12D94336BC4F}"/>
              </a:ext>
            </a:extLst>
          </p:cNvPr>
          <p:cNvSpPr txBox="1"/>
          <p:nvPr/>
        </p:nvSpPr>
        <p:spPr>
          <a:xfrm>
            <a:off x="6278879" y="1186961"/>
            <a:ext cx="5118431" cy="523220"/>
          </a:xfrm>
          <a:prstGeom prst="rect">
            <a:avLst/>
          </a:prstGeom>
          <a:noFill/>
        </p:spPr>
        <p:txBody>
          <a:bodyPr wrap="square">
            <a:spAutoFit/>
          </a:bodyPr>
          <a:lstStyle/>
          <a:p>
            <a:pPr algn="ctr">
              <a:buNone/>
            </a:pPr>
            <a:r>
              <a:rPr lang="en-GB" sz="1400" b="1" dirty="0">
                <a:latin typeface="Aptos" panose="020B0004020202020204" pitchFamily="34" charset="0"/>
              </a:rPr>
              <a:t>Chapter 4 Heading</a:t>
            </a:r>
          </a:p>
          <a:p>
            <a:pPr algn="ctr">
              <a:buNone/>
            </a:pPr>
            <a:r>
              <a:rPr lang="en-GB" sz="1400" b="1" dirty="0">
                <a:latin typeface="Aptos" panose="020B0004020202020204" pitchFamily="34" charset="0"/>
              </a:rPr>
              <a:t>4.3 Stigma and Fear of Negative Reactions</a:t>
            </a:r>
            <a:endParaRPr lang="en-GB" sz="1400" dirty="0">
              <a:latin typeface="Aptos" panose="020B0004020202020204" pitchFamily="34" charset="0"/>
            </a:endParaRPr>
          </a:p>
        </p:txBody>
      </p:sp>
      <p:cxnSp>
        <p:nvCxnSpPr>
          <p:cNvPr id="17" name="Straight Arrow Connector 16">
            <a:extLst>
              <a:ext uri="{FF2B5EF4-FFF2-40B4-BE49-F238E27FC236}">
                <a16:creationId xmlns:a16="http://schemas.microsoft.com/office/drawing/2014/main" id="{8A6DE027-9A74-B023-A9E5-9FDC0E2A9BD5}"/>
              </a:ext>
            </a:extLst>
          </p:cNvPr>
          <p:cNvCxnSpPr/>
          <p:nvPr/>
        </p:nvCxnSpPr>
        <p:spPr>
          <a:xfrm>
            <a:off x="5628640" y="1361440"/>
            <a:ext cx="1158240" cy="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179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C08653-B84B-E23C-FDB9-A4D7630E21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BCA504-F4FB-45A9-F156-5B75AB412379}"/>
              </a:ext>
            </a:extLst>
          </p:cNvPr>
          <p:cNvSpPr txBox="1">
            <a:spLocks/>
          </p:cNvSpPr>
          <p:nvPr/>
        </p:nvSpPr>
        <p:spPr>
          <a:xfrm>
            <a:off x="355598" y="-12058"/>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4.6 – Chapter Conclusion  </a:t>
            </a:r>
          </a:p>
        </p:txBody>
      </p:sp>
      <p:sp>
        <p:nvSpPr>
          <p:cNvPr id="3" name="Rectangle 2">
            <a:extLst>
              <a:ext uri="{FF2B5EF4-FFF2-40B4-BE49-F238E27FC236}">
                <a16:creationId xmlns:a16="http://schemas.microsoft.com/office/drawing/2014/main" id="{0BBC4F5F-495C-C55F-67CF-12E4D430D126}"/>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2D40967-BC17-DFF2-1488-E44043A79E85}"/>
              </a:ext>
            </a:extLst>
          </p:cNvPr>
          <p:cNvSpPr txBox="1"/>
          <p:nvPr/>
        </p:nvSpPr>
        <p:spPr>
          <a:xfrm>
            <a:off x="462278" y="933322"/>
            <a:ext cx="11267441" cy="1353960"/>
          </a:xfrm>
          <a:prstGeom prst="rect">
            <a:avLst/>
          </a:prstGeom>
          <a:noFill/>
        </p:spPr>
        <p:txBody>
          <a:bodyPr wrap="square">
            <a:spAutoFit/>
          </a:bodyPr>
          <a:lstStyle/>
          <a:p>
            <a:pPr algn="ctr">
              <a:lnSpc>
                <a:spcPct val="150000"/>
              </a:lnSpc>
            </a:pPr>
            <a:r>
              <a:rPr lang="en-GB" sz="1400" dirty="0">
                <a:latin typeface="Aptos" panose="020B0004020202020204" pitchFamily="34" charset="0"/>
              </a:rPr>
              <a:t>🎯 Wrap up your analysis and prepare the reader for what’s coming next.</a:t>
            </a:r>
          </a:p>
          <a:p>
            <a:pPr algn="ctr">
              <a:lnSpc>
                <a:spcPct val="150000"/>
              </a:lnSpc>
            </a:pPr>
            <a:r>
              <a:rPr lang="en-GB" sz="1400" dirty="0">
                <a:latin typeface="Aptos" panose="020B0004020202020204" pitchFamily="34" charset="0"/>
              </a:rPr>
              <a:t>The conclusion to Chapter 4 should summarise your main findings, remind the reader how they relate to your research question, and signpost to Chapter 5 (Conclusion &amp; Recommendations). Keep it focused and reflective, without introducing new evidence.</a:t>
            </a:r>
          </a:p>
          <a:p>
            <a:pPr algn="ctr">
              <a:lnSpc>
                <a:spcPct val="150000"/>
              </a:lnSpc>
            </a:pPr>
            <a:endParaRPr lang="en-GB" sz="1400" dirty="0">
              <a:latin typeface="Aptos" panose="020B0004020202020204" pitchFamily="34" charset="0"/>
            </a:endParaRPr>
          </a:p>
        </p:txBody>
      </p:sp>
      <p:cxnSp>
        <p:nvCxnSpPr>
          <p:cNvPr id="7" name="Straight Connector 6">
            <a:extLst>
              <a:ext uri="{FF2B5EF4-FFF2-40B4-BE49-F238E27FC236}">
                <a16:creationId xmlns:a16="http://schemas.microsoft.com/office/drawing/2014/main" id="{1D952028-FA19-7405-B65B-1AB1E36E3EC5}"/>
              </a:ext>
            </a:extLst>
          </p:cNvPr>
          <p:cNvCxnSpPr>
            <a:cxnSpLocks/>
          </p:cNvCxnSpPr>
          <p:nvPr/>
        </p:nvCxnSpPr>
        <p:spPr>
          <a:xfrm>
            <a:off x="5733860" y="2356651"/>
            <a:ext cx="0" cy="4029955"/>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E1345CA-9709-453A-7F1C-8F6DF2A04B76}"/>
              </a:ext>
            </a:extLst>
          </p:cNvPr>
          <p:cNvCxnSpPr>
            <a:cxnSpLocks/>
          </p:cNvCxnSpPr>
          <p:nvPr/>
        </p:nvCxnSpPr>
        <p:spPr>
          <a:xfrm>
            <a:off x="5733860" y="4549317"/>
            <a:ext cx="5995859"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96702A4-CCEA-AE80-DD9B-6F61997B8CD8}"/>
              </a:ext>
            </a:extLst>
          </p:cNvPr>
          <p:cNvSpPr txBox="1"/>
          <p:nvPr/>
        </p:nvSpPr>
        <p:spPr>
          <a:xfrm>
            <a:off x="5914930" y="2249977"/>
            <a:ext cx="5633720" cy="2000291"/>
          </a:xfrm>
          <a:prstGeom prst="rect">
            <a:avLst/>
          </a:prstGeom>
          <a:noFill/>
        </p:spPr>
        <p:txBody>
          <a:bodyPr wrap="square">
            <a:spAutoFit/>
          </a:bodyPr>
          <a:lstStyle/>
          <a:p>
            <a:pPr>
              <a:lnSpc>
                <a:spcPct val="150000"/>
              </a:lnSpc>
            </a:pPr>
            <a:r>
              <a:rPr lang="en-GB" sz="1400" b="1" dirty="0">
                <a:latin typeface="Aptos" panose="020B0004020202020204" pitchFamily="34" charset="0"/>
              </a:rPr>
              <a:t>🧠 Key Questions to Think About</a:t>
            </a:r>
          </a:p>
          <a:p>
            <a:pPr>
              <a:lnSpc>
                <a:spcPct val="150000"/>
              </a:lnSpc>
            </a:pPr>
            <a:r>
              <a:rPr lang="en-GB" sz="1400" dirty="0">
                <a:latin typeface="Aptos" panose="020B0004020202020204" pitchFamily="34" charset="0"/>
              </a:rPr>
              <a:t>• What were the main insights from each theme?</a:t>
            </a:r>
            <a:br>
              <a:rPr lang="en-GB" sz="1400" dirty="0">
                <a:latin typeface="Aptos" panose="020B0004020202020204" pitchFamily="34" charset="0"/>
              </a:rPr>
            </a:br>
            <a:r>
              <a:rPr lang="en-GB" sz="1400" dirty="0">
                <a:latin typeface="Aptos" panose="020B0004020202020204" pitchFamily="34" charset="0"/>
              </a:rPr>
              <a:t>• How do they connect or contrast with one another?</a:t>
            </a:r>
            <a:br>
              <a:rPr lang="en-GB" sz="1400" dirty="0">
                <a:latin typeface="Aptos" panose="020B0004020202020204" pitchFamily="34" charset="0"/>
              </a:rPr>
            </a:br>
            <a:r>
              <a:rPr lang="en-GB" sz="1400" dirty="0">
                <a:latin typeface="Aptos" panose="020B0004020202020204" pitchFamily="34" charset="0"/>
              </a:rPr>
              <a:t>• What do these findings say about the issue overall?</a:t>
            </a:r>
            <a:br>
              <a:rPr lang="en-GB" sz="1400" dirty="0">
                <a:latin typeface="Aptos" panose="020B0004020202020204" pitchFamily="34" charset="0"/>
              </a:rPr>
            </a:br>
            <a:r>
              <a:rPr lang="en-GB" sz="1400" dirty="0">
                <a:latin typeface="Aptos" panose="020B0004020202020204" pitchFamily="34" charset="0"/>
              </a:rPr>
              <a:t>• Are there any emerging conclusions or tensions worth highlighting?</a:t>
            </a:r>
            <a:br>
              <a:rPr lang="en-GB" sz="1400" dirty="0">
                <a:latin typeface="Aptos" panose="020B0004020202020204" pitchFamily="34" charset="0"/>
              </a:rPr>
            </a:br>
            <a:r>
              <a:rPr lang="en-GB" sz="1400" dirty="0">
                <a:latin typeface="Aptos" panose="020B0004020202020204" pitchFamily="34" charset="0"/>
              </a:rPr>
              <a:t>• How will you carry this forward into your evaluation in Chapter 5?</a:t>
            </a:r>
          </a:p>
        </p:txBody>
      </p:sp>
      <p:sp>
        <p:nvSpPr>
          <p:cNvPr id="13" name="TextBox 12">
            <a:extLst>
              <a:ext uri="{FF2B5EF4-FFF2-40B4-BE49-F238E27FC236}">
                <a16:creationId xmlns:a16="http://schemas.microsoft.com/office/drawing/2014/main" id="{7AC1CE66-377E-3441-097E-01D0E514A2A0}"/>
              </a:ext>
            </a:extLst>
          </p:cNvPr>
          <p:cNvSpPr txBox="1"/>
          <p:nvPr/>
        </p:nvSpPr>
        <p:spPr>
          <a:xfrm>
            <a:off x="5816835" y="4822647"/>
            <a:ext cx="6196763" cy="1007199"/>
          </a:xfrm>
          <a:prstGeom prst="rect">
            <a:avLst/>
          </a:prstGeom>
          <a:noFill/>
        </p:spPr>
        <p:txBody>
          <a:bodyPr wrap="square">
            <a:spAutoFit/>
          </a:bodyPr>
          <a:lstStyle/>
          <a:p>
            <a:pPr>
              <a:lnSpc>
                <a:spcPct val="150000"/>
              </a:lnSpc>
            </a:pPr>
            <a:r>
              <a:rPr lang="en-GB" sz="1300" dirty="0">
                <a:latin typeface="Aptos" panose="020B0004020202020204" pitchFamily="34" charset="0"/>
              </a:rPr>
              <a:t>📘 </a:t>
            </a:r>
            <a:r>
              <a:rPr lang="en-GB" sz="1300" b="1" dirty="0">
                <a:latin typeface="Aptos" panose="020B0004020202020204" pitchFamily="34" charset="0"/>
              </a:rPr>
              <a:t>Tip:</a:t>
            </a:r>
            <a:br>
              <a:rPr lang="en-GB" sz="1300" dirty="0">
                <a:latin typeface="Aptos" panose="020B0004020202020204" pitchFamily="34" charset="0"/>
              </a:rPr>
            </a:br>
            <a:r>
              <a:rPr lang="en-GB" sz="1400" dirty="0">
                <a:latin typeface="Aptos" panose="020B0004020202020204" pitchFamily="34" charset="0"/>
              </a:rPr>
              <a:t>Think of this as your opportunity to briefly tie it all together - without repeating yourself. You’re answering the question: So, what does all this mean?</a:t>
            </a:r>
            <a:endParaRPr lang="en-GB" sz="1300" dirty="0">
              <a:latin typeface="Aptos" panose="020B0004020202020204" pitchFamily="34" charset="0"/>
            </a:endParaRPr>
          </a:p>
        </p:txBody>
      </p:sp>
      <p:sp>
        <p:nvSpPr>
          <p:cNvPr id="15" name="TextBox 14">
            <a:extLst>
              <a:ext uri="{FF2B5EF4-FFF2-40B4-BE49-F238E27FC236}">
                <a16:creationId xmlns:a16="http://schemas.microsoft.com/office/drawing/2014/main" id="{651A0C9B-458D-E7EF-E27E-74C60B035C24}"/>
              </a:ext>
            </a:extLst>
          </p:cNvPr>
          <p:cNvSpPr txBox="1"/>
          <p:nvPr/>
        </p:nvSpPr>
        <p:spPr>
          <a:xfrm>
            <a:off x="194631" y="2356651"/>
            <a:ext cx="5427572" cy="3473195"/>
          </a:xfrm>
          <a:prstGeom prst="rect">
            <a:avLst/>
          </a:prstGeom>
          <a:noFill/>
        </p:spPr>
        <p:txBody>
          <a:bodyPr wrap="square">
            <a:spAutoFit/>
          </a:bodyPr>
          <a:lstStyle/>
          <a:p>
            <a:pPr>
              <a:lnSpc>
                <a:spcPct val="200000"/>
              </a:lnSpc>
            </a:pPr>
            <a:r>
              <a:rPr lang="en-GB" sz="1600" b="1" dirty="0">
                <a:latin typeface="Aptos" panose="020B0004020202020204" pitchFamily="34" charset="0"/>
              </a:rPr>
              <a:t>✅ What to Include</a:t>
            </a:r>
          </a:p>
          <a:p>
            <a:pPr>
              <a:lnSpc>
                <a:spcPct val="200000"/>
              </a:lnSpc>
            </a:pPr>
            <a:r>
              <a:rPr lang="en-GB" sz="1600" dirty="0">
                <a:latin typeface="Aptos" panose="020B0004020202020204" pitchFamily="34" charset="0"/>
              </a:rPr>
              <a:t>☐ A brief recap of your key themes and what each revealed</a:t>
            </a:r>
            <a:br>
              <a:rPr lang="en-GB" sz="1600" dirty="0">
                <a:latin typeface="Aptos" panose="020B0004020202020204" pitchFamily="34" charset="0"/>
              </a:rPr>
            </a:br>
            <a:r>
              <a:rPr lang="en-GB" sz="1600" dirty="0">
                <a:latin typeface="Aptos" panose="020B0004020202020204" pitchFamily="34" charset="0"/>
              </a:rPr>
              <a:t>☐ A clear link back to your research aim or question</a:t>
            </a:r>
            <a:br>
              <a:rPr lang="en-GB" sz="1600" dirty="0">
                <a:latin typeface="Aptos" panose="020B0004020202020204" pitchFamily="34" charset="0"/>
              </a:rPr>
            </a:br>
            <a:r>
              <a:rPr lang="en-GB" sz="1600" dirty="0">
                <a:latin typeface="Aptos" panose="020B0004020202020204" pitchFamily="34" charset="0"/>
              </a:rPr>
              <a:t>☐ A reflection on what the findings suggest overall</a:t>
            </a:r>
            <a:br>
              <a:rPr lang="en-GB" sz="1600" dirty="0">
                <a:latin typeface="Aptos" panose="020B0004020202020204" pitchFamily="34" charset="0"/>
              </a:rPr>
            </a:br>
            <a:r>
              <a:rPr lang="en-GB" sz="1600" dirty="0">
                <a:latin typeface="Aptos" panose="020B0004020202020204" pitchFamily="34" charset="0"/>
              </a:rPr>
              <a:t>☐ A transition sentence leading to Chapter 5 (e.g. “The following chapter will explore the implications of these findings…”)</a:t>
            </a:r>
          </a:p>
        </p:txBody>
      </p:sp>
    </p:spTree>
    <p:extLst>
      <p:ext uri="{BB962C8B-B14F-4D97-AF65-F5344CB8AC3E}">
        <p14:creationId xmlns:p14="http://schemas.microsoft.com/office/powerpoint/2010/main" val="225234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EF60F3-729C-608E-EDA8-2FCBC45D14C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BA8E536-723B-1596-16FF-CA4C18F9C500}"/>
              </a:ext>
            </a:extLst>
          </p:cNvPr>
          <p:cNvSpPr txBox="1">
            <a:spLocks/>
          </p:cNvSpPr>
          <p:nvPr/>
        </p:nvSpPr>
        <p:spPr>
          <a:xfrm>
            <a:off x="355599" y="-2464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t>📝</a:t>
            </a:r>
            <a:r>
              <a:rPr lang="en-GB" sz="3200" b="1" dirty="0">
                <a:latin typeface="Aptos" panose="020B0004020202020204" pitchFamily="34" charset="0"/>
              </a:rPr>
              <a:t>Theme Writing Reminders</a:t>
            </a:r>
          </a:p>
        </p:txBody>
      </p:sp>
      <p:graphicFrame>
        <p:nvGraphicFramePr>
          <p:cNvPr id="8" name="Diagram 7">
            <a:extLst>
              <a:ext uri="{FF2B5EF4-FFF2-40B4-BE49-F238E27FC236}">
                <a16:creationId xmlns:a16="http://schemas.microsoft.com/office/drawing/2014/main" id="{23E8A80A-CA3F-0DB5-1B4D-0DB2014531F0}"/>
              </a:ext>
            </a:extLst>
          </p:cNvPr>
          <p:cNvGraphicFramePr/>
          <p:nvPr>
            <p:extLst>
              <p:ext uri="{D42A27DB-BD31-4B8C-83A1-F6EECF244321}">
                <p14:modId xmlns:p14="http://schemas.microsoft.com/office/powerpoint/2010/main" val="1141167086"/>
              </p:ext>
            </p:extLst>
          </p:nvPr>
        </p:nvGraphicFramePr>
        <p:xfrm>
          <a:off x="176617" y="1632884"/>
          <a:ext cx="11738345" cy="4725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40F4524-85C1-FED2-9CC7-B2C3C2432236}"/>
              </a:ext>
            </a:extLst>
          </p:cNvPr>
          <p:cNvSpPr txBox="1"/>
          <p:nvPr/>
        </p:nvSpPr>
        <p:spPr>
          <a:xfrm>
            <a:off x="355599" y="727034"/>
            <a:ext cx="11738344" cy="795539"/>
          </a:xfrm>
          <a:prstGeom prst="rect">
            <a:avLst/>
          </a:prstGeom>
          <a:noFill/>
        </p:spPr>
        <p:txBody>
          <a:bodyPr wrap="square">
            <a:spAutoFit/>
          </a:bodyPr>
          <a:lstStyle/>
          <a:p>
            <a:pPr algn="ctr">
              <a:lnSpc>
                <a:spcPct val="150000"/>
              </a:lnSpc>
            </a:pPr>
            <a:r>
              <a:rPr lang="en-GB" sz="1600" b="1" dirty="0">
                <a:latin typeface="Aptos" panose="020B0004020202020204" pitchFamily="34" charset="0"/>
              </a:rPr>
              <a:t>This slide is a quick checklist for writing each of your Chapter 4 themes.</a:t>
            </a:r>
            <a:br>
              <a:rPr lang="en-GB" sz="1600" dirty="0">
                <a:latin typeface="Aptos" panose="020B0004020202020204" pitchFamily="34" charset="0"/>
              </a:rPr>
            </a:br>
            <a:r>
              <a:rPr lang="en-GB" sz="1600" dirty="0">
                <a:latin typeface="Aptos" panose="020B0004020202020204" pitchFamily="34" charset="0"/>
              </a:rPr>
              <a:t>Use it as a final sense-check before you start drafting or when you polish your work.</a:t>
            </a:r>
          </a:p>
        </p:txBody>
      </p:sp>
    </p:spTree>
    <p:extLst>
      <p:ext uri="{BB962C8B-B14F-4D97-AF65-F5344CB8AC3E}">
        <p14:creationId xmlns:p14="http://schemas.microsoft.com/office/powerpoint/2010/main" val="331642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DD8EDAAF-D236-45CC-96AB-51E87A6CEE2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2C8A4C64-774A-4135-BEB8-F596A55E158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graphicEl>
                                              <a:dgm id="{F36D4CF0-A445-4EC0-8E1C-3CAD0C03782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graphicEl>
                                              <a:dgm id="{7F62054F-1F67-4A3A-ADF2-C083D070C406}"/>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graphicEl>
                                              <a:dgm id="{9309CD37-4B96-438D-9AE4-F908B10765C0}"/>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graphicEl>
                                              <a:dgm id="{A0E8E0AC-5D95-4600-9577-5AAA3851039F}"/>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
                                            <p:graphicEl>
                                              <a:dgm id="{83B08A75-36FE-4A7C-8CC8-544ED7BD17A3}"/>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graphicEl>
                                              <a:dgm id="{C6503599-E983-4752-90BC-D801F0EB4FC9}"/>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
                                            <p:graphicEl>
                                              <a:dgm id="{0AF8729D-FDEF-425F-B591-A8930EFFA94A}"/>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graphicEl>
                                              <a:dgm id="{21B844E9-C0B6-40AE-A6B4-1F4694379192}"/>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8">
                                            <p:graphicEl>
                                              <a:dgm id="{8A3CAAF9-6AB0-49C5-B74A-729EA4E3D6CB}"/>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8">
                                            <p:graphicEl>
                                              <a:dgm id="{2F0EB983-409A-4814-8646-88C383ED1B45}"/>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8">
                                            <p:graphicEl>
                                              <a:dgm id="{4C40EA77-1574-4A66-A75A-8C92E41AB6C2}"/>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graphicEl>
                                              <a:dgm id="{9A058E63-A24B-410F-A5C4-0D7CD4E7552C}"/>
                                            </p:graphic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8">
                                            <p:graphicEl>
                                              <a:dgm id="{F61FB41A-3D76-411B-A83D-4FD2B34F399D}"/>
                                            </p:graphic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8">
                                            <p:graphicEl>
                                              <a:dgm id="{4D559B52-5172-4120-98B6-34593772D99D}"/>
                                            </p:graphic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8">
                                            <p:graphicEl>
                                              <a:dgm id="{E6A46E95-A2BF-420C-A130-245EB0E91A0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8" grpId="0">
        <p:bldSub>
          <a:bldDgm bld="one"/>
        </p:bldSub>
      </p:bldGraphic>
      <p:bldP spid="10"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803A3-DE9C-C848-08AE-3D47B3004A6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0AFC923-B07D-3360-6192-061D0303FFB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DDD2E77-C297-EA5B-0BD2-5FD8B41062BF}"/>
              </a:ext>
            </a:extLst>
          </p:cNvPr>
          <p:cNvSpPr txBox="1">
            <a:spLocks/>
          </p:cNvSpPr>
          <p:nvPr/>
        </p:nvSpPr>
        <p:spPr>
          <a:xfrm>
            <a:off x="355599" y="-3374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ptos" panose="020B0004020202020204" pitchFamily="34" charset="0"/>
              </a:rPr>
              <a:t>🖼️ Let’s Review Sample Theme Sections</a:t>
            </a:r>
          </a:p>
        </p:txBody>
      </p:sp>
      <p:sp>
        <p:nvSpPr>
          <p:cNvPr id="10" name="TextBox 9">
            <a:extLst>
              <a:ext uri="{FF2B5EF4-FFF2-40B4-BE49-F238E27FC236}">
                <a16:creationId xmlns:a16="http://schemas.microsoft.com/office/drawing/2014/main" id="{579DBE7F-21D4-D388-D707-74CE9C9E3A0E}"/>
              </a:ext>
            </a:extLst>
          </p:cNvPr>
          <p:cNvSpPr txBox="1"/>
          <p:nvPr/>
        </p:nvSpPr>
        <p:spPr>
          <a:xfrm>
            <a:off x="355599" y="1014538"/>
            <a:ext cx="11738344"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Before we dive into writing, we’ll look at a few </a:t>
            </a:r>
            <a:r>
              <a:rPr lang="en-GB" sz="1600" b="1" dirty="0">
                <a:latin typeface="Aptos" panose="020B0004020202020204" pitchFamily="34" charset="0"/>
              </a:rPr>
              <a:t>example Theme write-ups</a:t>
            </a:r>
            <a:r>
              <a:rPr lang="en-GB" sz="1600" dirty="0">
                <a:latin typeface="Aptos" panose="020B0004020202020204" pitchFamily="34" charset="0"/>
              </a:rPr>
              <a:t> from past dissertations.</a:t>
            </a:r>
            <a:br>
              <a:rPr lang="en-GB" sz="1600" dirty="0">
                <a:latin typeface="Aptos" panose="020B0004020202020204" pitchFamily="34" charset="0"/>
              </a:rPr>
            </a:br>
            <a:r>
              <a:rPr lang="en-GB" sz="1600" dirty="0">
                <a:latin typeface="Aptos" panose="020B0004020202020204" pitchFamily="34" charset="0"/>
              </a:rPr>
              <a:t>Notice how different students organised their paragraphs, integrated evidence, and linked each theme back to the research question.</a:t>
            </a:r>
          </a:p>
        </p:txBody>
      </p:sp>
      <p:graphicFrame>
        <p:nvGraphicFramePr>
          <p:cNvPr id="6" name="Diagram 5">
            <a:extLst>
              <a:ext uri="{FF2B5EF4-FFF2-40B4-BE49-F238E27FC236}">
                <a16:creationId xmlns:a16="http://schemas.microsoft.com/office/drawing/2014/main" id="{CF32484D-5F0E-BA57-A783-053022DEA194}"/>
              </a:ext>
            </a:extLst>
          </p:cNvPr>
          <p:cNvGraphicFramePr/>
          <p:nvPr>
            <p:extLst>
              <p:ext uri="{D42A27DB-BD31-4B8C-83A1-F6EECF244321}">
                <p14:modId xmlns:p14="http://schemas.microsoft.com/office/powerpoint/2010/main" val="1927200658"/>
              </p:ext>
            </p:extLst>
          </p:nvPr>
        </p:nvGraphicFramePr>
        <p:xfrm>
          <a:off x="488800" y="1691232"/>
          <a:ext cx="11307431" cy="2699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46C8258-6778-2098-5D6B-3774A24E1204}"/>
              </a:ext>
            </a:extLst>
          </p:cNvPr>
          <p:cNvSpPr txBox="1"/>
          <p:nvPr/>
        </p:nvSpPr>
        <p:spPr>
          <a:xfrm>
            <a:off x="1093232" y="4174471"/>
            <a:ext cx="10263077" cy="2103484"/>
          </a:xfrm>
          <a:prstGeom prst="roundRect">
            <a:avLst/>
          </a:prstGeom>
          <a:noFill/>
          <a:ln>
            <a:solidFill>
              <a:srgbClr val="004F9F"/>
            </a:solidFill>
          </a:ln>
        </p:spPr>
        <p:txBody>
          <a:bodyPr wrap="square">
            <a:spAutoFit/>
          </a:bodyPr>
          <a:lstStyle/>
          <a:p>
            <a:pPr>
              <a:lnSpc>
                <a:spcPct val="150000"/>
              </a:lnSpc>
            </a:pPr>
            <a:r>
              <a:rPr lang="en-GB" sz="1600" b="1" dirty="0">
                <a:latin typeface="Aptos" panose="020B0004020202020204" pitchFamily="34" charset="0"/>
              </a:rPr>
              <a:t>🔍 Why are we doing this?</a:t>
            </a:r>
          </a:p>
          <a:p>
            <a:pPr>
              <a:lnSpc>
                <a:spcPct val="150000"/>
              </a:lnSpc>
            </a:pPr>
            <a:r>
              <a:rPr lang="en-GB" sz="1600" dirty="0">
                <a:latin typeface="Aptos" panose="020B0004020202020204" pitchFamily="34" charset="0"/>
              </a:rPr>
              <a:t>✅ To see how theme sections can look different yet still satisfy the marking criteria.</a:t>
            </a:r>
            <a:br>
              <a:rPr lang="en-GB" sz="1600" dirty="0">
                <a:latin typeface="Aptos" panose="020B0004020202020204" pitchFamily="34" charset="0"/>
              </a:rPr>
            </a:br>
            <a:r>
              <a:rPr lang="en-GB" sz="1600" dirty="0">
                <a:latin typeface="Aptos" panose="020B0004020202020204" pitchFamily="34" charset="0"/>
              </a:rPr>
              <a:t>✅ To spot strong practice: clear definitions, balanced critique, seamless referencing.</a:t>
            </a:r>
            <a:br>
              <a:rPr lang="en-GB" sz="1600" dirty="0">
                <a:latin typeface="Aptos" panose="020B0004020202020204" pitchFamily="34" charset="0"/>
              </a:rPr>
            </a:br>
            <a:r>
              <a:rPr lang="en-GB" sz="1600" dirty="0">
                <a:latin typeface="Aptos" panose="020B0004020202020204" pitchFamily="34" charset="0"/>
              </a:rPr>
              <a:t>✅ To identify weaknesses (e.g., too descriptive, off-theme tangents) and ways to improve.</a:t>
            </a:r>
            <a:br>
              <a:rPr lang="en-GB" sz="1600" dirty="0">
                <a:latin typeface="Aptos" panose="020B0004020202020204" pitchFamily="34" charset="0"/>
              </a:rPr>
            </a:br>
            <a:r>
              <a:rPr lang="en-GB" sz="1600" dirty="0">
                <a:latin typeface="Aptos" panose="020B0004020202020204" pitchFamily="34" charset="0"/>
              </a:rPr>
              <a:t>✅ To decide what approaches you want to </a:t>
            </a:r>
            <a:r>
              <a:rPr lang="en-GB" sz="1600">
                <a:latin typeface="Aptos" panose="020B0004020202020204" pitchFamily="34" charset="0"/>
              </a:rPr>
              <a:t>adopt - or avoid - in </a:t>
            </a:r>
            <a:r>
              <a:rPr lang="en-GB" sz="1600" dirty="0">
                <a:latin typeface="Aptos" panose="020B0004020202020204" pitchFamily="34" charset="0"/>
              </a:rPr>
              <a:t>your own Chapter 4.</a:t>
            </a:r>
          </a:p>
        </p:txBody>
      </p:sp>
    </p:spTree>
    <p:extLst>
      <p:ext uri="{BB962C8B-B14F-4D97-AF65-F5344CB8AC3E}">
        <p14:creationId xmlns:p14="http://schemas.microsoft.com/office/powerpoint/2010/main" val="266246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6">
                                            <p:graphicEl>
                                              <a:dgm id="{631832DD-34CF-473E-96E0-D1FB99C68B55}"/>
                                            </p:graphicEl>
                                          </p:spTgt>
                                        </p:tgtEl>
                                        <p:attrNameLst>
                                          <p:attrName>style.visibility</p:attrName>
                                        </p:attrNameLst>
                                      </p:cBhvr>
                                      <p:to>
                                        <p:strVal val="visible"/>
                                      </p:to>
                                    </p:set>
                                    <p:animEffect transition="in" filter="wipe(left)">
                                      <p:cBhvr>
                                        <p:cTn id="19" dur="500"/>
                                        <p:tgtEl>
                                          <p:spTgt spid="6">
                                            <p:graphicEl>
                                              <a:dgm id="{631832DD-34CF-473E-96E0-D1FB99C68B55}"/>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6">
                                            <p:graphicEl>
                                              <a:dgm id="{71041FC9-03CD-467A-9F82-B2A40BD33B79}"/>
                                            </p:graphicEl>
                                          </p:spTgt>
                                        </p:tgtEl>
                                        <p:attrNameLst>
                                          <p:attrName>style.visibility</p:attrName>
                                        </p:attrNameLst>
                                      </p:cBhvr>
                                      <p:to>
                                        <p:strVal val="visible"/>
                                      </p:to>
                                    </p:set>
                                    <p:animEffect transition="in" filter="wipe(left)">
                                      <p:cBhvr>
                                        <p:cTn id="24" dur="500"/>
                                        <p:tgtEl>
                                          <p:spTgt spid="6">
                                            <p:graphicEl>
                                              <a:dgm id="{71041FC9-03CD-467A-9F82-B2A40BD33B79}"/>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6">
                                            <p:graphicEl>
                                              <a:dgm id="{035697E1-2711-420A-B640-FE90D7060A47}"/>
                                            </p:graphicEl>
                                          </p:spTgt>
                                        </p:tgtEl>
                                        <p:attrNameLst>
                                          <p:attrName>style.visibility</p:attrName>
                                        </p:attrNameLst>
                                      </p:cBhvr>
                                      <p:to>
                                        <p:strVal val="visible"/>
                                      </p:to>
                                    </p:set>
                                    <p:animEffect transition="in" filter="wipe(left)">
                                      <p:cBhvr>
                                        <p:cTn id="29" dur="500"/>
                                        <p:tgtEl>
                                          <p:spTgt spid="6">
                                            <p:graphicEl>
                                              <a:dgm id="{035697E1-2711-420A-B640-FE90D7060A47}"/>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graphicEl>
                                              <a:dgm id="{9FB259E5-6A10-49F1-953C-BCB8DA1E285B}"/>
                                            </p:graphicEl>
                                          </p:spTgt>
                                        </p:tgtEl>
                                        <p:attrNameLst>
                                          <p:attrName>style.visibility</p:attrName>
                                        </p:attrNameLst>
                                      </p:cBhvr>
                                      <p:to>
                                        <p:strVal val="visible"/>
                                      </p:to>
                                    </p:set>
                                    <p:animEffect transition="in" filter="wipe(left)">
                                      <p:cBhvr>
                                        <p:cTn id="34" dur="500"/>
                                        <p:tgtEl>
                                          <p:spTgt spid="6">
                                            <p:graphicEl>
                                              <a:dgm id="{9FB259E5-6A10-49F1-953C-BCB8DA1E285B}"/>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
                                            <p:graphicEl>
                                              <a:dgm id="{0F94023B-18C3-4B49-978B-EA57B39D1613}"/>
                                            </p:graphicEl>
                                          </p:spTgt>
                                        </p:tgtEl>
                                        <p:attrNameLst>
                                          <p:attrName>style.visibility</p:attrName>
                                        </p:attrNameLst>
                                      </p:cBhvr>
                                      <p:to>
                                        <p:strVal val="visible"/>
                                      </p:to>
                                    </p:set>
                                    <p:animEffect transition="in" filter="wipe(left)">
                                      <p:cBhvr>
                                        <p:cTn id="39" dur="500"/>
                                        <p:tgtEl>
                                          <p:spTgt spid="6">
                                            <p:graphicEl>
                                              <a:dgm id="{0F94023B-18C3-4B49-978B-EA57B39D161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fade">
                                      <p:cBhvr>
                                        <p:cTn id="44" dur="1000"/>
                                        <p:tgtEl>
                                          <p:spTgt spid="9"/>
                                        </p:tgtEl>
                                      </p:cBhvr>
                                    </p:animEffect>
                                    <p:anim calcmode="lin" valueType="num">
                                      <p:cBhvr>
                                        <p:cTn id="45" dur="1000" fill="hold"/>
                                        <p:tgtEl>
                                          <p:spTgt spid="9"/>
                                        </p:tgtEl>
                                        <p:attrNameLst>
                                          <p:attrName>ppt_x</p:attrName>
                                        </p:attrNameLst>
                                      </p:cBhvr>
                                      <p:tavLst>
                                        <p:tav tm="0">
                                          <p:val>
                                            <p:strVal val="#ppt_x"/>
                                          </p:val>
                                        </p:tav>
                                        <p:tav tm="100000">
                                          <p:val>
                                            <p:strVal val="#ppt_x"/>
                                          </p:val>
                                        </p:tav>
                                      </p:tavLst>
                                    </p:anim>
                                    <p:anim calcmode="lin" valueType="num">
                                      <p:cBhvr>
                                        <p:cTn id="4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Graphic spid="6" grpId="0">
        <p:bldSub>
          <a:bldDgm bld="lvlOne"/>
        </p:bldSub>
      </p:bldGraphic>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7ACCA-A290-184B-4CDC-643A8F107338}"/>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478A958D-A2EC-48D0-92DD-CABCDF680206}"/>
              </a:ext>
            </a:extLst>
          </p:cNvPr>
          <p:cNvSpPr/>
          <p:nvPr/>
        </p:nvSpPr>
        <p:spPr>
          <a:xfrm>
            <a:off x="-2" y="5704193"/>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A47910C0-8D69-6E17-C26E-5A99B16BD43D}"/>
              </a:ext>
            </a:extLst>
          </p:cNvPr>
          <p:cNvSpPr txBox="1"/>
          <p:nvPr/>
        </p:nvSpPr>
        <p:spPr>
          <a:xfrm>
            <a:off x="2027404" y="178478"/>
            <a:ext cx="8203741" cy="646331"/>
          </a:xfrm>
          <a:prstGeom prst="rect">
            <a:avLst/>
          </a:prstGeom>
          <a:noFill/>
        </p:spPr>
        <p:txBody>
          <a:bodyPr wrap="square">
            <a:spAutoFit/>
          </a:bodyPr>
          <a:lstStyle/>
          <a:p>
            <a:pPr algn="ctr"/>
            <a:r>
              <a:rPr lang="en-GB" sz="3600" b="1" dirty="0">
                <a:latin typeface="Aptos" panose="020B0004020202020204" pitchFamily="34" charset="0"/>
              </a:rPr>
              <a:t>📚 Theme Planning Task </a:t>
            </a:r>
          </a:p>
        </p:txBody>
      </p:sp>
      <p:sp>
        <p:nvSpPr>
          <p:cNvPr id="5" name="TextBox 4">
            <a:extLst>
              <a:ext uri="{FF2B5EF4-FFF2-40B4-BE49-F238E27FC236}">
                <a16:creationId xmlns:a16="http://schemas.microsoft.com/office/drawing/2014/main" id="{B857B8A6-077C-A94C-691D-10A24AE208B2}"/>
              </a:ext>
            </a:extLst>
          </p:cNvPr>
          <p:cNvSpPr txBox="1"/>
          <p:nvPr/>
        </p:nvSpPr>
        <p:spPr>
          <a:xfrm>
            <a:off x="338044" y="862111"/>
            <a:ext cx="11515909" cy="707630"/>
          </a:xfrm>
          <a:prstGeom prst="rect">
            <a:avLst/>
          </a:prstGeom>
          <a:noFill/>
        </p:spPr>
        <p:txBody>
          <a:bodyPr wrap="square">
            <a:spAutoFit/>
          </a:bodyPr>
          <a:lstStyle/>
          <a:p>
            <a:pPr algn="ctr">
              <a:lnSpc>
                <a:spcPct val="150000"/>
              </a:lnSpc>
            </a:pPr>
            <a:r>
              <a:rPr lang="en-GB" sz="1400" dirty="0">
                <a:latin typeface="Aptos" panose="020B0004020202020204" pitchFamily="34" charset="0"/>
              </a:rPr>
              <a:t>Use the grid below to jot bullet-point notes for </a:t>
            </a:r>
            <a:r>
              <a:rPr lang="en-GB" sz="1400" b="1" dirty="0">
                <a:latin typeface="Aptos" panose="020B0004020202020204" pitchFamily="34" charset="0"/>
              </a:rPr>
              <a:t>your own theme</a:t>
            </a:r>
            <a:r>
              <a:rPr lang="en-GB" sz="1400" dirty="0">
                <a:latin typeface="Aptos" panose="020B0004020202020204" pitchFamily="34" charset="0"/>
              </a:rPr>
              <a:t> (Theme 1, 2 or 3).</a:t>
            </a:r>
            <a:br>
              <a:rPr lang="en-GB" sz="1400" dirty="0">
                <a:latin typeface="Aptos" panose="020B0004020202020204" pitchFamily="34" charset="0"/>
              </a:rPr>
            </a:br>
            <a:r>
              <a:rPr lang="en-GB" sz="1400" dirty="0">
                <a:latin typeface="Aptos" panose="020B0004020202020204" pitchFamily="34" charset="0"/>
              </a:rPr>
              <a:t>Aim to capture one or two key ideas or reminders under each heading. You’ll turn this into full paragraphs when drafting Chapter 4.</a:t>
            </a:r>
          </a:p>
        </p:txBody>
      </p:sp>
      <p:sp>
        <p:nvSpPr>
          <p:cNvPr id="11" name="Speech Bubble: Rectangle with Corners Rounded 10">
            <a:extLst>
              <a:ext uri="{FF2B5EF4-FFF2-40B4-BE49-F238E27FC236}">
                <a16:creationId xmlns:a16="http://schemas.microsoft.com/office/drawing/2014/main" id="{A1C5152F-AD5A-3A70-E54A-943C4337A05C}"/>
              </a:ext>
            </a:extLst>
          </p:cNvPr>
          <p:cNvSpPr/>
          <p:nvPr/>
        </p:nvSpPr>
        <p:spPr>
          <a:xfrm>
            <a:off x="253153" y="2101739"/>
            <a:ext cx="3775639" cy="3466142"/>
          </a:xfrm>
          <a:prstGeom prst="wedgeRoundRectCallout">
            <a:avLst>
              <a:gd name="adj1" fmla="val -30456"/>
              <a:gd name="adj2" fmla="val 67206"/>
              <a:gd name="adj3" fmla="val 16667"/>
            </a:avLst>
          </a:prstGeom>
          <a:solidFill>
            <a:srgbClr val="004F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7612E253-4581-7421-F968-DA8B449FD7D1}"/>
              </a:ext>
            </a:extLst>
          </p:cNvPr>
          <p:cNvSpPr txBox="1"/>
          <p:nvPr/>
        </p:nvSpPr>
        <p:spPr>
          <a:xfrm>
            <a:off x="473503" y="2238051"/>
            <a:ext cx="3334938" cy="3064365"/>
          </a:xfrm>
          <a:prstGeom prst="rect">
            <a:avLst/>
          </a:prstGeom>
          <a:noFill/>
        </p:spPr>
        <p:txBody>
          <a:bodyPr wrap="square">
            <a:spAutoFit/>
          </a:bodyPr>
          <a:lstStyle/>
          <a:p>
            <a:pPr algn="ctr">
              <a:lnSpc>
                <a:spcPct val="150000"/>
              </a:lnSpc>
              <a:buNone/>
            </a:pPr>
            <a:r>
              <a:rPr lang="en-GB" sz="1300" b="1" dirty="0">
                <a:solidFill>
                  <a:schemeClr val="bg1"/>
                </a:solidFill>
                <a:latin typeface="Aptos" panose="020B0004020202020204" pitchFamily="34" charset="0"/>
              </a:rPr>
              <a:t>How to use the grid</a:t>
            </a:r>
            <a:endParaRPr lang="en-GB" sz="1300" dirty="0">
              <a:solidFill>
                <a:schemeClr val="bg1"/>
              </a:solidFill>
              <a:latin typeface="Aptos" panose="020B0004020202020204" pitchFamily="34" charset="0"/>
            </a:endParaRPr>
          </a:p>
          <a:p>
            <a:pPr>
              <a:lnSpc>
                <a:spcPct val="150000"/>
              </a:lnSpc>
              <a:buFont typeface="+mj-lt"/>
              <a:buAutoNum type="arabicPeriod"/>
            </a:pPr>
            <a:r>
              <a:rPr lang="en-GB" sz="1300" dirty="0">
                <a:solidFill>
                  <a:schemeClr val="bg1"/>
                </a:solidFill>
                <a:latin typeface="Aptos" panose="020B0004020202020204" pitchFamily="34" charset="0"/>
              </a:rPr>
              <a:t> Pick </a:t>
            </a:r>
            <a:r>
              <a:rPr lang="en-GB" sz="1300" i="1" dirty="0">
                <a:solidFill>
                  <a:schemeClr val="bg1"/>
                </a:solidFill>
                <a:latin typeface="Aptos" panose="020B0004020202020204" pitchFamily="34" charset="0"/>
              </a:rPr>
              <a:t>one</a:t>
            </a:r>
            <a:r>
              <a:rPr lang="en-GB" sz="1300" dirty="0">
                <a:solidFill>
                  <a:schemeClr val="bg1"/>
                </a:solidFill>
                <a:latin typeface="Aptos" panose="020B0004020202020204" pitchFamily="34" charset="0"/>
              </a:rPr>
              <a:t> of your planned themes.</a:t>
            </a:r>
          </a:p>
          <a:p>
            <a:pPr>
              <a:lnSpc>
                <a:spcPct val="150000"/>
              </a:lnSpc>
              <a:buFont typeface="+mj-lt"/>
              <a:buAutoNum type="arabicPeriod"/>
            </a:pPr>
            <a:r>
              <a:rPr lang="en-GB" sz="1300" dirty="0">
                <a:solidFill>
                  <a:schemeClr val="bg1"/>
                </a:solidFill>
                <a:latin typeface="Aptos" panose="020B0004020202020204" pitchFamily="34" charset="0"/>
              </a:rPr>
              <a:t> In pairs or on your own, spend </a:t>
            </a:r>
            <a:r>
              <a:rPr lang="en-GB" sz="1300" b="1" dirty="0">
                <a:solidFill>
                  <a:schemeClr val="bg1"/>
                </a:solidFill>
                <a:latin typeface="Aptos" panose="020B0004020202020204" pitchFamily="34" charset="0"/>
              </a:rPr>
              <a:t>15 minutes</a:t>
            </a:r>
            <a:r>
              <a:rPr lang="en-GB" sz="1300" dirty="0">
                <a:solidFill>
                  <a:schemeClr val="bg1"/>
                </a:solidFill>
                <a:latin typeface="Aptos" panose="020B0004020202020204" pitchFamily="34" charset="0"/>
              </a:rPr>
              <a:t> adding short bullet points in each row.</a:t>
            </a:r>
          </a:p>
          <a:p>
            <a:pPr>
              <a:lnSpc>
                <a:spcPct val="150000"/>
              </a:lnSpc>
              <a:buFont typeface="+mj-lt"/>
              <a:buAutoNum type="arabicPeriod"/>
            </a:pPr>
            <a:r>
              <a:rPr lang="en-GB" sz="1300" dirty="0">
                <a:solidFill>
                  <a:schemeClr val="bg1"/>
                </a:solidFill>
                <a:latin typeface="Aptos" panose="020B0004020202020204" pitchFamily="34" charset="0"/>
              </a:rPr>
              <a:t> Focus on </a:t>
            </a:r>
            <a:r>
              <a:rPr lang="en-GB" sz="1300" i="1" dirty="0">
                <a:solidFill>
                  <a:schemeClr val="bg1"/>
                </a:solidFill>
                <a:latin typeface="Aptos" panose="020B0004020202020204" pitchFamily="34" charset="0"/>
              </a:rPr>
              <a:t>ideas</a:t>
            </a:r>
            <a:r>
              <a:rPr lang="en-GB" sz="1300" dirty="0">
                <a:solidFill>
                  <a:schemeClr val="bg1"/>
                </a:solidFill>
                <a:latin typeface="Aptos" panose="020B0004020202020204" pitchFamily="34" charset="0"/>
              </a:rPr>
              <a:t>, not full sentences – e.g. key stats, article names, a policy title, a note on how it links back to your research question.</a:t>
            </a:r>
          </a:p>
          <a:p>
            <a:pPr>
              <a:lnSpc>
                <a:spcPct val="150000"/>
              </a:lnSpc>
              <a:buFont typeface="+mj-lt"/>
              <a:buAutoNum type="arabicPeriod"/>
            </a:pPr>
            <a:r>
              <a:rPr lang="en-GB" sz="1300" dirty="0">
                <a:solidFill>
                  <a:schemeClr val="bg1"/>
                </a:solidFill>
                <a:latin typeface="Aptos" panose="020B0004020202020204" pitchFamily="34" charset="0"/>
              </a:rPr>
              <a:t> If you finish early, start a second grid for your next theme.</a:t>
            </a:r>
          </a:p>
        </p:txBody>
      </p:sp>
      <p:sp>
        <p:nvSpPr>
          <p:cNvPr id="14" name="TextBox 13">
            <a:extLst>
              <a:ext uri="{FF2B5EF4-FFF2-40B4-BE49-F238E27FC236}">
                <a16:creationId xmlns:a16="http://schemas.microsoft.com/office/drawing/2014/main" id="{5ABD5DEB-DAA8-0891-D737-D672FB87B9F5}"/>
              </a:ext>
            </a:extLst>
          </p:cNvPr>
          <p:cNvSpPr txBox="1"/>
          <p:nvPr/>
        </p:nvSpPr>
        <p:spPr>
          <a:xfrm>
            <a:off x="5010168" y="1690687"/>
            <a:ext cx="6094378" cy="338554"/>
          </a:xfrm>
          <a:prstGeom prst="rect">
            <a:avLst/>
          </a:prstGeom>
          <a:noFill/>
        </p:spPr>
        <p:txBody>
          <a:bodyPr wrap="square">
            <a:spAutoFit/>
          </a:bodyPr>
          <a:lstStyle/>
          <a:p>
            <a:pPr algn="ctr"/>
            <a:r>
              <a:rPr lang="en-GB" sz="1600" dirty="0">
                <a:latin typeface="Aptos" panose="020B0004020202020204" pitchFamily="34" charset="0"/>
              </a:rPr>
              <a:t>🧠 </a:t>
            </a:r>
            <a:r>
              <a:rPr lang="en-GB" sz="1600" b="1" dirty="0">
                <a:latin typeface="Aptos" panose="020B0004020202020204" pitchFamily="34" charset="0"/>
              </a:rPr>
              <a:t>Theme Planning Table:</a:t>
            </a:r>
            <a:endParaRPr lang="en-GB" sz="1600" dirty="0">
              <a:latin typeface="Aptos" panose="020B0004020202020204" pitchFamily="34" charset="0"/>
            </a:endParaRPr>
          </a:p>
        </p:txBody>
      </p:sp>
      <p:graphicFrame>
        <p:nvGraphicFramePr>
          <p:cNvPr id="4" name="Table 3">
            <a:extLst>
              <a:ext uri="{FF2B5EF4-FFF2-40B4-BE49-F238E27FC236}">
                <a16:creationId xmlns:a16="http://schemas.microsoft.com/office/drawing/2014/main" id="{136D18A9-52D3-3A8E-1EE3-A015DF9BA5B1}"/>
              </a:ext>
            </a:extLst>
          </p:cNvPr>
          <p:cNvGraphicFramePr>
            <a:graphicFrameLocks noGrp="1"/>
          </p:cNvGraphicFramePr>
          <p:nvPr>
            <p:extLst>
              <p:ext uri="{D42A27DB-BD31-4B8C-83A1-F6EECF244321}">
                <p14:modId xmlns:p14="http://schemas.microsoft.com/office/powerpoint/2010/main" val="4111510408"/>
              </p:ext>
            </p:extLst>
          </p:nvPr>
        </p:nvGraphicFramePr>
        <p:xfrm>
          <a:off x="4535786" y="2112638"/>
          <a:ext cx="7403061" cy="3787220"/>
        </p:xfrm>
        <a:graphic>
          <a:graphicData uri="http://schemas.openxmlformats.org/drawingml/2006/table">
            <a:tbl>
              <a:tblPr>
                <a:tableStyleId>{5940675A-B579-460E-94D1-54222C63F5DA}</a:tableStyleId>
              </a:tblPr>
              <a:tblGrid>
                <a:gridCol w="3748136">
                  <a:extLst>
                    <a:ext uri="{9D8B030D-6E8A-4147-A177-3AD203B41FA5}">
                      <a16:colId xmlns:a16="http://schemas.microsoft.com/office/drawing/2014/main" val="4063949276"/>
                    </a:ext>
                  </a:extLst>
                </a:gridCol>
                <a:gridCol w="3654925">
                  <a:extLst>
                    <a:ext uri="{9D8B030D-6E8A-4147-A177-3AD203B41FA5}">
                      <a16:colId xmlns:a16="http://schemas.microsoft.com/office/drawing/2014/main" val="741843058"/>
                    </a:ext>
                  </a:extLst>
                </a:gridCol>
              </a:tblGrid>
              <a:tr h="313001">
                <a:tc>
                  <a:txBody>
                    <a:bodyPr/>
                    <a:lstStyle/>
                    <a:p>
                      <a:pPr algn="ctr">
                        <a:lnSpc>
                          <a:spcPct val="150000"/>
                        </a:lnSpc>
                      </a:pPr>
                      <a:r>
                        <a:rPr lang="en-GB" sz="1400" b="1" dirty="0">
                          <a:latin typeface="Aptos" panose="020B0004020202020204" pitchFamily="34" charset="0"/>
                        </a:rPr>
                        <a:t>Sub-section</a:t>
                      </a:r>
                      <a:endParaRPr lang="en-GB" sz="1400" dirty="0">
                        <a:latin typeface="Aptos" panose="020B0004020202020204" pitchFamily="34" charset="0"/>
                      </a:endParaRPr>
                    </a:p>
                  </a:txBody>
                  <a:tcPr marL="89416" marR="89416" marT="44708" marB="44708" anchor="ctr">
                    <a:solidFill>
                      <a:srgbClr val="BCC6E3"/>
                    </a:solidFill>
                  </a:tcPr>
                </a:tc>
                <a:tc>
                  <a:txBody>
                    <a:bodyPr/>
                    <a:lstStyle/>
                    <a:p>
                      <a:pPr algn="ctr">
                        <a:lnSpc>
                          <a:spcPct val="150000"/>
                        </a:lnSpc>
                      </a:pPr>
                      <a:r>
                        <a:rPr lang="en-GB" sz="1400" b="1" dirty="0">
                          <a:latin typeface="Aptos" panose="020B0004020202020204" pitchFamily="34" charset="0"/>
                        </a:rPr>
                        <a:t>Your Bullet-Point Notes for THIS Theme</a:t>
                      </a:r>
                      <a:endParaRPr lang="en-GB" sz="1400" dirty="0">
                        <a:latin typeface="Aptos" panose="020B0004020202020204" pitchFamily="34" charset="0"/>
                      </a:endParaRPr>
                    </a:p>
                  </a:txBody>
                  <a:tcPr marL="89416" marR="89416" marT="44708" marB="44708" anchor="ctr">
                    <a:solidFill>
                      <a:srgbClr val="BCC6E3"/>
                    </a:solidFill>
                  </a:tcPr>
                </a:tc>
                <a:extLst>
                  <a:ext uri="{0D108BD9-81ED-4DB2-BD59-A6C34878D82A}">
                    <a16:rowId xmlns:a16="http://schemas.microsoft.com/office/drawing/2014/main" val="1059874366"/>
                  </a:ext>
                </a:extLst>
              </a:tr>
              <a:tr h="332406">
                <a:tc>
                  <a:txBody>
                    <a:bodyPr/>
                    <a:lstStyle/>
                    <a:p>
                      <a:pPr>
                        <a:lnSpc>
                          <a:spcPct val="150000"/>
                        </a:lnSpc>
                      </a:pPr>
                      <a:r>
                        <a:rPr lang="en-GB" sz="1300" b="1" dirty="0">
                          <a:latin typeface="Aptos" panose="020B0004020202020204" pitchFamily="34" charset="0"/>
                        </a:rPr>
                        <a:t>Definition / Scope</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2362660958"/>
                  </a:ext>
                </a:extLst>
              </a:tr>
              <a:tr h="313001">
                <a:tc>
                  <a:txBody>
                    <a:bodyPr/>
                    <a:lstStyle/>
                    <a:p>
                      <a:pPr>
                        <a:lnSpc>
                          <a:spcPct val="150000"/>
                        </a:lnSpc>
                      </a:pPr>
                      <a:r>
                        <a:rPr lang="en-GB" sz="1300" b="1" dirty="0">
                          <a:latin typeface="Aptos" panose="020B0004020202020204" pitchFamily="34" charset="0"/>
                        </a:rPr>
                        <a:t>Background Information</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2448431519"/>
                  </a:ext>
                </a:extLst>
              </a:tr>
              <a:tr h="313001">
                <a:tc>
                  <a:txBody>
                    <a:bodyPr/>
                    <a:lstStyle/>
                    <a:p>
                      <a:pPr>
                        <a:lnSpc>
                          <a:spcPct val="150000"/>
                        </a:lnSpc>
                      </a:pPr>
                      <a:r>
                        <a:rPr lang="en-GB" sz="1300" b="1" dirty="0">
                          <a:latin typeface="Aptos" panose="020B0004020202020204" pitchFamily="34" charset="0"/>
                        </a:rPr>
                        <a:t>Relevance to Research Question</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3899651666"/>
                  </a:ext>
                </a:extLst>
              </a:tr>
              <a:tr h="313001">
                <a:tc>
                  <a:txBody>
                    <a:bodyPr/>
                    <a:lstStyle/>
                    <a:p>
                      <a:pPr>
                        <a:lnSpc>
                          <a:spcPct val="150000"/>
                        </a:lnSpc>
                      </a:pPr>
                      <a:r>
                        <a:rPr lang="en-GB" sz="1300" b="1">
                          <a:latin typeface="Aptos" panose="020B0004020202020204" pitchFamily="34" charset="0"/>
                        </a:rPr>
                        <a:t>Statistical Information</a:t>
                      </a:r>
                      <a:endParaRPr lang="en-GB" sz="130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2238939404"/>
                  </a:ext>
                </a:extLst>
              </a:tr>
              <a:tr h="313001">
                <a:tc>
                  <a:txBody>
                    <a:bodyPr/>
                    <a:lstStyle/>
                    <a:p>
                      <a:pPr>
                        <a:lnSpc>
                          <a:spcPct val="150000"/>
                        </a:lnSpc>
                      </a:pPr>
                      <a:r>
                        <a:rPr lang="en-GB" sz="1300" b="1" dirty="0">
                          <a:latin typeface="Aptos" panose="020B0004020202020204" pitchFamily="34" charset="0"/>
                        </a:rPr>
                        <a:t>Theory, Policy &amp; Legislation</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3794821519"/>
                  </a:ext>
                </a:extLst>
              </a:tr>
              <a:tr h="313001">
                <a:tc>
                  <a:txBody>
                    <a:bodyPr/>
                    <a:lstStyle/>
                    <a:p>
                      <a:pPr>
                        <a:lnSpc>
                          <a:spcPct val="150000"/>
                        </a:lnSpc>
                      </a:pPr>
                      <a:r>
                        <a:rPr lang="en-GB" sz="1300" b="1" dirty="0">
                          <a:latin typeface="Aptos" panose="020B0004020202020204" pitchFamily="34" charset="0"/>
                        </a:rPr>
                        <a:t>Implications (positive &amp; negative)</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1250651059"/>
                  </a:ext>
                </a:extLst>
              </a:tr>
              <a:tr h="313001">
                <a:tc>
                  <a:txBody>
                    <a:bodyPr/>
                    <a:lstStyle/>
                    <a:p>
                      <a:pPr>
                        <a:lnSpc>
                          <a:spcPct val="150000"/>
                        </a:lnSpc>
                      </a:pPr>
                      <a:r>
                        <a:rPr lang="en-GB" sz="1300" b="1" dirty="0">
                          <a:latin typeface="Aptos" panose="020B0004020202020204" pitchFamily="34" charset="0"/>
                        </a:rPr>
                        <a:t>Examples from Articles</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3729613592"/>
                  </a:ext>
                </a:extLst>
              </a:tr>
              <a:tr h="313001">
                <a:tc>
                  <a:txBody>
                    <a:bodyPr/>
                    <a:lstStyle/>
                    <a:p>
                      <a:pPr>
                        <a:lnSpc>
                          <a:spcPct val="150000"/>
                        </a:lnSpc>
                      </a:pPr>
                      <a:r>
                        <a:rPr lang="en-GB" sz="1300" b="1">
                          <a:latin typeface="Aptos" panose="020B0004020202020204" pitchFamily="34" charset="0"/>
                        </a:rPr>
                        <a:t>Connections to Other Themes</a:t>
                      </a:r>
                      <a:endParaRPr lang="en-GB" sz="130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2053645926"/>
                  </a:ext>
                </a:extLst>
              </a:tr>
              <a:tr h="313001">
                <a:tc>
                  <a:txBody>
                    <a:bodyPr/>
                    <a:lstStyle/>
                    <a:p>
                      <a:pPr>
                        <a:lnSpc>
                          <a:spcPct val="150000"/>
                        </a:lnSpc>
                      </a:pPr>
                      <a:r>
                        <a:rPr lang="en-GB" sz="1300" b="1" dirty="0">
                          <a:latin typeface="Aptos" panose="020B0004020202020204" pitchFamily="34" charset="0"/>
                        </a:rPr>
                        <a:t>Reflective Summary</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3372096087"/>
                  </a:ext>
                </a:extLst>
              </a:tr>
            </a:tbl>
          </a:graphicData>
        </a:graphic>
      </p:graphicFrame>
      <p:sp>
        <p:nvSpPr>
          <p:cNvPr id="6" name="Arrow: Right 5">
            <a:extLst>
              <a:ext uri="{FF2B5EF4-FFF2-40B4-BE49-F238E27FC236}">
                <a16:creationId xmlns:a16="http://schemas.microsoft.com/office/drawing/2014/main" id="{6D25CB86-5CB6-8D57-774E-6B8FD853261C}"/>
              </a:ext>
            </a:extLst>
          </p:cNvPr>
          <p:cNvSpPr/>
          <p:nvPr/>
        </p:nvSpPr>
        <p:spPr>
          <a:xfrm>
            <a:off x="4535786" y="6102036"/>
            <a:ext cx="3730028" cy="262550"/>
          </a:xfrm>
          <a:prstGeom prst="rightArrow">
            <a:avLst/>
          </a:prstGeom>
          <a:solidFill>
            <a:srgbClr val="004F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F0784043-7CF7-AEFA-529D-89A3DAB94C65}"/>
              </a:ext>
            </a:extLst>
          </p:cNvPr>
          <p:cNvSpPr txBox="1"/>
          <p:nvPr/>
        </p:nvSpPr>
        <p:spPr>
          <a:xfrm>
            <a:off x="8175279" y="6079422"/>
            <a:ext cx="3177767" cy="307777"/>
          </a:xfrm>
          <a:prstGeom prst="rect">
            <a:avLst/>
          </a:prstGeom>
          <a:noFill/>
        </p:spPr>
        <p:txBody>
          <a:bodyPr wrap="square" rtlCol="0">
            <a:spAutoFit/>
          </a:bodyPr>
          <a:lstStyle/>
          <a:p>
            <a:pPr algn="ctr"/>
            <a:r>
              <a:rPr lang="en-GB" sz="1400" b="1" dirty="0">
                <a:latin typeface="Aptos" panose="020B0004020202020204" pitchFamily="34" charset="0"/>
              </a:rPr>
              <a:t>Activity table available on Moodle</a:t>
            </a:r>
          </a:p>
        </p:txBody>
      </p:sp>
    </p:spTree>
    <p:extLst>
      <p:ext uri="{BB962C8B-B14F-4D97-AF65-F5344CB8AC3E}">
        <p14:creationId xmlns:p14="http://schemas.microsoft.com/office/powerpoint/2010/main" val="1796800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1000"/>
                                        <p:tgtEl>
                                          <p:spTgt spid="8"/>
                                        </p:tgtEl>
                                      </p:cBhvr>
                                    </p:animEffect>
                                    <p:anim calcmode="lin" valueType="num">
                                      <p:cBhvr>
                                        <p:cTn id="30" dur="1000" fill="hold"/>
                                        <p:tgtEl>
                                          <p:spTgt spid="8"/>
                                        </p:tgtEl>
                                        <p:attrNameLst>
                                          <p:attrName>ppt_x</p:attrName>
                                        </p:attrNameLst>
                                      </p:cBhvr>
                                      <p:tavLst>
                                        <p:tav tm="0">
                                          <p:val>
                                            <p:strVal val="#ppt_x"/>
                                          </p:val>
                                        </p:tav>
                                        <p:tav tm="100000">
                                          <p:val>
                                            <p:strVal val="#ppt_x"/>
                                          </p:val>
                                        </p:tav>
                                      </p:tavLst>
                                    </p:anim>
                                    <p:anim calcmode="lin" valueType="num">
                                      <p:cBhvr>
                                        <p:cTn id="31" dur="1000" fill="hold"/>
                                        <p:tgtEl>
                                          <p:spTgt spid="8"/>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anim calcmode="lin" valueType="num">
                                      <p:cBhvr>
                                        <p:cTn id="35" dur="1000" fill="hold"/>
                                        <p:tgtEl>
                                          <p:spTgt spid="11"/>
                                        </p:tgtEl>
                                        <p:attrNameLst>
                                          <p:attrName>ppt_x</p:attrName>
                                        </p:attrNameLst>
                                      </p:cBhvr>
                                      <p:tavLst>
                                        <p:tav tm="0">
                                          <p:val>
                                            <p:strVal val="#ppt_x"/>
                                          </p:val>
                                        </p:tav>
                                        <p:tav tm="100000">
                                          <p:val>
                                            <p:strVal val="#ppt_x"/>
                                          </p:val>
                                        </p:tav>
                                      </p:tavLst>
                                    </p:anim>
                                    <p:anim calcmode="lin" valueType="num">
                                      <p:cBhvr>
                                        <p:cTn id="3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wipe(left)">
                                      <p:cBhvr>
                                        <p:cTn id="41" dur="500"/>
                                        <p:tgtEl>
                                          <p:spTgt spid="6"/>
                                        </p:tgtEl>
                                      </p:cBhvr>
                                    </p:animEffec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11" grpId="0" animBg="1"/>
      <p:bldP spid="8" grpId="0"/>
      <p:bldP spid="14" grpId="0"/>
      <p:bldP spid="6" grpId="0" animBg="1"/>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13FA7D-51D2-3B4E-36A9-EE215A44F5EB}"/>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781424B-CE28-5308-E6B1-13FA2DB4F77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CCFD42A-7346-1083-203E-1418285692C7}"/>
              </a:ext>
            </a:extLst>
          </p:cNvPr>
          <p:cNvSpPr txBox="1">
            <a:spLocks/>
          </p:cNvSpPr>
          <p:nvPr/>
        </p:nvSpPr>
        <p:spPr>
          <a:xfrm>
            <a:off x="6502407" y="2351994"/>
            <a:ext cx="5079994" cy="147781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GB" sz="1300" b="1" dirty="0">
                <a:latin typeface="Aptos" panose="020B0004020202020204" pitchFamily="34" charset="0"/>
              </a:rPr>
              <a:t>Example: </a:t>
            </a:r>
            <a:endParaRPr lang="en-GB" sz="1300" dirty="0">
              <a:latin typeface="Aptos" panose="020B0004020202020204" pitchFamily="34" charset="0"/>
            </a:endParaRPr>
          </a:p>
          <a:p>
            <a:pPr algn="just">
              <a:lnSpc>
                <a:spcPct val="150000"/>
              </a:lnSpc>
            </a:pPr>
            <a:r>
              <a:rPr lang="en-GB" sz="1300" dirty="0">
                <a:latin typeface="Aptos" panose="020B0004020202020204" pitchFamily="34" charset="0"/>
              </a:rPr>
              <a:t>Let’s practise developing bullet points into academic paragraphs using the </a:t>
            </a:r>
            <a:r>
              <a:rPr lang="en-GB" sz="1300" i="1" dirty="0">
                <a:latin typeface="Aptos" panose="020B0004020202020204" pitchFamily="34" charset="0"/>
              </a:rPr>
              <a:t>Statistical Information</a:t>
            </a:r>
            <a:r>
              <a:rPr lang="en-GB" sz="1300" dirty="0">
                <a:latin typeface="Aptos" panose="020B0004020202020204" pitchFamily="34" charset="0"/>
              </a:rPr>
              <a:t> section. This part should present and interpret relevant data to support your theme and show its real-world impact.</a:t>
            </a:r>
          </a:p>
        </p:txBody>
      </p:sp>
      <p:sp>
        <p:nvSpPr>
          <p:cNvPr id="10" name="TextBox 9">
            <a:extLst>
              <a:ext uri="{FF2B5EF4-FFF2-40B4-BE49-F238E27FC236}">
                <a16:creationId xmlns:a16="http://schemas.microsoft.com/office/drawing/2014/main" id="{E93171EC-B992-D496-FED1-A9BBC3A01EC8}"/>
              </a:ext>
            </a:extLst>
          </p:cNvPr>
          <p:cNvSpPr txBox="1"/>
          <p:nvPr/>
        </p:nvSpPr>
        <p:spPr>
          <a:xfrm>
            <a:off x="355599" y="1014538"/>
            <a:ext cx="11738344" cy="1164229"/>
          </a:xfrm>
          <a:prstGeom prst="rect">
            <a:avLst/>
          </a:prstGeom>
          <a:noFill/>
        </p:spPr>
        <p:txBody>
          <a:bodyPr wrap="square">
            <a:spAutoFit/>
          </a:bodyPr>
          <a:lstStyle/>
          <a:p>
            <a:pPr algn="ctr">
              <a:lnSpc>
                <a:spcPct val="150000"/>
              </a:lnSpc>
            </a:pPr>
            <a:r>
              <a:rPr lang="en-GB" sz="1600" dirty="0">
                <a:latin typeface="Aptos" panose="020B0004020202020204" pitchFamily="34" charset="0"/>
              </a:rPr>
              <a:t>Now that you’ve outlined your ideas in bullet points, the next step is to expand them into clear, well-structured academic paragraphs. Each sub-heading in your theme section should become </a:t>
            </a:r>
            <a:r>
              <a:rPr lang="en-GB" sz="1600" b="1" dirty="0">
                <a:latin typeface="Aptos" panose="020B0004020202020204" pitchFamily="34" charset="0"/>
              </a:rPr>
              <a:t>1–2 focused paragraphs</a:t>
            </a:r>
            <a:r>
              <a:rPr lang="en-GB" sz="1600" dirty="0">
                <a:latin typeface="Aptos" panose="020B0004020202020204" pitchFamily="34" charset="0"/>
              </a:rPr>
              <a:t> that explain, support, and link your points to your research question.</a:t>
            </a:r>
          </a:p>
        </p:txBody>
      </p:sp>
      <p:graphicFrame>
        <p:nvGraphicFramePr>
          <p:cNvPr id="2" name="Table 1">
            <a:extLst>
              <a:ext uri="{FF2B5EF4-FFF2-40B4-BE49-F238E27FC236}">
                <a16:creationId xmlns:a16="http://schemas.microsoft.com/office/drawing/2014/main" id="{9DFE5C7A-F2D6-7BB3-FCB0-3AEFCD083417}"/>
              </a:ext>
            </a:extLst>
          </p:cNvPr>
          <p:cNvGraphicFramePr>
            <a:graphicFrameLocks noGrp="1"/>
          </p:cNvGraphicFramePr>
          <p:nvPr>
            <p:extLst>
              <p:ext uri="{D42A27DB-BD31-4B8C-83A1-F6EECF244321}">
                <p14:modId xmlns:p14="http://schemas.microsoft.com/office/powerpoint/2010/main" val="1862303867"/>
              </p:ext>
            </p:extLst>
          </p:nvPr>
        </p:nvGraphicFramePr>
        <p:xfrm>
          <a:off x="484371" y="4356117"/>
          <a:ext cx="11480800" cy="1929067"/>
        </p:xfrm>
        <a:graphic>
          <a:graphicData uri="http://schemas.openxmlformats.org/drawingml/2006/table">
            <a:tbl>
              <a:tblPr>
                <a:tableStyleId>{5940675A-B579-460E-94D1-54222C63F5DA}</a:tableStyleId>
              </a:tblPr>
              <a:tblGrid>
                <a:gridCol w="2600574">
                  <a:extLst>
                    <a:ext uri="{9D8B030D-6E8A-4147-A177-3AD203B41FA5}">
                      <a16:colId xmlns:a16="http://schemas.microsoft.com/office/drawing/2014/main" val="2784918854"/>
                    </a:ext>
                  </a:extLst>
                </a:gridCol>
                <a:gridCol w="8880226">
                  <a:extLst>
                    <a:ext uri="{9D8B030D-6E8A-4147-A177-3AD203B41FA5}">
                      <a16:colId xmlns:a16="http://schemas.microsoft.com/office/drawing/2014/main" val="1516744190"/>
                    </a:ext>
                  </a:extLst>
                </a:gridCol>
              </a:tblGrid>
              <a:tr h="0">
                <a:tc>
                  <a:txBody>
                    <a:bodyPr/>
                    <a:lstStyle/>
                    <a:p>
                      <a:pPr algn="ctr">
                        <a:lnSpc>
                          <a:spcPct val="150000"/>
                        </a:lnSpc>
                      </a:pPr>
                      <a:r>
                        <a:rPr lang="en-GB" sz="1400" b="1" dirty="0"/>
                        <a:t>Bullet Point Note</a:t>
                      </a:r>
                      <a:endParaRPr lang="en-GB" sz="1400" dirty="0">
                        <a:latin typeface="Aptos" panose="020B0004020202020204" pitchFamily="34" charset="0"/>
                      </a:endParaRPr>
                    </a:p>
                  </a:txBody>
                  <a:tcPr anchor="ctr">
                    <a:solidFill>
                      <a:srgbClr val="6E9AC8"/>
                    </a:solidFill>
                  </a:tcPr>
                </a:tc>
                <a:tc>
                  <a:txBody>
                    <a:bodyPr/>
                    <a:lstStyle/>
                    <a:p>
                      <a:pPr algn="ctr">
                        <a:lnSpc>
                          <a:spcPct val="150000"/>
                        </a:lnSpc>
                      </a:pPr>
                      <a:r>
                        <a:rPr lang="en-GB" sz="1400" b="1" dirty="0"/>
                        <a:t>Expanded Paragraph Example</a:t>
                      </a:r>
                      <a:endParaRPr lang="en-GB" sz="1400" dirty="0">
                        <a:latin typeface="Aptos" panose="020B0004020202020204" pitchFamily="34" charset="0"/>
                      </a:endParaRPr>
                    </a:p>
                  </a:txBody>
                  <a:tcPr anchor="ctr">
                    <a:solidFill>
                      <a:srgbClr val="6E9AC8"/>
                    </a:solidFill>
                  </a:tcPr>
                </a:tc>
                <a:extLst>
                  <a:ext uri="{0D108BD9-81ED-4DB2-BD59-A6C34878D82A}">
                    <a16:rowId xmlns:a16="http://schemas.microsoft.com/office/drawing/2014/main" val="325867802"/>
                  </a:ext>
                </a:extLst>
              </a:tr>
              <a:tr h="0">
                <a:tc>
                  <a:txBody>
                    <a:bodyPr/>
                    <a:lstStyle/>
                    <a:p>
                      <a:pPr>
                        <a:lnSpc>
                          <a:spcPct val="150000"/>
                        </a:lnSpc>
                      </a:pPr>
                      <a:r>
                        <a:rPr lang="en-GB" sz="1400" dirty="0">
                          <a:latin typeface="Aptos" panose="020B0004020202020204" pitchFamily="34" charset="0"/>
                        </a:rPr>
                        <a:t>34% of youth wait over 12 weeks for CAMHS support (</a:t>
                      </a:r>
                      <a:r>
                        <a:rPr lang="en-GB" sz="1400" dirty="0" err="1">
                          <a:latin typeface="Aptos" panose="020B0004020202020204" pitchFamily="34" charset="0"/>
                        </a:rPr>
                        <a:t>YoungMinds</a:t>
                      </a:r>
                      <a:r>
                        <a:rPr lang="en-GB" sz="1400" dirty="0">
                          <a:latin typeface="Aptos" panose="020B0004020202020204" pitchFamily="34" charset="0"/>
                        </a:rPr>
                        <a:t>, 2022)</a:t>
                      </a:r>
                    </a:p>
                  </a:txBody>
                  <a:tcPr anchor="ctr"/>
                </a:tc>
                <a:tc>
                  <a:txBody>
                    <a:bodyPr/>
                    <a:lstStyle/>
                    <a:p>
                      <a:pPr>
                        <a:lnSpc>
                          <a:spcPct val="150000"/>
                        </a:lnSpc>
                      </a:pPr>
                      <a:r>
                        <a:rPr lang="en-GB" sz="1300" dirty="0" err="1">
                          <a:latin typeface="Aptos" panose="020B0004020202020204" pitchFamily="34" charset="0"/>
                        </a:rPr>
                        <a:t>YoungMinds</a:t>
                      </a:r>
                      <a:r>
                        <a:rPr lang="en-GB" sz="1300" dirty="0">
                          <a:latin typeface="Aptos" panose="020B0004020202020204" pitchFamily="34" charset="0"/>
                        </a:rPr>
                        <a:t> (2022) found that 34% of young people in the UK wait more than 12 weeks to access Child and Adolescent Mental Health Services (CAMHS). This delay can have a significant impact on mental health outcomes, as early intervention is often crucial for effective treatment. Prolonged waiting times not only risk symptom escalation but may also discourage young people from continuing to seek support, creating a cycle of unmet needs and disengagement from services. These figures highlight the systemic strain on mental health provision and suggest the need for urgent reform.</a:t>
                      </a:r>
                    </a:p>
                  </a:txBody>
                  <a:tcPr anchor="ctr"/>
                </a:tc>
                <a:extLst>
                  <a:ext uri="{0D108BD9-81ED-4DB2-BD59-A6C34878D82A}">
                    <a16:rowId xmlns:a16="http://schemas.microsoft.com/office/drawing/2014/main" val="809814834"/>
                  </a:ext>
                </a:extLst>
              </a:tr>
            </a:tbl>
          </a:graphicData>
        </a:graphic>
      </p:graphicFrame>
      <p:cxnSp>
        <p:nvCxnSpPr>
          <p:cNvPr id="7" name="Straight Connector 6">
            <a:extLst>
              <a:ext uri="{FF2B5EF4-FFF2-40B4-BE49-F238E27FC236}">
                <a16:creationId xmlns:a16="http://schemas.microsoft.com/office/drawing/2014/main" id="{3EB5C0DA-C0FD-4DD6-C2B3-DC7B2660794E}"/>
              </a:ext>
            </a:extLst>
          </p:cNvPr>
          <p:cNvCxnSpPr>
            <a:cxnSpLocks/>
          </p:cNvCxnSpPr>
          <p:nvPr/>
        </p:nvCxnSpPr>
        <p:spPr>
          <a:xfrm>
            <a:off x="6224771" y="2309091"/>
            <a:ext cx="0" cy="1773382"/>
          </a:xfrm>
          <a:prstGeom prst="line">
            <a:avLst/>
          </a:prstGeom>
          <a:ln w="19050">
            <a:solidFill>
              <a:srgbClr val="6E9AC8"/>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7FC9AFA-B315-C7B4-8A5C-4241C93E956B}"/>
              </a:ext>
            </a:extLst>
          </p:cNvPr>
          <p:cNvSpPr txBox="1"/>
          <p:nvPr/>
        </p:nvSpPr>
        <p:spPr>
          <a:xfrm>
            <a:off x="484371" y="2253334"/>
            <a:ext cx="5144653" cy="1675139"/>
          </a:xfrm>
          <a:prstGeom prst="rect">
            <a:avLst/>
          </a:prstGeom>
          <a:noFill/>
        </p:spPr>
        <p:txBody>
          <a:bodyPr wrap="square">
            <a:spAutoFit/>
          </a:bodyPr>
          <a:lstStyle/>
          <a:p>
            <a:pPr>
              <a:lnSpc>
                <a:spcPct val="150000"/>
              </a:lnSpc>
              <a:buNone/>
            </a:pPr>
            <a:r>
              <a:rPr lang="en-GB" sz="1400" b="1" dirty="0">
                <a:latin typeface="Aptos" panose="020B0004020202020204" pitchFamily="34" charset="0"/>
              </a:rPr>
              <a:t>🧠 Tips for Expanding Bullet Points</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 </a:t>
            </a:r>
            <a:r>
              <a:rPr lang="en-GB" sz="1400" b="1" dirty="0">
                <a:latin typeface="Aptos" panose="020B0004020202020204" pitchFamily="34" charset="0"/>
              </a:rPr>
              <a:t>Topic sentence:</a:t>
            </a:r>
            <a:r>
              <a:rPr lang="en-GB" sz="1400" dirty="0">
                <a:latin typeface="Aptos" panose="020B0004020202020204" pitchFamily="34" charset="0"/>
              </a:rPr>
              <a:t> Start with the main idea of the paragraph.</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Evidence:</a:t>
            </a:r>
            <a:r>
              <a:rPr lang="en-GB" sz="1400" dirty="0">
                <a:latin typeface="Aptos" panose="020B0004020202020204" pitchFamily="34" charset="0"/>
              </a:rPr>
              <a:t> Add detail from your research (cite sources!).</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Explanation:</a:t>
            </a:r>
            <a:r>
              <a:rPr lang="en-GB" sz="1400" dirty="0">
                <a:latin typeface="Aptos" panose="020B0004020202020204" pitchFamily="34" charset="0"/>
              </a:rPr>
              <a:t> Analyse or interpret what the evidence shows.</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Link:</a:t>
            </a:r>
            <a:r>
              <a:rPr lang="en-GB" sz="1400" dirty="0">
                <a:latin typeface="Aptos" panose="020B0004020202020204" pitchFamily="34" charset="0"/>
              </a:rPr>
              <a:t> Connect back to the theme or research question.</a:t>
            </a:r>
          </a:p>
        </p:txBody>
      </p:sp>
      <p:sp>
        <p:nvSpPr>
          <p:cNvPr id="13" name="TextBox 12">
            <a:extLst>
              <a:ext uri="{FF2B5EF4-FFF2-40B4-BE49-F238E27FC236}">
                <a16:creationId xmlns:a16="http://schemas.microsoft.com/office/drawing/2014/main" id="{FC52D7B6-D2C4-8700-99DE-AE1E8D41AE52}"/>
              </a:ext>
            </a:extLst>
          </p:cNvPr>
          <p:cNvSpPr txBox="1"/>
          <p:nvPr/>
        </p:nvSpPr>
        <p:spPr>
          <a:xfrm>
            <a:off x="2122900" y="266997"/>
            <a:ext cx="8203741" cy="584775"/>
          </a:xfrm>
          <a:prstGeom prst="rect">
            <a:avLst/>
          </a:prstGeom>
          <a:noFill/>
        </p:spPr>
        <p:txBody>
          <a:bodyPr wrap="square">
            <a:spAutoFit/>
          </a:bodyPr>
          <a:lstStyle/>
          <a:p>
            <a:pPr algn="ctr"/>
            <a:r>
              <a:rPr lang="en-GB" sz="3200" b="1" dirty="0">
                <a:latin typeface="Aptos" panose="020B0004020202020204" pitchFamily="34" charset="0"/>
              </a:rPr>
              <a:t>✍️ Turning Bullet Points into Paragraphs</a:t>
            </a:r>
          </a:p>
        </p:txBody>
      </p:sp>
    </p:spTree>
    <p:extLst>
      <p:ext uri="{BB962C8B-B14F-4D97-AF65-F5344CB8AC3E}">
        <p14:creationId xmlns:p14="http://schemas.microsoft.com/office/powerpoint/2010/main" val="1354798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1000"/>
                                        <p:tgtEl>
                                          <p:spTgt spid="2"/>
                                        </p:tgtEl>
                                      </p:cBhvr>
                                    </p:animEffect>
                                    <p:anim calcmode="lin" valueType="num">
                                      <p:cBhvr>
                                        <p:cTn id="34" dur="1000" fill="hold"/>
                                        <p:tgtEl>
                                          <p:spTgt spid="2"/>
                                        </p:tgtEl>
                                        <p:attrNameLst>
                                          <p:attrName>ppt_x</p:attrName>
                                        </p:attrNameLst>
                                      </p:cBhvr>
                                      <p:tavLst>
                                        <p:tav tm="0">
                                          <p:val>
                                            <p:strVal val="#ppt_x"/>
                                          </p:val>
                                        </p:tav>
                                        <p:tav tm="100000">
                                          <p:val>
                                            <p:strVal val="#ppt_x"/>
                                          </p:val>
                                        </p:tav>
                                      </p:tavLst>
                                    </p:anim>
                                    <p:anim calcmode="lin" valueType="num">
                                      <p:cBhvr>
                                        <p:cTn id="3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11" grpId="0"/>
      <p:bldP spid="1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B6416-EBE5-1015-16B9-94ED9B48542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264F73B-CF3C-B9A2-D3F8-0E436745230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35958F6-9470-A374-65F0-E92BFFF766DC}"/>
              </a:ext>
            </a:extLst>
          </p:cNvPr>
          <p:cNvSpPr txBox="1"/>
          <p:nvPr/>
        </p:nvSpPr>
        <p:spPr>
          <a:xfrm>
            <a:off x="355599" y="821492"/>
            <a:ext cx="11738344" cy="1164871"/>
          </a:xfrm>
          <a:prstGeom prst="rect">
            <a:avLst/>
          </a:prstGeom>
          <a:noFill/>
        </p:spPr>
        <p:txBody>
          <a:bodyPr wrap="square">
            <a:spAutoFit/>
          </a:bodyPr>
          <a:lstStyle/>
          <a:p>
            <a:pPr algn="ctr">
              <a:lnSpc>
                <a:spcPct val="150000"/>
              </a:lnSpc>
            </a:pPr>
            <a:r>
              <a:rPr lang="en-GB" sz="1600" dirty="0">
                <a:latin typeface="Aptos" panose="020B0004020202020204" pitchFamily="34" charset="0"/>
              </a:rPr>
              <a:t>Here is another example of how to combine multiple points from different sources into one clear, connected paragraph. This shows how findings relate to each other and to your overall theme. </a:t>
            </a:r>
          </a:p>
          <a:p>
            <a:pPr algn="ctr">
              <a:lnSpc>
                <a:spcPct val="150000"/>
              </a:lnSpc>
            </a:pPr>
            <a:r>
              <a:rPr lang="en-GB" sz="1600" dirty="0">
                <a:latin typeface="Aptos" panose="020B0004020202020204" pitchFamily="34" charset="0"/>
              </a:rPr>
              <a:t>The example below is taken from the </a:t>
            </a:r>
            <a:r>
              <a:rPr lang="en-GB" sz="1600" i="1" dirty="0">
                <a:latin typeface="Aptos" panose="020B0004020202020204" pitchFamily="34" charset="0"/>
              </a:rPr>
              <a:t>Examples from Articles</a:t>
            </a:r>
            <a:r>
              <a:rPr lang="en-GB" sz="1600" dirty="0">
                <a:latin typeface="Aptos" panose="020B0004020202020204" pitchFamily="34" charset="0"/>
              </a:rPr>
              <a:t> section of Chapter 4.</a:t>
            </a:r>
          </a:p>
        </p:txBody>
      </p:sp>
      <p:graphicFrame>
        <p:nvGraphicFramePr>
          <p:cNvPr id="2" name="Table 1">
            <a:extLst>
              <a:ext uri="{FF2B5EF4-FFF2-40B4-BE49-F238E27FC236}">
                <a16:creationId xmlns:a16="http://schemas.microsoft.com/office/drawing/2014/main" id="{A22474C7-A52F-CB41-064E-20206164074F}"/>
              </a:ext>
            </a:extLst>
          </p:cNvPr>
          <p:cNvGraphicFramePr>
            <a:graphicFrameLocks noGrp="1"/>
          </p:cNvGraphicFramePr>
          <p:nvPr>
            <p:extLst>
              <p:ext uri="{D42A27DB-BD31-4B8C-83A1-F6EECF244321}">
                <p14:modId xmlns:p14="http://schemas.microsoft.com/office/powerpoint/2010/main" val="3969181318"/>
              </p:ext>
            </p:extLst>
          </p:nvPr>
        </p:nvGraphicFramePr>
        <p:xfrm>
          <a:off x="355599" y="2571138"/>
          <a:ext cx="11480800" cy="3874470"/>
        </p:xfrm>
        <a:graphic>
          <a:graphicData uri="http://schemas.openxmlformats.org/drawingml/2006/table">
            <a:tbl>
              <a:tblPr>
                <a:tableStyleId>{5940675A-B579-460E-94D1-54222C63F5DA}</a:tableStyleId>
              </a:tblPr>
              <a:tblGrid>
                <a:gridCol w="2600574">
                  <a:extLst>
                    <a:ext uri="{9D8B030D-6E8A-4147-A177-3AD203B41FA5}">
                      <a16:colId xmlns:a16="http://schemas.microsoft.com/office/drawing/2014/main" val="2784918854"/>
                    </a:ext>
                  </a:extLst>
                </a:gridCol>
                <a:gridCol w="8880226">
                  <a:extLst>
                    <a:ext uri="{9D8B030D-6E8A-4147-A177-3AD203B41FA5}">
                      <a16:colId xmlns:a16="http://schemas.microsoft.com/office/drawing/2014/main" val="1516744190"/>
                    </a:ext>
                  </a:extLst>
                </a:gridCol>
              </a:tblGrid>
              <a:tr h="763696">
                <a:tc>
                  <a:txBody>
                    <a:bodyPr/>
                    <a:lstStyle/>
                    <a:p>
                      <a:pPr algn="ctr">
                        <a:lnSpc>
                          <a:spcPct val="150000"/>
                        </a:lnSpc>
                      </a:pPr>
                      <a:r>
                        <a:rPr lang="en-GB" sz="1400" b="1" dirty="0"/>
                        <a:t>Bullet Point Note</a:t>
                      </a:r>
                      <a:endParaRPr lang="en-GB" sz="1400" dirty="0">
                        <a:latin typeface="Aptos" panose="020B0004020202020204" pitchFamily="34" charset="0"/>
                      </a:endParaRPr>
                    </a:p>
                  </a:txBody>
                  <a:tcPr anchor="ctr">
                    <a:solidFill>
                      <a:srgbClr val="6E9AC8"/>
                    </a:solidFill>
                  </a:tcPr>
                </a:tc>
                <a:tc>
                  <a:txBody>
                    <a:bodyPr/>
                    <a:lstStyle/>
                    <a:p>
                      <a:pPr algn="ctr">
                        <a:lnSpc>
                          <a:spcPct val="150000"/>
                        </a:lnSpc>
                      </a:pPr>
                      <a:r>
                        <a:rPr lang="en-GB" sz="1400" b="1" dirty="0"/>
                        <a:t>Expanded Paragraph Example</a:t>
                      </a:r>
                      <a:endParaRPr lang="en-GB" sz="1400" dirty="0">
                        <a:latin typeface="Aptos" panose="020B0004020202020204" pitchFamily="34" charset="0"/>
                      </a:endParaRPr>
                    </a:p>
                  </a:txBody>
                  <a:tcPr anchor="ctr">
                    <a:solidFill>
                      <a:srgbClr val="6E9AC8"/>
                    </a:solidFill>
                  </a:tcPr>
                </a:tc>
                <a:extLst>
                  <a:ext uri="{0D108BD9-81ED-4DB2-BD59-A6C34878D82A}">
                    <a16:rowId xmlns:a16="http://schemas.microsoft.com/office/drawing/2014/main" val="325867802"/>
                  </a:ext>
                </a:extLst>
              </a:tr>
              <a:tr h="3110774">
                <a:tc>
                  <a:txBody>
                    <a:bodyPr/>
                    <a:lstStyle/>
                    <a:p>
                      <a:pPr marL="285750" indent="-285750">
                        <a:buFont typeface="Arial" panose="020B0604020202020204" pitchFamily="34" charset="0"/>
                        <a:buChar char="•"/>
                      </a:pPr>
                      <a:r>
                        <a:rPr lang="en-GB" sz="1200" dirty="0">
                          <a:latin typeface="Aptos" panose="020B0004020202020204" pitchFamily="34" charset="0"/>
                        </a:rPr>
                        <a:t>Brown &amp; Singh (2020): Boys delay seeking support due to “fear of ridicule”.</a:t>
                      </a:r>
                    </a:p>
                    <a:p>
                      <a:endParaRPr lang="en-GB" sz="1200" dirty="0">
                        <a:latin typeface="Aptos" panose="020B0004020202020204" pitchFamily="34" charset="0"/>
                      </a:endParaRPr>
                    </a:p>
                    <a:p>
                      <a:pPr marL="285750" indent="-285750">
                        <a:buFont typeface="Arial" panose="020B0604020202020204" pitchFamily="34" charset="0"/>
                        <a:buChar char="•"/>
                      </a:pPr>
                      <a:r>
                        <a:rPr lang="en-GB" sz="1200" dirty="0">
                          <a:latin typeface="Aptos" panose="020B0004020202020204" pitchFamily="34" charset="0"/>
                        </a:rPr>
                        <a:t>Taylor et al. (2021): School staff note stigma more pronounced among boys.</a:t>
                      </a:r>
                      <a:br>
                        <a:rPr lang="en-GB" sz="1200" dirty="0">
                          <a:latin typeface="Aptos" panose="020B0004020202020204" pitchFamily="34" charset="0"/>
                        </a:rPr>
                      </a:br>
                      <a:endParaRPr lang="en-GB" sz="1200" dirty="0">
                        <a:latin typeface="Aptos" panose="020B0004020202020204" pitchFamily="34" charset="0"/>
                      </a:endParaRPr>
                    </a:p>
                    <a:p>
                      <a:pPr marL="285750" indent="-285750">
                        <a:buFont typeface="Arial" panose="020B0604020202020204" pitchFamily="34" charset="0"/>
                        <a:buChar char="•"/>
                      </a:pPr>
                      <a:r>
                        <a:rPr lang="en-GB" sz="1200" dirty="0">
                          <a:latin typeface="Aptos" panose="020B0004020202020204" pitchFamily="34" charset="0"/>
                        </a:rPr>
                        <a:t>Evans et al. (2019): Peer judgement linked to lower service uptake in 14–16 age group.</a:t>
                      </a:r>
                    </a:p>
                    <a:p>
                      <a:endParaRPr lang="en-GB" sz="1200" dirty="0">
                        <a:latin typeface="Aptos" panose="020B0004020202020204" pitchFamily="34" charset="0"/>
                      </a:endParaRPr>
                    </a:p>
                  </a:txBody>
                  <a:tcPr anchor="ctr"/>
                </a:tc>
                <a:tc>
                  <a:txBody>
                    <a:bodyPr/>
                    <a:lstStyle/>
                    <a:p>
                      <a:pPr>
                        <a:lnSpc>
                          <a:spcPct val="150000"/>
                        </a:lnSpc>
                      </a:pPr>
                      <a:r>
                        <a:rPr lang="en-GB" sz="1200" dirty="0">
                          <a:latin typeface="Aptos" panose="020B0004020202020204" pitchFamily="34" charset="0"/>
                        </a:rPr>
                        <a:t>Several studies highlight how stigma continues to shape help-seeking behaviours among young people, particularly adolescent boys. Brown and Singh (2020) found that many male students delayed accessing support due to a “fear of ridicule” from peers, which was deeply embedded in their school culture. This finding is echoed in Taylor et al. (2021), who reported that school staff observed stigma as a significant barrier, particularly among boys who viewed emotional vulnerability as socially unacceptable. Adding further nuance, Evans et al. (2019) showed that peer judgement significantly influenced whether young people aged 14–16 engaged with school-based mental health services, often opting out of support to avoid being labelled. </a:t>
                      </a:r>
                    </a:p>
                    <a:p>
                      <a:pPr>
                        <a:lnSpc>
                          <a:spcPct val="150000"/>
                        </a:lnSpc>
                      </a:pPr>
                      <a:endParaRPr lang="en-GB" sz="1200" dirty="0">
                        <a:latin typeface="Aptos" panose="020B0004020202020204" pitchFamily="34" charset="0"/>
                      </a:endParaRPr>
                    </a:p>
                    <a:p>
                      <a:pPr>
                        <a:lnSpc>
                          <a:spcPct val="150000"/>
                        </a:lnSpc>
                      </a:pPr>
                      <a:r>
                        <a:rPr lang="en-GB" sz="1200" dirty="0">
                          <a:latin typeface="Aptos" panose="020B0004020202020204" pitchFamily="34" charset="0"/>
                        </a:rPr>
                        <a:t>Taken together, these studies suggest that stigma is both gendered and socially reinforced, creating a powerful deterrent to early intervention. The evidence reinforces the importance of embedding anti-stigma education within school settings to shift harmful norms and support earlier access to care.</a:t>
                      </a:r>
                    </a:p>
                  </a:txBody>
                  <a:tcPr anchor="ctr"/>
                </a:tc>
                <a:extLst>
                  <a:ext uri="{0D108BD9-81ED-4DB2-BD59-A6C34878D82A}">
                    <a16:rowId xmlns:a16="http://schemas.microsoft.com/office/drawing/2014/main" val="809814834"/>
                  </a:ext>
                </a:extLst>
              </a:tr>
            </a:tbl>
          </a:graphicData>
        </a:graphic>
      </p:graphicFrame>
      <p:sp>
        <p:nvSpPr>
          <p:cNvPr id="13" name="TextBox 12">
            <a:extLst>
              <a:ext uri="{FF2B5EF4-FFF2-40B4-BE49-F238E27FC236}">
                <a16:creationId xmlns:a16="http://schemas.microsoft.com/office/drawing/2014/main" id="{A7827783-1244-61FC-B7D2-AF64E764C923}"/>
              </a:ext>
            </a:extLst>
          </p:cNvPr>
          <p:cNvSpPr txBox="1"/>
          <p:nvPr/>
        </p:nvSpPr>
        <p:spPr>
          <a:xfrm>
            <a:off x="948108" y="236717"/>
            <a:ext cx="10295782" cy="584775"/>
          </a:xfrm>
          <a:prstGeom prst="rect">
            <a:avLst/>
          </a:prstGeom>
          <a:noFill/>
        </p:spPr>
        <p:txBody>
          <a:bodyPr wrap="square">
            <a:spAutoFit/>
          </a:bodyPr>
          <a:lstStyle/>
          <a:p>
            <a:pPr algn="ctr"/>
            <a:r>
              <a:rPr lang="en-GB" sz="3200" b="1" dirty="0">
                <a:latin typeface="Aptos" panose="020B0004020202020204" pitchFamily="34" charset="0"/>
              </a:rPr>
              <a:t>✍️ Turning Bullet Points into Paragraphs Continued… </a:t>
            </a:r>
          </a:p>
        </p:txBody>
      </p:sp>
      <p:sp>
        <p:nvSpPr>
          <p:cNvPr id="6" name="TextBox 5">
            <a:extLst>
              <a:ext uri="{FF2B5EF4-FFF2-40B4-BE49-F238E27FC236}">
                <a16:creationId xmlns:a16="http://schemas.microsoft.com/office/drawing/2014/main" id="{6EBBE379-D9B6-5BFB-DC0E-549E4BD9372E}"/>
              </a:ext>
            </a:extLst>
          </p:cNvPr>
          <p:cNvSpPr txBox="1"/>
          <p:nvPr/>
        </p:nvSpPr>
        <p:spPr>
          <a:xfrm>
            <a:off x="355599" y="2111057"/>
            <a:ext cx="6885710" cy="338554"/>
          </a:xfrm>
          <a:prstGeom prst="rect">
            <a:avLst/>
          </a:prstGeom>
          <a:noFill/>
        </p:spPr>
        <p:txBody>
          <a:bodyPr wrap="square">
            <a:spAutoFit/>
          </a:bodyPr>
          <a:lstStyle/>
          <a:p>
            <a:r>
              <a:rPr lang="en-GB" sz="1600" b="1" dirty="0">
                <a:latin typeface="Aptos" panose="020B0004020202020204" pitchFamily="34" charset="0"/>
              </a:rPr>
              <a:t>Theme: Digital Inequalities in Access to Mental Health Services</a:t>
            </a:r>
          </a:p>
        </p:txBody>
      </p:sp>
    </p:spTree>
    <p:extLst>
      <p:ext uri="{BB962C8B-B14F-4D97-AF65-F5344CB8AC3E}">
        <p14:creationId xmlns:p14="http://schemas.microsoft.com/office/powerpoint/2010/main" val="4021221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1000"/>
                                        <p:tgtEl>
                                          <p:spTgt spid="2"/>
                                        </p:tgtEl>
                                      </p:cBhvr>
                                    </p:animEffect>
                                    <p:anim calcmode="lin" valueType="num">
                                      <p:cBhvr>
                                        <p:cTn id="25" dur="1000" fill="hold"/>
                                        <p:tgtEl>
                                          <p:spTgt spid="2"/>
                                        </p:tgtEl>
                                        <p:attrNameLst>
                                          <p:attrName>ppt_x</p:attrName>
                                        </p:attrNameLst>
                                      </p:cBhvr>
                                      <p:tavLst>
                                        <p:tav tm="0">
                                          <p:val>
                                            <p:strVal val="#ppt_x"/>
                                          </p:val>
                                        </p:tav>
                                        <p:tav tm="100000">
                                          <p:val>
                                            <p:strVal val="#ppt_x"/>
                                          </p:val>
                                        </p:tav>
                                      </p:tavLst>
                                    </p:anim>
                                    <p:anim calcmode="lin" valueType="num">
                                      <p:cBhvr>
                                        <p:cTn id="2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5FB650-C196-A9CA-698B-A6C6C8C1F63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BBBF418-9490-3020-8ABC-97C7F0E6F65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1374273-7FC3-6189-6167-AFC4CA190471}"/>
              </a:ext>
            </a:extLst>
          </p:cNvPr>
          <p:cNvSpPr txBox="1"/>
          <p:nvPr/>
        </p:nvSpPr>
        <p:spPr>
          <a:xfrm>
            <a:off x="190420" y="773004"/>
            <a:ext cx="12001579" cy="707630"/>
          </a:xfrm>
          <a:prstGeom prst="rect">
            <a:avLst/>
          </a:prstGeom>
          <a:noFill/>
        </p:spPr>
        <p:txBody>
          <a:bodyPr wrap="square">
            <a:spAutoFit/>
          </a:bodyPr>
          <a:lstStyle/>
          <a:p>
            <a:pPr algn="ctr">
              <a:lnSpc>
                <a:spcPct val="150000"/>
              </a:lnSpc>
            </a:pPr>
            <a:r>
              <a:rPr lang="en-GB" sz="1400" dirty="0">
                <a:latin typeface="Aptos" panose="020B0004020202020204" pitchFamily="34" charset="0"/>
              </a:rPr>
              <a:t>Understanding the difference between descriptive and critical writing will help you develop stronger analysis in your Chapter 4 themes. </a:t>
            </a:r>
          </a:p>
          <a:p>
            <a:pPr algn="ctr">
              <a:lnSpc>
                <a:spcPct val="150000"/>
              </a:lnSpc>
            </a:pPr>
            <a:r>
              <a:rPr lang="en-GB" sz="1400" dirty="0">
                <a:latin typeface="Aptos" panose="020B0004020202020204" pitchFamily="34" charset="0"/>
              </a:rPr>
              <a:t>Let’s break down how the two styles differ and why critical writing matters more at this stage of your project.</a:t>
            </a:r>
          </a:p>
        </p:txBody>
      </p:sp>
      <p:sp>
        <p:nvSpPr>
          <p:cNvPr id="13" name="TextBox 12">
            <a:extLst>
              <a:ext uri="{FF2B5EF4-FFF2-40B4-BE49-F238E27FC236}">
                <a16:creationId xmlns:a16="http://schemas.microsoft.com/office/drawing/2014/main" id="{D234311D-77E9-D29B-03D6-8818D71A2171}"/>
              </a:ext>
            </a:extLst>
          </p:cNvPr>
          <p:cNvSpPr txBox="1"/>
          <p:nvPr/>
        </p:nvSpPr>
        <p:spPr>
          <a:xfrm>
            <a:off x="1174863" y="166610"/>
            <a:ext cx="9842271" cy="584775"/>
          </a:xfrm>
          <a:prstGeom prst="rect">
            <a:avLst/>
          </a:prstGeom>
          <a:noFill/>
        </p:spPr>
        <p:txBody>
          <a:bodyPr wrap="square">
            <a:spAutoFit/>
          </a:bodyPr>
          <a:lstStyle/>
          <a:p>
            <a:pPr algn="ctr"/>
            <a:r>
              <a:rPr lang="en-GB" sz="3200" b="1" dirty="0">
                <a:latin typeface="Aptos" panose="020B0004020202020204" pitchFamily="34" charset="0"/>
              </a:rPr>
              <a:t>✍️ Descriptive vs Critical Writing</a:t>
            </a:r>
          </a:p>
        </p:txBody>
      </p:sp>
      <p:graphicFrame>
        <p:nvGraphicFramePr>
          <p:cNvPr id="2" name="Table 1">
            <a:extLst>
              <a:ext uri="{FF2B5EF4-FFF2-40B4-BE49-F238E27FC236}">
                <a16:creationId xmlns:a16="http://schemas.microsoft.com/office/drawing/2014/main" id="{0D6EBAA6-CF65-DDB8-A97F-9A05B1B839C8}"/>
              </a:ext>
            </a:extLst>
          </p:cNvPr>
          <p:cNvGraphicFramePr>
            <a:graphicFrameLocks noGrp="1"/>
          </p:cNvGraphicFramePr>
          <p:nvPr>
            <p:extLst>
              <p:ext uri="{D42A27DB-BD31-4B8C-83A1-F6EECF244321}">
                <p14:modId xmlns:p14="http://schemas.microsoft.com/office/powerpoint/2010/main" val="1428922249"/>
              </p:ext>
            </p:extLst>
          </p:nvPr>
        </p:nvGraphicFramePr>
        <p:xfrm>
          <a:off x="620707" y="1597184"/>
          <a:ext cx="11141003" cy="3331129"/>
        </p:xfrm>
        <a:graphic>
          <a:graphicData uri="http://schemas.openxmlformats.org/drawingml/2006/table">
            <a:tbl>
              <a:tblPr>
                <a:tableStyleId>{616DA210-FB5B-4158-B5E0-FEB733F419BA}</a:tableStyleId>
              </a:tblPr>
              <a:tblGrid>
                <a:gridCol w="1636785">
                  <a:extLst>
                    <a:ext uri="{9D8B030D-6E8A-4147-A177-3AD203B41FA5}">
                      <a16:colId xmlns:a16="http://schemas.microsoft.com/office/drawing/2014/main" val="3244404594"/>
                    </a:ext>
                  </a:extLst>
                </a:gridCol>
                <a:gridCol w="4304146">
                  <a:extLst>
                    <a:ext uri="{9D8B030D-6E8A-4147-A177-3AD203B41FA5}">
                      <a16:colId xmlns:a16="http://schemas.microsoft.com/office/drawing/2014/main" val="1840341973"/>
                    </a:ext>
                  </a:extLst>
                </a:gridCol>
                <a:gridCol w="5200072">
                  <a:extLst>
                    <a:ext uri="{9D8B030D-6E8A-4147-A177-3AD203B41FA5}">
                      <a16:colId xmlns:a16="http://schemas.microsoft.com/office/drawing/2014/main" val="2541233318"/>
                    </a:ext>
                  </a:extLst>
                </a:gridCol>
              </a:tblGrid>
              <a:tr h="289200">
                <a:tc>
                  <a:txBody>
                    <a:bodyPr/>
                    <a:lstStyle/>
                    <a:p>
                      <a:pPr algn="ctr">
                        <a:lnSpc>
                          <a:spcPct val="150000"/>
                        </a:lnSpc>
                      </a:pPr>
                      <a:endParaRPr lang="en-GB" sz="1200">
                        <a:latin typeface="Aptos" panose="020B0004020202020204" pitchFamily="34" charset="0"/>
                      </a:endParaRPr>
                    </a:p>
                  </a:txBody>
                  <a:tcPr marL="62748" marR="62748" marT="31374" marB="31374" anchor="ctr">
                    <a:solidFill>
                      <a:srgbClr val="6E9AC8"/>
                    </a:solidFill>
                  </a:tcPr>
                </a:tc>
                <a:tc>
                  <a:txBody>
                    <a:bodyPr/>
                    <a:lstStyle/>
                    <a:p>
                      <a:pPr algn="ctr">
                        <a:lnSpc>
                          <a:spcPct val="150000"/>
                        </a:lnSpc>
                      </a:pPr>
                      <a:r>
                        <a:rPr lang="en-GB" sz="1200" b="1" dirty="0">
                          <a:latin typeface="Aptos" panose="020B0004020202020204" pitchFamily="34" charset="0"/>
                        </a:rPr>
                        <a:t>Descriptive Writing</a:t>
                      </a:r>
                      <a:endParaRPr lang="en-GB" sz="1200" dirty="0">
                        <a:latin typeface="Aptos" panose="020B0004020202020204" pitchFamily="34" charset="0"/>
                      </a:endParaRPr>
                    </a:p>
                  </a:txBody>
                  <a:tcPr marL="62748" marR="62748" marT="31374" marB="31374" anchor="ctr">
                    <a:solidFill>
                      <a:srgbClr val="6E9AC8"/>
                    </a:solidFill>
                  </a:tcPr>
                </a:tc>
                <a:tc>
                  <a:txBody>
                    <a:bodyPr/>
                    <a:lstStyle/>
                    <a:p>
                      <a:pPr algn="ctr">
                        <a:lnSpc>
                          <a:spcPct val="150000"/>
                        </a:lnSpc>
                      </a:pPr>
                      <a:r>
                        <a:rPr lang="en-GB" sz="1200" b="1" dirty="0">
                          <a:latin typeface="Aptos" panose="020B0004020202020204" pitchFamily="34" charset="0"/>
                        </a:rPr>
                        <a:t>Critical Writing</a:t>
                      </a:r>
                      <a:endParaRPr lang="en-GB" sz="1200" dirty="0">
                        <a:latin typeface="Aptos" panose="020B0004020202020204" pitchFamily="34" charset="0"/>
                      </a:endParaRPr>
                    </a:p>
                  </a:txBody>
                  <a:tcPr marL="62748" marR="62748" marT="31374" marB="31374" anchor="ctr">
                    <a:solidFill>
                      <a:srgbClr val="6E9AC8"/>
                    </a:solidFill>
                  </a:tcPr>
                </a:tc>
                <a:extLst>
                  <a:ext uri="{0D108BD9-81ED-4DB2-BD59-A6C34878D82A}">
                    <a16:rowId xmlns:a16="http://schemas.microsoft.com/office/drawing/2014/main" val="2965100862"/>
                  </a:ext>
                </a:extLst>
              </a:tr>
              <a:tr h="544578">
                <a:tc>
                  <a:txBody>
                    <a:bodyPr/>
                    <a:lstStyle/>
                    <a:p>
                      <a:pPr algn="ctr">
                        <a:lnSpc>
                          <a:spcPct val="150000"/>
                        </a:lnSpc>
                      </a:pPr>
                      <a:r>
                        <a:rPr lang="en-GB" sz="1200" b="1">
                          <a:latin typeface="Aptos" panose="020B0004020202020204" pitchFamily="34" charset="0"/>
                        </a:rPr>
                        <a:t>Purpose</a:t>
                      </a:r>
                      <a:endParaRPr lang="en-GB" sz="1200">
                        <a:latin typeface="Aptos" panose="020B0004020202020204" pitchFamily="34" charset="0"/>
                      </a:endParaRPr>
                    </a:p>
                  </a:txBody>
                  <a:tcPr marL="62748" marR="62748" marT="31374" marB="31374" anchor="ctr"/>
                </a:tc>
                <a:tc>
                  <a:txBody>
                    <a:bodyPr/>
                    <a:lstStyle/>
                    <a:p>
                      <a:pPr>
                        <a:lnSpc>
                          <a:spcPct val="150000"/>
                        </a:lnSpc>
                      </a:pPr>
                      <a:r>
                        <a:rPr lang="en-GB" sz="1200">
                          <a:latin typeface="Aptos" panose="020B0004020202020204" pitchFamily="34" charset="0"/>
                        </a:rPr>
                        <a:t>Reports or summarises what the source says.</a:t>
                      </a:r>
                    </a:p>
                  </a:txBody>
                  <a:tcPr marL="62748" marR="62748" marT="31374" marB="31374" anchor="ctr"/>
                </a:tc>
                <a:tc>
                  <a:txBody>
                    <a:bodyPr/>
                    <a:lstStyle/>
                    <a:p>
                      <a:pPr>
                        <a:lnSpc>
                          <a:spcPct val="150000"/>
                        </a:lnSpc>
                      </a:pPr>
                      <a:r>
                        <a:rPr lang="en-GB" sz="1200">
                          <a:latin typeface="Aptos" panose="020B0004020202020204" pitchFamily="34" charset="0"/>
                        </a:rPr>
                        <a:t>Analyses how and why something is important, and questions assumptions or limitations.</a:t>
                      </a:r>
                    </a:p>
                  </a:txBody>
                  <a:tcPr marL="62748" marR="62748" marT="31374" marB="31374" anchor="ctr"/>
                </a:tc>
                <a:extLst>
                  <a:ext uri="{0D108BD9-81ED-4DB2-BD59-A6C34878D82A}">
                    <a16:rowId xmlns:a16="http://schemas.microsoft.com/office/drawing/2014/main" val="1211543655"/>
                  </a:ext>
                </a:extLst>
              </a:tr>
              <a:tr h="544578">
                <a:tc>
                  <a:txBody>
                    <a:bodyPr/>
                    <a:lstStyle/>
                    <a:p>
                      <a:pPr algn="ctr">
                        <a:lnSpc>
                          <a:spcPct val="150000"/>
                        </a:lnSpc>
                      </a:pPr>
                      <a:r>
                        <a:rPr lang="en-GB" sz="1200" b="1">
                          <a:latin typeface="Aptos" panose="020B0004020202020204" pitchFamily="34" charset="0"/>
                        </a:rPr>
                        <a:t>Focus</a:t>
                      </a:r>
                      <a:endParaRPr lang="en-GB" sz="1200">
                        <a:latin typeface="Aptos" panose="020B0004020202020204" pitchFamily="34" charset="0"/>
                      </a:endParaRPr>
                    </a:p>
                  </a:txBody>
                  <a:tcPr marL="62748" marR="62748" marT="31374" marB="31374" anchor="ctr"/>
                </a:tc>
                <a:tc>
                  <a:txBody>
                    <a:bodyPr/>
                    <a:lstStyle/>
                    <a:p>
                      <a:pPr>
                        <a:lnSpc>
                          <a:spcPct val="150000"/>
                        </a:lnSpc>
                      </a:pPr>
                      <a:r>
                        <a:rPr lang="en-GB" sz="1200" dirty="0">
                          <a:latin typeface="Aptos" panose="020B0004020202020204" pitchFamily="34" charset="0"/>
                        </a:rPr>
                        <a:t>Content and surface details of the literature (what was said, done, or found).</a:t>
                      </a:r>
                    </a:p>
                  </a:txBody>
                  <a:tcPr marL="62748" marR="62748" marT="31374" marB="31374" anchor="ctr"/>
                </a:tc>
                <a:tc>
                  <a:txBody>
                    <a:bodyPr/>
                    <a:lstStyle/>
                    <a:p>
                      <a:pPr>
                        <a:lnSpc>
                          <a:spcPct val="150000"/>
                        </a:lnSpc>
                      </a:pPr>
                      <a:r>
                        <a:rPr lang="en-GB" sz="1200">
                          <a:latin typeface="Aptos" panose="020B0004020202020204" pitchFamily="34" charset="0"/>
                        </a:rPr>
                        <a:t>The meaning, implications, strengths/weaknesses, and how it relates to other evidence or theory.</a:t>
                      </a:r>
                    </a:p>
                  </a:txBody>
                  <a:tcPr marL="62748" marR="62748" marT="31374" marB="31374" anchor="ctr"/>
                </a:tc>
                <a:extLst>
                  <a:ext uri="{0D108BD9-81ED-4DB2-BD59-A6C34878D82A}">
                    <a16:rowId xmlns:a16="http://schemas.microsoft.com/office/drawing/2014/main" val="2391718565"/>
                  </a:ext>
                </a:extLst>
              </a:tr>
              <a:tr h="680589">
                <a:tc>
                  <a:txBody>
                    <a:bodyPr/>
                    <a:lstStyle/>
                    <a:p>
                      <a:pPr algn="ctr">
                        <a:lnSpc>
                          <a:spcPct val="150000"/>
                        </a:lnSpc>
                      </a:pPr>
                      <a:r>
                        <a:rPr lang="en-GB" sz="1200" b="1">
                          <a:latin typeface="Aptos" panose="020B0004020202020204" pitchFamily="34" charset="0"/>
                        </a:rPr>
                        <a:t>Style &amp; Language</a:t>
                      </a:r>
                      <a:endParaRPr lang="en-GB" sz="1200">
                        <a:latin typeface="Aptos" panose="020B0004020202020204" pitchFamily="34" charset="0"/>
                      </a:endParaRPr>
                    </a:p>
                  </a:txBody>
                  <a:tcPr marL="62748" marR="62748" marT="31374" marB="31374" anchor="ctr"/>
                </a:tc>
                <a:tc>
                  <a:txBody>
                    <a:bodyPr/>
                    <a:lstStyle/>
                    <a:p>
                      <a:pPr>
                        <a:lnSpc>
                          <a:spcPct val="150000"/>
                        </a:lnSpc>
                      </a:pPr>
                      <a:r>
                        <a:rPr lang="en-GB" sz="1200" dirty="0">
                          <a:latin typeface="Aptos" panose="020B0004020202020204" pitchFamily="34" charset="0"/>
                        </a:rPr>
                        <a:t>Often neutral or passive, e.g. “The study found…”</a:t>
                      </a:r>
                    </a:p>
                  </a:txBody>
                  <a:tcPr marL="62748" marR="62748" marT="31374" marB="31374" anchor="ctr"/>
                </a:tc>
                <a:tc>
                  <a:txBody>
                    <a:bodyPr/>
                    <a:lstStyle/>
                    <a:p>
                      <a:pPr>
                        <a:lnSpc>
                          <a:spcPct val="150000"/>
                        </a:lnSpc>
                      </a:pPr>
                      <a:r>
                        <a:rPr lang="en-GB" sz="1200">
                          <a:latin typeface="Aptos" panose="020B0004020202020204" pitchFamily="34" charset="0"/>
                        </a:rPr>
                        <a:t>Analytical and assertive, e.g. “This finding is limited by…” or “This challenges the dominant policy narrative…”</a:t>
                      </a:r>
                    </a:p>
                  </a:txBody>
                  <a:tcPr marL="62748" marR="62748" marT="31374" marB="31374" anchor="ctr"/>
                </a:tc>
                <a:extLst>
                  <a:ext uri="{0D108BD9-81ED-4DB2-BD59-A6C34878D82A}">
                    <a16:rowId xmlns:a16="http://schemas.microsoft.com/office/drawing/2014/main" val="844058798"/>
                  </a:ext>
                </a:extLst>
              </a:tr>
              <a:tr h="544578">
                <a:tc>
                  <a:txBody>
                    <a:bodyPr/>
                    <a:lstStyle/>
                    <a:p>
                      <a:pPr algn="ctr">
                        <a:lnSpc>
                          <a:spcPct val="150000"/>
                        </a:lnSpc>
                      </a:pPr>
                      <a:r>
                        <a:rPr lang="en-GB" sz="1200" b="1" dirty="0">
                          <a:latin typeface="Aptos" panose="020B0004020202020204" pitchFamily="34" charset="0"/>
                        </a:rPr>
                        <a:t>Link to Research</a:t>
                      </a:r>
                      <a:endParaRPr lang="en-GB" sz="1200" dirty="0">
                        <a:latin typeface="Aptos" panose="020B0004020202020204" pitchFamily="34" charset="0"/>
                      </a:endParaRPr>
                    </a:p>
                  </a:txBody>
                  <a:tcPr marL="62748" marR="62748" marT="31374" marB="31374" anchor="ctr"/>
                </a:tc>
                <a:tc>
                  <a:txBody>
                    <a:bodyPr/>
                    <a:lstStyle/>
                    <a:p>
                      <a:pPr>
                        <a:lnSpc>
                          <a:spcPct val="150000"/>
                        </a:lnSpc>
                      </a:pPr>
                      <a:r>
                        <a:rPr lang="en-GB" sz="1200" dirty="0">
                          <a:latin typeface="Aptos" panose="020B0004020202020204" pitchFamily="34" charset="0"/>
                        </a:rPr>
                        <a:t>Mentions the topic or theme but doesn’t explore how or why it matters.</a:t>
                      </a:r>
                    </a:p>
                  </a:txBody>
                  <a:tcPr marL="62748" marR="62748" marT="31374" marB="31374" anchor="ctr"/>
                </a:tc>
                <a:tc>
                  <a:txBody>
                    <a:bodyPr/>
                    <a:lstStyle/>
                    <a:p>
                      <a:pPr>
                        <a:lnSpc>
                          <a:spcPct val="150000"/>
                        </a:lnSpc>
                      </a:pPr>
                      <a:r>
                        <a:rPr lang="en-GB" sz="1200">
                          <a:latin typeface="Aptos" panose="020B0004020202020204" pitchFamily="34" charset="0"/>
                        </a:rPr>
                        <a:t>Explicitly connects back to your theme and explains how it contributes to answering your research question.</a:t>
                      </a:r>
                    </a:p>
                  </a:txBody>
                  <a:tcPr marL="62748" marR="62748" marT="31374" marB="31374" anchor="ctr"/>
                </a:tc>
                <a:extLst>
                  <a:ext uri="{0D108BD9-81ED-4DB2-BD59-A6C34878D82A}">
                    <a16:rowId xmlns:a16="http://schemas.microsoft.com/office/drawing/2014/main" val="2650893642"/>
                  </a:ext>
                </a:extLst>
              </a:tr>
              <a:tr h="544578">
                <a:tc>
                  <a:txBody>
                    <a:bodyPr/>
                    <a:lstStyle/>
                    <a:p>
                      <a:pPr algn="ctr">
                        <a:lnSpc>
                          <a:spcPct val="150000"/>
                        </a:lnSpc>
                      </a:pPr>
                      <a:r>
                        <a:rPr lang="en-GB" sz="1200" b="1" dirty="0">
                          <a:latin typeface="Aptos" panose="020B0004020202020204" pitchFamily="34" charset="0"/>
                        </a:rPr>
                        <a:t>Structure</a:t>
                      </a:r>
                      <a:endParaRPr lang="en-GB" sz="1200" dirty="0">
                        <a:latin typeface="Aptos" panose="020B0004020202020204" pitchFamily="34" charset="0"/>
                      </a:endParaRPr>
                    </a:p>
                  </a:txBody>
                  <a:tcPr marL="62748" marR="62748" marT="31374" marB="31374" anchor="ctr"/>
                </a:tc>
                <a:tc>
                  <a:txBody>
                    <a:bodyPr/>
                    <a:lstStyle/>
                    <a:p>
                      <a:pPr>
                        <a:lnSpc>
                          <a:spcPct val="150000"/>
                        </a:lnSpc>
                      </a:pPr>
                      <a:r>
                        <a:rPr lang="en-GB" sz="1200" dirty="0">
                          <a:latin typeface="Aptos" panose="020B0004020202020204" pitchFamily="34" charset="0"/>
                        </a:rPr>
                        <a:t>Lists or paraphrases points in sequence with little connection.</a:t>
                      </a:r>
                    </a:p>
                  </a:txBody>
                  <a:tcPr marL="62748" marR="62748" marT="31374" marB="31374" anchor="ctr"/>
                </a:tc>
                <a:tc>
                  <a:txBody>
                    <a:bodyPr/>
                    <a:lstStyle/>
                    <a:p>
                      <a:pPr>
                        <a:lnSpc>
                          <a:spcPct val="150000"/>
                        </a:lnSpc>
                      </a:pPr>
                      <a:r>
                        <a:rPr lang="en-GB" sz="1200" dirty="0">
                          <a:latin typeface="Aptos" panose="020B0004020202020204" pitchFamily="34" charset="0"/>
                        </a:rPr>
                        <a:t>Draws comparisons, identifies patterns or contradictions, and builds an argument.</a:t>
                      </a:r>
                    </a:p>
                  </a:txBody>
                  <a:tcPr marL="62748" marR="62748" marT="31374" marB="31374" anchor="ctr"/>
                </a:tc>
                <a:extLst>
                  <a:ext uri="{0D108BD9-81ED-4DB2-BD59-A6C34878D82A}">
                    <a16:rowId xmlns:a16="http://schemas.microsoft.com/office/drawing/2014/main" val="2569049111"/>
                  </a:ext>
                </a:extLst>
              </a:tr>
            </a:tbl>
          </a:graphicData>
        </a:graphic>
      </p:graphicFrame>
      <p:cxnSp>
        <p:nvCxnSpPr>
          <p:cNvPr id="7" name="Straight Connector 6">
            <a:extLst>
              <a:ext uri="{FF2B5EF4-FFF2-40B4-BE49-F238E27FC236}">
                <a16:creationId xmlns:a16="http://schemas.microsoft.com/office/drawing/2014/main" id="{928A25FC-594E-6052-59E8-DBA7A3E0E5BC}"/>
              </a:ext>
            </a:extLst>
          </p:cNvPr>
          <p:cNvCxnSpPr/>
          <p:nvPr/>
        </p:nvCxnSpPr>
        <p:spPr>
          <a:xfrm>
            <a:off x="6557818" y="5144655"/>
            <a:ext cx="0" cy="1311563"/>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F920F3F-FBD6-D542-0503-58977FB397A4}"/>
              </a:ext>
            </a:extLst>
          </p:cNvPr>
          <p:cNvSpPr txBox="1"/>
          <p:nvPr/>
        </p:nvSpPr>
        <p:spPr>
          <a:xfrm>
            <a:off x="780471" y="5075109"/>
            <a:ext cx="5315527" cy="1450654"/>
          </a:xfrm>
          <a:prstGeom prst="rect">
            <a:avLst/>
          </a:prstGeom>
          <a:noFill/>
        </p:spPr>
        <p:txBody>
          <a:bodyPr wrap="square">
            <a:spAutoFit/>
          </a:bodyPr>
          <a:lstStyle/>
          <a:p>
            <a:pPr>
              <a:lnSpc>
                <a:spcPct val="150000"/>
              </a:lnSpc>
              <a:buNone/>
            </a:pPr>
            <a:r>
              <a:rPr lang="en-GB" sz="1200" b="1" dirty="0">
                <a:latin typeface="Aptos" panose="020B0004020202020204" pitchFamily="34" charset="0"/>
              </a:rPr>
              <a:t>🧠 Upgrade Your Writing By Asking:</a:t>
            </a:r>
          </a:p>
          <a:p>
            <a:pPr>
              <a:lnSpc>
                <a:spcPct val="150000"/>
              </a:lnSpc>
              <a:buFont typeface="Arial" panose="020B0604020202020204" pitchFamily="34" charset="0"/>
              <a:buChar char="•"/>
            </a:pPr>
            <a:r>
              <a:rPr lang="en-GB" sz="1200" dirty="0">
                <a:latin typeface="Aptos" panose="020B0004020202020204" pitchFamily="34" charset="0"/>
              </a:rPr>
              <a:t> What does this finding </a:t>
            </a:r>
            <a:r>
              <a:rPr lang="en-GB" sz="1200" i="1" dirty="0">
                <a:latin typeface="Aptos" panose="020B0004020202020204" pitchFamily="34" charset="0"/>
              </a:rPr>
              <a:t>really mean</a:t>
            </a:r>
            <a:r>
              <a:rPr lang="en-GB" sz="1200" dirty="0">
                <a:latin typeface="Aptos" panose="020B0004020202020204" pitchFamily="34" charset="0"/>
              </a:rPr>
              <a:t> in the context of my theme?</a:t>
            </a:r>
          </a:p>
          <a:p>
            <a:pPr>
              <a:lnSpc>
                <a:spcPct val="150000"/>
              </a:lnSpc>
              <a:buFont typeface="Arial" panose="020B0604020202020204" pitchFamily="34" charset="0"/>
              <a:buChar char="•"/>
            </a:pPr>
            <a:r>
              <a:rPr lang="en-GB" sz="1200" dirty="0">
                <a:latin typeface="Aptos" panose="020B0004020202020204" pitchFamily="34" charset="0"/>
              </a:rPr>
              <a:t> How does this connect to or contrast with other articles?</a:t>
            </a:r>
          </a:p>
          <a:p>
            <a:pPr>
              <a:lnSpc>
                <a:spcPct val="150000"/>
              </a:lnSpc>
              <a:buFont typeface="Arial" panose="020B0604020202020204" pitchFamily="34" charset="0"/>
              <a:buChar char="•"/>
            </a:pPr>
            <a:r>
              <a:rPr lang="en-GB" sz="1200" dirty="0">
                <a:latin typeface="Aptos" panose="020B0004020202020204" pitchFamily="34" charset="0"/>
              </a:rPr>
              <a:t> Does this evidence support or challenge existing theory or policy?</a:t>
            </a:r>
          </a:p>
          <a:p>
            <a:pPr>
              <a:lnSpc>
                <a:spcPct val="150000"/>
              </a:lnSpc>
              <a:buFont typeface="Arial" panose="020B0604020202020204" pitchFamily="34" charset="0"/>
              <a:buChar char="•"/>
            </a:pPr>
            <a:r>
              <a:rPr lang="en-GB" sz="1200" dirty="0">
                <a:latin typeface="Aptos" panose="020B0004020202020204" pitchFamily="34" charset="0"/>
              </a:rPr>
              <a:t> Are there limitations or gaps in the data that should be acknowledged?</a:t>
            </a:r>
          </a:p>
        </p:txBody>
      </p:sp>
      <p:sp>
        <p:nvSpPr>
          <p:cNvPr id="12" name="TextBox 11">
            <a:extLst>
              <a:ext uri="{FF2B5EF4-FFF2-40B4-BE49-F238E27FC236}">
                <a16:creationId xmlns:a16="http://schemas.microsoft.com/office/drawing/2014/main" id="{783B2477-E380-4821-35BA-ED149E153CF3}"/>
              </a:ext>
            </a:extLst>
          </p:cNvPr>
          <p:cNvSpPr txBox="1"/>
          <p:nvPr/>
        </p:nvSpPr>
        <p:spPr>
          <a:xfrm>
            <a:off x="6876470" y="5213608"/>
            <a:ext cx="4885239" cy="1173655"/>
          </a:xfrm>
          <a:prstGeom prst="rect">
            <a:avLst/>
          </a:prstGeom>
          <a:noFill/>
        </p:spPr>
        <p:txBody>
          <a:bodyPr wrap="square">
            <a:spAutoFit/>
          </a:bodyPr>
          <a:lstStyle/>
          <a:p>
            <a:pPr>
              <a:lnSpc>
                <a:spcPct val="150000"/>
              </a:lnSpc>
              <a:buNone/>
            </a:pPr>
            <a:r>
              <a:rPr lang="en-GB" sz="1200" b="1" dirty="0">
                <a:latin typeface="Aptos" panose="020B0004020202020204" pitchFamily="34" charset="0"/>
              </a:rPr>
              <a:t>📘 Top Tip: Think Like a Researcher</a:t>
            </a:r>
          </a:p>
          <a:p>
            <a:pPr>
              <a:lnSpc>
                <a:spcPct val="150000"/>
              </a:lnSpc>
            </a:pPr>
            <a:r>
              <a:rPr lang="en-GB" sz="1200" dirty="0">
                <a:latin typeface="Aptos" panose="020B0004020202020204" pitchFamily="34" charset="0"/>
              </a:rPr>
              <a:t>Instead of just describing what the literature says, think about </a:t>
            </a:r>
            <a:r>
              <a:rPr lang="en-GB" sz="1200" i="1" dirty="0">
                <a:latin typeface="Aptos" panose="020B0004020202020204" pitchFamily="34" charset="0"/>
              </a:rPr>
              <a:t>what you want the reader to understand</a:t>
            </a:r>
            <a:r>
              <a:rPr lang="en-GB" sz="1200" dirty="0">
                <a:latin typeface="Aptos" panose="020B0004020202020204" pitchFamily="34" charset="0"/>
              </a:rPr>
              <a:t> and how this information helps to build your overall case or insight.</a:t>
            </a:r>
          </a:p>
        </p:txBody>
      </p:sp>
    </p:spTree>
    <p:extLst>
      <p:ext uri="{BB962C8B-B14F-4D97-AF65-F5344CB8AC3E}">
        <p14:creationId xmlns:p14="http://schemas.microsoft.com/office/powerpoint/2010/main" val="325561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left)">
                                      <p:cBhvr>
                                        <p:cTn id="19" dur="500"/>
                                        <p:tgtEl>
                                          <p:spTgt spid="2"/>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9" grpId="0"/>
      <p:bldP spid="1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4D8F3-F420-97A0-05C2-4AFF11D9A9F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936793A-D9BF-5B20-80F4-69165603DB95}"/>
              </a:ext>
            </a:extLst>
          </p:cNvPr>
          <p:cNvSpPr/>
          <p:nvPr/>
        </p:nvSpPr>
        <p:spPr>
          <a:xfrm>
            <a:off x="-1" y="5697681"/>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D9CED3E-B72E-9FE6-7781-F655F2FD525A}"/>
              </a:ext>
            </a:extLst>
          </p:cNvPr>
          <p:cNvSpPr txBox="1"/>
          <p:nvPr/>
        </p:nvSpPr>
        <p:spPr>
          <a:xfrm>
            <a:off x="190420" y="874600"/>
            <a:ext cx="12001579"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Understanding the difference between descriptive and critical writing can be tricky, especially when discussing themes and evidence in Chapter 4. Let’s look at the example below and see if there are any improvements which can be made… </a:t>
            </a:r>
          </a:p>
        </p:txBody>
      </p:sp>
      <p:sp>
        <p:nvSpPr>
          <p:cNvPr id="13" name="TextBox 12">
            <a:extLst>
              <a:ext uri="{FF2B5EF4-FFF2-40B4-BE49-F238E27FC236}">
                <a16:creationId xmlns:a16="http://schemas.microsoft.com/office/drawing/2014/main" id="{4FD8D176-2F62-6D99-AB91-3E63157D1C34}"/>
              </a:ext>
            </a:extLst>
          </p:cNvPr>
          <p:cNvSpPr txBox="1"/>
          <p:nvPr/>
        </p:nvSpPr>
        <p:spPr>
          <a:xfrm>
            <a:off x="927402" y="166547"/>
            <a:ext cx="9842271" cy="584775"/>
          </a:xfrm>
          <a:prstGeom prst="rect">
            <a:avLst/>
          </a:prstGeom>
          <a:noFill/>
        </p:spPr>
        <p:txBody>
          <a:bodyPr wrap="square">
            <a:spAutoFit/>
          </a:bodyPr>
          <a:lstStyle/>
          <a:p>
            <a:pPr algn="ctr"/>
            <a:r>
              <a:rPr lang="en-GB" sz="3200" b="1" dirty="0">
                <a:latin typeface="Aptos" panose="020B0004020202020204" pitchFamily="34" charset="0"/>
              </a:rPr>
              <a:t>🧩 Example: Descriptive vs. Critical Writing</a:t>
            </a:r>
          </a:p>
        </p:txBody>
      </p:sp>
      <p:sp>
        <p:nvSpPr>
          <p:cNvPr id="6" name="TextBox 5">
            <a:extLst>
              <a:ext uri="{FF2B5EF4-FFF2-40B4-BE49-F238E27FC236}">
                <a16:creationId xmlns:a16="http://schemas.microsoft.com/office/drawing/2014/main" id="{5BC052F5-D32C-5EB9-08F0-4473A6BC72AB}"/>
              </a:ext>
            </a:extLst>
          </p:cNvPr>
          <p:cNvSpPr txBox="1"/>
          <p:nvPr/>
        </p:nvSpPr>
        <p:spPr>
          <a:xfrm>
            <a:off x="905347" y="2764019"/>
            <a:ext cx="10429591" cy="2816162"/>
          </a:xfrm>
          <a:prstGeom prst="roundRect">
            <a:avLst/>
          </a:prstGeom>
          <a:ln w="28575">
            <a:solidFill>
              <a:srgbClr val="5085BA"/>
            </a:solidFill>
          </a:ln>
        </p:spPr>
        <p:style>
          <a:lnRef idx="2">
            <a:schemeClr val="accent5"/>
          </a:lnRef>
          <a:fillRef idx="1">
            <a:schemeClr val="lt1"/>
          </a:fillRef>
          <a:effectRef idx="0">
            <a:schemeClr val="accent5"/>
          </a:effectRef>
          <a:fontRef idx="minor">
            <a:schemeClr val="dk1"/>
          </a:fontRef>
        </p:style>
        <p:txBody>
          <a:bodyPr wrap="square">
            <a:spAutoFit/>
          </a:bodyPr>
          <a:lstStyle/>
          <a:p>
            <a:pPr algn="just">
              <a:lnSpc>
                <a:spcPct val="150000"/>
              </a:lnSpc>
            </a:pPr>
            <a:r>
              <a:rPr lang="en-GB" dirty="0">
                <a:latin typeface="Aptos" panose="020B0004020202020204" pitchFamily="34" charset="0"/>
              </a:rPr>
              <a:t>Smith et al. (2021) found that students in rural areas often missed online therapy sessions due to poor internet connectivity. Similarly, Jones and Patel (2020) reported that many young people lacked private spaces at home, which made it hard to engage with digital services. </a:t>
            </a:r>
          </a:p>
          <a:p>
            <a:pPr algn="just">
              <a:lnSpc>
                <a:spcPct val="150000"/>
              </a:lnSpc>
            </a:pPr>
            <a:r>
              <a:rPr lang="en-GB" dirty="0">
                <a:latin typeface="Aptos" panose="020B0004020202020204" pitchFamily="34" charset="0"/>
              </a:rPr>
              <a:t>Brown (2021) also highlighted that some families shared a single device, making consistent access difficult. These studies show that digital barriers are a problem for young people accessing mental health services.</a:t>
            </a:r>
          </a:p>
        </p:txBody>
      </p:sp>
      <p:sp>
        <p:nvSpPr>
          <p:cNvPr id="8" name="Rectangle: Rounded Corners 7">
            <a:extLst>
              <a:ext uri="{FF2B5EF4-FFF2-40B4-BE49-F238E27FC236}">
                <a16:creationId xmlns:a16="http://schemas.microsoft.com/office/drawing/2014/main" id="{755BFFAF-3883-98AF-F81A-53C4BCECE189}"/>
              </a:ext>
            </a:extLst>
          </p:cNvPr>
          <p:cNvSpPr/>
          <p:nvPr/>
        </p:nvSpPr>
        <p:spPr>
          <a:xfrm>
            <a:off x="1044633" y="2987644"/>
            <a:ext cx="10118289"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80F5BFDC-EB08-9B4B-89FD-CED0C85F331C}"/>
              </a:ext>
            </a:extLst>
          </p:cNvPr>
          <p:cNvSpPr/>
          <p:nvPr/>
        </p:nvSpPr>
        <p:spPr>
          <a:xfrm>
            <a:off x="1026527" y="3429000"/>
            <a:ext cx="2160294"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7E58F559-62B1-F80B-75D7-758FC29E81EF}"/>
              </a:ext>
            </a:extLst>
          </p:cNvPr>
          <p:cNvCxnSpPr>
            <a:cxnSpLocks/>
          </p:cNvCxnSpPr>
          <p:nvPr/>
        </p:nvCxnSpPr>
        <p:spPr>
          <a:xfrm>
            <a:off x="3393403" y="2206074"/>
            <a:ext cx="578233" cy="66452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D4449580-01E3-2F55-44E6-A46AE3B3F548}"/>
              </a:ext>
            </a:extLst>
          </p:cNvPr>
          <p:cNvSpPr txBox="1"/>
          <p:nvPr/>
        </p:nvSpPr>
        <p:spPr>
          <a:xfrm>
            <a:off x="289710" y="1771395"/>
            <a:ext cx="3041965" cy="766167"/>
          </a:xfrm>
          <a:prstGeom prst="roundRect">
            <a:avLst/>
          </a:prstGeom>
          <a:noFill/>
          <a:ln>
            <a:solidFill>
              <a:srgbClr val="FF0000"/>
            </a:solidFill>
          </a:ln>
        </p:spPr>
        <p:txBody>
          <a:bodyPr wrap="square" rtlCol="0">
            <a:spAutoFit/>
          </a:bodyPr>
          <a:lstStyle/>
          <a:p>
            <a:pPr algn="ctr"/>
            <a:r>
              <a:rPr lang="en-GB" sz="1300" dirty="0">
                <a:latin typeface="Aptos" panose="020B0004020202020204" pitchFamily="34" charset="0"/>
              </a:rPr>
              <a:t>Could expand on why rural infrastructure lags behind, or whether this is a systemic issue.</a:t>
            </a:r>
          </a:p>
        </p:txBody>
      </p:sp>
      <p:sp>
        <p:nvSpPr>
          <p:cNvPr id="17" name="Rectangle: Rounded Corners 16">
            <a:extLst>
              <a:ext uri="{FF2B5EF4-FFF2-40B4-BE49-F238E27FC236}">
                <a16:creationId xmlns:a16="http://schemas.microsoft.com/office/drawing/2014/main" id="{6F1F156C-1A82-3006-18A1-9AEC3E915610}"/>
              </a:ext>
            </a:extLst>
          </p:cNvPr>
          <p:cNvSpPr/>
          <p:nvPr/>
        </p:nvSpPr>
        <p:spPr>
          <a:xfrm>
            <a:off x="3186821" y="3462961"/>
            <a:ext cx="7976101" cy="388604"/>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18F42A2F-76C5-BA89-DEA0-8AB2268A4224}"/>
              </a:ext>
            </a:extLst>
          </p:cNvPr>
          <p:cNvSpPr/>
          <p:nvPr/>
        </p:nvSpPr>
        <p:spPr>
          <a:xfrm>
            <a:off x="1026528" y="3851565"/>
            <a:ext cx="6750400" cy="388604"/>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50F56939-5392-683E-68AD-78DE7CF1AA1F}"/>
              </a:ext>
            </a:extLst>
          </p:cNvPr>
          <p:cNvCxnSpPr>
            <a:cxnSpLocks/>
          </p:cNvCxnSpPr>
          <p:nvPr/>
        </p:nvCxnSpPr>
        <p:spPr>
          <a:xfrm flipH="1">
            <a:off x="7894622" y="2622054"/>
            <a:ext cx="876911" cy="142381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F4AA88F-FC1C-8D4B-1CBE-2030019B2667}"/>
              </a:ext>
            </a:extLst>
          </p:cNvPr>
          <p:cNvSpPr txBox="1"/>
          <p:nvPr/>
        </p:nvSpPr>
        <p:spPr>
          <a:xfrm>
            <a:off x="7349670" y="1989617"/>
            <a:ext cx="3985268" cy="544830"/>
          </a:xfrm>
          <a:prstGeom prst="roundRect">
            <a:avLst/>
          </a:prstGeom>
          <a:noFill/>
          <a:ln>
            <a:solidFill>
              <a:srgbClr val="FF0000"/>
            </a:solidFill>
          </a:ln>
        </p:spPr>
        <p:txBody>
          <a:bodyPr wrap="square" rtlCol="0">
            <a:spAutoFit/>
          </a:bodyPr>
          <a:lstStyle/>
          <a:p>
            <a:pPr algn="ctr"/>
            <a:r>
              <a:rPr lang="en-GB" sz="1300" dirty="0">
                <a:latin typeface="Aptos" panose="020B0004020202020204" pitchFamily="34" charset="0"/>
              </a:rPr>
              <a:t>Could explore whether this reflects broader socio-economic inequalities or housing disparities</a:t>
            </a:r>
          </a:p>
        </p:txBody>
      </p:sp>
      <p:sp>
        <p:nvSpPr>
          <p:cNvPr id="25" name="Rectangle: Rounded Corners 24">
            <a:extLst>
              <a:ext uri="{FF2B5EF4-FFF2-40B4-BE49-F238E27FC236}">
                <a16:creationId xmlns:a16="http://schemas.microsoft.com/office/drawing/2014/main" id="{D3E79613-BCC4-4221-0560-EA1735C4E931}"/>
              </a:ext>
            </a:extLst>
          </p:cNvPr>
          <p:cNvSpPr/>
          <p:nvPr/>
        </p:nvSpPr>
        <p:spPr>
          <a:xfrm>
            <a:off x="1044632" y="4213793"/>
            <a:ext cx="10118289"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Rounded Corners 25">
            <a:extLst>
              <a:ext uri="{FF2B5EF4-FFF2-40B4-BE49-F238E27FC236}">
                <a16:creationId xmlns:a16="http://schemas.microsoft.com/office/drawing/2014/main" id="{AAFEC367-3F44-0F75-24A7-524A55ECC436}"/>
              </a:ext>
            </a:extLst>
          </p:cNvPr>
          <p:cNvSpPr/>
          <p:nvPr/>
        </p:nvSpPr>
        <p:spPr>
          <a:xfrm>
            <a:off x="1053687" y="4628773"/>
            <a:ext cx="892808"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Arrow Connector 26">
            <a:extLst>
              <a:ext uri="{FF2B5EF4-FFF2-40B4-BE49-F238E27FC236}">
                <a16:creationId xmlns:a16="http://schemas.microsoft.com/office/drawing/2014/main" id="{1842D2F6-441E-3E05-3C70-F31CA7161442}"/>
              </a:ext>
            </a:extLst>
          </p:cNvPr>
          <p:cNvCxnSpPr>
            <a:cxnSpLocks/>
          </p:cNvCxnSpPr>
          <p:nvPr/>
        </p:nvCxnSpPr>
        <p:spPr>
          <a:xfrm flipV="1">
            <a:off x="818553" y="4466626"/>
            <a:ext cx="1665835" cy="1154176"/>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AD6D38C8-025C-457C-E032-149950C2A046}"/>
              </a:ext>
            </a:extLst>
          </p:cNvPr>
          <p:cNvSpPr txBox="1"/>
          <p:nvPr/>
        </p:nvSpPr>
        <p:spPr>
          <a:xfrm>
            <a:off x="342201" y="5717661"/>
            <a:ext cx="3427779" cy="766167"/>
          </a:xfrm>
          <a:prstGeom prst="roundRect">
            <a:avLst/>
          </a:prstGeom>
          <a:noFill/>
          <a:ln>
            <a:solidFill>
              <a:srgbClr val="FF0000"/>
            </a:solidFill>
          </a:ln>
        </p:spPr>
        <p:txBody>
          <a:bodyPr wrap="square" rtlCol="0">
            <a:spAutoFit/>
          </a:bodyPr>
          <a:lstStyle/>
          <a:p>
            <a:pPr algn="ctr"/>
            <a:r>
              <a:rPr lang="en-GB" sz="1300" dirty="0">
                <a:latin typeface="Aptos" panose="020B0004020202020204" pitchFamily="34" charset="0"/>
              </a:rPr>
              <a:t>Could question how this affects reliability of participation in support programmes and whether solutions exist</a:t>
            </a:r>
          </a:p>
        </p:txBody>
      </p:sp>
      <p:sp>
        <p:nvSpPr>
          <p:cNvPr id="34" name="Rectangle: Rounded Corners 33">
            <a:extLst>
              <a:ext uri="{FF2B5EF4-FFF2-40B4-BE49-F238E27FC236}">
                <a16:creationId xmlns:a16="http://schemas.microsoft.com/office/drawing/2014/main" id="{33A45FE6-4D20-4CE2-CEF7-8D31D924FB26}"/>
              </a:ext>
            </a:extLst>
          </p:cNvPr>
          <p:cNvSpPr/>
          <p:nvPr/>
        </p:nvSpPr>
        <p:spPr>
          <a:xfrm>
            <a:off x="1982709" y="4629458"/>
            <a:ext cx="9234531"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5655A60B-7BEF-2485-CA11-D173B8C7179A}"/>
              </a:ext>
            </a:extLst>
          </p:cNvPr>
          <p:cNvSpPr/>
          <p:nvPr/>
        </p:nvSpPr>
        <p:spPr>
          <a:xfrm>
            <a:off x="1080847" y="5006287"/>
            <a:ext cx="1716674"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8" name="Straight Arrow Connector 37">
            <a:extLst>
              <a:ext uri="{FF2B5EF4-FFF2-40B4-BE49-F238E27FC236}">
                <a16:creationId xmlns:a16="http://schemas.microsoft.com/office/drawing/2014/main" id="{B6F6EB90-9146-CB99-3AC9-C7C6773C3F5F}"/>
              </a:ext>
            </a:extLst>
          </p:cNvPr>
          <p:cNvCxnSpPr>
            <a:cxnSpLocks/>
          </p:cNvCxnSpPr>
          <p:nvPr/>
        </p:nvCxnSpPr>
        <p:spPr>
          <a:xfrm flipH="1" flipV="1">
            <a:off x="5178582" y="5184070"/>
            <a:ext cx="1339912" cy="91774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E9EEF8D0-05FA-FDDE-C0D6-5EB189948D58}"/>
              </a:ext>
            </a:extLst>
          </p:cNvPr>
          <p:cNvSpPr txBox="1"/>
          <p:nvPr/>
        </p:nvSpPr>
        <p:spPr>
          <a:xfrm>
            <a:off x="6898739" y="5676383"/>
            <a:ext cx="4562947" cy="766167"/>
          </a:xfrm>
          <a:prstGeom prst="roundRect">
            <a:avLst/>
          </a:prstGeom>
          <a:noFill/>
          <a:ln>
            <a:solidFill>
              <a:srgbClr val="FF0000"/>
            </a:solidFill>
          </a:ln>
        </p:spPr>
        <p:txBody>
          <a:bodyPr wrap="square" rtlCol="0">
            <a:spAutoFit/>
          </a:bodyPr>
          <a:lstStyle/>
          <a:p>
            <a:pPr algn="ctr"/>
            <a:r>
              <a:rPr lang="en-GB" sz="1300" dirty="0">
                <a:latin typeface="Aptos" panose="020B0004020202020204" pitchFamily="34" charset="0"/>
              </a:rPr>
              <a:t>This sentence summarises but doesn’t evaluate or compare the sources. Could ask: do all studies agree? Do they highlight different types of digital exclusion?</a:t>
            </a:r>
          </a:p>
        </p:txBody>
      </p:sp>
    </p:spTree>
    <p:extLst>
      <p:ext uri="{BB962C8B-B14F-4D97-AF65-F5344CB8AC3E}">
        <p14:creationId xmlns:p14="http://schemas.microsoft.com/office/powerpoint/2010/main" val="4290975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left)">
                                      <p:cBhvr>
                                        <p:cTn id="26" dur="500"/>
                                        <p:tgtEl>
                                          <p:spTgt spid="8"/>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left)">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1000"/>
                                        <p:tgtEl>
                                          <p:spTgt spid="12"/>
                                        </p:tgtEl>
                                      </p:cBhvr>
                                    </p:animEffect>
                                    <p:anim calcmode="lin" valueType="num">
                                      <p:cBhvr>
                                        <p:cTn id="35" dur="1000" fill="hold"/>
                                        <p:tgtEl>
                                          <p:spTgt spid="12"/>
                                        </p:tgtEl>
                                        <p:attrNameLst>
                                          <p:attrName>ppt_x</p:attrName>
                                        </p:attrNameLst>
                                      </p:cBhvr>
                                      <p:tavLst>
                                        <p:tav tm="0">
                                          <p:val>
                                            <p:strVal val="#ppt_x"/>
                                          </p:val>
                                        </p:tav>
                                        <p:tav tm="100000">
                                          <p:val>
                                            <p:strVal val="#ppt_x"/>
                                          </p:val>
                                        </p:tav>
                                      </p:tavLst>
                                    </p:anim>
                                    <p:anim calcmode="lin" valueType="num">
                                      <p:cBhvr>
                                        <p:cTn id="36" dur="1000" fill="hold"/>
                                        <p:tgtEl>
                                          <p:spTgt spid="12"/>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1000"/>
                                        <p:tgtEl>
                                          <p:spTgt spid="15"/>
                                        </p:tgtEl>
                                      </p:cBhvr>
                                    </p:animEffect>
                                    <p:anim calcmode="lin" valueType="num">
                                      <p:cBhvr>
                                        <p:cTn id="40" dur="1000" fill="hold"/>
                                        <p:tgtEl>
                                          <p:spTgt spid="15"/>
                                        </p:tgtEl>
                                        <p:attrNameLst>
                                          <p:attrName>ppt_x</p:attrName>
                                        </p:attrNameLst>
                                      </p:cBhvr>
                                      <p:tavLst>
                                        <p:tav tm="0">
                                          <p:val>
                                            <p:strVal val="#ppt_x"/>
                                          </p:val>
                                        </p:tav>
                                        <p:tav tm="100000">
                                          <p:val>
                                            <p:strVal val="#ppt_x"/>
                                          </p:val>
                                        </p:tav>
                                      </p:tavLst>
                                    </p:anim>
                                    <p:anim calcmode="lin" valueType="num">
                                      <p:cBhvr>
                                        <p:cTn id="4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0" presetClass="exit" presetSubtype="0" fill="hold" grpId="1" nodeType="clickEffect">
                                  <p:stCondLst>
                                    <p:cond delay="0"/>
                                  </p:stCondLst>
                                  <p:childTnLst>
                                    <p:animEffect transition="out" filter="fade">
                                      <p:cBhvr>
                                        <p:cTn id="45" dur="500"/>
                                        <p:tgtEl>
                                          <p:spTgt spid="8"/>
                                        </p:tgtEl>
                                      </p:cBhvr>
                                    </p:animEffect>
                                    <p:set>
                                      <p:cBhvr>
                                        <p:cTn id="46" dur="1" fill="hold">
                                          <p:stCondLst>
                                            <p:cond delay="499"/>
                                          </p:stCondLst>
                                        </p:cTn>
                                        <p:tgtEl>
                                          <p:spTgt spid="8"/>
                                        </p:tgtEl>
                                        <p:attrNameLst>
                                          <p:attrName>style.visibility</p:attrName>
                                        </p:attrNameLst>
                                      </p:cBhvr>
                                      <p:to>
                                        <p:strVal val="hidden"/>
                                      </p:to>
                                    </p:set>
                                  </p:childTnLst>
                                </p:cTn>
                              </p:par>
                              <p:par>
                                <p:cTn id="47" presetID="10" presetClass="exit" presetSubtype="0" fill="hold" grpId="1" nodeType="withEffect">
                                  <p:stCondLst>
                                    <p:cond delay="0"/>
                                  </p:stCondLst>
                                  <p:childTnLst>
                                    <p:animEffect transition="out" filter="fade">
                                      <p:cBhvr>
                                        <p:cTn id="48" dur="500"/>
                                        <p:tgtEl>
                                          <p:spTgt spid="9"/>
                                        </p:tgtEl>
                                      </p:cBhvr>
                                    </p:animEffect>
                                    <p:set>
                                      <p:cBhvr>
                                        <p:cTn id="49" dur="1" fill="hold">
                                          <p:stCondLst>
                                            <p:cond delay="499"/>
                                          </p:stCondLst>
                                        </p:cTn>
                                        <p:tgtEl>
                                          <p:spTgt spid="9"/>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500"/>
                                        <p:tgtEl>
                                          <p:spTgt spid="12"/>
                                        </p:tgtEl>
                                      </p:cBhvr>
                                    </p:animEffect>
                                    <p:set>
                                      <p:cBhvr>
                                        <p:cTn id="52" dur="1" fill="hold">
                                          <p:stCondLst>
                                            <p:cond delay="499"/>
                                          </p:stCondLst>
                                        </p:cTn>
                                        <p:tgtEl>
                                          <p:spTgt spid="12"/>
                                        </p:tgtEl>
                                        <p:attrNameLst>
                                          <p:attrName>style.visibility</p:attrName>
                                        </p:attrNameLst>
                                      </p:cBhvr>
                                      <p:to>
                                        <p:strVal val="hidden"/>
                                      </p:to>
                                    </p:set>
                                  </p:childTnLst>
                                </p:cTn>
                              </p:par>
                              <p:par>
                                <p:cTn id="53" presetID="10" presetClass="exit" presetSubtype="0" fill="hold" grpId="1" nodeType="withEffect">
                                  <p:stCondLst>
                                    <p:cond delay="0"/>
                                  </p:stCondLst>
                                  <p:childTnLst>
                                    <p:animEffect transition="out" filter="fade">
                                      <p:cBhvr>
                                        <p:cTn id="54" dur="500"/>
                                        <p:tgtEl>
                                          <p:spTgt spid="15"/>
                                        </p:tgtEl>
                                      </p:cBhvr>
                                    </p:animEffect>
                                    <p:set>
                                      <p:cBhvr>
                                        <p:cTn id="55" dur="1" fill="hold">
                                          <p:stCondLst>
                                            <p:cond delay="499"/>
                                          </p:stCondLst>
                                        </p:cTn>
                                        <p:tgtEl>
                                          <p:spTgt spid="15"/>
                                        </p:tgtEl>
                                        <p:attrNameLst>
                                          <p:attrName>style.visibility</p:attrName>
                                        </p:attrNameLst>
                                      </p:cBhvr>
                                      <p:to>
                                        <p:strVal val="hidden"/>
                                      </p:to>
                                    </p:set>
                                  </p:childTnLst>
                                </p:cTn>
                              </p:par>
                            </p:childTnLst>
                          </p:cTn>
                        </p:par>
                      </p:childTnLst>
                    </p:cTn>
                  </p:par>
                  <p:par>
                    <p:cTn id="56" fill="hold">
                      <p:stCondLst>
                        <p:cond delay="indefinite"/>
                      </p:stCondLst>
                      <p:childTnLst>
                        <p:par>
                          <p:cTn id="57" fill="hold">
                            <p:stCondLst>
                              <p:cond delay="0"/>
                            </p:stCondLst>
                            <p:childTnLst>
                              <p:par>
                                <p:cTn id="58" presetID="22" presetClass="entr" presetSubtype="8" fill="hold" grpId="0" nodeType="clickEffect">
                                  <p:stCondLst>
                                    <p:cond delay="0"/>
                                  </p:stCondLst>
                                  <p:childTnLst>
                                    <p:set>
                                      <p:cBhvr>
                                        <p:cTn id="59" dur="1" fill="hold">
                                          <p:stCondLst>
                                            <p:cond delay="0"/>
                                          </p:stCondLst>
                                        </p:cTn>
                                        <p:tgtEl>
                                          <p:spTgt spid="17"/>
                                        </p:tgtEl>
                                        <p:attrNameLst>
                                          <p:attrName>style.visibility</p:attrName>
                                        </p:attrNameLst>
                                      </p:cBhvr>
                                      <p:to>
                                        <p:strVal val="visible"/>
                                      </p:to>
                                    </p:set>
                                    <p:animEffect transition="in" filter="wipe(left)">
                                      <p:cBhvr>
                                        <p:cTn id="60" dur="500"/>
                                        <p:tgtEl>
                                          <p:spTgt spid="17"/>
                                        </p:tgtEl>
                                      </p:cBhvr>
                                    </p:animEffect>
                                  </p:childTnLst>
                                </p:cTn>
                              </p:par>
                              <p:par>
                                <p:cTn id="61" presetID="22" presetClass="entr" presetSubtype="8"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animEffect transition="in" filter="wipe(left)">
                                      <p:cBhvr>
                                        <p:cTn id="63" dur="500"/>
                                        <p:tgtEl>
                                          <p:spTgt spid="18"/>
                                        </p:tgtEl>
                                      </p:cBhvr>
                                    </p:animEffect>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19"/>
                                        </p:tgtEl>
                                        <p:attrNameLst>
                                          <p:attrName>style.visibility</p:attrName>
                                        </p:attrNameLst>
                                      </p:cBhvr>
                                      <p:to>
                                        <p:strVal val="visible"/>
                                      </p:to>
                                    </p:set>
                                    <p:animEffect transition="in" filter="fade">
                                      <p:cBhvr>
                                        <p:cTn id="68" dur="1000"/>
                                        <p:tgtEl>
                                          <p:spTgt spid="19"/>
                                        </p:tgtEl>
                                      </p:cBhvr>
                                    </p:animEffect>
                                    <p:anim calcmode="lin" valueType="num">
                                      <p:cBhvr>
                                        <p:cTn id="69" dur="1000" fill="hold"/>
                                        <p:tgtEl>
                                          <p:spTgt spid="19"/>
                                        </p:tgtEl>
                                        <p:attrNameLst>
                                          <p:attrName>ppt_x</p:attrName>
                                        </p:attrNameLst>
                                      </p:cBhvr>
                                      <p:tavLst>
                                        <p:tav tm="0">
                                          <p:val>
                                            <p:strVal val="#ppt_x"/>
                                          </p:val>
                                        </p:tav>
                                        <p:tav tm="100000">
                                          <p:val>
                                            <p:strVal val="#ppt_x"/>
                                          </p:val>
                                        </p:tav>
                                      </p:tavLst>
                                    </p:anim>
                                    <p:anim calcmode="lin" valueType="num">
                                      <p:cBhvr>
                                        <p:cTn id="70" dur="1000" fill="hold"/>
                                        <p:tgtEl>
                                          <p:spTgt spid="19"/>
                                        </p:tgtEl>
                                        <p:attrNameLst>
                                          <p:attrName>ppt_y</p:attrName>
                                        </p:attrNameLst>
                                      </p:cBhvr>
                                      <p:tavLst>
                                        <p:tav tm="0">
                                          <p:val>
                                            <p:strVal val="#ppt_y+.1"/>
                                          </p:val>
                                        </p:tav>
                                        <p:tav tm="100000">
                                          <p:val>
                                            <p:strVal val="#ppt_y"/>
                                          </p:val>
                                        </p:tav>
                                      </p:tavLst>
                                    </p:anim>
                                  </p:childTnLst>
                                </p:cTn>
                              </p:par>
                              <p:par>
                                <p:cTn id="71" presetID="42" presetClass="entr" presetSubtype="0" fill="hold" grpId="0" nodeType="withEffect">
                                  <p:stCondLst>
                                    <p:cond delay="0"/>
                                  </p:stCondLst>
                                  <p:childTnLst>
                                    <p:set>
                                      <p:cBhvr>
                                        <p:cTn id="72" dur="1" fill="hold">
                                          <p:stCondLst>
                                            <p:cond delay="0"/>
                                          </p:stCondLst>
                                        </p:cTn>
                                        <p:tgtEl>
                                          <p:spTgt spid="22"/>
                                        </p:tgtEl>
                                        <p:attrNameLst>
                                          <p:attrName>style.visibility</p:attrName>
                                        </p:attrNameLst>
                                      </p:cBhvr>
                                      <p:to>
                                        <p:strVal val="visible"/>
                                      </p:to>
                                    </p:set>
                                    <p:animEffect transition="in" filter="fade">
                                      <p:cBhvr>
                                        <p:cTn id="73" dur="1000"/>
                                        <p:tgtEl>
                                          <p:spTgt spid="22"/>
                                        </p:tgtEl>
                                      </p:cBhvr>
                                    </p:animEffect>
                                    <p:anim calcmode="lin" valueType="num">
                                      <p:cBhvr>
                                        <p:cTn id="74" dur="1000" fill="hold"/>
                                        <p:tgtEl>
                                          <p:spTgt spid="22"/>
                                        </p:tgtEl>
                                        <p:attrNameLst>
                                          <p:attrName>ppt_x</p:attrName>
                                        </p:attrNameLst>
                                      </p:cBhvr>
                                      <p:tavLst>
                                        <p:tav tm="0">
                                          <p:val>
                                            <p:strVal val="#ppt_x"/>
                                          </p:val>
                                        </p:tav>
                                        <p:tav tm="100000">
                                          <p:val>
                                            <p:strVal val="#ppt_x"/>
                                          </p:val>
                                        </p:tav>
                                      </p:tavLst>
                                    </p:anim>
                                    <p:anim calcmode="lin" valueType="num">
                                      <p:cBhvr>
                                        <p:cTn id="75"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10" presetClass="exit" presetSubtype="0" fill="hold" grpId="1" nodeType="clickEffect">
                                  <p:stCondLst>
                                    <p:cond delay="0"/>
                                  </p:stCondLst>
                                  <p:childTnLst>
                                    <p:animEffect transition="out" filter="fade">
                                      <p:cBhvr>
                                        <p:cTn id="79" dur="500"/>
                                        <p:tgtEl>
                                          <p:spTgt spid="17"/>
                                        </p:tgtEl>
                                      </p:cBhvr>
                                    </p:animEffect>
                                    <p:set>
                                      <p:cBhvr>
                                        <p:cTn id="80" dur="1" fill="hold">
                                          <p:stCondLst>
                                            <p:cond delay="499"/>
                                          </p:stCondLst>
                                        </p:cTn>
                                        <p:tgtEl>
                                          <p:spTgt spid="17"/>
                                        </p:tgtEl>
                                        <p:attrNameLst>
                                          <p:attrName>style.visibility</p:attrName>
                                        </p:attrNameLst>
                                      </p:cBhvr>
                                      <p:to>
                                        <p:strVal val="hidden"/>
                                      </p:to>
                                    </p:set>
                                  </p:childTnLst>
                                </p:cTn>
                              </p:par>
                              <p:par>
                                <p:cTn id="81" presetID="10" presetClass="exit" presetSubtype="0" fill="hold" grpId="1" nodeType="withEffect">
                                  <p:stCondLst>
                                    <p:cond delay="0"/>
                                  </p:stCondLst>
                                  <p:childTnLst>
                                    <p:animEffect transition="out" filter="fade">
                                      <p:cBhvr>
                                        <p:cTn id="82" dur="500"/>
                                        <p:tgtEl>
                                          <p:spTgt spid="18"/>
                                        </p:tgtEl>
                                      </p:cBhvr>
                                    </p:animEffect>
                                    <p:set>
                                      <p:cBhvr>
                                        <p:cTn id="83" dur="1" fill="hold">
                                          <p:stCondLst>
                                            <p:cond delay="499"/>
                                          </p:stCondLst>
                                        </p:cTn>
                                        <p:tgtEl>
                                          <p:spTgt spid="18"/>
                                        </p:tgtEl>
                                        <p:attrNameLst>
                                          <p:attrName>style.visibility</p:attrName>
                                        </p:attrNameLst>
                                      </p:cBhvr>
                                      <p:to>
                                        <p:strVal val="hidden"/>
                                      </p:to>
                                    </p:set>
                                  </p:childTnLst>
                                </p:cTn>
                              </p:par>
                              <p:par>
                                <p:cTn id="84" presetID="10" presetClass="exit" presetSubtype="0" fill="hold" nodeType="withEffect">
                                  <p:stCondLst>
                                    <p:cond delay="0"/>
                                  </p:stCondLst>
                                  <p:childTnLst>
                                    <p:animEffect transition="out" filter="fade">
                                      <p:cBhvr>
                                        <p:cTn id="85" dur="500"/>
                                        <p:tgtEl>
                                          <p:spTgt spid="19"/>
                                        </p:tgtEl>
                                      </p:cBhvr>
                                    </p:animEffect>
                                    <p:set>
                                      <p:cBhvr>
                                        <p:cTn id="86" dur="1" fill="hold">
                                          <p:stCondLst>
                                            <p:cond delay="499"/>
                                          </p:stCondLst>
                                        </p:cTn>
                                        <p:tgtEl>
                                          <p:spTgt spid="19"/>
                                        </p:tgtEl>
                                        <p:attrNameLst>
                                          <p:attrName>style.visibility</p:attrName>
                                        </p:attrNameLst>
                                      </p:cBhvr>
                                      <p:to>
                                        <p:strVal val="hidden"/>
                                      </p:to>
                                    </p:set>
                                  </p:childTnLst>
                                </p:cTn>
                              </p:par>
                              <p:par>
                                <p:cTn id="87" presetID="10" presetClass="exit" presetSubtype="0" fill="hold" grpId="1" nodeType="withEffect">
                                  <p:stCondLst>
                                    <p:cond delay="0"/>
                                  </p:stCondLst>
                                  <p:childTnLst>
                                    <p:animEffect transition="out" filter="fade">
                                      <p:cBhvr>
                                        <p:cTn id="88" dur="500"/>
                                        <p:tgtEl>
                                          <p:spTgt spid="22"/>
                                        </p:tgtEl>
                                      </p:cBhvr>
                                    </p:animEffect>
                                    <p:set>
                                      <p:cBhvr>
                                        <p:cTn id="89" dur="1" fill="hold">
                                          <p:stCondLst>
                                            <p:cond delay="499"/>
                                          </p:stCondLst>
                                        </p:cTn>
                                        <p:tgtEl>
                                          <p:spTgt spid="22"/>
                                        </p:tgtEl>
                                        <p:attrNameLst>
                                          <p:attrName>style.visibility</p:attrName>
                                        </p:attrNameLst>
                                      </p:cBhvr>
                                      <p:to>
                                        <p:strVal val="hidden"/>
                                      </p:to>
                                    </p:set>
                                  </p:childTnLst>
                                </p:cTn>
                              </p:par>
                            </p:childTnLst>
                          </p:cTn>
                        </p:par>
                      </p:childTnLst>
                    </p:cTn>
                  </p:par>
                  <p:par>
                    <p:cTn id="90" fill="hold">
                      <p:stCondLst>
                        <p:cond delay="indefinite"/>
                      </p:stCondLst>
                      <p:childTnLst>
                        <p:par>
                          <p:cTn id="91" fill="hold">
                            <p:stCondLst>
                              <p:cond delay="0"/>
                            </p:stCondLst>
                            <p:childTnLst>
                              <p:par>
                                <p:cTn id="92" presetID="10" presetClass="entr" presetSubtype="0" fill="hold" grpId="0" nodeType="clickEffect">
                                  <p:stCondLst>
                                    <p:cond delay="0"/>
                                  </p:stCondLst>
                                  <p:childTnLst>
                                    <p:set>
                                      <p:cBhvr>
                                        <p:cTn id="93" dur="1" fill="hold">
                                          <p:stCondLst>
                                            <p:cond delay="0"/>
                                          </p:stCondLst>
                                        </p:cTn>
                                        <p:tgtEl>
                                          <p:spTgt spid="25"/>
                                        </p:tgtEl>
                                        <p:attrNameLst>
                                          <p:attrName>style.visibility</p:attrName>
                                        </p:attrNameLst>
                                      </p:cBhvr>
                                      <p:to>
                                        <p:strVal val="visible"/>
                                      </p:to>
                                    </p:set>
                                    <p:animEffect transition="in" filter="fade">
                                      <p:cBhvr>
                                        <p:cTn id="94" dur="500"/>
                                        <p:tgtEl>
                                          <p:spTgt spid="25"/>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26"/>
                                        </p:tgtEl>
                                        <p:attrNameLst>
                                          <p:attrName>style.visibility</p:attrName>
                                        </p:attrNameLst>
                                      </p:cBhvr>
                                      <p:to>
                                        <p:strVal val="visible"/>
                                      </p:to>
                                    </p:set>
                                    <p:animEffect transition="in" filter="fade">
                                      <p:cBhvr>
                                        <p:cTn id="97" dur="500"/>
                                        <p:tgtEl>
                                          <p:spTgt spid="26"/>
                                        </p:tgtEl>
                                      </p:cBhvr>
                                    </p:animEffect>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nodeType="clickEffect">
                                  <p:stCondLst>
                                    <p:cond delay="0"/>
                                  </p:stCondLst>
                                  <p:childTnLst>
                                    <p:set>
                                      <p:cBhvr>
                                        <p:cTn id="101" dur="1" fill="hold">
                                          <p:stCondLst>
                                            <p:cond delay="0"/>
                                          </p:stCondLst>
                                        </p:cTn>
                                        <p:tgtEl>
                                          <p:spTgt spid="27"/>
                                        </p:tgtEl>
                                        <p:attrNameLst>
                                          <p:attrName>style.visibility</p:attrName>
                                        </p:attrNameLst>
                                      </p:cBhvr>
                                      <p:to>
                                        <p:strVal val="visible"/>
                                      </p:to>
                                    </p:set>
                                    <p:animEffect transition="in" filter="fade">
                                      <p:cBhvr>
                                        <p:cTn id="102" dur="1000"/>
                                        <p:tgtEl>
                                          <p:spTgt spid="27"/>
                                        </p:tgtEl>
                                      </p:cBhvr>
                                    </p:animEffect>
                                    <p:anim calcmode="lin" valueType="num">
                                      <p:cBhvr>
                                        <p:cTn id="103" dur="1000" fill="hold"/>
                                        <p:tgtEl>
                                          <p:spTgt spid="27"/>
                                        </p:tgtEl>
                                        <p:attrNameLst>
                                          <p:attrName>ppt_x</p:attrName>
                                        </p:attrNameLst>
                                      </p:cBhvr>
                                      <p:tavLst>
                                        <p:tav tm="0">
                                          <p:val>
                                            <p:strVal val="#ppt_x"/>
                                          </p:val>
                                        </p:tav>
                                        <p:tav tm="100000">
                                          <p:val>
                                            <p:strVal val="#ppt_x"/>
                                          </p:val>
                                        </p:tav>
                                      </p:tavLst>
                                    </p:anim>
                                    <p:anim calcmode="lin" valueType="num">
                                      <p:cBhvr>
                                        <p:cTn id="104" dur="1000" fill="hold"/>
                                        <p:tgtEl>
                                          <p:spTgt spid="27"/>
                                        </p:tgtEl>
                                        <p:attrNameLst>
                                          <p:attrName>ppt_y</p:attrName>
                                        </p:attrNameLst>
                                      </p:cBhvr>
                                      <p:tavLst>
                                        <p:tav tm="0">
                                          <p:val>
                                            <p:strVal val="#ppt_y+.1"/>
                                          </p:val>
                                        </p:tav>
                                        <p:tav tm="100000">
                                          <p:val>
                                            <p:strVal val="#ppt_y"/>
                                          </p:val>
                                        </p:tav>
                                      </p:tavLst>
                                    </p:anim>
                                  </p:childTnLst>
                                </p:cTn>
                              </p:par>
                              <p:par>
                                <p:cTn id="105" presetID="42" presetClass="entr" presetSubtype="0" fill="hold" grpId="0" nodeType="withEffect">
                                  <p:stCondLst>
                                    <p:cond delay="0"/>
                                  </p:stCondLst>
                                  <p:childTnLst>
                                    <p:set>
                                      <p:cBhvr>
                                        <p:cTn id="106" dur="1" fill="hold">
                                          <p:stCondLst>
                                            <p:cond delay="0"/>
                                          </p:stCondLst>
                                        </p:cTn>
                                        <p:tgtEl>
                                          <p:spTgt spid="30"/>
                                        </p:tgtEl>
                                        <p:attrNameLst>
                                          <p:attrName>style.visibility</p:attrName>
                                        </p:attrNameLst>
                                      </p:cBhvr>
                                      <p:to>
                                        <p:strVal val="visible"/>
                                      </p:to>
                                    </p:set>
                                    <p:animEffect transition="in" filter="fade">
                                      <p:cBhvr>
                                        <p:cTn id="107" dur="1000"/>
                                        <p:tgtEl>
                                          <p:spTgt spid="30"/>
                                        </p:tgtEl>
                                      </p:cBhvr>
                                    </p:animEffect>
                                    <p:anim calcmode="lin" valueType="num">
                                      <p:cBhvr>
                                        <p:cTn id="108" dur="1000" fill="hold"/>
                                        <p:tgtEl>
                                          <p:spTgt spid="30"/>
                                        </p:tgtEl>
                                        <p:attrNameLst>
                                          <p:attrName>ppt_x</p:attrName>
                                        </p:attrNameLst>
                                      </p:cBhvr>
                                      <p:tavLst>
                                        <p:tav tm="0">
                                          <p:val>
                                            <p:strVal val="#ppt_x"/>
                                          </p:val>
                                        </p:tav>
                                        <p:tav tm="100000">
                                          <p:val>
                                            <p:strVal val="#ppt_x"/>
                                          </p:val>
                                        </p:tav>
                                      </p:tavLst>
                                    </p:anim>
                                    <p:anim calcmode="lin" valueType="num">
                                      <p:cBhvr>
                                        <p:cTn id="109"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10" presetClass="exit" presetSubtype="0" fill="hold" grpId="1" nodeType="clickEffect">
                                  <p:stCondLst>
                                    <p:cond delay="0"/>
                                  </p:stCondLst>
                                  <p:childTnLst>
                                    <p:animEffect transition="out" filter="fade">
                                      <p:cBhvr>
                                        <p:cTn id="113" dur="500"/>
                                        <p:tgtEl>
                                          <p:spTgt spid="25"/>
                                        </p:tgtEl>
                                      </p:cBhvr>
                                    </p:animEffect>
                                    <p:set>
                                      <p:cBhvr>
                                        <p:cTn id="114" dur="1" fill="hold">
                                          <p:stCondLst>
                                            <p:cond delay="499"/>
                                          </p:stCondLst>
                                        </p:cTn>
                                        <p:tgtEl>
                                          <p:spTgt spid="25"/>
                                        </p:tgtEl>
                                        <p:attrNameLst>
                                          <p:attrName>style.visibility</p:attrName>
                                        </p:attrNameLst>
                                      </p:cBhvr>
                                      <p:to>
                                        <p:strVal val="hidden"/>
                                      </p:to>
                                    </p:set>
                                  </p:childTnLst>
                                </p:cTn>
                              </p:par>
                              <p:par>
                                <p:cTn id="115" presetID="10" presetClass="exit" presetSubtype="0" fill="hold" grpId="1" nodeType="withEffect">
                                  <p:stCondLst>
                                    <p:cond delay="0"/>
                                  </p:stCondLst>
                                  <p:childTnLst>
                                    <p:animEffect transition="out" filter="fade">
                                      <p:cBhvr>
                                        <p:cTn id="116" dur="500"/>
                                        <p:tgtEl>
                                          <p:spTgt spid="26"/>
                                        </p:tgtEl>
                                      </p:cBhvr>
                                    </p:animEffect>
                                    <p:set>
                                      <p:cBhvr>
                                        <p:cTn id="117" dur="1" fill="hold">
                                          <p:stCondLst>
                                            <p:cond delay="499"/>
                                          </p:stCondLst>
                                        </p:cTn>
                                        <p:tgtEl>
                                          <p:spTgt spid="26"/>
                                        </p:tgtEl>
                                        <p:attrNameLst>
                                          <p:attrName>style.visibility</p:attrName>
                                        </p:attrNameLst>
                                      </p:cBhvr>
                                      <p:to>
                                        <p:strVal val="hidden"/>
                                      </p:to>
                                    </p:set>
                                  </p:childTnLst>
                                </p:cTn>
                              </p:par>
                              <p:par>
                                <p:cTn id="118" presetID="10" presetClass="exit" presetSubtype="0" fill="hold" nodeType="withEffect">
                                  <p:stCondLst>
                                    <p:cond delay="0"/>
                                  </p:stCondLst>
                                  <p:childTnLst>
                                    <p:animEffect transition="out" filter="fade">
                                      <p:cBhvr>
                                        <p:cTn id="119" dur="500"/>
                                        <p:tgtEl>
                                          <p:spTgt spid="27"/>
                                        </p:tgtEl>
                                      </p:cBhvr>
                                    </p:animEffect>
                                    <p:set>
                                      <p:cBhvr>
                                        <p:cTn id="120" dur="1" fill="hold">
                                          <p:stCondLst>
                                            <p:cond delay="499"/>
                                          </p:stCondLst>
                                        </p:cTn>
                                        <p:tgtEl>
                                          <p:spTgt spid="27"/>
                                        </p:tgtEl>
                                        <p:attrNameLst>
                                          <p:attrName>style.visibility</p:attrName>
                                        </p:attrNameLst>
                                      </p:cBhvr>
                                      <p:to>
                                        <p:strVal val="hidden"/>
                                      </p:to>
                                    </p:set>
                                  </p:childTnLst>
                                </p:cTn>
                              </p:par>
                              <p:par>
                                <p:cTn id="121" presetID="10" presetClass="exit" presetSubtype="0" fill="hold" grpId="1" nodeType="withEffect">
                                  <p:stCondLst>
                                    <p:cond delay="0"/>
                                  </p:stCondLst>
                                  <p:childTnLst>
                                    <p:animEffect transition="out" filter="fade">
                                      <p:cBhvr>
                                        <p:cTn id="122" dur="500"/>
                                        <p:tgtEl>
                                          <p:spTgt spid="30"/>
                                        </p:tgtEl>
                                      </p:cBhvr>
                                    </p:animEffect>
                                    <p:set>
                                      <p:cBhvr>
                                        <p:cTn id="123" dur="1" fill="hold">
                                          <p:stCondLst>
                                            <p:cond delay="499"/>
                                          </p:stCondLst>
                                        </p:cTn>
                                        <p:tgtEl>
                                          <p:spTgt spid="30"/>
                                        </p:tgtEl>
                                        <p:attrNameLst>
                                          <p:attrName>style.visibility</p:attrName>
                                        </p:attrNameLst>
                                      </p:cBhvr>
                                      <p:to>
                                        <p:strVal val="hidden"/>
                                      </p:to>
                                    </p:set>
                                  </p:childTnLst>
                                </p:cTn>
                              </p:par>
                            </p:childTnLst>
                          </p:cTn>
                        </p:par>
                      </p:childTnLst>
                    </p:cTn>
                  </p:par>
                  <p:par>
                    <p:cTn id="124" fill="hold">
                      <p:stCondLst>
                        <p:cond delay="indefinite"/>
                      </p:stCondLst>
                      <p:childTnLst>
                        <p:par>
                          <p:cTn id="125" fill="hold">
                            <p:stCondLst>
                              <p:cond delay="0"/>
                            </p:stCondLst>
                            <p:childTnLst>
                              <p:par>
                                <p:cTn id="126" presetID="22" presetClass="entr" presetSubtype="8" fill="hold" grpId="0" nodeType="clickEffect">
                                  <p:stCondLst>
                                    <p:cond delay="0"/>
                                  </p:stCondLst>
                                  <p:childTnLst>
                                    <p:set>
                                      <p:cBhvr>
                                        <p:cTn id="127" dur="1" fill="hold">
                                          <p:stCondLst>
                                            <p:cond delay="0"/>
                                          </p:stCondLst>
                                        </p:cTn>
                                        <p:tgtEl>
                                          <p:spTgt spid="34"/>
                                        </p:tgtEl>
                                        <p:attrNameLst>
                                          <p:attrName>style.visibility</p:attrName>
                                        </p:attrNameLst>
                                      </p:cBhvr>
                                      <p:to>
                                        <p:strVal val="visible"/>
                                      </p:to>
                                    </p:set>
                                    <p:animEffect transition="in" filter="wipe(left)">
                                      <p:cBhvr>
                                        <p:cTn id="128" dur="500"/>
                                        <p:tgtEl>
                                          <p:spTgt spid="34"/>
                                        </p:tgtEl>
                                      </p:cBhvr>
                                    </p:animEffect>
                                  </p:childTnLst>
                                </p:cTn>
                              </p:par>
                              <p:par>
                                <p:cTn id="129" presetID="22" presetClass="entr" presetSubtype="8" fill="hold" grpId="0" nodeType="withEffect">
                                  <p:stCondLst>
                                    <p:cond delay="0"/>
                                  </p:stCondLst>
                                  <p:childTnLst>
                                    <p:set>
                                      <p:cBhvr>
                                        <p:cTn id="130" dur="1" fill="hold">
                                          <p:stCondLst>
                                            <p:cond delay="0"/>
                                          </p:stCondLst>
                                        </p:cTn>
                                        <p:tgtEl>
                                          <p:spTgt spid="37"/>
                                        </p:tgtEl>
                                        <p:attrNameLst>
                                          <p:attrName>style.visibility</p:attrName>
                                        </p:attrNameLst>
                                      </p:cBhvr>
                                      <p:to>
                                        <p:strVal val="visible"/>
                                      </p:to>
                                    </p:set>
                                    <p:animEffect transition="in" filter="wipe(left)">
                                      <p:cBhvr>
                                        <p:cTn id="131" dur="500"/>
                                        <p:tgtEl>
                                          <p:spTgt spid="37"/>
                                        </p:tgtEl>
                                      </p:cBhvr>
                                    </p:animEffect>
                                  </p:childTnLst>
                                </p:cTn>
                              </p:par>
                            </p:childTnLst>
                          </p:cTn>
                        </p:par>
                      </p:childTnLst>
                    </p:cTn>
                  </p:par>
                  <p:par>
                    <p:cTn id="132" fill="hold">
                      <p:stCondLst>
                        <p:cond delay="indefinite"/>
                      </p:stCondLst>
                      <p:childTnLst>
                        <p:par>
                          <p:cTn id="133" fill="hold">
                            <p:stCondLst>
                              <p:cond delay="0"/>
                            </p:stCondLst>
                            <p:childTnLst>
                              <p:par>
                                <p:cTn id="134" presetID="42" presetClass="entr" presetSubtype="0" fill="hold" nodeType="clickEffect">
                                  <p:stCondLst>
                                    <p:cond delay="0"/>
                                  </p:stCondLst>
                                  <p:childTnLst>
                                    <p:set>
                                      <p:cBhvr>
                                        <p:cTn id="135" dur="1" fill="hold">
                                          <p:stCondLst>
                                            <p:cond delay="0"/>
                                          </p:stCondLst>
                                        </p:cTn>
                                        <p:tgtEl>
                                          <p:spTgt spid="38"/>
                                        </p:tgtEl>
                                        <p:attrNameLst>
                                          <p:attrName>style.visibility</p:attrName>
                                        </p:attrNameLst>
                                      </p:cBhvr>
                                      <p:to>
                                        <p:strVal val="visible"/>
                                      </p:to>
                                    </p:set>
                                    <p:animEffect transition="in" filter="fade">
                                      <p:cBhvr>
                                        <p:cTn id="136" dur="1000"/>
                                        <p:tgtEl>
                                          <p:spTgt spid="38"/>
                                        </p:tgtEl>
                                      </p:cBhvr>
                                    </p:animEffect>
                                    <p:anim calcmode="lin" valueType="num">
                                      <p:cBhvr>
                                        <p:cTn id="137" dur="1000" fill="hold"/>
                                        <p:tgtEl>
                                          <p:spTgt spid="38"/>
                                        </p:tgtEl>
                                        <p:attrNameLst>
                                          <p:attrName>ppt_x</p:attrName>
                                        </p:attrNameLst>
                                      </p:cBhvr>
                                      <p:tavLst>
                                        <p:tav tm="0">
                                          <p:val>
                                            <p:strVal val="#ppt_x"/>
                                          </p:val>
                                        </p:tav>
                                        <p:tav tm="100000">
                                          <p:val>
                                            <p:strVal val="#ppt_x"/>
                                          </p:val>
                                        </p:tav>
                                      </p:tavLst>
                                    </p:anim>
                                    <p:anim calcmode="lin" valueType="num">
                                      <p:cBhvr>
                                        <p:cTn id="138" dur="1000" fill="hold"/>
                                        <p:tgtEl>
                                          <p:spTgt spid="38"/>
                                        </p:tgtEl>
                                        <p:attrNameLst>
                                          <p:attrName>ppt_y</p:attrName>
                                        </p:attrNameLst>
                                      </p:cBhvr>
                                      <p:tavLst>
                                        <p:tav tm="0">
                                          <p:val>
                                            <p:strVal val="#ppt_y+.1"/>
                                          </p:val>
                                        </p:tav>
                                        <p:tav tm="100000">
                                          <p:val>
                                            <p:strVal val="#ppt_y"/>
                                          </p:val>
                                        </p:tav>
                                      </p:tavLst>
                                    </p:anim>
                                  </p:childTnLst>
                                </p:cTn>
                              </p:par>
                              <p:par>
                                <p:cTn id="139" presetID="42" presetClass="entr" presetSubtype="0" fill="hold" grpId="0" nodeType="withEffect">
                                  <p:stCondLst>
                                    <p:cond delay="0"/>
                                  </p:stCondLst>
                                  <p:childTnLst>
                                    <p:set>
                                      <p:cBhvr>
                                        <p:cTn id="140" dur="1" fill="hold">
                                          <p:stCondLst>
                                            <p:cond delay="0"/>
                                          </p:stCondLst>
                                        </p:cTn>
                                        <p:tgtEl>
                                          <p:spTgt spid="42"/>
                                        </p:tgtEl>
                                        <p:attrNameLst>
                                          <p:attrName>style.visibility</p:attrName>
                                        </p:attrNameLst>
                                      </p:cBhvr>
                                      <p:to>
                                        <p:strVal val="visible"/>
                                      </p:to>
                                    </p:set>
                                    <p:animEffect transition="in" filter="fade">
                                      <p:cBhvr>
                                        <p:cTn id="141" dur="1000"/>
                                        <p:tgtEl>
                                          <p:spTgt spid="42"/>
                                        </p:tgtEl>
                                      </p:cBhvr>
                                    </p:animEffect>
                                    <p:anim calcmode="lin" valueType="num">
                                      <p:cBhvr>
                                        <p:cTn id="142" dur="1000" fill="hold"/>
                                        <p:tgtEl>
                                          <p:spTgt spid="42"/>
                                        </p:tgtEl>
                                        <p:attrNameLst>
                                          <p:attrName>ppt_x</p:attrName>
                                        </p:attrNameLst>
                                      </p:cBhvr>
                                      <p:tavLst>
                                        <p:tav tm="0">
                                          <p:val>
                                            <p:strVal val="#ppt_x"/>
                                          </p:val>
                                        </p:tav>
                                        <p:tav tm="100000">
                                          <p:val>
                                            <p:strVal val="#ppt_x"/>
                                          </p:val>
                                        </p:tav>
                                      </p:tavLst>
                                    </p:anim>
                                    <p:anim calcmode="lin" valueType="num">
                                      <p:cBhvr>
                                        <p:cTn id="143"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par>
                    <p:cTn id="144" fill="hold">
                      <p:stCondLst>
                        <p:cond delay="indefinite"/>
                      </p:stCondLst>
                      <p:childTnLst>
                        <p:par>
                          <p:cTn id="145" fill="hold">
                            <p:stCondLst>
                              <p:cond delay="0"/>
                            </p:stCondLst>
                            <p:childTnLst>
                              <p:par>
                                <p:cTn id="146" presetID="10" presetClass="exit" presetSubtype="0" fill="hold" grpId="1" nodeType="clickEffect">
                                  <p:stCondLst>
                                    <p:cond delay="0"/>
                                  </p:stCondLst>
                                  <p:childTnLst>
                                    <p:animEffect transition="out" filter="fade">
                                      <p:cBhvr>
                                        <p:cTn id="147" dur="500"/>
                                        <p:tgtEl>
                                          <p:spTgt spid="34"/>
                                        </p:tgtEl>
                                      </p:cBhvr>
                                    </p:animEffect>
                                    <p:set>
                                      <p:cBhvr>
                                        <p:cTn id="148" dur="1" fill="hold">
                                          <p:stCondLst>
                                            <p:cond delay="499"/>
                                          </p:stCondLst>
                                        </p:cTn>
                                        <p:tgtEl>
                                          <p:spTgt spid="34"/>
                                        </p:tgtEl>
                                        <p:attrNameLst>
                                          <p:attrName>style.visibility</p:attrName>
                                        </p:attrNameLst>
                                      </p:cBhvr>
                                      <p:to>
                                        <p:strVal val="hidden"/>
                                      </p:to>
                                    </p:set>
                                  </p:childTnLst>
                                </p:cTn>
                              </p:par>
                              <p:par>
                                <p:cTn id="149" presetID="10" presetClass="exit" presetSubtype="0" fill="hold" grpId="1" nodeType="withEffect">
                                  <p:stCondLst>
                                    <p:cond delay="0"/>
                                  </p:stCondLst>
                                  <p:childTnLst>
                                    <p:animEffect transition="out" filter="fade">
                                      <p:cBhvr>
                                        <p:cTn id="150" dur="500"/>
                                        <p:tgtEl>
                                          <p:spTgt spid="37"/>
                                        </p:tgtEl>
                                      </p:cBhvr>
                                    </p:animEffect>
                                    <p:set>
                                      <p:cBhvr>
                                        <p:cTn id="151" dur="1" fill="hold">
                                          <p:stCondLst>
                                            <p:cond delay="499"/>
                                          </p:stCondLst>
                                        </p:cTn>
                                        <p:tgtEl>
                                          <p:spTgt spid="37"/>
                                        </p:tgtEl>
                                        <p:attrNameLst>
                                          <p:attrName>style.visibility</p:attrName>
                                        </p:attrNameLst>
                                      </p:cBhvr>
                                      <p:to>
                                        <p:strVal val="hidden"/>
                                      </p:to>
                                    </p:set>
                                  </p:childTnLst>
                                </p:cTn>
                              </p:par>
                              <p:par>
                                <p:cTn id="152" presetID="10" presetClass="exit" presetSubtype="0" fill="hold" nodeType="withEffect">
                                  <p:stCondLst>
                                    <p:cond delay="0"/>
                                  </p:stCondLst>
                                  <p:childTnLst>
                                    <p:animEffect transition="out" filter="fade">
                                      <p:cBhvr>
                                        <p:cTn id="153" dur="500"/>
                                        <p:tgtEl>
                                          <p:spTgt spid="38"/>
                                        </p:tgtEl>
                                      </p:cBhvr>
                                    </p:animEffect>
                                    <p:set>
                                      <p:cBhvr>
                                        <p:cTn id="154" dur="1" fill="hold">
                                          <p:stCondLst>
                                            <p:cond delay="499"/>
                                          </p:stCondLst>
                                        </p:cTn>
                                        <p:tgtEl>
                                          <p:spTgt spid="38"/>
                                        </p:tgtEl>
                                        <p:attrNameLst>
                                          <p:attrName>style.visibility</p:attrName>
                                        </p:attrNameLst>
                                      </p:cBhvr>
                                      <p:to>
                                        <p:strVal val="hidden"/>
                                      </p:to>
                                    </p:set>
                                  </p:childTnLst>
                                </p:cTn>
                              </p:par>
                              <p:par>
                                <p:cTn id="155" presetID="10" presetClass="exit" presetSubtype="0" fill="hold" grpId="1" nodeType="withEffect">
                                  <p:stCondLst>
                                    <p:cond delay="0"/>
                                  </p:stCondLst>
                                  <p:childTnLst>
                                    <p:animEffect transition="out" filter="fade">
                                      <p:cBhvr>
                                        <p:cTn id="156" dur="500"/>
                                        <p:tgtEl>
                                          <p:spTgt spid="42"/>
                                        </p:tgtEl>
                                      </p:cBhvr>
                                    </p:animEffect>
                                    <p:set>
                                      <p:cBhvr>
                                        <p:cTn id="157" dur="1" fill="hold">
                                          <p:stCondLst>
                                            <p:cond delay="499"/>
                                          </p:stCondLst>
                                        </p:cTn>
                                        <p:tgtEl>
                                          <p:spTgt spid="4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6" grpId="0" animBg="1"/>
      <p:bldP spid="8" grpId="0" animBg="1"/>
      <p:bldP spid="8" grpId="1" animBg="1"/>
      <p:bldP spid="9" grpId="0" animBg="1"/>
      <p:bldP spid="9" grpId="1" animBg="1"/>
      <p:bldP spid="15" grpId="0" animBg="1"/>
      <p:bldP spid="15" grpId="1" animBg="1"/>
      <p:bldP spid="17" grpId="0" animBg="1"/>
      <p:bldP spid="17" grpId="1" animBg="1"/>
      <p:bldP spid="18" grpId="0" animBg="1"/>
      <p:bldP spid="18" grpId="1" animBg="1"/>
      <p:bldP spid="22" grpId="0" animBg="1"/>
      <p:bldP spid="22" grpId="1" animBg="1"/>
      <p:bldP spid="25" grpId="0" animBg="1"/>
      <p:bldP spid="25" grpId="1" animBg="1"/>
      <p:bldP spid="26" grpId="0" animBg="1"/>
      <p:bldP spid="26" grpId="1" animBg="1"/>
      <p:bldP spid="30" grpId="0" animBg="1"/>
      <p:bldP spid="30" grpId="1" animBg="1"/>
      <p:bldP spid="34" grpId="0" animBg="1"/>
      <p:bldP spid="34" grpId="1" animBg="1"/>
      <p:bldP spid="37" grpId="0" animBg="1"/>
      <p:bldP spid="37" grpId="1" animBg="1"/>
      <p:bldP spid="42" grpId="0" animBg="1"/>
      <p:bldP spid="42" grpId="1"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A6188-D2B7-E9D8-0A28-13A6FF771A1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AA34CF1-6DA9-28C7-97B3-CFC1F45EAD28}"/>
              </a:ext>
            </a:extLst>
          </p:cNvPr>
          <p:cNvSpPr/>
          <p:nvPr/>
        </p:nvSpPr>
        <p:spPr>
          <a:xfrm>
            <a:off x="-1" y="5697681"/>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B24B7BF-85B1-7BAD-0AB9-5B4375F8415D}"/>
              </a:ext>
            </a:extLst>
          </p:cNvPr>
          <p:cNvSpPr txBox="1"/>
          <p:nvPr/>
        </p:nvSpPr>
        <p:spPr>
          <a:xfrm>
            <a:off x="190420" y="874600"/>
            <a:ext cx="12001579" cy="1164229"/>
          </a:xfrm>
          <a:prstGeom prst="rect">
            <a:avLst/>
          </a:prstGeom>
          <a:noFill/>
        </p:spPr>
        <p:txBody>
          <a:bodyPr wrap="square">
            <a:spAutoFit/>
          </a:bodyPr>
          <a:lstStyle/>
          <a:p>
            <a:pPr algn="ctr">
              <a:lnSpc>
                <a:spcPct val="150000"/>
              </a:lnSpc>
            </a:pPr>
            <a:r>
              <a:rPr lang="en-GB" sz="1600" dirty="0">
                <a:latin typeface="Aptos" panose="020B0004020202020204" pitchFamily="34" charset="0"/>
              </a:rPr>
              <a:t>This is the improved version of the earlier descriptive paragraph. It goes beyond summarising and instead shows analysis, comparison, and evaluation. Notice how it links ideas across sources, reflects on implications, and clearly connects back to the research question. </a:t>
            </a:r>
          </a:p>
          <a:p>
            <a:pPr algn="ctr">
              <a:lnSpc>
                <a:spcPct val="150000"/>
              </a:lnSpc>
            </a:pPr>
            <a:r>
              <a:rPr lang="en-GB" sz="1600" dirty="0">
                <a:latin typeface="Aptos" panose="020B0004020202020204" pitchFamily="34" charset="0"/>
              </a:rPr>
              <a:t> All key elements of critical writing.</a:t>
            </a:r>
          </a:p>
        </p:txBody>
      </p:sp>
      <p:sp>
        <p:nvSpPr>
          <p:cNvPr id="13" name="TextBox 12">
            <a:extLst>
              <a:ext uri="{FF2B5EF4-FFF2-40B4-BE49-F238E27FC236}">
                <a16:creationId xmlns:a16="http://schemas.microsoft.com/office/drawing/2014/main" id="{74EA82FB-7B98-47E7-BCA6-850DB8E34756}"/>
              </a:ext>
            </a:extLst>
          </p:cNvPr>
          <p:cNvSpPr txBox="1"/>
          <p:nvPr/>
        </p:nvSpPr>
        <p:spPr>
          <a:xfrm>
            <a:off x="927402" y="166547"/>
            <a:ext cx="9842271" cy="584775"/>
          </a:xfrm>
          <a:prstGeom prst="rect">
            <a:avLst/>
          </a:prstGeom>
          <a:noFill/>
        </p:spPr>
        <p:txBody>
          <a:bodyPr wrap="square">
            <a:spAutoFit/>
          </a:bodyPr>
          <a:lstStyle/>
          <a:p>
            <a:pPr algn="ctr"/>
            <a:r>
              <a:rPr lang="en-GB" sz="3200" b="1" dirty="0">
                <a:latin typeface="Aptos" panose="020B0004020202020204" pitchFamily="34" charset="0"/>
              </a:rPr>
              <a:t>🧩 Example: Descriptive vs. Critical Writing</a:t>
            </a:r>
          </a:p>
        </p:txBody>
      </p:sp>
      <p:sp>
        <p:nvSpPr>
          <p:cNvPr id="3" name="TextBox 2">
            <a:extLst>
              <a:ext uri="{FF2B5EF4-FFF2-40B4-BE49-F238E27FC236}">
                <a16:creationId xmlns:a16="http://schemas.microsoft.com/office/drawing/2014/main" id="{287260A9-2458-3161-4D19-5A4D6CA119E4}"/>
              </a:ext>
            </a:extLst>
          </p:cNvPr>
          <p:cNvSpPr txBox="1"/>
          <p:nvPr/>
        </p:nvSpPr>
        <p:spPr>
          <a:xfrm>
            <a:off x="549562" y="2316302"/>
            <a:ext cx="11092873" cy="3740528"/>
          </a:xfrm>
          <a:prstGeom prst="roundRect">
            <a:avLst/>
          </a:prstGeom>
          <a:ln w="28575">
            <a:solidFill>
              <a:srgbClr val="5085BA"/>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just">
              <a:lnSpc>
                <a:spcPct val="150000"/>
              </a:lnSpc>
            </a:pPr>
            <a:r>
              <a:rPr lang="en-GB" sz="1600" dirty="0">
                <a:latin typeface="Aptos" panose="020B0004020202020204" pitchFamily="34" charset="0"/>
              </a:rPr>
              <a:t>Smith et al. (2021) found that students in rural areas often missed online therapy sessions due to poor internet connectivity, a finding echoed by Jones and Patel (2020), who added that lack of privacy further discouraged participation. Brown (2021) offered a slightly different angle, emphasising how limited device access within households also contributed to inconsistent engagement. While all three studies identify barriers, they vary in scope: Brown’s work focuses on economic conditions, while Smith et al. explore regional disparities. </a:t>
            </a:r>
          </a:p>
          <a:p>
            <a:pPr algn="just">
              <a:lnSpc>
                <a:spcPct val="150000"/>
              </a:lnSpc>
            </a:pPr>
            <a:r>
              <a:rPr lang="en-GB" sz="1600" dirty="0">
                <a:latin typeface="Aptos" panose="020B0004020202020204" pitchFamily="34" charset="0"/>
              </a:rPr>
              <a:t>Together, these findings suggest that digital exclusion is shaped by both geography and socioeconomic status, highlighting structural inequalities. This undermines the assumption that digital mental health services are universally accessible, a concern that policymakers like those behind the NHS Long Term Plan (2019) must address to ensure equitable provision.</a:t>
            </a:r>
          </a:p>
        </p:txBody>
      </p:sp>
    </p:spTree>
    <p:extLst>
      <p:ext uri="{BB962C8B-B14F-4D97-AF65-F5344CB8AC3E}">
        <p14:creationId xmlns:p14="http://schemas.microsoft.com/office/powerpoint/2010/main" val="416353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DFBE8-5319-146A-FAD9-C28C730E701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104A8B9-72FB-5EB5-88EF-78F35AA80FA3}"/>
              </a:ext>
            </a:extLst>
          </p:cNvPr>
          <p:cNvSpPr/>
          <p:nvPr/>
        </p:nvSpPr>
        <p:spPr>
          <a:xfrm>
            <a:off x="0"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3B98C63E-060B-E52D-0B9A-DF289A57CD05}"/>
              </a:ext>
            </a:extLst>
          </p:cNvPr>
          <p:cNvSpPr txBox="1"/>
          <p:nvPr/>
        </p:nvSpPr>
        <p:spPr>
          <a:xfrm>
            <a:off x="118352" y="164813"/>
            <a:ext cx="11955294" cy="584775"/>
          </a:xfrm>
          <a:prstGeom prst="rect">
            <a:avLst/>
          </a:prstGeom>
          <a:noFill/>
        </p:spPr>
        <p:txBody>
          <a:bodyPr wrap="square">
            <a:spAutoFit/>
          </a:bodyPr>
          <a:lstStyle/>
          <a:p>
            <a:pPr algn="ctr">
              <a:buNone/>
            </a:pPr>
            <a:r>
              <a:rPr lang="en-GB" sz="3200" b="1" dirty="0">
                <a:latin typeface="Aptos" panose="020B0004020202020204" pitchFamily="34" charset="0"/>
              </a:rPr>
              <a:t>✅ Wrap-Up &amp; What’s Next?</a:t>
            </a:r>
          </a:p>
        </p:txBody>
      </p:sp>
      <p:sp>
        <p:nvSpPr>
          <p:cNvPr id="5" name="TextBox 4">
            <a:extLst>
              <a:ext uri="{FF2B5EF4-FFF2-40B4-BE49-F238E27FC236}">
                <a16:creationId xmlns:a16="http://schemas.microsoft.com/office/drawing/2014/main" id="{9E33E5EC-7379-F737-320F-25069FFC008A}"/>
              </a:ext>
            </a:extLst>
          </p:cNvPr>
          <p:cNvSpPr txBox="1"/>
          <p:nvPr/>
        </p:nvSpPr>
        <p:spPr>
          <a:xfrm>
            <a:off x="366407" y="783992"/>
            <a:ext cx="11459183" cy="1030795"/>
          </a:xfrm>
          <a:prstGeom prst="rect">
            <a:avLst/>
          </a:prstGeom>
          <a:noFill/>
        </p:spPr>
        <p:txBody>
          <a:bodyPr wrap="square">
            <a:spAutoFit/>
          </a:bodyPr>
          <a:lstStyle/>
          <a:p>
            <a:pPr algn="ctr">
              <a:lnSpc>
                <a:spcPct val="150000"/>
              </a:lnSpc>
              <a:buNone/>
            </a:pPr>
            <a:r>
              <a:rPr lang="en-GB" sz="1400" dirty="0">
                <a:latin typeface="Aptos" panose="020B0004020202020204" pitchFamily="34" charset="0"/>
              </a:rPr>
              <a:t>🎉 </a:t>
            </a:r>
            <a:r>
              <a:rPr lang="en-GB" sz="1400" b="1" dirty="0">
                <a:latin typeface="Aptos" panose="020B0004020202020204" pitchFamily="34" charset="0"/>
              </a:rPr>
              <a:t>Well done! You’ve built a solid foundation for Chapter 4.</a:t>
            </a:r>
            <a:br>
              <a:rPr lang="en-GB" sz="1400" dirty="0">
                <a:latin typeface="Aptos" panose="020B0004020202020204" pitchFamily="34" charset="0"/>
              </a:rPr>
            </a:br>
            <a:r>
              <a:rPr lang="en-GB" sz="1400" dirty="0">
                <a:latin typeface="Aptos" panose="020B0004020202020204" pitchFamily="34" charset="0"/>
              </a:rPr>
              <a:t>Today, you’ve taken major steps towards turning your findings into structured, analytical writing. You’ve not only planned your theme sections but also started to practise the skills that transform bullet points into critical, connected arguments..</a:t>
            </a:r>
          </a:p>
        </p:txBody>
      </p:sp>
      <p:sp>
        <p:nvSpPr>
          <p:cNvPr id="4" name="Arrow: Quad 3">
            <a:extLst>
              <a:ext uri="{FF2B5EF4-FFF2-40B4-BE49-F238E27FC236}">
                <a16:creationId xmlns:a16="http://schemas.microsoft.com/office/drawing/2014/main" id="{23E05F1D-94FA-E19A-441B-5818927CDDC0}"/>
              </a:ext>
            </a:extLst>
          </p:cNvPr>
          <p:cNvSpPr/>
          <p:nvPr/>
        </p:nvSpPr>
        <p:spPr>
          <a:xfrm>
            <a:off x="223284" y="2009552"/>
            <a:ext cx="11850362" cy="4391247"/>
          </a:xfrm>
          <a:prstGeom prst="quadArrow">
            <a:avLst>
              <a:gd name="adj1" fmla="val 0"/>
              <a:gd name="adj2" fmla="val 1420"/>
              <a:gd name="adj3" fmla="val 377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1E8428D-D654-978E-AF6A-F6AEAF35F900}"/>
              </a:ext>
            </a:extLst>
          </p:cNvPr>
          <p:cNvSpPr txBox="1"/>
          <p:nvPr/>
        </p:nvSpPr>
        <p:spPr>
          <a:xfrm>
            <a:off x="223284" y="2166740"/>
            <a:ext cx="5741581" cy="1677126"/>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What We Did Today:</a:t>
            </a:r>
            <a:endParaRPr lang="en-GB" sz="1400" dirty="0">
              <a:latin typeface="Aptos" panose="020B0004020202020204" pitchFamily="34" charset="0"/>
            </a:endParaRPr>
          </a:p>
          <a:p>
            <a:pPr marL="285750" indent="-285750">
              <a:lnSpc>
                <a:spcPct val="150000"/>
              </a:lnSpc>
              <a:buFont typeface="Arial" panose="020B0604020202020204" pitchFamily="34" charset="0"/>
              <a:buChar char="•"/>
            </a:pPr>
            <a:r>
              <a:rPr lang="en-GB" sz="1400" dirty="0">
                <a:latin typeface="Aptos" panose="020B0004020202020204" pitchFamily="34" charset="0"/>
              </a:rPr>
              <a:t>Revisited the structure and purpose of </a:t>
            </a:r>
            <a:r>
              <a:rPr lang="en-GB" sz="1400" b="1" dirty="0">
                <a:latin typeface="Aptos" panose="020B0004020202020204" pitchFamily="34" charset="0"/>
              </a:rPr>
              <a:t>Chapter 4</a:t>
            </a:r>
            <a:endParaRPr lang="en-GB" sz="1400" dirty="0">
              <a:latin typeface="Aptos" panose="020B0004020202020204" pitchFamily="34" charset="0"/>
            </a:endParaRPr>
          </a:p>
          <a:p>
            <a:pPr marL="285750" indent="-285750">
              <a:lnSpc>
                <a:spcPct val="150000"/>
              </a:lnSpc>
              <a:buFont typeface="Arial" panose="020B0604020202020204" pitchFamily="34" charset="0"/>
              <a:buChar char="•"/>
            </a:pPr>
            <a:r>
              <a:rPr lang="en-GB" sz="1400" dirty="0">
                <a:latin typeface="Aptos" panose="020B0004020202020204" pitchFamily="34" charset="0"/>
              </a:rPr>
              <a:t>Planned themes using a </a:t>
            </a:r>
            <a:r>
              <a:rPr lang="en-GB" sz="1400" b="1" dirty="0">
                <a:latin typeface="Aptos" panose="020B0004020202020204" pitchFamily="34" charset="0"/>
              </a:rPr>
              <a:t>theme grid</a:t>
            </a:r>
            <a:r>
              <a:rPr lang="en-GB" sz="1400" dirty="0">
                <a:latin typeface="Aptos" panose="020B0004020202020204" pitchFamily="34" charset="0"/>
              </a:rPr>
              <a:t> and bullet point structure</a:t>
            </a:r>
          </a:p>
          <a:p>
            <a:pPr marL="285750" indent="-285750">
              <a:lnSpc>
                <a:spcPct val="150000"/>
              </a:lnSpc>
              <a:buFont typeface="Arial" panose="020B0604020202020204" pitchFamily="34" charset="0"/>
              <a:buChar char="•"/>
            </a:pPr>
            <a:r>
              <a:rPr lang="en-GB" sz="1400" dirty="0">
                <a:latin typeface="Aptos" panose="020B0004020202020204" pitchFamily="34" charset="0"/>
              </a:rPr>
              <a:t>Practised turning </a:t>
            </a:r>
            <a:r>
              <a:rPr lang="en-GB" sz="1400" b="1" dirty="0">
                <a:latin typeface="Aptos" panose="020B0004020202020204" pitchFamily="34" charset="0"/>
              </a:rPr>
              <a:t>notes into narrative</a:t>
            </a:r>
            <a:r>
              <a:rPr lang="en-GB" sz="1400" dirty="0">
                <a:latin typeface="Aptos" panose="020B0004020202020204" pitchFamily="34" charset="0"/>
              </a:rPr>
              <a:t> for key sub-sections</a:t>
            </a:r>
          </a:p>
          <a:p>
            <a:pPr marL="285750" indent="-285750">
              <a:lnSpc>
                <a:spcPct val="150000"/>
              </a:lnSpc>
              <a:buFont typeface="Arial" panose="020B0604020202020204" pitchFamily="34" charset="0"/>
              <a:buChar char="•"/>
            </a:pPr>
            <a:r>
              <a:rPr lang="en-GB" sz="1400" dirty="0">
                <a:latin typeface="Aptos" panose="020B0004020202020204" pitchFamily="34" charset="0"/>
              </a:rPr>
              <a:t>Explored </a:t>
            </a:r>
            <a:r>
              <a:rPr lang="en-GB" sz="1400" b="1" dirty="0">
                <a:latin typeface="Aptos" panose="020B0004020202020204" pitchFamily="34" charset="0"/>
              </a:rPr>
              <a:t>descriptive vs. critical writing</a:t>
            </a:r>
            <a:r>
              <a:rPr lang="en-GB" sz="1400" dirty="0">
                <a:latin typeface="Aptos" panose="020B0004020202020204" pitchFamily="34" charset="0"/>
              </a:rPr>
              <a:t> through real examples</a:t>
            </a:r>
          </a:p>
        </p:txBody>
      </p:sp>
      <p:sp>
        <p:nvSpPr>
          <p:cNvPr id="9" name="TextBox 8">
            <a:extLst>
              <a:ext uri="{FF2B5EF4-FFF2-40B4-BE49-F238E27FC236}">
                <a16:creationId xmlns:a16="http://schemas.microsoft.com/office/drawing/2014/main" id="{7A439C65-4C73-39B0-60C3-991653B58809}"/>
              </a:ext>
            </a:extLst>
          </p:cNvPr>
          <p:cNvSpPr txBox="1"/>
          <p:nvPr/>
        </p:nvSpPr>
        <p:spPr>
          <a:xfrm>
            <a:off x="6482061" y="2341536"/>
            <a:ext cx="5074388" cy="1353960"/>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What to do now:</a:t>
            </a:r>
            <a:br>
              <a:rPr lang="en-GB" sz="1400" dirty="0">
                <a:latin typeface="Aptos" panose="020B0004020202020204" pitchFamily="34" charset="0"/>
              </a:rPr>
            </a:br>
            <a:r>
              <a:rPr lang="en-GB" sz="1400" dirty="0">
                <a:latin typeface="Aptos" panose="020B0004020202020204" pitchFamily="34" charset="0"/>
              </a:rPr>
              <a:t>Use your theme planning grid to begin writing a </a:t>
            </a:r>
            <a:r>
              <a:rPr lang="en-GB" sz="1400" b="1" dirty="0">
                <a:latin typeface="Aptos" panose="020B0004020202020204" pitchFamily="34" charset="0"/>
              </a:rPr>
              <a:t>first draft paragraph</a:t>
            </a:r>
            <a:r>
              <a:rPr lang="en-GB" sz="1400" dirty="0">
                <a:latin typeface="Aptos" panose="020B0004020202020204" pitchFamily="34" charset="0"/>
              </a:rPr>
              <a:t> for one sub-section (≈150 words). Focus on combining evidence and linking ideas. Don’t worry if it’s rough!</a:t>
            </a:r>
          </a:p>
        </p:txBody>
      </p:sp>
      <p:sp>
        <p:nvSpPr>
          <p:cNvPr id="11" name="TextBox 10">
            <a:extLst>
              <a:ext uri="{FF2B5EF4-FFF2-40B4-BE49-F238E27FC236}">
                <a16:creationId xmlns:a16="http://schemas.microsoft.com/office/drawing/2014/main" id="{063DBE2E-4CDF-8983-F331-3F262B38A573}"/>
              </a:ext>
            </a:extLst>
          </p:cNvPr>
          <p:cNvSpPr txBox="1"/>
          <p:nvPr/>
        </p:nvSpPr>
        <p:spPr>
          <a:xfrm>
            <a:off x="223284" y="4359433"/>
            <a:ext cx="5741581" cy="2108013"/>
          </a:xfrm>
          <a:prstGeom prst="rect">
            <a:avLst/>
          </a:prstGeom>
          <a:noFill/>
        </p:spPr>
        <p:txBody>
          <a:bodyPr wrap="square">
            <a:spAutoFit/>
          </a:bodyPr>
          <a:lstStyle/>
          <a:p>
            <a:r>
              <a:rPr lang="en-GB" sz="1400" dirty="0">
                <a:latin typeface="Aptos" panose="020B0004020202020204" pitchFamily="34" charset="0"/>
              </a:rPr>
              <a:t>🧠 </a:t>
            </a:r>
            <a:r>
              <a:rPr lang="en-GB" sz="1400" b="1" dirty="0">
                <a:latin typeface="Aptos" panose="020B0004020202020204" pitchFamily="34" charset="0"/>
              </a:rPr>
              <a:t>Next Session: Chapter 5 + Writing Workshop</a:t>
            </a:r>
            <a:br>
              <a:rPr lang="en-GB" sz="1400" dirty="0">
                <a:latin typeface="Aptos" panose="020B0004020202020204" pitchFamily="34" charset="0"/>
              </a:rPr>
            </a:br>
            <a:endParaRPr lang="en-GB" sz="1400" dirty="0">
              <a:latin typeface="Aptos" panose="020B0004020202020204" pitchFamily="34" charset="0"/>
            </a:endParaRPr>
          </a:p>
          <a:p>
            <a:pPr marL="285750" indent="-285750">
              <a:lnSpc>
                <a:spcPct val="150000"/>
              </a:lnSpc>
              <a:buFont typeface="Arial" panose="020B0604020202020204" pitchFamily="34" charset="0"/>
              <a:buChar char="•"/>
            </a:pPr>
            <a:r>
              <a:rPr lang="en-GB" sz="1400" dirty="0">
                <a:latin typeface="Aptos" panose="020B0004020202020204" pitchFamily="34" charset="0"/>
              </a:rPr>
              <a:t>Explore how to write a </a:t>
            </a:r>
            <a:r>
              <a:rPr lang="en-GB" sz="1400" b="1" dirty="0">
                <a:latin typeface="Aptos" panose="020B0004020202020204" pitchFamily="34" charset="0"/>
              </a:rPr>
              <a:t>strong conclusion and clear recommendations</a:t>
            </a:r>
            <a:r>
              <a:rPr lang="en-GB" sz="1400" dirty="0">
                <a:latin typeface="Aptos" panose="020B0004020202020204" pitchFamily="34" charset="0"/>
              </a:rPr>
              <a:t> in Chapter 5</a:t>
            </a:r>
          </a:p>
          <a:p>
            <a:pPr marL="285750" indent="-285750">
              <a:lnSpc>
                <a:spcPct val="150000"/>
              </a:lnSpc>
              <a:buFont typeface="Arial" panose="020B0604020202020204" pitchFamily="34" charset="0"/>
              <a:buChar char="•"/>
            </a:pPr>
            <a:r>
              <a:rPr lang="en-GB" sz="1400" dirty="0">
                <a:latin typeface="Aptos" panose="020B0004020202020204" pitchFamily="34" charset="0"/>
              </a:rPr>
              <a:t>Learn how to </a:t>
            </a:r>
            <a:r>
              <a:rPr lang="en-GB" sz="1400" b="1" dirty="0">
                <a:latin typeface="Aptos" panose="020B0004020202020204" pitchFamily="34" charset="0"/>
              </a:rPr>
              <a:t>summarise key findings</a:t>
            </a:r>
            <a:r>
              <a:rPr lang="en-GB" sz="1400" dirty="0">
                <a:latin typeface="Aptos" panose="020B0004020202020204" pitchFamily="34" charset="0"/>
              </a:rPr>
              <a:t> without repeating</a:t>
            </a:r>
          </a:p>
          <a:p>
            <a:pPr marL="285750" indent="-285750">
              <a:lnSpc>
                <a:spcPct val="150000"/>
              </a:lnSpc>
              <a:buFont typeface="Arial" panose="020B0604020202020204" pitchFamily="34" charset="0"/>
              <a:buChar char="•"/>
            </a:pPr>
            <a:r>
              <a:rPr lang="en-GB" sz="1400" dirty="0">
                <a:latin typeface="Aptos" panose="020B0004020202020204" pitchFamily="34" charset="0"/>
              </a:rPr>
              <a:t>Understand how to </a:t>
            </a:r>
            <a:r>
              <a:rPr lang="en-GB" sz="1400" b="1" dirty="0">
                <a:latin typeface="Aptos" panose="020B0004020202020204" pitchFamily="34" charset="0"/>
              </a:rPr>
              <a:t>link recommendations to evidence</a:t>
            </a:r>
            <a:endParaRPr lang="en-GB" sz="1400" dirty="0">
              <a:latin typeface="Aptos" panose="020B0004020202020204" pitchFamily="34" charset="0"/>
            </a:endParaRPr>
          </a:p>
          <a:p>
            <a:pPr marL="285750" indent="-285750">
              <a:lnSpc>
                <a:spcPct val="150000"/>
              </a:lnSpc>
              <a:buFont typeface="Arial" panose="020B0604020202020204" pitchFamily="34" charset="0"/>
              <a:buChar char="•"/>
            </a:pPr>
            <a:r>
              <a:rPr lang="en-GB" sz="1400" dirty="0">
                <a:latin typeface="Aptos" panose="020B0004020202020204" pitchFamily="34" charset="0"/>
              </a:rPr>
              <a:t>Use a </a:t>
            </a:r>
            <a:r>
              <a:rPr lang="en-GB" sz="1400" b="1" dirty="0">
                <a:latin typeface="Aptos" panose="020B0004020202020204" pitchFamily="34" charset="0"/>
              </a:rPr>
              <a:t>workshop</a:t>
            </a:r>
            <a:r>
              <a:rPr lang="en-GB" sz="1400" dirty="0">
                <a:latin typeface="Aptos" panose="020B0004020202020204" pitchFamily="34" charset="0"/>
              </a:rPr>
              <a:t> format to edit and improve your work</a:t>
            </a:r>
          </a:p>
        </p:txBody>
      </p:sp>
      <p:sp>
        <p:nvSpPr>
          <p:cNvPr id="13" name="TextBox 12">
            <a:extLst>
              <a:ext uri="{FF2B5EF4-FFF2-40B4-BE49-F238E27FC236}">
                <a16:creationId xmlns:a16="http://schemas.microsoft.com/office/drawing/2014/main" id="{73C05D3C-81D5-5741-DACB-5B3C497C5B6B}"/>
              </a:ext>
            </a:extLst>
          </p:cNvPr>
          <p:cNvSpPr txBox="1"/>
          <p:nvPr/>
        </p:nvSpPr>
        <p:spPr>
          <a:xfrm>
            <a:off x="6366245" y="5031849"/>
            <a:ext cx="5297671" cy="795539"/>
          </a:xfrm>
          <a:prstGeom prst="rect">
            <a:avLst/>
          </a:prstGeom>
          <a:noFill/>
        </p:spPr>
        <p:txBody>
          <a:bodyPr wrap="square">
            <a:spAutoFit/>
          </a:bodyPr>
          <a:lstStyle/>
          <a:p>
            <a:pPr>
              <a:lnSpc>
                <a:spcPct val="150000"/>
              </a:lnSpc>
            </a:pPr>
            <a:r>
              <a:rPr lang="en-GB" sz="1600" dirty="0">
                <a:latin typeface="Aptos" panose="020B0004020202020204" pitchFamily="34" charset="0"/>
              </a:rPr>
              <a:t>💬 “The first draft is just you telling yourself the story.”</a:t>
            </a:r>
            <a:br>
              <a:rPr lang="en-GB" sz="1600" dirty="0">
                <a:latin typeface="Aptos" panose="020B0004020202020204" pitchFamily="34" charset="0"/>
              </a:rPr>
            </a:br>
            <a:r>
              <a:rPr lang="en-GB" sz="1600" dirty="0">
                <a:latin typeface="Aptos" panose="020B0004020202020204" pitchFamily="34" charset="0"/>
              </a:rPr>
              <a:t>- Terry Pratchett</a:t>
            </a:r>
          </a:p>
        </p:txBody>
      </p:sp>
    </p:spTree>
    <p:extLst>
      <p:ext uri="{BB962C8B-B14F-4D97-AF65-F5344CB8AC3E}">
        <p14:creationId xmlns:p14="http://schemas.microsoft.com/office/powerpoint/2010/main" val="953468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left)">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1"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ipe(up)">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1" presetClass="entr" presetSubtype="1"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wheel(1)">
                                      <p:cBhvr>
                                        <p:cTn id="34"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9" grpId="0"/>
      <p:bldP spid="11" grpId="0"/>
      <p:bldP spid="13" grpId="0"/>
    </p:bldLst>
  </p:timing>
</p:sld>
</file>

<file path=ppt/theme/theme1.xml><?xml version="1.0" encoding="utf-8"?>
<a:theme xmlns:a="http://schemas.openxmlformats.org/drawingml/2006/main" name="UWTSD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Theme" id="{656A1DC0-EB74-4E82-8102-4E64280E916B}" vid="{C590A3AD-3609-44E1-83BE-94B3E2C30253}"/>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Theme</Template>
  <TotalTime>0</TotalTime>
  <Words>8337</Words>
  <Application>Microsoft Office PowerPoint</Application>
  <PresentationFormat>Widescreen</PresentationFormat>
  <Paragraphs>536</Paragraphs>
  <Slides>40</Slides>
  <Notes>8</Notes>
  <HiddenSlides>0</HiddenSlides>
  <MMClips>0</MMClips>
  <ScaleCrop>false</ScaleCrop>
  <HeadingPairs>
    <vt:vector size="6" baseType="variant">
      <vt:variant>
        <vt:lpstr>Fonts Used</vt:lpstr>
      </vt:variant>
      <vt:variant>
        <vt:i4>6</vt:i4>
      </vt:variant>
      <vt:variant>
        <vt:lpstr>Theme</vt:lpstr>
      </vt:variant>
      <vt:variant>
        <vt:i4>9</vt:i4>
      </vt:variant>
      <vt:variant>
        <vt:lpstr>Slide Titles</vt:lpstr>
      </vt:variant>
      <vt:variant>
        <vt:i4>40</vt:i4>
      </vt:variant>
    </vt:vector>
  </HeadingPairs>
  <TitlesOfParts>
    <vt:vector size="55" baseType="lpstr">
      <vt:lpstr>Aptos</vt:lpstr>
      <vt:lpstr>Arial</vt:lpstr>
      <vt:lpstr>Calibri</vt:lpstr>
      <vt:lpstr>Calibri Light</vt:lpstr>
      <vt:lpstr>Courier New</vt:lpstr>
      <vt:lpstr>Noto Sans</vt:lpstr>
      <vt:lpstr>UWTSD Theme</vt:lpstr>
      <vt:lpstr>1_UWTSD Text 2</vt:lpstr>
      <vt:lpstr>Office Theme</vt:lpstr>
      <vt:lpstr>UWTSD 200 Holding Page</vt:lpstr>
      <vt:lpstr>UWTSD 200_Subtitle 1</vt:lpstr>
      <vt:lpstr>UWTSD Text 4</vt:lpstr>
      <vt:lpstr>UWTSD Text 3</vt:lpstr>
      <vt:lpstr>UWTSD Text 2</vt:lpstr>
      <vt:lpstr>ChatGPT</vt:lpstr>
      <vt:lpstr>PowerPoint Presentation</vt:lpstr>
      <vt:lpstr>PowerPoint Presentation</vt:lpstr>
      <vt:lpstr>BMHP6020 Overview</vt:lpstr>
      <vt:lpstr>Session Aim &amp; Learning Outcomes</vt:lpstr>
      <vt:lpstr>🧩 Recap – In Our Last Session, We Learned To:</vt:lpstr>
      <vt:lpstr>🚀 This Session We Will Focus On… </vt:lpstr>
      <vt:lpstr>Are You Ready to Begin Chapter 4? 📘</vt:lpstr>
      <vt:lpstr>PowerPoint Presentation</vt:lpstr>
      <vt:lpstr>How the Workbook Leads to Chapter 4 🔎</vt:lpstr>
      <vt:lpstr>How Stage 3 Creates a Theme 🔎</vt:lpstr>
      <vt:lpstr>PowerPoint Presentation</vt:lpstr>
      <vt:lpstr>🧩 Chapter 4 Findings &amp; Discussion – Short Introduction</vt:lpstr>
      <vt:lpstr>PowerPoint Presentation</vt:lpstr>
      <vt:lpstr>PowerPoint Presentation</vt:lpstr>
      <vt:lpstr>PowerPoint Presentation</vt:lpstr>
      <vt:lpstr>The Structure of Chapter 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Turning the Theme into a Chapter 4 Section - Example📖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Harries</dc:creator>
  <cp:lastModifiedBy>Chloe Harries</cp:lastModifiedBy>
  <cp:revision>3</cp:revision>
  <dcterms:created xsi:type="dcterms:W3CDTF">2025-05-08T19:49:29Z</dcterms:created>
  <dcterms:modified xsi:type="dcterms:W3CDTF">2026-10-20T11:58:44Z</dcterms:modified>
</cp:coreProperties>
</file>