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8"/>
  </p:notesMasterIdLst>
  <p:sldIdLst>
    <p:sldId id="256" r:id="rId2"/>
    <p:sldId id="258" r:id="rId3"/>
    <p:sldId id="259" r:id="rId4"/>
    <p:sldId id="261" r:id="rId5"/>
    <p:sldId id="260"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83425" autoAdjust="0"/>
  </p:normalViewPr>
  <p:slideViewPr>
    <p:cSldViewPr snapToGrid="0">
      <p:cViewPr varScale="1">
        <p:scale>
          <a:sx n="60" d="100"/>
          <a:sy n="60" d="100"/>
        </p:scale>
        <p:origin x="12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lina Chopra" userId="58c49cc6d0e7f776" providerId="LiveId" clId="{7B49EAF7-D4FD-4CC4-83B7-17C663A00F07}"/>
    <pc:docChg chg="custSel modSld">
      <pc:chgData name="Emmalina Chopra" userId="58c49cc6d0e7f776" providerId="LiveId" clId="{7B49EAF7-D4FD-4CC4-83B7-17C663A00F07}" dt="2020-02-02T18:18:13.106" v="128" actId="1037"/>
      <pc:docMkLst>
        <pc:docMk/>
      </pc:docMkLst>
      <pc:sldChg chg="addSp modSp">
        <pc:chgData name="Emmalina Chopra" userId="58c49cc6d0e7f776" providerId="LiveId" clId="{7B49EAF7-D4FD-4CC4-83B7-17C663A00F07}" dt="2020-02-02T18:18:13.106" v="128" actId="1037"/>
        <pc:sldMkLst>
          <pc:docMk/>
          <pc:sldMk cId="1734062995" sldId="256"/>
        </pc:sldMkLst>
        <pc:spChg chg="mod">
          <ac:chgData name="Emmalina Chopra" userId="58c49cc6d0e7f776" providerId="LiveId" clId="{7B49EAF7-D4FD-4CC4-83B7-17C663A00F07}" dt="2020-02-02T18:17:54.102" v="117" actId="404"/>
          <ac:spMkLst>
            <pc:docMk/>
            <pc:sldMk cId="1734062995" sldId="256"/>
            <ac:spMk id="2" creationId="{001EBFA6-78F5-4AAD-8CD1-C46507C97A36}"/>
          </ac:spMkLst>
        </pc:spChg>
        <pc:spChg chg="mod">
          <ac:chgData name="Emmalina Chopra" userId="58c49cc6d0e7f776" providerId="LiveId" clId="{7B49EAF7-D4FD-4CC4-83B7-17C663A00F07}" dt="2020-02-02T18:18:13.106" v="128" actId="1037"/>
          <ac:spMkLst>
            <pc:docMk/>
            <pc:sldMk cId="1734062995" sldId="256"/>
            <ac:spMk id="3" creationId="{E5B3A506-8F9F-4CE5-B66F-DAF293A2AAC0}"/>
          </ac:spMkLst>
        </pc:spChg>
        <pc:picChg chg="add mod modCrop">
          <ac:chgData name="Emmalina Chopra" userId="58c49cc6d0e7f776" providerId="LiveId" clId="{7B49EAF7-D4FD-4CC4-83B7-17C663A00F07}" dt="2020-02-02T18:17:06.811" v="106" actId="1076"/>
          <ac:picMkLst>
            <pc:docMk/>
            <pc:sldMk cId="1734062995" sldId="256"/>
            <ac:picMk id="8" creationId="{15282EBE-E1B8-4419-939F-3BE74EF184B6}"/>
          </ac:picMkLst>
        </pc:picChg>
        <pc:picChg chg="add mod">
          <ac:chgData name="Emmalina Chopra" userId="58c49cc6d0e7f776" providerId="LiveId" clId="{7B49EAF7-D4FD-4CC4-83B7-17C663A00F07}" dt="2020-02-02T18:16:17.024" v="103" actId="1076"/>
          <ac:picMkLst>
            <pc:docMk/>
            <pc:sldMk cId="1734062995" sldId="256"/>
            <ac:picMk id="10" creationId="{6082CFBA-2059-453C-B5F4-600DAEA2D6A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F47DF1-2B68-4268-A746-5CA6F7D4B4B2}" type="datetimeFigureOut">
              <a:rPr lang="en-GB" smtClean="0"/>
              <a:t>06/02/2020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5560A-B6F0-4D87-BB85-D082DAF71237}" type="slidenum">
              <a:rPr lang="en-GB" smtClean="0"/>
              <a:t>‹#›</a:t>
            </a:fld>
            <a:endParaRPr lang="en-GB"/>
          </a:p>
        </p:txBody>
      </p:sp>
    </p:spTree>
    <p:extLst>
      <p:ext uri="{BB962C8B-B14F-4D97-AF65-F5344CB8AC3E}">
        <p14:creationId xmlns:p14="http://schemas.microsoft.com/office/powerpoint/2010/main" val="1209479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t>
            </a:r>
            <a:r>
              <a:rPr lang="en-GB" dirty="0" err="1"/>
              <a:t>Lateefah</a:t>
            </a:r>
            <a:r>
              <a:rPr lang="en-GB" dirty="0"/>
              <a:t> Malik and I will be discussing ‘What makes an effective educational leader in times of change?’.</a:t>
            </a:r>
          </a:p>
        </p:txBody>
      </p:sp>
      <p:sp>
        <p:nvSpPr>
          <p:cNvPr id="4" name="Slide Number Placeholder 3"/>
          <p:cNvSpPr>
            <a:spLocks noGrp="1"/>
          </p:cNvSpPr>
          <p:nvPr>
            <p:ph type="sldNum" sz="quarter" idx="5"/>
          </p:nvPr>
        </p:nvSpPr>
        <p:spPr/>
        <p:txBody>
          <a:bodyPr/>
          <a:lstStyle/>
          <a:p>
            <a:fld id="{7965560A-B6F0-4D87-BB85-D082DAF71237}" type="slidenum">
              <a:rPr lang="en-GB" smtClean="0"/>
              <a:t>1</a:t>
            </a:fld>
            <a:endParaRPr lang="en-GB"/>
          </a:p>
        </p:txBody>
      </p:sp>
    </p:spTree>
    <p:extLst>
      <p:ext uri="{BB962C8B-B14F-4D97-AF65-F5344CB8AC3E}">
        <p14:creationId xmlns:p14="http://schemas.microsoft.com/office/powerpoint/2010/main" val="930187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current changes within education in Wales; Professional Standards, Curriculum 2022 and Digital 2030. I will explain about these current changes that are taking place and why these changes are seen to be required, as well as some possible implications that could arise for educational leadership in Wales as a result of these changes.</a:t>
            </a:r>
          </a:p>
        </p:txBody>
      </p:sp>
      <p:sp>
        <p:nvSpPr>
          <p:cNvPr id="4" name="Slide Number Placeholder 3"/>
          <p:cNvSpPr>
            <a:spLocks noGrp="1"/>
          </p:cNvSpPr>
          <p:nvPr>
            <p:ph type="sldNum" sz="quarter" idx="5"/>
          </p:nvPr>
        </p:nvSpPr>
        <p:spPr/>
        <p:txBody>
          <a:bodyPr/>
          <a:lstStyle/>
          <a:p>
            <a:fld id="{7965560A-B6F0-4D87-BB85-D082DAF71237}" type="slidenum">
              <a:rPr lang="en-GB" smtClean="0"/>
              <a:t>2</a:t>
            </a:fld>
            <a:endParaRPr lang="en-GB"/>
          </a:p>
        </p:txBody>
      </p:sp>
    </p:spTree>
    <p:extLst>
      <p:ext uri="{BB962C8B-B14F-4D97-AF65-F5344CB8AC3E}">
        <p14:creationId xmlns:p14="http://schemas.microsoft.com/office/powerpoint/2010/main" val="84704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Department of Education (2019) says Professional Standards applies to teachers, leaders, teaching assistants and higher level teaching assistants. The standards describe skills, knowledge and behaviours that characterise excellent practice and supports professional growth. The Department of Education (2019) says, the standards set clear expectations of effective practice, enables practitioners to reflect on their practice individually and collectively against national agreed standards of effective practice, celebrates practitioners successes and supports practitioners to identify areas for further improvement and how they can improve in their career. They suggest this encourages practitioners to be the best they can, benefiting their learners. This also suggests the standards help newly qualified teachers by setting clear expectations of what is expected of them, enabling them to develop the right skills needed and overall helps improve the quality practice of workforce.</a:t>
            </a:r>
          </a:p>
          <a:p>
            <a:endParaRPr lang="en-GB" dirty="0"/>
          </a:p>
          <a:p>
            <a:r>
              <a:rPr lang="en-GB" dirty="0"/>
              <a:t>However there may be implications for educational leaders as a result, such as managing their employee’s progress which adds to their current workload. Another implication here might be; have the employee’s agreed to comply with these “national agreed standards of effective practice” before they started working, were they aware of them? </a:t>
            </a:r>
          </a:p>
        </p:txBody>
      </p:sp>
      <p:sp>
        <p:nvSpPr>
          <p:cNvPr id="4" name="Slide Number Placeholder 3"/>
          <p:cNvSpPr>
            <a:spLocks noGrp="1"/>
          </p:cNvSpPr>
          <p:nvPr>
            <p:ph type="sldNum" sz="quarter" idx="5"/>
          </p:nvPr>
        </p:nvSpPr>
        <p:spPr/>
        <p:txBody>
          <a:bodyPr/>
          <a:lstStyle/>
          <a:p>
            <a:fld id="{7965560A-B6F0-4D87-BB85-D082DAF71237}" type="slidenum">
              <a:rPr lang="en-GB" smtClean="0"/>
              <a:t>3</a:t>
            </a:fld>
            <a:endParaRPr lang="en-GB"/>
          </a:p>
        </p:txBody>
      </p:sp>
    </p:spTree>
    <p:extLst>
      <p:ext uri="{BB962C8B-B14F-4D97-AF65-F5344CB8AC3E}">
        <p14:creationId xmlns:p14="http://schemas.microsoft.com/office/powerpoint/2010/main" val="205846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curriculum is changing and will affect young people aged 3-16 years old. The Department of Education (2015) explained Professor Graham Donaldson, conducted an independent review of the curriculum and assessment arrangements in Wales in February 2015, called ‘Successful Futures’, after being asked by the Welsh government to review the curriculum arrangements in schools in Wales. He identified that teachers would like more power to make decisions about how to teach and what to teach. Donaldson also discovered that children and young people thought the curriculum was outdated, especially in regards to technology, software and digital skills, career advice and health and well-being. Donaldson believes that modern society and the workplace already demands high level of digital skills, which will only increase in the future. Therefore children and young people need to have a range of ‘wider skills’ necessary for modern life and work.</a:t>
            </a:r>
          </a:p>
          <a:p>
            <a:endParaRPr lang="en-GB" dirty="0"/>
          </a:p>
          <a:p>
            <a:r>
              <a:rPr lang="en-GB" dirty="0"/>
              <a:t>Wales’ largest education union (2019) has said that the Welsh government needs to ensure arrangements are put in place for intensive training and development to support education professionals. David Evan’s, Wales secretary of the National Education Union, says they need to address the impact it will have on professionals, namely increased stress levels, as well the need for adequate funding and professional development for education professionals. There is also a great pressure on headteachers to design their own curriculum for their school, without any adequate guidance.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4</a:t>
            </a:fld>
            <a:endParaRPr lang="en-GB"/>
          </a:p>
        </p:txBody>
      </p:sp>
    </p:spTree>
    <p:extLst>
      <p:ext uri="{BB962C8B-B14F-4D97-AF65-F5344CB8AC3E}">
        <p14:creationId xmlns:p14="http://schemas.microsoft.com/office/powerpoint/2010/main" val="144108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Department of Education (2019) says the world is changing all the time and ‘Digital’ has become part of our everyday lives, from how we interact with people to how it is integrated into our work. According to the Department of Education (2019), The Welsh government commissioned ‘Review of Digital Innovation’, led by professor Phil Brown, who assessed how the advancements in digital technology will impact future work and the economy in Wales. Brown suggests we need to develop the skills of post 16 learners, so they are able to use digital tools in their future for work and their every day life. Digital 2030 aims to ensure all learners of all ages, abilities and backgrounds are equipped with the skills they need to succeed in their work and throughout their lives. </a:t>
            </a:r>
          </a:p>
          <a:p>
            <a:endParaRPr lang="en-GB" dirty="0"/>
          </a:p>
          <a:p>
            <a:r>
              <a:rPr lang="en-GB" dirty="0"/>
              <a:t>Leaders and other management teams need to ensure they; have a clear vision and commitment to using digital technologies and digital channels to help develop learning and skills, include digital skills and the use of technology and digital skills resources in core organisational policies, and encourage staff to develop their digital skills within a positive, supportive organisational culture (Department of Education 2019)</a:t>
            </a:r>
          </a:p>
          <a:p>
            <a:endParaRPr lang="en-GB" dirty="0"/>
          </a:p>
          <a:p>
            <a:r>
              <a:rPr lang="en-GB" dirty="0"/>
              <a:t>This puts pressure on educational leaders as they may need to improve their own digital skills in order to be able to help others, as well as again, increasing their work load. Another argument is if all staff will be willing to learn digital skills, is this a requirement in the workplace?</a:t>
            </a:r>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5</a:t>
            </a:fld>
            <a:endParaRPr lang="en-GB"/>
          </a:p>
        </p:txBody>
      </p:sp>
    </p:spTree>
    <p:extLst>
      <p:ext uri="{BB962C8B-B14F-4D97-AF65-F5344CB8AC3E}">
        <p14:creationId xmlns:p14="http://schemas.microsoft.com/office/powerpoint/2010/main" val="2482810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Department of Education (2015) says the most effective school systems emphasize the importance of good leadership at all levels. The best leaders have a strong emphasis on improving learning and teaching, as well as supporting their staff to improve their own skills. </a:t>
            </a:r>
            <a:r>
              <a:rPr lang="en-GB" dirty="0"/>
              <a:t>In order to do this, schools need collaboration amongst professionals, the provision of opportunities for sharing best practices and the ability to be reflective on their practice, as well as having a good use of research and model distributed leadership.</a:t>
            </a:r>
          </a:p>
          <a:p>
            <a:endParaRPr lang="en-GB" dirty="0"/>
          </a:p>
          <a:p>
            <a:r>
              <a:rPr lang="en-GB" dirty="0"/>
              <a:t>The Welsh government guides educational leaders and suggests a standardised set of qualities to be a leader. This means that leadership is defined by having the highest or intangible level of competence, however this may appear in other people in different contexts or people (Turnbull N.D).</a:t>
            </a:r>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6</a:t>
            </a:fld>
            <a:endParaRPr lang="en-GB"/>
          </a:p>
        </p:txBody>
      </p:sp>
    </p:spTree>
    <p:extLst>
      <p:ext uri="{BB962C8B-B14F-4D97-AF65-F5344CB8AC3E}">
        <p14:creationId xmlns:p14="http://schemas.microsoft.com/office/powerpoint/2010/main" val="900161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Department of Education (2015) encourages the use of distributed leadership within educational institutions but what does it mean?</a:t>
            </a:r>
          </a:p>
          <a:p>
            <a:endParaRPr lang="en-GB" dirty="0"/>
          </a:p>
          <a:p>
            <a:r>
              <a:rPr lang="en-GB" dirty="0"/>
              <a:t>Harris (2004) says distributed leadership is where the agreed goals are shared between individuals who take actions of different sectors to achieve the goal as a team.</a:t>
            </a:r>
          </a:p>
          <a:p>
            <a:endParaRPr lang="en-GB" dirty="0"/>
          </a:p>
          <a:p>
            <a:r>
              <a:rPr lang="en-GB" dirty="0" err="1"/>
              <a:t>Spillance</a:t>
            </a:r>
            <a:r>
              <a:rPr lang="en-GB" dirty="0"/>
              <a:t> (2005) believes there should not just be one individual seen as a ‘Heroic of leadership’, as this is problematic and points towards leadership being an individuals responsibility, however a single person does not single handily lead others to greatness, it involves many individuals with various tools and structures.</a:t>
            </a:r>
          </a:p>
          <a:p>
            <a:endParaRPr lang="en-GB" dirty="0"/>
          </a:p>
          <a:p>
            <a:r>
              <a:rPr lang="en-GB" dirty="0"/>
              <a:t>Hatcher (2005, quoted in Lumby 2013) says distributed leadership is important as it gives a diverse range of skills and experiences from different people, it also allows others with relevant experience to share these. Hatcher (2005, quoted in Lumby 2013), says achieving the engagement of a wider group of staff is more effective in implementing change.</a:t>
            </a:r>
          </a:p>
          <a:p>
            <a:endParaRPr lang="en-GB" dirty="0"/>
          </a:p>
          <a:p>
            <a:r>
              <a:rPr lang="en-GB" dirty="0"/>
              <a:t>However leaders need to be comfortable enough to share their authority and power, this may take place over time but the first step is to gain self-awareness and a sense of security. Leaders then need to be able to trust their staff with important work involved in leadership (Lumby 2013)</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7</a:t>
            </a:fld>
            <a:endParaRPr lang="en-GB"/>
          </a:p>
        </p:txBody>
      </p:sp>
    </p:spTree>
    <p:extLst>
      <p:ext uri="{BB962C8B-B14F-4D97-AF65-F5344CB8AC3E}">
        <p14:creationId xmlns:p14="http://schemas.microsoft.com/office/powerpoint/2010/main" val="2221181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theories relating to the role of leadership in implementing change in education. Changeminds.org (N.D) explains in the 20</a:t>
            </a:r>
            <a:r>
              <a:rPr lang="en-GB" baseline="30000" dirty="0"/>
              <a:t>th</a:t>
            </a:r>
            <a:r>
              <a:rPr lang="en-GB" dirty="0"/>
              <a:t> century, Kurt Lewin identified three stages of change that are still the base of many approaches today; this approach is know as ‘Lewin’s Freeze Phases’. Lewin believes the first step for change is talking about the future. </a:t>
            </a:r>
          </a:p>
          <a:p>
            <a:endParaRPr lang="en-GB" dirty="0"/>
          </a:p>
          <a:p>
            <a:r>
              <a:rPr lang="en-GB" dirty="0"/>
              <a:t>The next stage is the transition, where leaders need to explain the change to their staff and explain to their staff that it is a journey, not just a simple step and so they need to emphasize that the team may need to through several steps before achieving their goal, which takes time. In this time staff may need coaching, counselling or other support (Changeminds.org, N.D).</a:t>
            </a:r>
          </a:p>
          <a:p>
            <a:endParaRPr lang="en-GB" dirty="0"/>
          </a:p>
          <a:p>
            <a:r>
              <a:rPr lang="en-GB" dirty="0"/>
              <a:t>The third stage is to refreeze the change. This means putting down the roots and establishing the new place of stability. This could however be problematic if change often occurs in an organisational, so a ‘slushiness’ approach, where freezing is not used may be acceptable, on the other hand staff may need a consistency as consistent change is hard work and hard to settle with, so therefore employees may adopt a low level of efficiency and effectiveness as they know a new change will come around soon and so feel there is no point in implementing this one (Changeminds.org, N.D)</a:t>
            </a:r>
          </a:p>
          <a:p>
            <a:endParaRPr lang="en-GB" dirty="0"/>
          </a:p>
          <a:p>
            <a:r>
              <a:rPr lang="en-GB" dirty="0"/>
              <a:t>In regards to the implementing change within education, the headteacher could take this approach by explaining to their staff, the key changes that is going to happen, why the change is happening, what it means for their school, pupils, parents/carers, possible benefits it may have for the school and any queries the staff may have. Staff may initially feel uncomfortable to take on a new challenge, therefore the headteacher should offer on-going support to their staff and be open to listen to any concerns or queries. This may be beneficial as it helps staff understand what is going to happen within their school and helps them feel more involved with the process. Also any concerns can be addressed and hopefully help them feel more at ease. After this, staff may be more motivated to help implement the change.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8</a:t>
            </a:fld>
            <a:endParaRPr lang="en-GB"/>
          </a:p>
        </p:txBody>
      </p:sp>
    </p:spTree>
    <p:extLst>
      <p:ext uri="{BB962C8B-B14F-4D97-AF65-F5344CB8AC3E}">
        <p14:creationId xmlns:p14="http://schemas.microsoft.com/office/powerpoint/2010/main" val="885348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Fullan (2009) says there are six secrets to educational change; firstly, love employees as much as “customers”, which in educational terms means building trust with employees as well as learners. Two is ‘connecting peers with purpose’, meaning knowing where your employees’ skills are so you can develop and use their skills purposely, three is ‘capacity building prevails’, meaning we need to ensure employees are offered training to become future leaders and building succession so other people can move into a role if needed, resulting in everything staying the same and resulting in the ‘business’ to remain in capable hands. There might be some insecurity here about sharing roles as some might see this as a threat to their job. </a:t>
            </a:r>
          </a:p>
          <a:p>
            <a:endParaRPr lang="en-GB" dirty="0"/>
          </a:p>
          <a:p>
            <a:r>
              <a:rPr lang="en-GB" dirty="0"/>
              <a:t>The forth secret is ‘learning is the work’, meaning it is important to role model that everyone is a learner and no one knows everything. Five is ‘transparency rules’, meaning understanding that employers can’t share everything but building trust with employees to ensure that they are doing the best for them. Six is ‘system learning’, meaning change is acceptable and flexible and so if it does not work, it can be changed. Nevertheless, some of these points are represented in a more business manner, rather then educational side.</a:t>
            </a:r>
          </a:p>
          <a:p>
            <a:endParaRPr lang="en-GB" dirty="0"/>
          </a:p>
          <a:p>
            <a:r>
              <a:rPr lang="en-GB" dirty="0"/>
              <a:t>Headteachers could implement this approach by ensuring that there is on-going training available for all their staff to progress in their careers. Headteachers should role model and make it clear to their staff they are constantly learning themselves too, so therefore are open to suggestions from other staff and that they are going to be working together to implement this change as a team, learning together along the way. This could help the staff gain accountability and enable them to use their own knowledge and skills to help implement the change within their school.</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9</a:t>
            </a:fld>
            <a:endParaRPr lang="en-GB"/>
          </a:p>
        </p:txBody>
      </p:sp>
    </p:spTree>
    <p:extLst>
      <p:ext uri="{BB962C8B-B14F-4D97-AF65-F5344CB8AC3E}">
        <p14:creationId xmlns:p14="http://schemas.microsoft.com/office/powerpoint/2010/main" val="1682064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leadership style educational leaders might adopt is ‘Transformational leadership’, which is seen as leaders considering and supporting their ‘followers’, Bass (1985 cited in </a:t>
            </a:r>
            <a:r>
              <a:rPr lang="en-GB" dirty="0" err="1"/>
              <a:t>Tims</a:t>
            </a:r>
            <a:r>
              <a:rPr lang="en-GB" dirty="0"/>
              <a:t> et al 2011). It is also about self-efficacy, meaning that staff believe their actions will impact their environment positively (</a:t>
            </a:r>
            <a:r>
              <a:rPr lang="en-GB" dirty="0" err="1"/>
              <a:t>Banduria</a:t>
            </a:r>
            <a:r>
              <a:rPr lang="en-GB" dirty="0"/>
              <a:t> 1977’cited in </a:t>
            </a:r>
            <a:r>
              <a:rPr lang="en-GB" dirty="0" err="1"/>
              <a:t>Tims</a:t>
            </a:r>
            <a:r>
              <a:rPr lang="en-GB" dirty="0"/>
              <a:t> et al 2011) and optimistic, meaning staff believing positive things will happen (</a:t>
            </a:r>
            <a:r>
              <a:rPr lang="en-GB" dirty="0" err="1"/>
              <a:t>Scheirer</a:t>
            </a:r>
            <a:r>
              <a:rPr lang="en-GB" dirty="0"/>
              <a:t> and Carver 1992; cited in </a:t>
            </a:r>
            <a:r>
              <a:rPr lang="en-GB" dirty="0" err="1"/>
              <a:t>Tims</a:t>
            </a:r>
            <a:r>
              <a:rPr lang="en-GB" dirty="0"/>
              <a:t> et al 2011).</a:t>
            </a:r>
          </a:p>
          <a:p>
            <a:endParaRPr lang="en-GB" dirty="0"/>
          </a:p>
          <a:p>
            <a:r>
              <a:rPr lang="en-GB" dirty="0"/>
              <a:t>Transformational leaders’ attitudes affect the whole team as it is seen to have a ripple effect on staff, therefore a positive attitude is seen as essential (</a:t>
            </a:r>
            <a:r>
              <a:rPr lang="en-GB" dirty="0" err="1"/>
              <a:t>Tims</a:t>
            </a:r>
            <a:r>
              <a:rPr lang="en-GB" dirty="0"/>
              <a:t> et al 2011).</a:t>
            </a:r>
          </a:p>
          <a:p>
            <a:endParaRPr lang="en-GB" dirty="0"/>
          </a:p>
          <a:p>
            <a:r>
              <a:rPr lang="en-GB" dirty="0"/>
              <a:t>This approach could be useful while implementing change within an educational environment. If the headteacher is fully on board and believes that the change could positively change the school, this could have a ripple effect on staff and hopefully make them more willing to implement it too and adopt the same visions. However not all leaders may agree with the changes that they need to implement as the decision was made ‘higher up’, and despite this still need to implement the change within their school and try to get their staff on board. Perhaps here the headteacher should not share their views or concerns with their staff, remaining neutral, however should someone be implementing something they do not agree and making others believe this is best, when they don’t know themselves?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10</a:t>
            </a:fld>
            <a:endParaRPr lang="en-GB"/>
          </a:p>
        </p:txBody>
      </p:sp>
    </p:spTree>
    <p:extLst>
      <p:ext uri="{BB962C8B-B14F-4D97-AF65-F5344CB8AC3E}">
        <p14:creationId xmlns:p14="http://schemas.microsoft.com/office/powerpoint/2010/main" val="3886113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 think schools leaders should offer a mix of coaching and mentoring to all staff because while implementing a change, particularly if it will have a huge impact on the school, as it is if practitioners are taking on a new role, which could be overwhelming. Coaching may also be beneficial as this offers practitioners feedback about their strengths and where they need to improve their practice in the classroom. This should be over a sufficient period of time until the change is fully implemented within the school comfortably. </a:t>
            </a:r>
          </a:p>
          <a:p>
            <a:endParaRPr lang="en-GB" dirty="0"/>
          </a:p>
          <a:p>
            <a:r>
              <a:rPr lang="en-GB" dirty="0"/>
              <a:t>Mentoring in schools districts means assigning mentors to newly hired staff during the first three years, in order for the mentee to feel supported (</a:t>
            </a:r>
            <a:r>
              <a:rPr lang="en-GB" dirty="0" err="1"/>
              <a:t>Carr</a:t>
            </a:r>
            <a:r>
              <a:rPr lang="en-GB" dirty="0"/>
              <a:t> et al </a:t>
            </a:r>
            <a:r>
              <a:rPr lang="en-GB" dirty="0" err="1"/>
              <a:t>al</a:t>
            </a:r>
            <a:r>
              <a:rPr lang="en-GB" dirty="0"/>
              <a:t> 2017). In schools, a coach will help individuals with individualized professional guidance through conversations about methods and performance (Lofthouse et al cited in </a:t>
            </a:r>
            <a:r>
              <a:rPr lang="en-GB" dirty="0" err="1"/>
              <a:t>Carr</a:t>
            </a:r>
            <a:r>
              <a:rPr lang="en-GB" dirty="0"/>
              <a:t> 2017). </a:t>
            </a:r>
          </a:p>
          <a:p>
            <a:endParaRPr lang="en-GB" dirty="0"/>
          </a:p>
          <a:p>
            <a:r>
              <a:rPr lang="en-GB" dirty="0"/>
              <a:t>In mentoring, the more experienced teacher leads the evaluating and goal setting, whereas in coaching, the coachee has more involvement with the targets that will be set (</a:t>
            </a:r>
            <a:r>
              <a:rPr lang="en-GB" dirty="0" err="1"/>
              <a:t>Carr</a:t>
            </a:r>
            <a:r>
              <a:rPr lang="en-GB" dirty="0"/>
              <a:t> et al 2017).</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11</a:t>
            </a:fld>
            <a:endParaRPr lang="en-GB"/>
          </a:p>
        </p:txBody>
      </p:sp>
    </p:spTree>
    <p:extLst>
      <p:ext uri="{BB962C8B-B14F-4D97-AF65-F5344CB8AC3E}">
        <p14:creationId xmlns:p14="http://schemas.microsoft.com/office/powerpoint/2010/main" val="1547971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Connolly et al (2017) says educational management involves carrying the responsibility for the proper functioning of a system in an educational institution in which others participate. It often involves an organisational hierarchy. They carry the responsibility but not always entail actions, although may prompt them, whereas educational leadership is influencing others in an educational setting to achieve goals and involves actions of some kind. This requires authority which may be seen as having hierarchical relationships with others.</a:t>
            </a:r>
          </a:p>
          <a:p>
            <a:endParaRPr lang="en-GB" dirty="0"/>
          </a:p>
          <a:p>
            <a:r>
              <a:rPr lang="en-GB" dirty="0"/>
              <a:t>Baker (2001:470 cited in Connolly et al 2017) says that distinguishing between them is important as it helps those developing their management and leadership practice to understand their own role.</a:t>
            </a:r>
          </a:p>
          <a:p>
            <a:endParaRPr lang="en-GB" dirty="0"/>
          </a:p>
          <a:p>
            <a:r>
              <a:rPr lang="en-GB" dirty="0"/>
              <a:t>Schools failure is often pointed to educational leaders, however perhaps we need to review if the failure of the school is due to the failure of educational managers, as together they are fundamental in the everyday running of a school (Connolly et al 2017). Leading on from this, perhaps we need to review how the Welsh government is supporting educational professionals in times of change and if this is effective or not.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12</a:t>
            </a:fld>
            <a:endParaRPr lang="en-GB"/>
          </a:p>
        </p:txBody>
      </p:sp>
    </p:spTree>
    <p:extLst>
      <p:ext uri="{BB962C8B-B14F-4D97-AF65-F5344CB8AC3E}">
        <p14:creationId xmlns:p14="http://schemas.microsoft.com/office/powerpoint/2010/main" val="270243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points to headteachers having the responsibility to implement change in educational settings, and to get their staff on board. In order to do this I believe headteachers need to be open and honest with their staff, perhaps by arranging a meeting with their staff, going through the new change, pointing out key changes, explaining why it is happening, what it means for the school and their teaching, alongside any possible benefits. During the meeting, headteachers could discuss any concerns staff may have and address them appropriately. Headteachers should make it clear that this is new to everyone, and they are all learning together. Follow up meetings should be arranged so staff can discuss, review and feedback. Staff should be able to have opportunities to speak to the headteacher in between scheduled meetings. Headteachers could also offer mentoring and/or coaching to their staff.</a:t>
            </a:r>
          </a:p>
          <a:p>
            <a:endParaRPr lang="en-GB" dirty="0"/>
          </a:p>
          <a:p>
            <a:r>
              <a:rPr lang="en-GB" dirty="0"/>
              <a:t>My concern here is how much responsibility the school leaders have while implementing change within their setting. They have to implement the change themselves but are they given enough support by the Welsh government in order for them to support their school and staff with new changes, as well as providing necessary resources if required?</a:t>
            </a:r>
          </a:p>
          <a:p>
            <a:endParaRPr lang="en-GB" dirty="0"/>
          </a:p>
          <a:p>
            <a:r>
              <a:rPr lang="en-GB" dirty="0"/>
              <a:t>Thank you for listening. </a:t>
            </a:r>
          </a:p>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13</a:t>
            </a:fld>
            <a:endParaRPr lang="en-GB"/>
          </a:p>
        </p:txBody>
      </p:sp>
    </p:spTree>
    <p:extLst>
      <p:ext uri="{BB962C8B-B14F-4D97-AF65-F5344CB8AC3E}">
        <p14:creationId xmlns:p14="http://schemas.microsoft.com/office/powerpoint/2010/main" val="36508198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14</a:t>
            </a:fld>
            <a:endParaRPr lang="en-GB"/>
          </a:p>
        </p:txBody>
      </p:sp>
    </p:spTree>
    <p:extLst>
      <p:ext uri="{BB962C8B-B14F-4D97-AF65-F5344CB8AC3E}">
        <p14:creationId xmlns:p14="http://schemas.microsoft.com/office/powerpoint/2010/main" val="4200088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15</a:t>
            </a:fld>
            <a:endParaRPr lang="en-GB"/>
          </a:p>
        </p:txBody>
      </p:sp>
    </p:spTree>
    <p:extLst>
      <p:ext uri="{BB962C8B-B14F-4D97-AF65-F5344CB8AC3E}">
        <p14:creationId xmlns:p14="http://schemas.microsoft.com/office/powerpoint/2010/main" val="21255078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65560A-B6F0-4D87-BB85-D082DAF71237}" type="slidenum">
              <a:rPr lang="en-GB" smtClean="0"/>
              <a:t>16</a:t>
            </a:fld>
            <a:endParaRPr lang="en-GB"/>
          </a:p>
        </p:txBody>
      </p:sp>
    </p:spTree>
    <p:extLst>
      <p:ext uri="{BB962C8B-B14F-4D97-AF65-F5344CB8AC3E}">
        <p14:creationId xmlns:p14="http://schemas.microsoft.com/office/powerpoint/2010/main" val="3748081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FE823-4AEA-43A6-8742-410668363A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B77D5A-EC4B-44CC-B682-2EBCDDF99A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C0495D-F5B9-4E2E-8CC5-A2DB8E06602A}"/>
              </a:ext>
            </a:extLst>
          </p:cNvPr>
          <p:cNvSpPr>
            <a:spLocks noGrp="1"/>
          </p:cNvSpPr>
          <p:nvPr>
            <p:ph type="dt" sz="half" idx="10"/>
          </p:nvPr>
        </p:nvSpPr>
        <p:spPr/>
        <p:txBody>
          <a:bodyPr/>
          <a:lstStyle/>
          <a:p>
            <a:fld id="{88D38747-4367-4BD2-8D51-C97E202738E2}" type="datetime1">
              <a:rPr lang="en-US" smtClean="0"/>
              <a:t>2/6/2020</a:t>
            </a:fld>
            <a:endParaRPr lang="en-US" dirty="0"/>
          </a:p>
        </p:txBody>
      </p:sp>
      <p:sp>
        <p:nvSpPr>
          <p:cNvPr id="5" name="Footer Placeholder 4">
            <a:extLst>
              <a:ext uri="{FF2B5EF4-FFF2-40B4-BE49-F238E27FC236}">
                <a16:creationId xmlns:a16="http://schemas.microsoft.com/office/drawing/2014/main" id="{99A3D8D2-507E-43CA-9410-BCAFB3CC1C1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B6F0DB-F2C7-4C2F-9016-A3F9DF98328B}"/>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43769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D9F6-3DEE-49B5-ADFF-070D5C8280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C41DC5-1214-44DC-AE06-C38F4726D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BC07A-1C4A-4396-9B7C-9A877A4A5E3E}"/>
              </a:ext>
            </a:extLst>
          </p:cNvPr>
          <p:cNvSpPr>
            <a:spLocks noGrp="1"/>
          </p:cNvSpPr>
          <p:nvPr>
            <p:ph type="dt" sz="half" idx="10"/>
          </p:nvPr>
        </p:nvSpPr>
        <p:spPr/>
        <p:txBody>
          <a:bodyPr/>
          <a:lstStyle/>
          <a:p>
            <a:fld id="{73C55A3C-5767-4844-A0A3-83778C2E5409}" type="datetime1">
              <a:rPr lang="en-US" smtClean="0"/>
              <a:t>2/6/2020</a:t>
            </a:fld>
            <a:endParaRPr lang="en-US" dirty="0"/>
          </a:p>
        </p:txBody>
      </p:sp>
      <p:sp>
        <p:nvSpPr>
          <p:cNvPr id="5" name="Footer Placeholder 4">
            <a:extLst>
              <a:ext uri="{FF2B5EF4-FFF2-40B4-BE49-F238E27FC236}">
                <a16:creationId xmlns:a16="http://schemas.microsoft.com/office/drawing/2014/main" id="{F942B52B-547E-418E-8EC9-639623CC77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959CD9-E965-4FD5-9D65-8F0F782E39F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61899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D99C5-2B35-40E8-9089-4FE17515A9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7CBFCE-B197-4418-9E1B-4965B355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03B5B6-122E-461D-AEC5-F01DDD9172E6}"/>
              </a:ext>
            </a:extLst>
          </p:cNvPr>
          <p:cNvSpPr>
            <a:spLocks noGrp="1"/>
          </p:cNvSpPr>
          <p:nvPr>
            <p:ph type="dt" sz="half" idx="10"/>
          </p:nvPr>
        </p:nvSpPr>
        <p:spPr/>
        <p:txBody>
          <a:bodyPr/>
          <a:lstStyle/>
          <a:p>
            <a:fld id="{CAE507A8-A5CF-4D38-AB86-7EDDA87A85D4}" type="datetime1">
              <a:rPr lang="en-US" smtClean="0"/>
              <a:t>2/6/2020</a:t>
            </a:fld>
            <a:endParaRPr lang="en-US" dirty="0"/>
          </a:p>
        </p:txBody>
      </p:sp>
      <p:sp>
        <p:nvSpPr>
          <p:cNvPr id="5" name="Footer Placeholder 4">
            <a:extLst>
              <a:ext uri="{FF2B5EF4-FFF2-40B4-BE49-F238E27FC236}">
                <a16:creationId xmlns:a16="http://schemas.microsoft.com/office/drawing/2014/main" id="{6977FAFA-1636-4EDA-AADB-CB5FF57373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6A6DC3-E260-4D29-9398-F9E8EF4C1F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56273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2942-6BE4-4FBF-A968-78AA6D3626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281A7-4B91-4B14-A72F-AD8D1B5D4F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3F1FF2-F832-4B97-B8E4-95652E255F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53EEA1-549D-4D31-A8CB-3143C84C1D5F}"/>
              </a:ext>
            </a:extLst>
          </p:cNvPr>
          <p:cNvSpPr>
            <a:spLocks noGrp="1"/>
          </p:cNvSpPr>
          <p:nvPr>
            <p:ph type="dt" sz="half" idx="10"/>
          </p:nvPr>
        </p:nvSpPr>
        <p:spPr/>
        <p:txBody>
          <a:bodyPr/>
          <a:lstStyle/>
          <a:p>
            <a:fld id="{BDFCD27C-8599-43EF-BA1D-14DDC1946E06}" type="datetime1">
              <a:rPr lang="en-US" smtClean="0"/>
              <a:t>2/6/2020</a:t>
            </a:fld>
            <a:endParaRPr lang="en-US" dirty="0"/>
          </a:p>
        </p:txBody>
      </p:sp>
      <p:sp>
        <p:nvSpPr>
          <p:cNvPr id="6" name="Footer Placeholder 5">
            <a:extLst>
              <a:ext uri="{FF2B5EF4-FFF2-40B4-BE49-F238E27FC236}">
                <a16:creationId xmlns:a16="http://schemas.microsoft.com/office/drawing/2014/main" id="{DB3D9BBC-44C3-4E79-A38F-E4AAC52CF1E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D55FB4F-7988-43D5-9756-232CAF2906C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52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BCA2-2385-4FF4-86B7-9FC6FFADA1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D0F80B-83B4-4ED4-ADB2-5D932AD61F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7E3938-89F3-4469-8CFE-1ABD781481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E98E12-58C9-4B03-B10F-480C8F31D7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FB53CF-EFDC-413C-8F18-B877DF6B8E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F6BCC1-A4E1-41B0-92DA-FDB8A5D1CD26}"/>
              </a:ext>
            </a:extLst>
          </p:cNvPr>
          <p:cNvSpPr>
            <a:spLocks noGrp="1"/>
          </p:cNvSpPr>
          <p:nvPr>
            <p:ph type="dt" sz="half" idx="10"/>
          </p:nvPr>
        </p:nvSpPr>
        <p:spPr/>
        <p:txBody>
          <a:bodyPr/>
          <a:lstStyle/>
          <a:p>
            <a:fld id="{49343D99-809A-49C0-96E5-4250D0B498EE}" type="datetime1">
              <a:rPr lang="en-US" smtClean="0"/>
              <a:t>2/6/2020</a:t>
            </a:fld>
            <a:endParaRPr lang="en-US" dirty="0"/>
          </a:p>
        </p:txBody>
      </p:sp>
      <p:sp>
        <p:nvSpPr>
          <p:cNvPr id="8" name="Footer Placeholder 7">
            <a:extLst>
              <a:ext uri="{FF2B5EF4-FFF2-40B4-BE49-F238E27FC236}">
                <a16:creationId xmlns:a16="http://schemas.microsoft.com/office/drawing/2014/main" id="{EA462A1B-0C09-41DF-8928-1AD75CCB74A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82C8115-8552-4960-A8F1-59AFB140744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5769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B8507-C164-45D5-936B-269C43BDAC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17DE16-64AA-4300-9B82-75269873BCF7}"/>
              </a:ext>
            </a:extLst>
          </p:cNvPr>
          <p:cNvSpPr>
            <a:spLocks noGrp="1"/>
          </p:cNvSpPr>
          <p:nvPr>
            <p:ph type="dt" sz="half" idx="10"/>
          </p:nvPr>
        </p:nvSpPr>
        <p:spPr/>
        <p:txBody>
          <a:bodyPr/>
          <a:lstStyle/>
          <a:p>
            <a:fld id="{A143DE9B-B678-4EFB-BB7D-A4370204A0B0}" type="datetime1">
              <a:rPr lang="en-US" smtClean="0"/>
              <a:t>2/6/2020</a:t>
            </a:fld>
            <a:endParaRPr lang="en-US" dirty="0"/>
          </a:p>
        </p:txBody>
      </p:sp>
      <p:sp>
        <p:nvSpPr>
          <p:cNvPr id="4" name="Footer Placeholder 3">
            <a:extLst>
              <a:ext uri="{FF2B5EF4-FFF2-40B4-BE49-F238E27FC236}">
                <a16:creationId xmlns:a16="http://schemas.microsoft.com/office/drawing/2014/main" id="{8407884E-6FA5-4D79-B742-EDF161E84B1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C7A5CBB-AE1C-4B60-956A-5E56752FD01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9456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E8B4D3-ACF8-49EC-90E5-7C3A64B1F75B}"/>
              </a:ext>
            </a:extLst>
          </p:cNvPr>
          <p:cNvSpPr>
            <a:spLocks noGrp="1"/>
          </p:cNvSpPr>
          <p:nvPr>
            <p:ph type="dt" sz="half" idx="10"/>
          </p:nvPr>
        </p:nvSpPr>
        <p:spPr/>
        <p:txBody>
          <a:bodyPr/>
          <a:lstStyle/>
          <a:p>
            <a:fld id="{E68812DA-F765-4142-A6A3-A8ED7235E082}" type="datetime1">
              <a:rPr lang="en-US" smtClean="0"/>
              <a:t>2/6/2020</a:t>
            </a:fld>
            <a:endParaRPr lang="en-US" dirty="0"/>
          </a:p>
        </p:txBody>
      </p:sp>
      <p:sp>
        <p:nvSpPr>
          <p:cNvPr id="3" name="Footer Placeholder 2">
            <a:extLst>
              <a:ext uri="{FF2B5EF4-FFF2-40B4-BE49-F238E27FC236}">
                <a16:creationId xmlns:a16="http://schemas.microsoft.com/office/drawing/2014/main" id="{5474A210-F854-4D2F-A0AF-655E3CE2635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64EA9F7-385D-4A66-866D-C5AF8CE60A2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6176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D2CBF-8FA9-4D7B-8B1B-A81D248C0B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489943-2B09-44A6-8330-E5F3AA3637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EB0CA8-5EFF-41CA-BE9A-DA2E540B24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204979-F631-4CBD-A126-FDE70826612C}"/>
              </a:ext>
            </a:extLst>
          </p:cNvPr>
          <p:cNvSpPr>
            <a:spLocks noGrp="1"/>
          </p:cNvSpPr>
          <p:nvPr>
            <p:ph type="dt" sz="half" idx="10"/>
          </p:nvPr>
        </p:nvSpPr>
        <p:spPr/>
        <p:txBody>
          <a:bodyPr/>
          <a:lstStyle/>
          <a:p>
            <a:fld id="{3E0277FD-7DE6-41D4-930D-AC99F5AFE54E}" type="datetime1">
              <a:rPr lang="en-US" smtClean="0"/>
              <a:t>2/6/2020</a:t>
            </a:fld>
            <a:endParaRPr lang="en-US" dirty="0"/>
          </a:p>
        </p:txBody>
      </p:sp>
      <p:sp>
        <p:nvSpPr>
          <p:cNvPr id="6" name="Footer Placeholder 5">
            <a:extLst>
              <a:ext uri="{FF2B5EF4-FFF2-40B4-BE49-F238E27FC236}">
                <a16:creationId xmlns:a16="http://schemas.microsoft.com/office/drawing/2014/main" id="{3DA33CB4-09E3-4D9B-AD99-6E89BEE8D9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3722E12-88DF-4D85-A6CB-C0AD57B9BAA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27571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F72E-552F-4BBB-A146-EB978E020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04E164-5478-456E-BE81-B4ECC4150D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6DA91B-1097-4378-902B-9360ADF80E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C74C4E-A7D6-4D06-92DD-96195922FCE5}"/>
              </a:ext>
            </a:extLst>
          </p:cNvPr>
          <p:cNvSpPr>
            <a:spLocks noGrp="1"/>
          </p:cNvSpPr>
          <p:nvPr>
            <p:ph type="dt" sz="half" idx="10"/>
          </p:nvPr>
        </p:nvSpPr>
        <p:spPr/>
        <p:txBody>
          <a:bodyPr/>
          <a:lstStyle/>
          <a:p>
            <a:fld id="{9EA15526-7079-4B7B-987C-1B5FAE11A0FF}" type="datetime1">
              <a:rPr lang="en-US" smtClean="0"/>
              <a:t>2/6/2020</a:t>
            </a:fld>
            <a:endParaRPr lang="en-US" dirty="0"/>
          </a:p>
        </p:txBody>
      </p:sp>
      <p:sp>
        <p:nvSpPr>
          <p:cNvPr id="6" name="Footer Placeholder 5">
            <a:extLst>
              <a:ext uri="{FF2B5EF4-FFF2-40B4-BE49-F238E27FC236}">
                <a16:creationId xmlns:a16="http://schemas.microsoft.com/office/drawing/2014/main" id="{BDC0F1F7-2150-486F-812A-1865CB8A8F4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A8E681A-CD6C-4317-AF99-40836F531C2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2412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BD4-B2BB-4797-A288-8C89462173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425092-CB12-4C7E-8007-089377CF8C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BC3EC8-787D-40B9-93D4-CD0D12CD86B5}"/>
              </a:ext>
            </a:extLst>
          </p:cNvPr>
          <p:cNvSpPr>
            <a:spLocks noGrp="1"/>
          </p:cNvSpPr>
          <p:nvPr>
            <p:ph type="dt" sz="half" idx="10"/>
          </p:nvPr>
        </p:nvSpPr>
        <p:spPr/>
        <p:txBody>
          <a:bodyPr/>
          <a:lstStyle/>
          <a:p>
            <a:fld id="{217E833E-1B6D-415F-AD29-75AE8C43BD0D}" type="datetime1">
              <a:rPr lang="en-US" smtClean="0"/>
              <a:t>2/6/2020</a:t>
            </a:fld>
            <a:endParaRPr lang="en-US" dirty="0"/>
          </a:p>
        </p:txBody>
      </p:sp>
      <p:sp>
        <p:nvSpPr>
          <p:cNvPr id="5" name="Footer Placeholder 4">
            <a:extLst>
              <a:ext uri="{FF2B5EF4-FFF2-40B4-BE49-F238E27FC236}">
                <a16:creationId xmlns:a16="http://schemas.microsoft.com/office/drawing/2014/main" id="{19867B36-5ED2-4E15-BFDF-8C304B73EC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FA7BDD-4C78-48A4-9C1A-C2020C71E02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9007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36D6B8-B3E0-44A0-B6FA-EF064971EC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D8032-6BC2-4ADD-8AC9-D39BDA7D16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58EA0-F962-419F-B6E7-402BC315632D}"/>
              </a:ext>
            </a:extLst>
          </p:cNvPr>
          <p:cNvSpPr>
            <a:spLocks noGrp="1"/>
          </p:cNvSpPr>
          <p:nvPr>
            <p:ph type="dt" sz="half" idx="10"/>
          </p:nvPr>
        </p:nvSpPr>
        <p:spPr/>
        <p:txBody>
          <a:bodyPr/>
          <a:lstStyle/>
          <a:p>
            <a:fld id="{8452596F-08A7-4B70-989A-F2B1CF31E66B}" type="datetime1">
              <a:rPr lang="en-US" smtClean="0"/>
              <a:t>2/6/2020</a:t>
            </a:fld>
            <a:endParaRPr lang="en-US" dirty="0"/>
          </a:p>
        </p:txBody>
      </p:sp>
      <p:sp>
        <p:nvSpPr>
          <p:cNvPr id="5" name="Footer Placeholder 4">
            <a:extLst>
              <a:ext uri="{FF2B5EF4-FFF2-40B4-BE49-F238E27FC236}">
                <a16:creationId xmlns:a16="http://schemas.microsoft.com/office/drawing/2014/main" id="{ABEB140D-C38D-45B0-869C-02319FAF5B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F4A530A-F4DD-45A6-80E4-01FDB025D75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6109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76070C-106B-40D3-A110-4BEDBE375D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CD6196-2259-499E-9BBE-B29DB7E86B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009FA-84BF-4902-8BC6-DBF870F15C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2/6/2020</a:t>
            </a:fld>
            <a:endParaRPr lang="en-US" dirty="0"/>
          </a:p>
        </p:txBody>
      </p:sp>
      <p:sp>
        <p:nvSpPr>
          <p:cNvPr id="5" name="Footer Placeholder 4">
            <a:extLst>
              <a:ext uri="{FF2B5EF4-FFF2-40B4-BE49-F238E27FC236}">
                <a16:creationId xmlns:a16="http://schemas.microsoft.com/office/drawing/2014/main" id="{948C3AE5-BA2A-44B9-85C6-7D5D16C00C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56C4947-7041-41ED-B534-EC871CE33B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257729423"/>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slideLayout" Target="../slideLayouts/slideLayout1.xml"/><Relationship Id="rId7" Type="http://schemas.openxmlformats.org/officeDocument/2006/relationships/hyperlink" Target="http://teachingintheprimarygrades.blogspot.com/2013/09/hallway-procedures.html"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s://love2educate.wordpress.com/cep-812-applying-educational-technology-to-practice/whats-in-my-infodiet/"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2.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slideLayout" Target="../slideLayouts/slideLayout2.xml"/><Relationship Id="rId7" Type="http://schemas.openxmlformats.org/officeDocument/2006/relationships/hyperlink" Target="http://www.pngall.com/icicle-png"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8.xml"/><Relationship Id="rId9"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slideLayout" Target="../slideLayouts/slideLayout2.xml"/><Relationship Id="rId7" Type="http://schemas.openxmlformats.org/officeDocument/2006/relationships/hyperlink" Target="http://elbuhoanacleto.blogspot.com/2013_01_01_archive.html"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9.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estyn.gov.wales/thematic-reports/leadership-and-primary-school-improvement" TargetMode="External"/><Relationship Id="rId3" Type="http://schemas.openxmlformats.org/officeDocument/2006/relationships/slideLayout" Target="../slideLayouts/slideLayout2.xml"/><Relationship Id="rId7" Type="http://schemas.openxmlformats.org/officeDocument/2006/relationships/hyperlink" Target="https://gov.wales/sites/default/files/publications/2019-06/digital-2030-a-strategic-framework-for-post-16-digital-learning-in-wales.pdf"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changingminds.org/disciplines/change_management/lewin_change/lewin_change.htm" TargetMode="External"/><Relationship Id="rId11" Type="http://schemas.openxmlformats.org/officeDocument/2006/relationships/image" Target="../media/image3.png"/><Relationship Id="rId5" Type="http://schemas.openxmlformats.org/officeDocument/2006/relationships/image" Target="../media/image1.jpeg"/><Relationship Id="rId10" Type="http://schemas.openxmlformats.org/officeDocument/2006/relationships/hyperlink" Target="https://gov.wales/sites/default/files/publications/2018-03/succesful-futures-a-summary-of-professor-graham-donaldsons-report.pdf" TargetMode="External"/><Relationship Id="rId4" Type="http://schemas.openxmlformats.org/officeDocument/2006/relationships/notesSlide" Target="../notesSlides/notesSlide14.xml"/><Relationship Id="rId9" Type="http://schemas.openxmlformats.org/officeDocument/2006/relationships/hyperlink" Target="https://hwb.gov.wales/professional-development/professional-standard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doiorg.ezproxy.uwtsd.ac.uk/10.1016/j.leaqua.2010.12.011" TargetMode="External"/><Relationship Id="rId4" Type="http://schemas.openxmlformats.org/officeDocument/2006/relationships/hyperlink" Target="http://www.ewc.wales/site/index.php/en/about/staff-room/son/43-english/about/blog-archive/92-jacquie-turnbull-the-challenge-of-leadership-in-educat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youtube.com/watch?v=1vxU7O75zk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1EBFA6-78F5-4AAD-8CD1-C46507C97A36}"/>
              </a:ext>
            </a:extLst>
          </p:cNvPr>
          <p:cNvSpPr>
            <a:spLocks noGrp="1"/>
          </p:cNvSpPr>
          <p:nvPr>
            <p:ph type="ctrTitle"/>
          </p:nvPr>
        </p:nvSpPr>
        <p:spPr>
          <a:xfrm>
            <a:off x="404553" y="3091928"/>
            <a:ext cx="9078562" cy="2387600"/>
          </a:xfrm>
        </p:spPr>
        <p:txBody>
          <a:bodyPr>
            <a:normAutofit/>
          </a:bodyPr>
          <a:lstStyle/>
          <a:p>
            <a:pPr algn="l"/>
            <a:r>
              <a:rPr lang="en-GB" sz="7200" dirty="0">
                <a:latin typeface="Bahnschrift Light Condensed" panose="020B0502040204020203" pitchFamily="34" charset="0"/>
              </a:rPr>
              <a:t>Transforming Education</a:t>
            </a:r>
          </a:p>
        </p:txBody>
      </p:sp>
      <p:sp>
        <p:nvSpPr>
          <p:cNvPr id="34" name="Rectangle: Rounded Corners 3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5B3A506-8F9F-4CE5-B66F-DAF293A2AAC0}"/>
              </a:ext>
            </a:extLst>
          </p:cNvPr>
          <p:cNvSpPr>
            <a:spLocks noGrp="1"/>
          </p:cNvSpPr>
          <p:nvPr>
            <p:ph type="subTitle" idx="1"/>
          </p:nvPr>
        </p:nvSpPr>
        <p:spPr>
          <a:xfrm>
            <a:off x="474891" y="5611592"/>
            <a:ext cx="9078562" cy="592975"/>
          </a:xfrm>
        </p:spPr>
        <p:txBody>
          <a:bodyPr anchor="ctr">
            <a:normAutofit/>
          </a:bodyPr>
          <a:lstStyle/>
          <a:p>
            <a:pPr algn="l"/>
            <a:r>
              <a:rPr lang="en-GB" sz="3200" dirty="0">
                <a:latin typeface="Bahnschrift Light Condensed" panose="020B0502040204020203" pitchFamily="34" charset="0"/>
              </a:rPr>
              <a:t>What makes an effective educational leader in times of change?</a:t>
            </a:r>
          </a:p>
        </p:txBody>
      </p:sp>
      <p:pic>
        <p:nvPicPr>
          <p:cNvPr id="9" name="Picture 8">
            <a:extLst>
              <a:ext uri="{FF2B5EF4-FFF2-40B4-BE49-F238E27FC236}">
                <a16:creationId xmlns:a16="http://schemas.microsoft.com/office/drawing/2014/main" id="{C04AAE4F-F198-4188-9760-6D5FF56A7F2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66761" y="364853"/>
            <a:ext cx="6969781" cy="4077322"/>
          </a:xfrm>
          <a:prstGeom prst="rect">
            <a:avLst/>
          </a:prstGeom>
        </p:spPr>
      </p:pic>
      <p:sp>
        <p:nvSpPr>
          <p:cNvPr id="14" name="TextBox 13">
            <a:extLst>
              <a:ext uri="{FF2B5EF4-FFF2-40B4-BE49-F238E27FC236}">
                <a16:creationId xmlns:a16="http://schemas.microsoft.com/office/drawing/2014/main" id="{8DDB34AD-4A00-47B4-9C8D-904E947CA661}"/>
              </a:ext>
            </a:extLst>
          </p:cNvPr>
          <p:cNvSpPr txBox="1"/>
          <p:nvPr/>
        </p:nvSpPr>
        <p:spPr>
          <a:xfrm>
            <a:off x="1832705" y="4363312"/>
            <a:ext cx="5715798" cy="230832"/>
          </a:xfrm>
          <a:prstGeom prst="rect">
            <a:avLst/>
          </a:prstGeom>
          <a:noFill/>
        </p:spPr>
        <p:txBody>
          <a:bodyPr wrap="square" rtlCol="0">
            <a:spAutoFit/>
          </a:bodyPr>
          <a:lstStyle/>
          <a:p>
            <a:r>
              <a:rPr lang="en-GB" sz="900" dirty="0">
                <a:hlinkClick r:id="rId7" tooltip="http://teachingintheprimarygrades.blogspot.com/2013/09/hallway-procedures.html"/>
              </a:rPr>
              <a:t>This Photo</a:t>
            </a:r>
            <a:r>
              <a:rPr lang="en-GB" sz="900" dirty="0"/>
              <a:t> by Unknown Author is licensed under </a:t>
            </a:r>
            <a:r>
              <a:rPr lang="en-GB" sz="900" dirty="0">
                <a:hlinkClick r:id="rId8" tooltip="https://creativecommons.org/licenses/by-nc-nd/3.0/"/>
              </a:rPr>
              <a:t>CC BY-NC-ND</a:t>
            </a:r>
            <a:endParaRPr lang="en-GB" sz="900" dirty="0"/>
          </a:p>
        </p:txBody>
      </p:sp>
      <p:pic>
        <p:nvPicPr>
          <p:cNvPr id="5" name="Audio 4">
            <a:hlinkClick r:id="" action="ppaction://media"/>
            <a:extLst>
              <a:ext uri="{FF2B5EF4-FFF2-40B4-BE49-F238E27FC236}">
                <a16:creationId xmlns:a16="http://schemas.microsoft.com/office/drawing/2014/main" id="{96C61B2F-8BDD-477B-9364-A34FBF7D9C5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40629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advTm="7102">
        <p14:reveal/>
      </p:transition>
    </mc:Choice>
    <mc:Fallback xmlns="">
      <p:transition spd="slow" advTm="71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Current changes within Education in Wales</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lstStyle/>
          <a:p>
            <a:r>
              <a:rPr lang="en-GB" dirty="0">
                <a:solidFill>
                  <a:srgbClr val="002060"/>
                </a:solidFill>
                <a:latin typeface="Bahnschrift SemiLight Condensed" panose="020B0502040204020203" pitchFamily="34" charset="0"/>
              </a:rPr>
              <a:t>Professional Standards</a:t>
            </a:r>
          </a:p>
          <a:p>
            <a:endParaRPr lang="en-GB" dirty="0">
              <a:solidFill>
                <a:srgbClr val="002060"/>
              </a:solidFill>
              <a:latin typeface="Bahnschrift SemiLight Condensed" panose="020B0502040204020203" pitchFamily="34" charset="0"/>
            </a:endParaRP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Curriculum 2022</a:t>
            </a:r>
          </a:p>
          <a:p>
            <a:endParaRPr lang="en-GB" dirty="0">
              <a:solidFill>
                <a:srgbClr val="002060"/>
              </a:solidFill>
              <a:latin typeface="Bahnschrift SemiLight Condensed" panose="020B0502040204020203" pitchFamily="34" charset="0"/>
            </a:endParaRP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Digital 2030</a:t>
            </a:r>
          </a:p>
        </p:txBody>
      </p:sp>
      <p:pic>
        <p:nvPicPr>
          <p:cNvPr id="7" name="Picture 6">
            <a:extLst>
              <a:ext uri="{FF2B5EF4-FFF2-40B4-BE49-F238E27FC236}">
                <a16:creationId xmlns:a16="http://schemas.microsoft.com/office/drawing/2014/main" id="{AE24A6F3-A38B-441F-9ABB-00B5124F4E9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17810" y="1745652"/>
            <a:ext cx="4048690" cy="4286848"/>
          </a:xfrm>
          <a:prstGeom prst="rect">
            <a:avLst/>
          </a:prstGeom>
        </p:spPr>
      </p:pic>
      <p:sp>
        <p:nvSpPr>
          <p:cNvPr id="8" name="TextBox 7">
            <a:extLst>
              <a:ext uri="{FF2B5EF4-FFF2-40B4-BE49-F238E27FC236}">
                <a16:creationId xmlns:a16="http://schemas.microsoft.com/office/drawing/2014/main" id="{67DEAEF0-88A5-48E9-9CE8-AA5A51147909}"/>
              </a:ext>
            </a:extLst>
          </p:cNvPr>
          <p:cNvSpPr txBox="1"/>
          <p:nvPr/>
        </p:nvSpPr>
        <p:spPr>
          <a:xfrm>
            <a:off x="7317810" y="6032500"/>
            <a:ext cx="4048690" cy="230832"/>
          </a:xfrm>
          <a:prstGeom prst="rect">
            <a:avLst/>
          </a:prstGeom>
          <a:noFill/>
        </p:spPr>
        <p:txBody>
          <a:bodyPr wrap="square" rtlCol="0">
            <a:spAutoFit/>
          </a:bodyPr>
          <a:lstStyle/>
          <a:p>
            <a:r>
              <a:rPr lang="en-GB" sz="900" dirty="0">
                <a:hlinkClick r:id="rId7" tooltip="https://love2educate.wordpress.com/cep-812-applying-educational-technology-to-practice/whats-in-my-infodiet/"/>
              </a:rPr>
              <a:t>This Photo</a:t>
            </a:r>
            <a:r>
              <a:rPr lang="en-GB" sz="900" dirty="0"/>
              <a:t> by Unknown Author is licensed under </a:t>
            </a:r>
            <a:r>
              <a:rPr lang="en-GB" sz="900" dirty="0">
                <a:hlinkClick r:id="rId8" tooltip="https://creativecommons.org/licenses/by-sa/3.0/"/>
              </a:rPr>
              <a:t>CC BY-SA</a:t>
            </a:r>
            <a:endParaRPr lang="en-GB" sz="900" dirty="0"/>
          </a:p>
        </p:txBody>
      </p:sp>
      <p:pic>
        <p:nvPicPr>
          <p:cNvPr id="3" name="Audio 2">
            <a:hlinkClick r:id="" action="ppaction://media"/>
            <a:extLst>
              <a:ext uri="{FF2B5EF4-FFF2-40B4-BE49-F238E27FC236}">
                <a16:creationId xmlns:a16="http://schemas.microsoft.com/office/drawing/2014/main" id="{3C95FE08-03DF-4FBB-B9E8-A272F935C8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9108747"/>
      </p:ext>
    </p:extLst>
  </p:cSld>
  <p:clrMapOvr>
    <a:overrideClrMapping bg1="dk1" tx1="lt1" bg2="dk2" tx2="lt2" accent1="accent1" accent2="accent2" accent3="accent3" accent4="accent4" accent5="accent5" accent6="accent6" hlink="hlink" folHlink="folHlink"/>
  </p:clrMapOvr>
  <p:transition spd="slow" advTm="2359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19" y="-411471"/>
            <a:ext cx="12274389" cy="7269471"/>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Professional Standards</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lnSpcReduction="10000"/>
          </a:bodyPr>
          <a:lstStyle/>
          <a:p>
            <a:r>
              <a:rPr lang="en-GB" dirty="0">
                <a:solidFill>
                  <a:srgbClr val="002060"/>
                </a:solidFill>
                <a:latin typeface="Bahnschrift SemiLight Condensed" panose="020B0502040204020203" pitchFamily="34" charset="0"/>
              </a:rPr>
              <a:t>This applies to teachers, leaders, teaching assistants and higher level teaching assistants</a:t>
            </a:r>
          </a:p>
          <a:p>
            <a:r>
              <a:rPr lang="en-GB" dirty="0">
                <a:solidFill>
                  <a:srgbClr val="002060"/>
                </a:solidFill>
                <a:latin typeface="Bahnschrift SemiLight Condensed" panose="020B0502040204020203" pitchFamily="34" charset="0"/>
              </a:rPr>
              <a:t>Describe skills, knowledge and behaviours that characterise excellent practice and supports professional growth</a:t>
            </a:r>
          </a:p>
          <a:p>
            <a:r>
              <a:rPr lang="en-GB" dirty="0">
                <a:solidFill>
                  <a:srgbClr val="002060"/>
                </a:solidFill>
                <a:latin typeface="Bahnschrift SemiLight Condensed" panose="020B0502040204020203" pitchFamily="34" charset="0"/>
              </a:rPr>
              <a:t>Sets standards to support lifelong professional learning </a:t>
            </a:r>
          </a:p>
          <a:p>
            <a:r>
              <a:rPr lang="en-GB" dirty="0">
                <a:solidFill>
                  <a:srgbClr val="002060"/>
                </a:solidFill>
                <a:latin typeface="Bahnschrift SemiLight Condensed" panose="020B0502040204020203" pitchFamily="34" charset="0"/>
              </a:rPr>
              <a:t>Inspires, challenges and supports practitioners to be the best they can be, benefiting their learners</a:t>
            </a:r>
          </a:p>
          <a:p>
            <a:r>
              <a:rPr lang="en-GB" dirty="0">
                <a:solidFill>
                  <a:srgbClr val="002060"/>
                </a:solidFill>
                <a:latin typeface="Bahnschrift SemiLight Condensed" panose="020B0502040204020203" pitchFamily="34" charset="0"/>
              </a:rPr>
              <a:t>Encourages reflective practice</a:t>
            </a:r>
          </a:p>
          <a:p>
            <a:endParaRPr lang="en-GB" dirty="0">
              <a:solidFill>
                <a:srgbClr val="002060"/>
              </a:solidFill>
              <a:latin typeface="Bahnschrift SemiLight Condensed" panose="020B0502040204020203" pitchFamily="34" charset="0"/>
            </a:endParaRPr>
          </a:p>
          <a:p>
            <a:pPr marL="0" indent="0">
              <a:buNone/>
            </a:pPr>
            <a:r>
              <a:rPr lang="en-GB" dirty="0">
                <a:solidFill>
                  <a:srgbClr val="002060"/>
                </a:solidFill>
                <a:latin typeface="Bahnschrift SemiLight Condensed" panose="020B0502040204020203" pitchFamily="34" charset="0"/>
              </a:rPr>
              <a:t>Department of Education (2019)</a:t>
            </a:r>
          </a:p>
        </p:txBody>
      </p:sp>
      <p:pic>
        <p:nvPicPr>
          <p:cNvPr id="7" name="Audio 6">
            <a:hlinkClick r:id="" action="ppaction://media"/>
            <a:extLst>
              <a:ext uri="{FF2B5EF4-FFF2-40B4-BE49-F238E27FC236}">
                <a16:creationId xmlns:a16="http://schemas.microsoft.com/office/drawing/2014/main" id="{A5C34DAF-E1F1-401B-BC29-C3301E9FB0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52187916"/>
      </p:ext>
    </p:extLst>
  </p:cSld>
  <p:clrMapOvr>
    <a:overrideClrMapping bg1="dk1" tx1="lt1" bg2="dk2" tx2="lt2" accent1="accent1" accent2="accent2" accent3="accent3" accent4="accent4" accent5="accent5" accent6="accent6" hlink="hlink" folHlink="folHlink"/>
  </p:clrMapOvr>
  <p:transition spd="slow" advTm="7909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Curriculum for Wales 2022</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lstStyle/>
          <a:p>
            <a:endParaRPr lang="en-GB" dirty="0">
              <a:solidFill>
                <a:srgbClr val="002060"/>
              </a:solidFill>
            </a:endParaRPr>
          </a:p>
          <a:p>
            <a:endParaRPr lang="en-GB" dirty="0">
              <a:solidFill>
                <a:srgbClr val="002060"/>
              </a:solidFill>
            </a:endParaRPr>
          </a:p>
          <a:p>
            <a:endParaRPr lang="en-GB" dirty="0">
              <a:solidFill>
                <a:srgbClr val="002060"/>
              </a:solidFill>
            </a:endParaRPr>
          </a:p>
        </p:txBody>
      </p:sp>
      <p:sp>
        <p:nvSpPr>
          <p:cNvPr id="6" name="Content Placeholder 4">
            <a:extLst>
              <a:ext uri="{FF2B5EF4-FFF2-40B4-BE49-F238E27FC236}">
                <a16:creationId xmlns:a16="http://schemas.microsoft.com/office/drawing/2014/main" id="{40AF5903-EF89-4968-8C6F-0A2D7E9B5140}"/>
              </a:ext>
            </a:extLst>
          </p:cNvPr>
          <p:cNvSpPr txBox="1">
            <a:spLocks/>
          </p:cNvSpPr>
          <p:nvPr/>
        </p:nvSpPr>
        <p:spPr>
          <a:xfrm>
            <a:off x="838200" y="1825625"/>
            <a:ext cx="10515600"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002060"/>
                </a:solidFill>
                <a:latin typeface="Bahnschrift SemiLight Condensed" panose="020B0502040204020203" pitchFamily="34" charset="0"/>
              </a:rPr>
              <a:t>Professor Graham Donaldson conducted an independent review of the curriculum and assessment arrangements in Wales in February 2015, ‘Successful Futures’ </a:t>
            </a:r>
          </a:p>
          <a:p>
            <a:r>
              <a:rPr lang="en-GB" dirty="0">
                <a:solidFill>
                  <a:srgbClr val="002060"/>
                </a:solidFill>
                <a:latin typeface="Bahnschrift SemiLight Condensed" panose="020B0502040204020203" pitchFamily="34" charset="0"/>
              </a:rPr>
              <a:t>He identified that teachers would like more power to make decisions about how to teach and what to teach </a:t>
            </a:r>
          </a:p>
          <a:p>
            <a:r>
              <a:rPr lang="en-GB" dirty="0">
                <a:solidFill>
                  <a:srgbClr val="002060"/>
                </a:solidFill>
                <a:latin typeface="Bahnschrift SemiLight Condensed" panose="020B0502040204020203" pitchFamily="34" charset="0"/>
              </a:rPr>
              <a:t>Children and young people thought the curriculum was outdated, especially in regards to technology, software and digital skills, career advice and health and well-being</a:t>
            </a:r>
          </a:p>
          <a:p>
            <a:r>
              <a:rPr lang="en-GB" dirty="0">
                <a:solidFill>
                  <a:srgbClr val="002060"/>
                </a:solidFill>
                <a:latin typeface="Bahnschrift SemiLight Condensed" panose="020B0502040204020203" pitchFamily="34" charset="0"/>
              </a:rPr>
              <a:t>Donaldson believes that modern society and the workplace already demands high levels of digital skills and will increase in the future so therefore children and young people need to have a range of ‘wider skills’ necessary for modern life and work.</a:t>
            </a:r>
          </a:p>
          <a:p>
            <a:endParaRPr lang="en-GB" dirty="0">
              <a:solidFill>
                <a:srgbClr val="002060"/>
              </a:solidFill>
              <a:latin typeface="Bahnschrift SemiLight Condensed" panose="020B0502040204020203" pitchFamily="34" charset="0"/>
            </a:endParaRPr>
          </a:p>
          <a:p>
            <a:pPr marL="0" indent="0">
              <a:buNone/>
            </a:pPr>
            <a:r>
              <a:rPr lang="en-GB" dirty="0">
                <a:solidFill>
                  <a:srgbClr val="002060"/>
                </a:solidFill>
                <a:latin typeface="Bahnschrift SemiLight Condensed" panose="020B0502040204020203" pitchFamily="34" charset="0"/>
              </a:rPr>
              <a:t>Department of Education (2015)</a:t>
            </a:r>
          </a:p>
        </p:txBody>
      </p:sp>
      <p:pic>
        <p:nvPicPr>
          <p:cNvPr id="9" name="Audio 8">
            <a:hlinkClick r:id="" action="ppaction://media"/>
            <a:extLst>
              <a:ext uri="{FF2B5EF4-FFF2-40B4-BE49-F238E27FC236}">
                <a16:creationId xmlns:a16="http://schemas.microsoft.com/office/drawing/2014/main" id="{342164EF-C3D9-40BD-9BE5-255C363C60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8795098"/>
      </p:ext>
    </p:extLst>
  </p:cSld>
  <p:clrMapOvr>
    <a:overrideClrMapping bg1="dk1" tx1="lt1" bg2="dk2" tx2="lt2" accent1="accent1" accent2="accent2" accent3="accent3" accent4="accent4" accent5="accent5" accent6="accent6" hlink="hlink" folHlink="folHlink"/>
  </p:clrMapOvr>
  <p:transition spd="slow" advTm="9126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Digital 2030</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a:bodyPr>
          <a:lstStyle/>
          <a:p>
            <a:r>
              <a:rPr lang="en-GB" dirty="0">
                <a:solidFill>
                  <a:srgbClr val="002060"/>
                </a:solidFill>
                <a:latin typeface="Bahnschrift SemiLight Condensed" panose="020B0502040204020203" pitchFamily="34" charset="0"/>
              </a:rPr>
              <a:t>‘Digital’ has become part of our everyday lives, from how we interact with people to how we use it at work</a:t>
            </a: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This will impact future work and the economy in Wales, so therefore we need to develop the skills of our current learners so they are equipped with the skills they will need for their future</a:t>
            </a:r>
          </a:p>
          <a:p>
            <a:endParaRPr lang="en-GB" dirty="0">
              <a:solidFill>
                <a:srgbClr val="002060"/>
              </a:solidFill>
              <a:latin typeface="Bahnschrift SemiLight Condensed" panose="020B0502040204020203" pitchFamily="34" charset="0"/>
            </a:endParaRPr>
          </a:p>
          <a:p>
            <a:pPr marL="0" indent="0">
              <a:buNone/>
            </a:pPr>
            <a:endParaRPr lang="en-GB" dirty="0">
              <a:solidFill>
                <a:srgbClr val="002060"/>
              </a:solidFill>
              <a:latin typeface="Bahnschrift SemiLight Condensed" panose="020B0502040204020203" pitchFamily="34" charset="0"/>
            </a:endParaRPr>
          </a:p>
          <a:p>
            <a:pPr marL="0" indent="0">
              <a:buNone/>
            </a:pPr>
            <a:r>
              <a:rPr lang="en-GB" dirty="0">
                <a:solidFill>
                  <a:srgbClr val="002060"/>
                </a:solidFill>
                <a:latin typeface="Bahnschrift SemiLight Condensed" panose="020B0502040204020203" pitchFamily="34" charset="0"/>
              </a:rPr>
              <a:t>Department of Education (2019)</a:t>
            </a:r>
          </a:p>
          <a:p>
            <a:endParaRPr lang="en-GB" dirty="0">
              <a:solidFill>
                <a:srgbClr val="002060"/>
              </a:solidFill>
            </a:endParaRPr>
          </a:p>
          <a:p>
            <a:endParaRPr lang="en-GB" dirty="0">
              <a:solidFill>
                <a:srgbClr val="002060"/>
              </a:solidFill>
            </a:endParaRPr>
          </a:p>
          <a:p>
            <a:endParaRPr lang="en-GB" dirty="0">
              <a:solidFill>
                <a:srgbClr val="002060"/>
              </a:solidFill>
            </a:endParaRPr>
          </a:p>
        </p:txBody>
      </p:sp>
      <p:pic>
        <p:nvPicPr>
          <p:cNvPr id="7" name="Audio 6">
            <a:hlinkClick r:id="" action="ppaction://media"/>
            <a:extLst>
              <a:ext uri="{FF2B5EF4-FFF2-40B4-BE49-F238E27FC236}">
                <a16:creationId xmlns:a16="http://schemas.microsoft.com/office/drawing/2014/main" id="{BAB3C651-AC90-44C2-8EE2-E6C5E982FB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0303090"/>
      </p:ext>
    </p:extLst>
  </p:cSld>
  <p:clrMapOvr>
    <a:overrideClrMapping bg1="dk1" tx1="lt1" bg2="dk2" tx2="lt2" accent1="accent1" accent2="accent2" accent3="accent3" accent4="accent4" accent5="accent5" accent6="accent6" hlink="hlink" folHlink="folHlink"/>
  </p:clrMapOvr>
  <p:transition spd="slow" advTm="8967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Educational Leadership in Wales</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a:bodyPr>
          <a:lstStyle/>
          <a:p>
            <a:r>
              <a:rPr lang="en-GB" dirty="0">
                <a:solidFill>
                  <a:srgbClr val="002060"/>
                </a:solidFill>
                <a:latin typeface="Bahnschrift SemiLight Condensed" panose="020B0502040204020203" pitchFamily="34" charset="0"/>
              </a:rPr>
              <a:t>The Department of Education (2015) says the best leaders have a strong emphasis on improving learning and teaching, as well as supporting their staff to improve their own skills</a:t>
            </a: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The Department of Education (2015) promotes the use of distributed leadership within educational institutions</a:t>
            </a: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The Welsh government guides educational leaders and suggests a standardised set of qualities to be a leader (Turnbull N.D)</a:t>
            </a:r>
          </a:p>
          <a:p>
            <a:endParaRPr lang="en-GB" dirty="0">
              <a:solidFill>
                <a:srgbClr val="002060"/>
              </a:solidFill>
            </a:endParaRPr>
          </a:p>
          <a:p>
            <a:endParaRPr lang="en-GB" dirty="0">
              <a:solidFill>
                <a:srgbClr val="002060"/>
              </a:solidFill>
            </a:endParaRPr>
          </a:p>
        </p:txBody>
      </p:sp>
      <p:pic>
        <p:nvPicPr>
          <p:cNvPr id="2" name="Audio 1">
            <a:hlinkClick r:id="" action="ppaction://media"/>
            <a:extLst>
              <a:ext uri="{FF2B5EF4-FFF2-40B4-BE49-F238E27FC236}">
                <a16:creationId xmlns:a16="http://schemas.microsoft.com/office/drawing/2014/main" id="{C50A37E0-28E0-45C2-B5C9-C8B94256A95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4494759"/>
      </p:ext>
    </p:extLst>
  </p:cSld>
  <p:clrMapOvr>
    <a:overrideClrMapping bg1="dk1" tx1="lt1" bg2="dk2" tx2="lt2" accent1="accent1" accent2="accent2" accent3="accent3" accent4="accent4" accent5="accent5" accent6="accent6" hlink="hlink" folHlink="folHlink"/>
  </p:clrMapOvr>
  <p:transition spd="slow" advTm="5499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Distributed Leadership</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a:bodyPr>
          <a:lstStyle/>
          <a:p>
            <a:r>
              <a:rPr lang="en-GB" dirty="0">
                <a:solidFill>
                  <a:srgbClr val="002060"/>
                </a:solidFill>
                <a:latin typeface="Bahnschrift SemiLight Condensed" panose="020B0502040204020203" pitchFamily="34" charset="0"/>
              </a:rPr>
              <a:t>Harris (2004) says distributed leadership is where the agreed goals are shared between individuals who take actions of different sections</a:t>
            </a:r>
          </a:p>
          <a:p>
            <a:endParaRPr lang="en-GB" dirty="0">
              <a:solidFill>
                <a:srgbClr val="002060"/>
              </a:solidFill>
              <a:latin typeface="Bahnschrift SemiLight Condensed" panose="020B0502040204020203" pitchFamily="34" charset="0"/>
            </a:endParaRPr>
          </a:p>
          <a:p>
            <a:r>
              <a:rPr lang="en-GB" dirty="0" err="1">
                <a:solidFill>
                  <a:srgbClr val="002060"/>
                </a:solidFill>
                <a:latin typeface="Bahnschrift SemiLight Condensed" panose="020B0502040204020203" pitchFamily="34" charset="0"/>
              </a:rPr>
              <a:t>Spillance</a:t>
            </a:r>
            <a:r>
              <a:rPr lang="en-GB" dirty="0">
                <a:solidFill>
                  <a:srgbClr val="002060"/>
                </a:solidFill>
                <a:latin typeface="Bahnschrift SemiLight Condensed" panose="020B0502040204020203" pitchFamily="34" charset="0"/>
              </a:rPr>
              <a:t> (2005) believes there should not just be one individual seen as a ‘Heroic of leadership’, leadership involves many individuals with various tools and structures </a:t>
            </a: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Hatcher (2005, quoted in Lumby 2013) says distributed leadership is important as it gives a diverse range of skills and experiences from different people, which are necessary to create a successful leadership</a:t>
            </a:r>
            <a:endParaRPr lang="en-GB" dirty="0">
              <a:solidFill>
                <a:srgbClr val="002060"/>
              </a:solidFill>
            </a:endParaRPr>
          </a:p>
          <a:p>
            <a:endParaRPr lang="en-GB" dirty="0">
              <a:solidFill>
                <a:srgbClr val="002060"/>
              </a:solidFill>
            </a:endParaRPr>
          </a:p>
        </p:txBody>
      </p:sp>
      <p:pic>
        <p:nvPicPr>
          <p:cNvPr id="8" name="Audio 7">
            <a:hlinkClick r:id="" action="ppaction://media"/>
            <a:extLst>
              <a:ext uri="{FF2B5EF4-FFF2-40B4-BE49-F238E27FC236}">
                <a16:creationId xmlns:a16="http://schemas.microsoft.com/office/drawing/2014/main" id="{CB801A34-9E43-4772-8397-B13A59AFDB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2713820"/>
      </p:ext>
    </p:extLst>
  </p:cSld>
  <p:clrMapOvr>
    <a:overrideClrMapping bg1="dk1" tx1="lt1" bg2="dk2" tx2="lt2" accent1="accent1" accent2="accent2" accent3="accent3" accent4="accent4" accent5="accent5" accent6="accent6" hlink="hlink" folHlink="folHlink"/>
  </p:clrMapOvr>
  <p:transition spd="slow" advTm="7497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Lewin’s Freeze Phases</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lnSpcReduction="10000"/>
          </a:bodyPr>
          <a:lstStyle/>
          <a:p>
            <a:r>
              <a:rPr lang="en-GB" dirty="0">
                <a:solidFill>
                  <a:srgbClr val="002060"/>
                </a:solidFill>
                <a:latin typeface="Bahnschrift SemiLight Condensed" panose="020B0502040204020203" pitchFamily="34" charset="0"/>
              </a:rPr>
              <a:t>The first stage is ‘talking about the future’</a:t>
            </a:r>
          </a:p>
          <a:p>
            <a:endParaRPr lang="en-GB" dirty="0">
              <a:solidFill>
                <a:srgbClr val="002060"/>
              </a:solidFill>
              <a:latin typeface="Bahnschrift SemiLight Condensed" panose="020B0502040204020203" pitchFamily="34" charset="0"/>
            </a:endParaRP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The second stage is the ‘transition’</a:t>
            </a:r>
          </a:p>
          <a:p>
            <a:endParaRPr lang="en-GB" dirty="0">
              <a:solidFill>
                <a:srgbClr val="002060"/>
              </a:solidFill>
              <a:latin typeface="Bahnschrift SemiLight Condensed" panose="020B0502040204020203" pitchFamily="34" charset="0"/>
            </a:endParaRP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The third stage is to ‘refreeze the new change’</a:t>
            </a:r>
          </a:p>
          <a:p>
            <a:endParaRPr lang="en-GB" dirty="0">
              <a:solidFill>
                <a:srgbClr val="002060"/>
              </a:solidFill>
              <a:latin typeface="Bahnschrift SemiLight Condensed" panose="020B0502040204020203" pitchFamily="34" charset="0"/>
            </a:endParaRPr>
          </a:p>
          <a:p>
            <a:pPr marL="0" indent="0">
              <a:buNone/>
            </a:pPr>
            <a:r>
              <a:rPr lang="en-GB" dirty="0">
                <a:solidFill>
                  <a:srgbClr val="002060"/>
                </a:solidFill>
                <a:latin typeface="Bahnschrift SemiLight Condensed" panose="020B0502040204020203" pitchFamily="34" charset="0"/>
              </a:rPr>
              <a:t>Changeminds.org (N.D)</a:t>
            </a:r>
          </a:p>
          <a:p>
            <a:endParaRPr lang="en-GB" dirty="0">
              <a:solidFill>
                <a:srgbClr val="002060"/>
              </a:solidFill>
              <a:latin typeface="Bahnschrift SemiBold Condensed" panose="020B0502040204020203" pitchFamily="34" charset="0"/>
            </a:endParaRPr>
          </a:p>
        </p:txBody>
      </p:sp>
      <p:pic>
        <p:nvPicPr>
          <p:cNvPr id="9" name="Picture 8">
            <a:extLst>
              <a:ext uri="{FF2B5EF4-FFF2-40B4-BE49-F238E27FC236}">
                <a16:creationId xmlns:a16="http://schemas.microsoft.com/office/drawing/2014/main" id="{BA17CB7E-C423-4035-BD3A-020863420A2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07874" y="9202"/>
            <a:ext cx="5790476" cy="5079365"/>
          </a:xfrm>
          <a:prstGeom prst="rect">
            <a:avLst/>
          </a:prstGeom>
        </p:spPr>
      </p:pic>
      <p:sp>
        <p:nvSpPr>
          <p:cNvPr id="10" name="TextBox 9">
            <a:extLst>
              <a:ext uri="{FF2B5EF4-FFF2-40B4-BE49-F238E27FC236}">
                <a16:creationId xmlns:a16="http://schemas.microsoft.com/office/drawing/2014/main" id="{D7A434BB-8860-45E3-95C3-E6DC9A9B3D52}"/>
              </a:ext>
            </a:extLst>
          </p:cNvPr>
          <p:cNvSpPr txBox="1"/>
          <p:nvPr/>
        </p:nvSpPr>
        <p:spPr>
          <a:xfrm>
            <a:off x="7451217" y="4341940"/>
            <a:ext cx="5790476" cy="230832"/>
          </a:xfrm>
          <a:prstGeom prst="rect">
            <a:avLst/>
          </a:prstGeom>
          <a:noFill/>
        </p:spPr>
        <p:txBody>
          <a:bodyPr wrap="square" rtlCol="0">
            <a:spAutoFit/>
          </a:bodyPr>
          <a:lstStyle/>
          <a:p>
            <a:r>
              <a:rPr lang="en-GB" sz="900" dirty="0">
                <a:hlinkClick r:id="rId7" tooltip="http://www.pngall.com/icicle-png"/>
              </a:rPr>
              <a:t>This Photo</a:t>
            </a:r>
            <a:r>
              <a:rPr lang="en-GB" sz="900" dirty="0"/>
              <a:t> by Unknown Author is licensed under </a:t>
            </a:r>
            <a:r>
              <a:rPr lang="en-GB" sz="900" dirty="0">
                <a:hlinkClick r:id="rId8" tooltip="https://creativecommons.org/licenses/by-nc/3.0/"/>
              </a:rPr>
              <a:t>CC BY-NC</a:t>
            </a:r>
            <a:endParaRPr lang="en-GB" sz="900" dirty="0"/>
          </a:p>
        </p:txBody>
      </p:sp>
      <p:pic>
        <p:nvPicPr>
          <p:cNvPr id="2" name="Audio 1">
            <a:hlinkClick r:id="" action="ppaction://media"/>
            <a:extLst>
              <a:ext uri="{FF2B5EF4-FFF2-40B4-BE49-F238E27FC236}">
                <a16:creationId xmlns:a16="http://schemas.microsoft.com/office/drawing/2014/main" id="{EBA6251A-2D84-4EA1-8902-5AFD5510646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6045142"/>
      </p:ext>
    </p:extLst>
  </p:cSld>
  <p:clrMapOvr>
    <a:overrideClrMapping bg1="dk1" tx1="lt1" bg2="dk2" tx2="lt2" accent1="accent1" accent2="accent2" accent3="accent3" accent4="accent4" accent5="accent5" accent6="accent6" hlink="hlink" folHlink="folHlink"/>
  </p:clrMapOvr>
  <p:transition spd="slow" advTm="1335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Six Secrets to Educational Change</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rmAutofit lnSpcReduction="10000"/>
          </a:bodyPr>
          <a:lstStyle/>
          <a:p>
            <a:pPr marL="514350" indent="-514350">
              <a:buFont typeface="+mj-lt"/>
              <a:buAutoNum type="arabicPeriod"/>
            </a:pPr>
            <a:r>
              <a:rPr lang="en-GB" sz="3600" dirty="0">
                <a:solidFill>
                  <a:srgbClr val="002060"/>
                </a:solidFill>
                <a:latin typeface="Bahnschrift SemiLight Condensed" panose="020B0502040204020203" pitchFamily="34" charset="0"/>
              </a:rPr>
              <a:t>‘Love employees are much as “customers”’</a:t>
            </a:r>
          </a:p>
          <a:p>
            <a:pPr marL="514350" indent="-514350">
              <a:buFont typeface="+mj-lt"/>
              <a:buAutoNum type="arabicPeriod"/>
            </a:pPr>
            <a:r>
              <a:rPr lang="en-GB" sz="3600" dirty="0">
                <a:solidFill>
                  <a:srgbClr val="002060"/>
                </a:solidFill>
                <a:latin typeface="Bahnschrift SemiLight Condensed" panose="020B0502040204020203" pitchFamily="34" charset="0"/>
              </a:rPr>
              <a:t>‘Connecting peers with purpose’</a:t>
            </a:r>
          </a:p>
          <a:p>
            <a:pPr marL="514350" indent="-514350">
              <a:buFont typeface="+mj-lt"/>
              <a:buAutoNum type="arabicPeriod"/>
            </a:pPr>
            <a:r>
              <a:rPr lang="en-GB" sz="3600" dirty="0">
                <a:solidFill>
                  <a:srgbClr val="002060"/>
                </a:solidFill>
                <a:latin typeface="Bahnschrift SemiLight Condensed" panose="020B0502040204020203" pitchFamily="34" charset="0"/>
              </a:rPr>
              <a:t>‘Capacity building prevails’</a:t>
            </a:r>
          </a:p>
          <a:p>
            <a:pPr marL="514350" indent="-514350">
              <a:buFont typeface="+mj-lt"/>
              <a:buAutoNum type="arabicPeriod"/>
            </a:pPr>
            <a:r>
              <a:rPr lang="en-GB" sz="3600" dirty="0">
                <a:solidFill>
                  <a:srgbClr val="002060"/>
                </a:solidFill>
                <a:latin typeface="Bahnschrift SemiLight Condensed" panose="020B0502040204020203" pitchFamily="34" charset="0"/>
              </a:rPr>
              <a:t>‘Learning is the work’</a:t>
            </a:r>
          </a:p>
          <a:p>
            <a:pPr marL="514350" indent="-514350">
              <a:buFont typeface="+mj-lt"/>
              <a:buAutoNum type="arabicPeriod"/>
            </a:pPr>
            <a:r>
              <a:rPr lang="en-GB" sz="3600" dirty="0">
                <a:solidFill>
                  <a:srgbClr val="002060"/>
                </a:solidFill>
                <a:latin typeface="Bahnschrift SemiLight Condensed" panose="020B0502040204020203" pitchFamily="34" charset="0"/>
              </a:rPr>
              <a:t>‘Transparency rules’</a:t>
            </a:r>
          </a:p>
          <a:p>
            <a:pPr marL="514350" indent="-514350">
              <a:buFont typeface="+mj-lt"/>
              <a:buAutoNum type="arabicPeriod"/>
            </a:pPr>
            <a:r>
              <a:rPr lang="en-GB" sz="3600" dirty="0">
                <a:solidFill>
                  <a:srgbClr val="002060"/>
                </a:solidFill>
                <a:latin typeface="Bahnschrift SemiLight Condensed" panose="020B0502040204020203" pitchFamily="34" charset="0"/>
              </a:rPr>
              <a:t>‘System learning’</a:t>
            </a:r>
          </a:p>
          <a:p>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Fullan (2009)</a:t>
            </a:r>
          </a:p>
        </p:txBody>
      </p:sp>
      <p:pic>
        <p:nvPicPr>
          <p:cNvPr id="7" name="Picture 6">
            <a:extLst>
              <a:ext uri="{FF2B5EF4-FFF2-40B4-BE49-F238E27FC236}">
                <a16:creationId xmlns:a16="http://schemas.microsoft.com/office/drawing/2014/main" id="{60EB1E0E-E69D-4DBA-9F41-A84001B34FA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908135" y="1910711"/>
            <a:ext cx="4763165" cy="4582164"/>
          </a:xfrm>
          <a:prstGeom prst="rect">
            <a:avLst/>
          </a:prstGeom>
        </p:spPr>
      </p:pic>
      <p:sp>
        <p:nvSpPr>
          <p:cNvPr id="8" name="TextBox 7">
            <a:extLst>
              <a:ext uri="{FF2B5EF4-FFF2-40B4-BE49-F238E27FC236}">
                <a16:creationId xmlns:a16="http://schemas.microsoft.com/office/drawing/2014/main" id="{54BD7650-53B1-4248-97FA-02882206D8C4}"/>
              </a:ext>
            </a:extLst>
          </p:cNvPr>
          <p:cNvSpPr txBox="1"/>
          <p:nvPr/>
        </p:nvSpPr>
        <p:spPr>
          <a:xfrm>
            <a:off x="7212935" y="6492875"/>
            <a:ext cx="4763165" cy="230832"/>
          </a:xfrm>
          <a:prstGeom prst="rect">
            <a:avLst/>
          </a:prstGeom>
          <a:noFill/>
        </p:spPr>
        <p:txBody>
          <a:bodyPr wrap="square" rtlCol="0">
            <a:spAutoFit/>
          </a:bodyPr>
          <a:lstStyle/>
          <a:p>
            <a:r>
              <a:rPr lang="en-GB" sz="900">
                <a:hlinkClick r:id="rId7" tooltip="http://elbuhoanacleto.blogspot.com/2013_01_01_archive.html"/>
              </a:rPr>
              <a:t>This Photo</a:t>
            </a:r>
            <a:r>
              <a:rPr lang="en-GB" sz="900"/>
              <a:t> by Unknown Author is licensed under </a:t>
            </a:r>
            <a:r>
              <a:rPr lang="en-GB" sz="900">
                <a:hlinkClick r:id="rId8" tooltip="https://creativecommons.org/licenses/by-nc-sa/3.0/"/>
              </a:rPr>
              <a:t>CC BY-SA-NC</a:t>
            </a:r>
            <a:endParaRPr lang="en-GB" sz="900"/>
          </a:p>
        </p:txBody>
      </p:sp>
      <p:pic>
        <p:nvPicPr>
          <p:cNvPr id="2" name="Audio 1">
            <a:hlinkClick r:id="" action="ppaction://media"/>
            <a:extLst>
              <a:ext uri="{FF2B5EF4-FFF2-40B4-BE49-F238E27FC236}">
                <a16:creationId xmlns:a16="http://schemas.microsoft.com/office/drawing/2014/main" id="{47DD6E6C-8AA6-47AB-8FCF-DE55E8CBC9C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1186868"/>
      </p:ext>
    </p:extLst>
  </p:cSld>
  <p:clrMapOvr>
    <a:overrideClrMapping bg1="dk1" tx1="lt1" bg2="dk2" tx2="lt2" accent1="accent1" accent2="accent2" accent3="accent3" accent4="accent4" accent5="accent5" accent6="accent6" hlink="hlink" folHlink="folHlink"/>
  </p:clrMapOvr>
  <p:transition spd="slow" advTm="11005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Transformational Leadership</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Autofit/>
          </a:bodyPr>
          <a:lstStyle/>
          <a:p>
            <a:r>
              <a:rPr lang="en-GB" dirty="0">
                <a:solidFill>
                  <a:srgbClr val="002060"/>
                </a:solidFill>
                <a:latin typeface="Bahnschrift SemiLight Condensed" panose="020B0502040204020203" pitchFamily="34" charset="0"/>
              </a:rPr>
              <a:t>Leaders consider and support ‘followers’ (Bass 1985 cited in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et al 2011). This is often through coaching, supporting and stimulating their staff (Den Hartog et al 1997 cited in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et al 2011)</a:t>
            </a:r>
          </a:p>
          <a:p>
            <a:r>
              <a:rPr lang="en-GB" dirty="0">
                <a:solidFill>
                  <a:srgbClr val="002060"/>
                </a:solidFill>
                <a:latin typeface="Bahnschrift SemiLight Condensed" panose="020B0502040204020203" pitchFamily="34" charset="0"/>
              </a:rPr>
              <a:t>Ensures staff believe their actions matter (</a:t>
            </a:r>
            <a:r>
              <a:rPr lang="en-GB" dirty="0" err="1">
                <a:solidFill>
                  <a:srgbClr val="002060"/>
                </a:solidFill>
                <a:latin typeface="Bahnschrift SemiLight Condensed" panose="020B0502040204020203" pitchFamily="34" charset="0"/>
              </a:rPr>
              <a:t>Baudura</a:t>
            </a:r>
            <a:r>
              <a:rPr lang="en-GB" dirty="0">
                <a:solidFill>
                  <a:srgbClr val="002060"/>
                </a:solidFill>
                <a:latin typeface="Bahnschrift SemiLight Condensed" panose="020B0502040204020203" pitchFamily="34" charset="0"/>
              </a:rPr>
              <a:t> 1977 cited in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et al 2011)</a:t>
            </a:r>
          </a:p>
          <a:p>
            <a:r>
              <a:rPr lang="en-GB" dirty="0">
                <a:solidFill>
                  <a:srgbClr val="002060"/>
                </a:solidFill>
                <a:latin typeface="Bahnschrift SemiLight Condensed" panose="020B0502040204020203" pitchFamily="34" charset="0"/>
              </a:rPr>
              <a:t>Leaders need to be optimistic, ensuring staff believe positive things will happen (</a:t>
            </a:r>
            <a:r>
              <a:rPr lang="en-GB" dirty="0" err="1">
                <a:solidFill>
                  <a:srgbClr val="002060"/>
                </a:solidFill>
                <a:latin typeface="Bahnschrift SemiLight Condensed" panose="020B0502040204020203" pitchFamily="34" charset="0"/>
              </a:rPr>
              <a:t>Scheirer</a:t>
            </a:r>
            <a:r>
              <a:rPr lang="en-GB" dirty="0">
                <a:solidFill>
                  <a:srgbClr val="002060"/>
                </a:solidFill>
                <a:latin typeface="Bahnschrift SemiLight Condensed" panose="020B0502040204020203" pitchFamily="34" charset="0"/>
              </a:rPr>
              <a:t> and Carver 1992 cited in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et al 2011))</a:t>
            </a:r>
          </a:p>
          <a:p>
            <a:r>
              <a:rPr lang="en-GB" dirty="0">
                <a:solidFill>
                  <a:srgbClr val="002060"/>
                </a:solidFill>
                <a:latin typeface="Bahnschrift SemiLight Condensed" panose="020B0502040204020203" pitchFamily="34" charset="0"/>
              </a:rPr>
              <a:t>Transformational leaders’ attitudes affect the whole team and have a ‘ripple effect’ on their team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et al 2011) so therefore need a positive attitude</a:t>
            </a:r>
          </a:p>
        </p:txBody>
      </p:sp>
      <p:pic>
        <p:nvPicPr>
          <p:cNvPr id="11" name="Audio 10">
            <a:hlinkClick r:id="" action="ppaction://media"/>
            <a:extLst>
              <a:ext uri="{FF2B5EF4-FFF2-40B4-BE49-F238E27FC236}">
                <a16:creationId xmlns:a16="http://schemas.microsoft.com/office/drawing/2014/main" id="{CBCE491E-66A1-4EA1-A572-DE6FB8CB66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77036114"/>
      </p:ext>
    </p:extLst>
  </p:cSld>
  <p:clrMapOvr>
    <a:overrideClrMapping bg1="dk1" tx1="lt1" bg2="dk2" tx2="lt2" accent1="accent1" accent2="accent2" accent3="accent3" accent4="accent4" accent5="accent5" accent6="accent6" hlink="hlink" folHlink="folHlink"/>
  </p:clrMapOvr>
  <p:transition spd="slow" advTm="874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Mentoring and Coaching</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Autofit/>
          </a:bodyPr>
          <a:lstStyle/>
          <a:p>
            <a:r>
              <a:rPr lang="en-GB" dirty="0">
                <a:solidFill>
                  <a:srgbClr val="002060"/>
                </a:solidFill>
                <a:latin typeface="Bahnschrift SemiLight Condensed" panose="020B0502040204020203" pitchFamily="34" charset="0"/>
              </a:rPr>
              <a:t>Mentoring in schools districts means assigning mentors to newly hired staff during the first three years (</a:t>
            </a:r>
            <a:r>
              <a:rPr lang="en-GB" dirty="0" err="1">
                <a:solidFill>
                  <a:srgbClr val="002060"/>
                </a:solidFill>
                <a:latin typeface="Bahnschrift SemiLight Condensed" panose="020B0502040204020203" pitchFamily="34" charset="0"/>
              </a:rPr>
              <a:t>Carr</a:t>
            </a:r>
            <a:r>
              <a:rPr lang="en-GB" dirty="0">
                <a:solidFill>
                  <a:srgbClr val="002060"/>
                </a:solidFill>
                <a:latin typeface="Bahnschrift SemiLight Condensed" panose="020B0502040204020203" pitchFamily="34" charset="0"/>
              </a:rPr>
              <a:t> et al 2017)</a:t>
            </a:r>
          </a:p>
          <a:p>
            <a:r>
              <a:rPr lang="en-GB" dirty="0">
                <a:solidFill>
                  <a:srgbClr val="002060"/>
                </a:solidFill>
                <a:latin typeface="Bahnschrift SemiLight Condensed" panose="020B0502040204020203" pitchFamily="34" charset="0"/>
              </a:rPr>
              <a:t>A coach within a school, will help individuals with individualized professional guidance through conversations about methods and performance (Lofthouse et al cited in </a:t>
            </a:r>
            <a:r>
              <a:rPr lang="en-GB" dirty="0" err="1">
                <a:solidFill>
                  <a:srgbClr val="002060"/>
                </a:solidFill>
                <a:latin typeface="Bahnschrift SemiLight Condensed" panose="020B0502040204020203" pitchFamily="34" charset="0"/>
              </a:rPr>
              <a:t>Carr</a:t>
            </a:r>
            <a:r>
              <a:rPr lang="en-GB" dirty="0">
                <a:solidFill>
                  <a:srgbClr val="002060"/>
                </a:solidFill>
                <a:latin typeface="Bahnschrift SemiLight Condensed" panose="020B0502040204020203" pitchFamily="34" charset="0"/>
              </a:rPr>
              <a:t> 2017)</a:t>
            </a:r>
          </a:p>
          <a:p>
            <a:r>
              <a:rPr lang="en-GB" dirty="0">
                <a:solidFill>
                  <a:srgbClr val="002060"/>
                </a:solidFill>
                <a:latin typeface="Bahnschrift SemiLight Condensed" panose="020B0502040204020203" pitchFamily="34" charset="0"/>
              </a:rPr>
              <a:t>Coaching helps uncover the </a:t>
            </a:r>
            <a:r>
              <a:rPr lang="en-GB" dirty="0" err="1">
                <a:solidFill>
                  <a:srgbClr val="002060"/>
                </a:solidFill>
                <a:latin typeface="Bahnschrift SemiLight Condensed" panose="020B0502040204020203" pitchFamily="34" charset="0"/>
              </a:rPr>
              <a:t>coachee’s</a:t>
            </a:r>
            <a:r>
              <a:rPr lang="en-GB" dirty="0">
                <a:solidFill>
                  <a:srgbClr val="002060"/>
                </a:solidFill>
                <a:latin typeface="Bahnschrift SemiLight Condensed" panose="020B0502040204020203" pitchFamily="34" charset="0"/>
              </a:rPr>
              <a:t> expertise, needs and concerns (</a:t>
            </a:r>
            <a:r>
              <a:rPr lang="en-GB" dirty="0" err="1">
                <a:solidFill>
                  <a:srgbClr val="002060"/>
                </a:solidFill>
                <a:latin typeface="Bahnschrift SemiLight Condensed" panose="020B0502040204020203" pitchFamily="34" charset="0"/>
              </a:rPr>
              <a:t>Carr</a:t>
            </a:r>
            <a:r>
              <a:rPr lang="en-GB" dirty="0">
                <a:solidFill>
                  <a:srgbClr val="002060"/>
                </a:solidFill>
                <a:latin typeface="Bahnschrift SemiLight Condensed" panose="020B0502040204020203" pitchFamily="34" charset="0"/>
              </a:rPr>
              <a:t> et al 2017)</a:t>
            </a:r>
          </a:p>
          <a:p>
            <a:r>
              <a:rPr lang="en-GB" dirty="0">
                <a:solidFill>
                  <a:srgbClr val="002060"/>
                </a:solidFill>
                <a:latin typeface="Bahnschrift SemiLight Condensed" panose="020B0502040204020203" pitchFamily="34" charset="0"/>
              </a:rPr>
              <a:t>In mentoring, the more experienced teacher leads the evaluating and goal setting, whereas in coaching, the coachee has more involvement with the targets that will be set (</a:t>
            </a:r>
            <a:r>
              <a:rPr lang="en-GB" dirty="0" err="1">
                <a:solidFill>
                  <a:srgbClr val="002060"/>
                </a:solidFill>
                <a:latin typeface="Bahnschrift SemiLight Condensed" panose="020B0502040204020203" pitchFamily="34" charset="0"/>
              </a:rPr>
              <a:t>Carr</a:t>
            </a:r>
            <a:r>
              <a:rPr lang="en-GB" dirty="0">
                <a:solidFill>
                  <a:srgbClr val="002060"/>
                </a:solidFill>
                <a:latin typeface="Bahnschrift SemiLight Condensed" panose="020B0502040204020203" pitchFamily="34" charset="0"/>
              </a:rPr>
              <a:t> et al 2017)</a:t>
            </a:r>
          </a:p>
        </p:txBody>
      </p:sp>
      <p:pic>
        <p:nvPicPr>
          <p:cNvPr id="7" name="Audio 6">
            <a:hlinkClick r:id="" action="ppaction://media"/>
            <a:extLst>
              <a:ext uri="{FF2B5EF4-FFF2-40B4-BE49-F238E27FC236}">
                <a16:creationId xmlns:a16="http://schemas.microsoft.com/office/drawing/2014/main" id="{3F171553-9478-49E4-A5B4-282B5C8117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6688426"/>
      </p:ext>
    </p:extLst>
  </p:cSld>
  <p:clrMapOvr>
    <a:overrideClrMapping bg1="dk1" tx1="lt1" bg2="dk2" tx2="lt2" accent1="accent1" accent2="accent2" accent3="accent3" accent4="accent4" accent5="accent5" accent6="accent6" hlink="hlink" folHlink="folHlink"/>
  </p:clrMapOvr>
  <p:transition spd="slow" advTm="6552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fontScale="90000"/>
          </a:bodyPr>
          <a:lstStyle/>
          <a:p>
            <a:r>
              <a:rPr lang="en-GB" sz="5400" dirty="0">
                <a:solidFill>
                  <a:schemeClr val="accent2"/>
                </a:solidFill>
                <a:latin typeface="Bahnschrift SemiLight Condensed" panose="020B0502040204020203" pitchFamily="34" charset="0"/>
              </a:rPr>
              <a:t>Whose responsibility is it to implement change?</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Autofit/>
          </a:bodyPr>
          <a:lstStyle/>
          <a:p>
            <a:r>
              <a:rPr lang="en-GB" dirty="0">
                <a:solidFill>
                  <a:srgbClr val="002060"/>
                </a:solidFill>
                <a:latin typeface="Bahnschrift SemiLight Condensed" panose="020B0502040204020203" pitchFamily="34" charset="0"/>
              </a:rPr>
              <a:t>Educational management involves carrying the responsibility for the proper functioning of a system in an educational institution in which others participate. </a:t>
            </a:r>
          </a:p>
          <a:p>
            <a:r>
              <a:rPr lang="en-GB" dirty="0">
                <a:solidFill>
                  <a:srgbClr val="002060"/>
                </a:solidFill>
                <a:latin typeface="Bahnschrift SemiLight Condensed" panose="020B0502040204020203" pitchFamily="34" charset="0"/>
              </a:rPr>
              <a:t>Educational managers carry responsibility but not always entail actions, although may prompt them</a:t>
            </a:r>
          </a:p>
          <a:p>
            <a:r>
              <a:rPr lang="en-GB" dirty="0">
                <a:solidFill>
                  <a:srgbClr val="002060"/>
                </a:solidFill>
                <a:latin typeface="Bahnschrift SemiLight Condensed" panose="020B0502040204020203" pitchFamily="34" charset="0"/>
              </a:rPr>
              <a:t>Educational leaders influence others in educational settings to achieve goals and involves actions of some kind. This requires authority</a:t>
            </a:r>
          </a:p>
          <a:p>
            <a:endParaRPr lang="en-GB" dirty="0">
              <a:solidFill>
                <a:srgbClr val="002060"/>
              </a:solidFill>
              <a:latin typeface="Bahnschrift SemiLight Condensed" panose="020B0502040204020203" pitchFamily="34" charset="0"/>
            </a:endParaRPr>
          </a:p>
          <a:p>
            <a:pPr marL="0" indent="0">
              <a:buNone/>
            </a:pPr>
            <a:r>
              <a:rPr lang="en-GB" dirty="0">
                <a:solidFill>
                  <a:srgbClr val="002060"/>
                </a:solidFill>
                <a:latin typeface="Bahnschrift SemiLight Condensed" panose="020B0502040204020203" pitchFamily="34" charset="0"/>
              </a:rPr>
              <a:t>Connolly et al (2017)</a:t>
            </a:r>
          </a:p>
        </p:txBody>
      </p:sp>
      <p:pic>
        <p:nvPicPr>
          <p:cNvPr id="2" name="Audio 1">
            <a:hlinkClick r:id="" action="ppaction://media"/>
            <a:extLst>
              <a:ext uri="{FF2B5EF4-FFF2-40B4-BE49-F238E27FC236}">
                <a16:creationId xmlns:a16="http://schemas.microsoft.com/office/drawing/2014/main" id="{9B1B15A3-509F-46EF-8D40-7FC4AE86B4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7483292"/>
      </p:ext>
    </p:extLst>
  </p:cSld>
  <p:clrMapOvr>
    <a:overrideClrMapping bg1="dk1" tx1="lt1" bg2="dk2" tx2="lt2" accent1="accent1" accent2="accent2" accent3="accent3" accent4="accent4" accent5="accent5" accent6="accent6" hlink="hlink" folHlink="folHlink"/>
  </p:clrMapOvr>
  <p:transition spd="slow" advTm="7583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p:txBody>
          <a:bodyPr>
            <a:normAutofit/>
          </a:bodyPr>
          <a:lstStyle/>
          <a:p>
            <a:r>
              <a:rPr lang="en-GB" sz="5400" dirty="0">
                <a:solidFill>
                  <a:schemeClr val="accent2"/>
                </a:solidFill>
                <a:latin typeface="Bahnschrift SemiLight Condensed" panose="020B0502040204020203" pitchFamily="34" charset="0"/>
              </a:rPr>
              <a:t>Summary</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p:txBody>
          <a:bodyPr>
            <a:noAutofit/>
          </a:bodyPr>
          <a:lstStyle/>
          <a:p>
            <a:r>
              <a:rPr lang="en-GB" dirty="0">
                <a:solidFill>
                  <a:srgbClr val="002060"/>
                </a:solidFill>
                <a:latin typeface="Bahnschrift SemiLight Condensed" panose="020B0502040204020203" pitchFamily="34" charset="0"/>
              </a:rPr>
              <a:t>The government points to headteachers having the responsibility to implement change in educational settings and to get their staff on board</a:t>
            </a:r>
          </a:p>
          <a:p>
            <a:r>
              <a:rPr lang="en-GB" dirty="0">
                <a:solidFill>
                  <a:srgbClr val="002060"/>
                </a:solidFill>
                <a:latin typeface="Bahnschrift SemiLight Condensed" panose="020B0502040204020203" pitchFamily="34" charset="0"/>
              </a:rPr>
              <a:t>I believe to do this headteachers need to be open and honest with their staff, perhaps by arranging a meeting with their staff about the upcoming change</a:t>
            </a:r>
          </a:p>
          <a:p>
            <a:r>
              <a:rPr lang="en-GB" dirty="0">
                <a:solidFill>
                  <a:srgbClr val="002060"/>
                </a:solidFill>
                <a:latin typeface="Bahnschrift SemiLight Condensed" panose="020B0502040204020203" pitchFamily="34" charset="0"/>
              </a:rPr>
              <a:t>Headteacher should make it clear that this is new to everyone, and they are all learning together and involve their staff in the change as much as possible</a:t>
            </a:r>
          </a:p>
          <a:p>
            <a:r>
              <a:rPr lang="en-GB" dirty="0">
                <a:solidFill>
                  <a:srgbClr val="002060"/>
                </a:solidFill>
                <a:latin typeface="Bahnschrift SemiLight Condensed" panose="020B0502040204020203" pitchFamily="34" charset="0"/>
              </a:rPr>
              <a:t>Follow up meetings should be held as an opportunity for staff to discuss, review and provide feedback</a:t>
            </a:r>
          </a:p>
          <a:p>
            <a:r>
              <a:rPr lang="en-GB" dirty="0">
                <a:solidFill>
                  <a:srgbClr val="002060"/>
                </a:solidFill>
                <a:latin typeface="Bahnschrift SemiLight Condensed" panose="020B0502040204020203" pitchFamily="34" charset="0"/>
              </a:rPr>
              <a:t>Staff should be given the opportunity to speak to the headteacher when required</a:t>
            </a:r>
          </a:p>
          <a:p>
            <a:r>
              <a:rPr lang="en-GB" dirty="0">
                <a:solidFill>
                  <a:srgbClr val="002060"/>
                </a:solidFill>
                <a:latin typeface="Bahnschrift SemiLight Condensed" panose="020B0502040204020203" pitchFamily="34" charset="0"/>
              </a:rPr>
              <a:t>Staff should be given the opportunity for coaching and/or mentoring during the change process</a:t>
            </a:r>
          </a:p>
          <a:p>
            <a:endParaRPr lang="en-GB" dirty="0">
              <a:solidFill>
                <a:srgbClr val="002060"/>
              </a:solidFill>
              <a:latin typeface="Bahnschrift SemiLight Condensed" panose="020B0502040204020203" pitchFamily="34" charset="0"/>
            </a:endParaRPr>
          </a:p>
        </p:txBody>
      </p:sp>
      <p:pic>
        <p:nvPicPr>
          <p:cNvPr id="3" name="Audio 2">
            <a:hlinkClick r:id="" action="ppaction://media"/>
            <a:extLst>
              <a:ext uri="{FF2B5EF4-FFF2-40B4-BE49-F238E27FC236}">
                <a16:creationId xmlns:a16="http://schemas.microsoft.com/office/drawing/2014/main" id="{5399EED9-05E4-4B54-B636-E73421C435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0959617"/>
      </p:ext>
    </p:extLst>
  </p:cSld>
  <p:clrMapOvr>
    <a:overrideClrMapping bg1="dk1" tx1="lt1" bg2="dk2" tx2="lt2" accent1="accent1" accent2="accent2" accent3="accent3" accent4="accent4" accent5="accent5" accent6="accent6" hlink="hlink" folHlink="folHlink"/>
  </p:clrMapOvr>
  <p:transition spd="slow" advTm="7375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5"/>
          <a:srcRect l="2023" t="22226" r="7068"/>
          <a:stretch/>
        </p:blipFill>
        <p:spPr>
          <a:xfrm>
            <a:off x="20" y="10"/>
            <a:ext cx="12191980" cy="6857990"/>
          </a:xfrm>
          <a:prstGeom prst="rect">
            <a:avLst/>
          </a:prstGeom>
        </p:spPr>
      </p:pic>
      <p:sp>
        <p:nvSpPr>
          <p:cNvPr id="4" name="Title 3">
            <a:extLst>
              <a:ext uri="{FF2B5EF4-FFF2-40B4-BE49-F238E27FC236}">
                <a16:creationId xmlns:a16="http://schemas.microsoft.com/office/drawing/2014/main" id="{686A895D-827B-4696-8D42-2E8DE08216F2}"/>
              </a:ext>
            </a:extLst>
          </p:cNvPr>
          <p:cNvSpPr>
            <a:spLocks noGrp="1"/>
          </p:cNvSpPr>
          <p:nvPr>
            <p:ph type="title"/>
          </p:nvPr>
        </p:nvSpPr>
        <p:spPr>
          <a:xfrm>
            <a:off x="0" y="-252095"/>
            <a:ext cx="10515600" cy="1325563"/>
          </a:xfrm>
        </p:spPr>
        <p:txBody>
          <a:bodyPr>
            <a:normAutofit/>
          </a:bodyPr>
          <a:lstStyle/>
          <a:p>
            <a:r>
              <a:rPr lang="en-GB" sz="5400" dirty="0">
                <a:solidFill>
                  <a:schemeClr val="accent2"/>
                </a:solidFill>
                <a:latin typeface="Bahnschrift SemiLight Condensed" panose="020B0502040204020203" pitchFamily="34" charset="0"/>
              </a:rPr>
              <a:t>References</a:t>
            </a:r>
          </a:p>
        </p:txBody>
      </p:sp>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a:xfrm>
            <a:off x="0" y="751204"/>
            <a:ext cx="12191980" cy="6106796"/>
          </a:xfrm>
        </p:spPr>
        <p:txBody>
          <a:bodyPr>
            <a:noAutofit/>
          </a:bodyPr>
          <a:lstStyle/>
          <a:p>
            <a:r>
              <a:rPr lang="en-GB" dirty="0">
                <a:solidFill>
                  <a:srgbClr val="002060"/>
                </a:solidFill>
                <a:latin typeface="Bahnschrift SemiLight Condensed" panose="020B0502040204020203" pitchFamily="34" charset="0"/>
              </a:rPr>
              <a:t>Changingminds.org (N.D) </a:t>
            </a:r>
            <a:r>
              <a:rPr lang="en-GB" i="1" dirty="0">
                <a:solidFill>
                  <a:srgbClr val="002060"/>
                </a:solidFill>
                <a:latin typeface="Bahnschrift SemiLight Condensed" panose="020B0502040204020203" pitchFamily="34" charset="0"/>
              </a:rPr>
              <a:t>Lewin’s Freeze Phases, </a:t>
            </a:r>
            <a:r>
              <a:rPr lang="en-GB" dirty="0">
                <a:solidFill>
                  <a:srgbClr val="002060"/>
                </a:solidFill>
                <a:latin typeface="Bahnschrift SemiLight Condensed" panose="020B0502040204020203" pitchFamily="34" charset="0"/>
              </a:rPr>
              <a:t>Available at: </a:t>
            </a:r>
            <a:r>
              <a:rPr lang="en-GB" dirty="0">
                <a:solidFill>
                  <a:srgbClr val="002060"/>
                </a:solidFill>
                <a:latin typeface="Bahnschrift SemiLight Condensed" panose="020B0502040204020203" pitchFamily="34" charset="0"/>
                <a:hlinkClick r:id="rId6"/>
              </a:rPr>
              <a:t>http://changingminds.org/disciplines/change_management/lewin_change/lewin_change.htm</a:t>
            </a:r>
            <a:r>
              <a:rPr lang="en-GB" dirty="0">
                <a:solidFill>
                  <a:srgbClr val="002060"/>
                </a:solidFill>
                <a:latin typeface="Bahnschrift SemiLight Condensed" panose="020B0502040204020203" pitchFamily="34" charset="0"/>
              </a:rPr>
              <a:t>   (Accessed: 13/01/20)</a:t>
            </a:r>
          </a:p>
          <a:p>
            <a:r>
              <a:rPr lang="en-GB" dirty="0">
                <a:solidFill>
                  <a:srgbClr val="002060"/>
                </a:solidFill>
                <a:latin typeface="Bahnschrift SemiLight Condensed" panose="020B0502040204020203" pitchFamily="34" charset="0"/>
              </a:rPr>
              <a:t>Department of Education (2019) </a:t>
            </a:r>
            <a:r>
              <a:rPr lang="en-GB" i="1" dirty="0">
                <a:solidFill>
                  <a:srgbClr val="002060"/>
                </a:solidFill>
                <a:latin typeface="Bahnschrift SemiLight Condensed" panose="020B0502040204020203" pitchFamily="34" charset="0"/>
              </a:rPr>
              <a:t>Digital 2030 – A Strategic  framework for post-16 digital learning in Wales, </a:t>
            </a:r>
            <a:r>
              <a:rPr lang="en-GB" dirty="0">
                <a:solidFill>
                  <a:srgbClr val="002060"/>
                </a:solidFill>
                <a:latin typeface="Bahnschrift SemiLight Condensed" panose="020B0502040204020203" pitchFamily="34" charset="0"/>
              </a:rPr>
              <a:t>Available at: </a:t>
            </a:r>
            <a:r>
              <a:rPr lang="en-GB" dirty="0">
                <a:latin typeface="Bahnschrift SemiLight Condensed" panose="020B0502040204020203" pitchFamily="34" charset="0"/>
                <a:hlinkClick r:id="rId7"/>
              </a:rPr>
              <a:t>https://gov.wales/sites/default/files/publications/2019-06/digital-2030-a-strategic-framework-for-post-16-digital-learning-in-wales.pdf</a:t>
            </a:r>
            <a:r>
              <a:rPr lang="en-GB" dirty="0">
                <a:latin typeface="Bahnschrift SemiLight Condensed" panose="020B0502040204020203" pitchFamily="34" charset="0"/>
              </a:rPr>
              <a:t> </a:t>
            </a:r>
            <a:r>
              <a:rPr lang="en-GB" dirty="0">
                <a:solidFill>
                  <a:srgbClr val="002060"/>
                </a:solidFill>
                <a:latin typeface="Bahnschrift SemiLight Condensed" panose="020B0502040204020203" pitchFamily="34" charset="0"/>
              </a:rPr>
              <a:t>(Accessed: 04/02/20)</a:t>
            </a:r>
          </a:p>
          <a:p>
            <a:r>
              <a:rPr lang="en-GB" dirty="0">
                <a:solidFill>
                  <a:srgbClr val="002060"/>
                </a:solidFill>
                <a:latin typeface="Bahnschrift SemiLight Condensed" panose="020B0502040204020203" pitchFamily="34" charset="0"/>
              </a:rPr>
              <a:t>Department of Education (2015) </a:t>
            </a:r>
            <a:r>
              <a:rPr lang="en-GB" i="1" dirty="0">
                <a:solidFill>
                  <a:srgbClr val="002060"/>
                </a:solidFill>
                <a:latin typeface="Bahnschrift SemiLight Condensed" panose="020B0502040204020203" pitchFamily="34" charset="0"/>
              </a:rPr>
              <a:t>Leadership and primary school improvement </a:t>
            </a:r>
            <a:r>
              <a:rPr lang="en-GB" dirty="0">
                <a:solidFill>
                  <a:srgbClr val="002060"/>
                </a:solidFill>
                <a:latin typeface="Bahnschrift SemiLight Condensed" panose="020B0502040204020203" pitchFamily="34" charset="0"/>
              </a:rPr>
              <a:t>, Available at: </a:t>
            </a:r>
            <a:r>
              <a:rPr lang="en-GB" dirty="0">
                <a:latin typeface="Bahnschrift SemiLight Condensed" panose="020B0502040204020203" pitchFamily="34" charset="0"/>
                <a:hlinkClick r:id="rId8"/>
              </a:rPr>
              <a:t>https://www.estyn.gov.wales/thematic-reports/leadership-and-primary-school-improvement</a:t>
            </a:r>
            <a:r>
              <a:rPr lang="en-GB" dirty="0">
                <a:latin typeface="Bahnschrift SemiLight Condensed" panose="020B0502040204020203" pitchFamily="34" charset="0"/>
              </a:rPr>
              <a:t> </a:t>
            </a:r>
            <a:r>
              <a:rPr lang="en-GB" dirty="0">
                <a:solidFill>
                  <a:srgbClr val="002060"/>
                </a:solidFill>
                <a:latin typeface="Bahnschrift SemiLight Condensed" panose="020B0502040204020203" pitchFamily="34" charset="0"/>
              </a:rPr>
              <a:t>(Accessed: 04/02/20</a:t>
            </a:r>
          </a:p>
          <a:p>
            <a:r>
              <a:rPr lang="en-GB" dirty="0">
                <a:solidFill>
                  <a:srgbClr val="002060"/>
                </a:solidFill>
                <a:latin typeface="Bahnschrift SemiLight Condensed" panose="020B0502040204020203" pitchFamily="34" charset="0"/>
              </a:rPr>
              <a:t>Department of Education (2019) </a:t>
            </a:r>
            <a:r>
              <a:rPr lang="en-GB" i="1" dirty="0">
                <a:solidFill>
                  <a:srgbClr val="002060"/>
                </a:solidFill>
                <a:latin typeface="Bahnschrift SemiLight Condensed" panose="020B0502040204020203" pitchFamily="34" charset="0"/>
              </a:rPr>
              <a:t>Professional standards</a:t>
            </a:r>
            <a:r>
              <a:rPr lang="en-GB" dirty="0">
                <a:solidFill>
                  <a:srgbClr val="002060"/>
                </a:solidFill>
                <a:latin typeface="Bahnschrift SemiLight Condensed" panose="020B0502040204020203" pitchFamily="34" charset="0"/>
              </a:rPr>
              <a:t>, Available at</a:t>
            </a:r>
            <a:r>
              <a:rPr lang="en-GB" i="1" dirty="0">
                <a:solidFill>
                  <a:srgbClr val="002060"/>
                </a:solidFill>
                <a:latin typeface="Bahnschrift SemiLight Condensed" panose="020B0502040204020203" pitchFamily="34" charset="0"/>
              </a:rPr>
              <a:t>: </a:t>
            </a:r>
            <a:r>
              <a:rPr lang="en-GB" dirty="0">
                <a:latin typeface="Bahnschrift SemiLight Condensed" panose="020B0502040204020203" pitchFamily="34" charset="0"/>
                <a:hlinkClick r:id="rId9"/>
              </a:rPr>
              <a:t>https://hwb.gov.wales/professional-development/professional-standards/</a:t>
            </a:r>
            <a:r>
              <a:rPr lang="en-GB" i="1" dirty="0">
                <a:solidFill>
                  <a:srgbClr val="002060"/>
                </a:solidFill>
                <a:latin typeface="Bahnschrift SemiLight Condensed" panose="020B0502040204020203" pitchFamily="34" charset="0"/>
              </a:rPr>
              <a:t> (</a:t>
            </a:r>
            <a:r>
              <a:rPr lang="en-GB" dirty="0">
                <a:solidFill>
                  <a:srgbClr val="002060"/>
                </a:solidFill>
                <a:latin typeface="Bahnschrift SemiLight Condensed" panose="020B0502040204020203" pitchFamily="34" charset="0"/>
              </a:rPr>
              <a:t>Accessed: 04/02/20)</a:t>
            </a:r>
          </a:p>
          <a:p>
            <a:r>
              <a:rPr lang="en-GB" dirty="0">
                <a:solidFill>
                  <a:srgbClr val="002060"/>
                </a:solidFill>
                <a:latin typeface="Bahnschrift SemiLight Condensed" panose="020B0502040204020203" pitchFamily="34" charset="0"/>
              </a:rPr>
              <a:t>Department of Education (2015) </a:t>
            </a:r>
            <a:r>
              <a:rPr lang="en-GB" i="1" dirty="0">
                <a:solidFill>
                  <a:srgbClr val="002060"/>
                </a:solidFill>
                <a:latin typeface="Bahnschrift SemiLight Condensed" panose="020B0502040204020203" pitchFamily="34" charset="0"/>
              </a:rPr>
              <a:t>Successful Futures, </a:t>
            </a:r>
            <a:r>
              <a:rPr lang="en-GB" dirty="0">
                <a:solidFill>
                  <a:srgbClr val="002060"/>
                </a:solidFill>
                <a:latin typeface="Bahnschrift SemiLight Condensed" panose="020B0502040204020203" pitchFamily="34" charset="0"/>
              </a:rPr>
              <a:t>Available at :</a:t>
            </a:r>
            <a:r>
              <a:rPr lang="en-GB" dirty="0">
                <a:latin typeface="Bahnschrift SemiLight Condensed" panose="020B0502040204020203" pitchFamily="34" charset="0"/>
                <a:hlinkClick r:id="rId10"/>
              </a:rPr>
              <a:t>https://</a:t>
            </a:r>
            <a:r>
              <a:rPr lang="en-GB" dirty="0" err="1">
                <a:latin typeface="Bahnschrift SemiLight Condensed" panose="020B0502040204020203" pitchFamily="34" charset="0"/>
                <a:hlinkClick r:id="rId10"/>
              </a:rPr>
              <a:t>gov.wales</a:t>
            </a:r>
            <a:r>
              <a:rPr lang="en-GB" dirty="0">
                <a:latin typeface="Bahnschrift SemiLight Condensed" panose="020B0502040204020203" pitchFamily="34" charset="0"/>
                <a:hlinkClick r:id="rId10"/>
              </a:rPr>
              <a:t>/sites/default/files/publications/2018-03/succesful-futures-a-summary-of-professor-graham-donaldsons-report.pdf</a:t>
            </a:r>
            <a:r>
              <a:rPr lang="en-GB" dirty="0">
                <a:solidFill>
                  <a:srgbClr val="002060"/>
                </a:solidFill>
                <a:latin typeface="Bahnschrift SemiLight Condensed" panose="020B0502040204020203" pitchFamily="34" charset="0"/>
              </a:rPr>
              <a:t> (Accessed: 04/02/20)</a:t>
            </a:r>
          </a:p>
          <a:p>
            <a:endParaRPr lang="en-GB" dirty="0">
              <a:solidFill>
                <a:srgbClr val="002060"/>
              </a:solidFill>
              <a:latin typeface="Bahnschrift SemiLight Condensed" panose="020B0502040204020203" pitchFamily="34" charset="0"/>
            </a:endParaRPr>
          </a:p>
        </p:txBody>
      </p:sp>
      <p:pic>
        <p:nvPicPr>
          <p:cNvPr id="2" name="Audio 1">
            <a:hlinkClick r:id="" action="ppaction://media"/>
            <a:extLst>
              <a:ext uri="{FF2B5EF4-FFF2-40B4-BE49-F238E27FC236}">
                <a16:creationId xmlns:a16="http://schemas.microsoft.com/office/drawing/2014/main" id="{C1F4A211-4AF9-4A6F-BAA0-AFA68B88CC6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62714697"/>
      </p:ext>
    </p:extLst>
  </p:cSld>
  <p:clrMapOvr>
    <a:overrideClrMapping bg1="dk1" tx1="lt1" bg2="dk2" tx2="lt2" accent1="accent1" accent2="accent2" accent3="accent3" accent4="accent4" accent5="accent5" accent6="accent6" hlink="hlink" folHlink="folHlink"/>
  </p:clrMapOvr>
  <p:transition spd="slow" advTm="71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3"/>
          <a:srcRect l="2023" t="22226" r="7068"/>
          <a:stretch/>
        </p:blipFill>
        <p:spPr>
          <a:xfrm>
            <a:off x="20" y="10"/>
            <a:ext cx="12191980" cy="6857990"/>
          </a:xfrm>
          <a:prstGeom prst="rect">
            <a:avLst/>
          </a:prstGeom>
        </p:spPr>
      </p:pic>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a:xfrm>
            <a:off x="0" y="0"/>
            <a:ext cx="12192000" cy="6858000"/>
          </a:xfrm>
        </p:spPr>
        <p:txBody>
          <a:bodyPr>
            <a:noAutofit/>
          </a:bodyPr>
          <a:lstStyle/>
          <a:p>
            <a:r>
              <a:rPr lang="en-US" dirty="0">
                <a:solidFill>
                  <a:srgbClr val="002060"/>
                </a:solidFill>
                <a:latin typeface="Bahnschrift SemiLight Condensed" panose="020B0502040204020203" pitchFamily="34" charset="0"/>
              </a:rPr>
              <a:t>Education Workforce Council, </a:t>
            </a:r>
            <a:r>
              <a:rPr lang="en-US" i="1" dirty="0">
                <a:solidFill>
                  <a:srgbClr val="002060"/>
                </a:solidFill>
                <a:latin typeface="Bahnschrift SemiLight Condensed" panose="020B0502040204020203" pitchFamily="34" charset="0"/>
              </a:rPr>
              <a:t>Jacquie Turnbull- The Challenge of Leadership in Education, </a:t>
            </a:r>
            <a:r>
              <a:rPr lang="en-US" dirty="0">
                <a:solidFill>
                  <a:srgbClr val="002060"/>
                </a:solidFill>
                <a:latin typeface="Bahnschrift SemiLight Condensed" panose="020B0502040204020203" pitchFamily="34" charset="0"/>
              </a:rPr>
              <a:t>Available at</a:t>
            </a:r>
            <a:r>
              <a:rPr lang="en-US" dirty="0">
                <a:latin typeface="Bahnschrift SemiLight Condensed" panose="020B0502040204020203" pitchFamily="34" charset="0"/>
              </a:rPr>
              <a:t>: </a:t>
            </a:r>
            <a:r>
              <a:rPr lang="en-US" dirty="0">
                <a:latin typeface="Bahnschrift SemiLight Condensed" panose="020B0502040204020203" pitchFamily="34" charset="0"/>
                <a:hlinkClick r:id="rId4"/>
              </a:rPr>
              <a:t>http://www.ewc.wales/site/index.php/en/about/staff-room/son/43-english/about/blog-archive/92-jacquie-turnbull-the-challenge-of-leadership-in-education</a:t>
            </a:r>
            <a:r>
              <a:rPr lang="en-US" dirty="0">
                <a:latin typeface="Bahnschrift SemiLight Condensed" panose="020B0502040204020203" pitchFamily="34" charset="0"/>
              </a:rPr>
              <a:t> </a:t>
            </a:r>
            <a:r>
              <a:rPr lang="en-US" dirty="0">
                <a:solidFill>
                  <a:srgbClr val="002060"/>
                </a:solidFill>
                <a:latin typeface="Bahnschrift SemiLight Condensed" panose="020B0502040204020203" pitchFamily="34" charset="0"/>
              </a:rPr>
              <a:t>(Accessed on 13/01/2020)</a:t>
            </a:r>
          </a:p>
          <a:p>
            <a:r>
              <a:rPr lang="en-US" dirty="0">
                <a:solidFill>
                  <a:srgbClr val="002060"/>
                </a:solidFill>
                <a:latin typeface="Bahnschrift SemiLight Condensed" panose="020B0502040204020203" pitchFamily="34" charset="0"/>
              </a:rPr>
              <a:t>James P. </a:t>
            </a:r>
            <a:r>
              <a:rPr lang="en-US" dirty="0" err="1">
                <a:solidFill>
                  <a:srgbClr val="002060"/>
                </a:solidFill>
                <a:latin typeface="Bahnschrift SemiLight Condensed" panose="020B0502040204020203" pitchFamily="34" charset="0"/>
              </a:rPr>
              <a:t>Spillance</a:t>
            </a:r>
            <a:r>
              <a:rPr lang="en-US" dirty="0">
                <a:solidFill>
                  <a:srgbClr val="002060"/>
                </a:solidFill>
                <a:latin typeface="Bahnschrift SemiLight Condensed" panose="020B0502040204020203" pitchFamily="34" charset="0"/>
              </a:rPr>
              <a:t> (2005</a:t>
            </a:r>
            <a:r>
              <a:rPr lang="en-US" i="1" dirty="0">
                <a:solidFill>
                  <a:srgbClr val="002060"/>
                </a:solidFill>
                <a:latin typeface="Bahnschrift SemiLight Condensed" panose="020B0502040204020203" pitchFamily="34" charset="0"/>
              </a:rPr>
              <a:t>) ‘Distributed Leadership’, </a:t>
            </a:r>
            <a:r>
              <a:rPr lang="en-US" dirty="0">
                <a:solidFill>
                  <a:srgbClr val="002060"/>
                </a:solidFill>
                <a:latin typeface="Bahnschrift SemiLight Condensed" panose="020B0502040204020203" pitchFamily="34" charset="0"/>
              </a:rPr>
              <a:t>The Educational Forum, 62:2, 143-150, DOI: 10. 1080/00131720508984678</a:t>
            </a:r>
            <a:endParaRPr lang="en-GB" dirty="0">
              <a:solidFill>
                <a:srgbClr val="002060"/>
              </a:solidFill>
              <a:latin typeface="Bahnschrift SemiLight Condensed" panose="020B0502040204020203" pitchFamily="34" charset="0"/>
            </a:endParaRPr>
          </a:p>
          <a:p>
            <a:r>
              <a:rPr lang="en-GB" dirty="0">
                <a:solidFill>
                  <a:srgbClr val="002060"/>
                </a:solidFill>
                <a:latin typeface="Bahnschrift SemiLight Condensed" panose="020B0502040204020203" pitchFamily="34" charset="0"/>
              </a:rPr>
              <a:t>Jacky Lumby (2013) </a:t>
            </a:r>
            <a:r>
              <a:rPr lang="en-GB" i="1" dirty="0">
                <a:solidFill>
                  <a:srgbClr val="002060"/>
                </a:solidFill>
                <a:latin typeface="Bahnschrift SemiLight Condensed" panose="020B0502040204020203" pitchFamily="34" charset="0"/>
              </a:rPr>
              <a:t>‘Distributed Leader: The Uses and Abuses of Power’ , </a:t>
            </a:r>
            <a:r>
              <a:rPr lang="en-GB" dirty="0">
                <a:solidFill>
                  <a:srgbClr val="002060"/>
                </a:solidFill>
                <a:latin typeface="Bahnschrift SemiLight Condensed" panose="020B0502040204020203" pitchFamily="34" charset="0"/>
              </a:rPr>
              <a:t>Educational Management Administration &amp; Leadership (</a:t>
            </a:r>
            <a:r>
              <a:rPr lang="en-GB" dirty="0" err="1">
                <a:solidFill>
                  <a:srgbClr val="002060"/>
                </a:solidFill>
                <a:latin typeface="Bahnschrift SemiLight Condensed" panose="020B0502040204020203" pitchFamily="34" charset="0"/>
              </a:rPr>
              <a:t>emal</a:t>
            </a:r>
            <a:r>
              <a:rPr lang="en-GB" dirty="0">
                <a:solidFill>
                  <a:srgbClr val="002060"/>
                </a:solidFill>
                <a:latin typeface="Bahnschrift SemiLight Condensed" panose="020B0502040204020203" pitchFamily="34" charset="0"/>
              </a:rPr>
              <a:t>), 41 (5), 581-597, DOI: 10.1177/1741143213489288</a:t>
            </a:r>
          </a:p>
          <a:p>
            <a:r>
              <a:rPr lang="en-GB" dirty="0">
                <a:solidFill>
                  <a:srgbClr val="002060"/>
                </a:solidFill>
                <a:latin typeface="Bahnschrift SemiLight Condensed" panose="020B0502040204020203" pitchFamily="34" charset="0"/>
              </a:rPr>
              <a:t>Maria </a:t>
            </a:r>
            <a:r>
              <a:rPr lang="en-GB" dirty="0" err="1">
                <a:solidFill>
                  <a:srgbClr val="002060"/>
                </a:solidFill>
                <a:latin typeface="Bahnschrift SemiLight Condensed" panose="020B0502040204020203" pitchFamily="34" charset="0"/>
              </a:rPr>
              <a:t>Tims</a:t>
            </a:r>
            <a:r>
              <a:rPr lang="en-GB" dirty="0">
                <a:solidFill>
                  <a:srgbClr val="002060"/>
                </a:solidFill>
                <a:latin typeface="Bahnschrift SemiLight Condensed" panose="020B0502040204020203" pitchFamily="34" charset="0"/>
              </a:rPr>
              <a:t>, Arnold B. Bakker, </a:t>
            </a:r>
            <a:r>
              <a:rPr lang="en-GB" dirty="0" err="1">
                <a:solidFill>
                  <a:srgbClr val="002060"/>
                </a:solidFill>
                <a:latin typeface="Bahnschrift SemiLight Condensed" panose="020B0502040204020203" pitchFamily="34" charset="0"/>
              </a:rPr>
              <a:t>Despoina</a:t>
            </a:r>
            <a:r>
              <a:rPr lang="en-GB" dirty="0">
                <a:solidFill>
                  <a:srgbClr val="002060"/>
                </a:solidFill>
                <a:latin typeface="Bahnschrift SemiLight Condensed" panose="020B0502040204020203" pitchFamily="34" charset="0"/>
              </a:rPr>
              <a:t> </a:t>
            </a:r>
            <a:r>
              <a:rPr lang="en-GB" dirty="0" err="1">
                <a:solidFill>
                  <a:srgbClr val="002060"/>
                </a:solidFill>
                <a:latin typeface="Bahnschrift SemiLight Condensed" panose="020B0502040204020203" pitchFamily="34" charset="0"/>
              </a:rPr>
              <a:t>Xanthopoulou</a:t>
            </a:r>
            <a:r>
              <a:rPr lang="en-GB" dirty="0">
                <a:solidFill>
                  <a:srgbClr val="002060"/>
                </a:solidFill>
                <a:latin typeface="Bahnschrift SemiLight Condensed" panose="020B0502040204020203" pitchFamily="34" charset="0"/>
              </a:rPr>
              <a:t> (2011</a:t>
            </a:r>
            <a:r>
              <a:rPr lang="en-GB" i="1" dirty="0">
                <a:solidFill>
                  <a:srgbClr val="002060"/>
                </a:solidFill>
                <a:latin typeface="Bahnschrift SemiLight Condensed" panose="020B0502040204020203" pitchFamily="34" charset="0"/>
              </a:rPr>
              <a:t>) ‘Do transformational leaders enhance their followers’ daily work engagement?’ The Leadership Quarterly, </a:t>
            </a:r>
            <a:r>
              <a:rPr lang="en-GB" dirty="0">
                <a:solidFill>
                  <a:srgbClr val="002060"/>
                </a:solidFill>
                <a:latin typeface="Bahnschrift SemiLight Condensed" panose="020B0502040204020203" pitchFamily="34" charset="0"/>
              </a:rPr>
              <a:t>Volume 22, issue 1, 121-131, Available at: </a:t>
            </a:r>
            <a:r>
              <a:rPr lang="en-GB" dirty="0">
                <a:latin typeface="Bahnschrift SemiLight Condensed" panose="020B0502040204020203" pitchFamily="34" charset="0"/>
                <a:hlinkClick r:id="rId5"/>
              </a:rPr>
              <a:t>https://doiorg.ezproxy.uwtsd.ac.uk/10.1016/j.leaqua.2010.12.011</a:t>
            </a:r>
            <a:r>
              <a:rPr lang="en-GB" dirty="0">
                <a:latin typeface="Bahnschrift SemiLight Condensed" panose="020B0502040204020203" pitchFamily="34" charset="0"/>
              </a:rPr>
              <a:t> </a:t>
            </a:r>
            <a:r>
              <a:rPr lang="en-GB" dirty="0">
                <a:solidFill>
                  <a:srgbClr val="002060"/>
                </a:solidFill>
                <a:latin typeface="Bahnschrift SemiLight Condensed" panose="020B0502040204020203" pitchFamily="34" charset="0"/>
              </a:rPr>
              <a:t>(Accessed 13/01/2020)</a:t>
            </a:r>
          </a:p>
          <a:p>
            <a:r>
              <a:rPr lang="en-US" dirty="0">
                <a:solidFill>
                  <a:srgbClr val="002060"/>
                </a:solidFill>
                <a:latin typeface="Bahnschrift SemiLight Condensed" panose="020B0502040204020203" pitchFamily="34" charset="0"/>
              </a:rPr>
              <a:t>Marsha L. </a:t>
            </a:r>
            <a:r>
              <a:rPr lang="en-US" dirty="0" err="1">
                <a:solidFill>
                  <a:srgbClr val="002060"/>
                </a:solidFill>
                <a:latin typeface="Bahnschrift SemiLight Condensed" panose="020B0502040204020203" pitchFamily="34" charset="0"/>
              </a:rPr>
              <a:t>Carr</a:t>
            </a:r>
            <a:r>
              <a:rPr lang="en-US" dirty="0">
                <a:solidFill>
                  <a:srgbClr val="002060"/>
                </a:solidFill>
                <a:latin typeface="Bahnschrift SemiLight Condensed" panose="020B0502040204020203" pitchFamily="34" charset="0"/>
              </a:rPr>
              <a:t>, William Holmes and Kelly Flynn (2017) </a:t>
            </a:r>
            <a:r>
              <a:rPr lang="en-US" i="1" dirty="0">
                <a:solidFill>
                  <a:srgbClr val="002060"/>
                </a:solidFill>
                <a:latin typeface="Bahnschrift SemiLight Condensed" panose="020B0502040204020203" pitchFamily="34" charset="0"/>
              </a:rPr>
              <a:t>‘Using Mentoring, Coaching, and Self- Mentoring to </a:t>
            </a:r>
            <a:r>
              <a:rPr lang="en-US" i="1" dirty="0" err="1">
                <a:solidFill>
                  <a:srgbClr val="002060"/>
                </a:solidFill>
                <a:latin typeface="Bahnschrift SemiLight Condensed" panose="020B0502040204020203" pitchFamily="34" charset="0"/>
              </a:rPr>
              <a:t>Supoprt</a:t>
            </a:r>
            <a:r>
              <a:rPr lang="en-US" i="1" dirty="0">
                <a:solidFill>
                  <a:srgbClr val="002060"/>
                </a:solidFill>
                <a:latin typeface="Bahnschrift SemiLight Condensed" panose="020B0502040204020203" pitchFamily="34" charset="0"/>
              </a:rPr>
              <a:t> Public School Educators’,</a:t>
            </a:r>
            <a:r>
              <a:rPr lang="en-US" dirty="0">
                <a:solidFill>
                  <a:srgbClr val="002060"/>
                </a:solidFill>
                <a:latin typeface="Bahnschrift SemiLight Condensed" panose="020B0502040204020203" pitchFamily="34" charset="0"/>
              </a:rPr>
              <a:t> Clearing House: A Journal of Education Strategies, Issues and Ideas, 90 (4), 116, DOI: 10.1080/00098655.2017.1316624</a:t>
            </a:r>
          </a:p>
          <a:p>
            <a:endParaRPr lang="en-US" i="1" dirty="0">
              <a:solidFill>
                <a:srgbClr val="002060"/>
              </a:solidFill>
              <a:latin typeface="Bahnschrift SemiLight Condensed" panose="020B0502040204020203" pitchFamily="34" charset="0"/>
            </a:endParaRPr>
          </a:p>
        </p:txBody>
      </p:sp>
    </p:spTree>
    <p:extLst>
      <p:ext uri="{BB962C8B-B14F-4D97-AF65-F5344CB8AC3E}">
        <p14:creationId xmlns:p14="http://schemas.microsoft.com/office/powerpoint/2010/main" val="947698164"/>
      </p:ext>
    </p:extLst>
  </p:cSld>
  <p:clrMapOvr>
    <a:overrideClrMapping bg1="dk1" tx1="lt1" bg2="dk2" tx2="lt2" accent1="accent1" accent2="accent2" accent3="accent3" accent4="accent4" accent5="accent5" accent6="accent6" hlink="hlink" folHlink="folHlink"/>
  </p:clrMapOvr>
  <p:transition spd="slow" advTm="2716">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
            <a:extLst>
              <a:ext uri="{FF2B5EF4-FFF2-40B4-BE49-F238E27FC236}">
                <a16:creationId xmlns:a16="http://schemas.microsoft.com/office/drawing/2014/main" id="{387AC706-5E93-4366-AC5D-957510736C8C}"/>
              </a:ext>
            </a:extLst>
          </p:cNvPr>
          <p:cNvPicPr>
            <a:picLocks noChangeAspect="1"/>
          </p:cNvPicPr>
          <p:nvPr/>
        </p:nvPicPr>
        <p:blipFill rotWithShape="1">
          <a:blip r:embed="rId3"/>
          <a:srcRect l="2023" t="22226" r="7068"/>
          <a:stretch/>
        </p:blipFill>
        <p:spPr>
          <a:xfrm>
            <a:off x="20" y="10"/>
            <a:ext cx="12191980" cy="6857990"/>
          </a:xfrm>
          <a:prstGeom prst="rect">
            <a:avLst/>
          </a:prstGeom>
        </p:spPr>
      </p:pic>
      <p:sp>
        <p:nvSpPr>
          <p:cNvPr id="5" name="Content Placeholder 4">
            <a:extLst>
              <a:ext uri="{FF2B5EF4-FFF2-40B4-BE49-F238E27FC236}">
                <a16:creationId xmlns:a16="http://schemas.microsoft.com/office/drawing/2014/main" id="{F01F6E31-7390-4531-8758-5EAAD84E03E5}"/>
              </a:ext>
            </a:extLst>
          </p:cNvPr>
          <p:cNvSpPr>
            <a:spLocks noGrp="1"/>
          </p:cNvSpPr>
          <p:nvPr>
            <p:ph idx="1"/>
          </p:nvPr>
        </p:nvSpPr>
        <p:spPr>
          <a:xfrm>
            <a:off x="0" y="0"/>
            <a:ext cx="12191980" cy="6858000"/>
          </a:xfrm>
        </p:spPr>
        <p:txBody>
          <a:bodyPr>
            <a:noAutofit/>
          </a:bodyPr>
          <a:lstStyle/>
          <a:p>
            <a:r>
              <a:rPr lang="en-US" dirty="0">
                <a:solidFill>
                  <a:srgbClr val="002060"/>
                </a:solidFill>
                <a:latin typeface="Bahnschrift SemiLight Condensed" panose="020B0502040204020203" pitchFamily="34" charset="0"/>
              </a:rPr>
              <a:t>Michael Connolly, Chris James and Michael </a:t>
            </a:r>
            <a:r>
              <a:rPr lang="en-US" dirty="0" err="1">
                <a:solidFill>
                  <a:srgbClr val="002060"/>
                </a:solidFill>
                <a:latin typeface="Bahnschrift SemiLight Condensed" panose="020B0502040204020203" pitchFamily="34" charset="0"/>
              </a:rPr>
              <a:t>Fertig</a:t>
            </a:r>
            <a:r>
              <a:rPr lang="en-US" dirty="0">
                <a:solidFill>
                  <a:srgbClr val="002060"/>
                </a:solidFill>
                <a:latin typeface="Bahnschrift SemiLight Condensed" panose="020B0502040204020203" pitchFamily="34" charset="0"/>
              </a:rPr>
              <a:t> (2017) </a:t>
            </a:r>
            <a:r>
              <a:rPr lang="en-US" i="1" dirty="0">
                <a:solidFill>
                  <a:srgbClr val="002060"/>
                </a:solidFill>
                <a:latin typeface="Bahnschrift SemiLight Condensed" panose="020B0502040204020203" pitchFamily="34" charset="0"/>
              </a:rPr>
              <a:t>‘The difference between educational management and educational leadership and the importance of educational responsibility’</a:t>
            </a:r>
            <a:r>
              <a:rPr lang="en-US" dirty="0">
                <a:solidFill>
                  <a:srgbClr val="002060"/>
                </a:solidFill>
                <a:latin typeface="Bahnschrift SemiLight Condensed" panose="020B0502040204020203" pitchFamily="34" charset="0"/>
              </a:rPr>
              <a:t>, </a:t>
            </a:r>
            <a:r>
              <a:rPr lang="en-US" i="1" dirty="0">
                <a:solidFill>
                  <a:srgbClr val="002060"/>
                </a:solidFill>
                <a:latin typeface="Bahnschrift SemiLight Condensed" panose="020B0502040204020203" pitchFamily="34" charset="0"/>
              </a:rPr>
              <a:t>Educational Management Administration &amp; Leadership (</a:t>
            </a:r>
            <a:r>
              <a:rPr lang="en-US" i="1" dirty="0" err="1">
                <a:solidFill>
                  <a:srgbClr val="002060"/>
                </a:solidFill>
                <a:latin typeface="Bahnschrift SemiLight Condensed" panose="020B0502040204020203" pitchFamily="34" charset="0"/>
              </a:rPr>
              <a:t>emal</a:t>
            </a:r>
            <a:r>
              <a:rPr lang="en-US" i="1" dirty="0">
                <a:solidFill>
                  <a:srgbClr val="002060"/>
                </a:solidFill>
                <a:latin typeface="Bahnschrift SemiLight Condensed" panose="020B0502040204020203" pitchFamily="34" charset="0"/>
              </a:rPr>
              <a:t>), </a:t>
            </a:r>
            <a:r>
              <a:rPr lang="en-US" dirty="0">
                <a:solidFill>
                  <a:srgbClr val="002060"/>
                </a:solidFill>
                <a:latin typeface="Bahnschrift SemiLight Condensed" panose="020B0502040204020203" pitchFamily="34" charset="0"/>
              </a:rPr>
              <a:t>47 (4), 504-519, DOI: 10.1177/1741143217745880</a:t>
            </a:r>
          </a:p>
          <a:p>
            <a:r>
              <a:rPr lang="en-US" dirty="0">
                <a:solidFill>
                  <a:srgbClr val="002060"/>
                </a:solidFill>
                <a:latin typeface="Bahnschrift SemiLight Condensed" panose="020B0502040204020203" pitchFamily="34" charset="0"/>
              </a:rPr>
              <a:t>Michael Fullan (2009)</a:t>
            </a:r>
            <a:r>
              <a:rPr lang="en-US" i="1" dirty="0">
                <a:solidFill>
                  <a:srgbClr val="002060"/>
                </a:solidFill>
                <a:latin typeface="Bahnschrift SemiLight Condensed" panose="020B0502040204020203" pitchFamily="34" charset="0"/>
              </a:rPr>
              <a:t> Leadership in Education: Michael Fullan Six Secrets {Video}, </a:t>
            </a:r>
            <a:r>
              <a:rPr lang="en-US" dirty="0">
                <a:solidFill>
                  <a:srgbClr val="002060"/>
                </a:solidFill>
                <a:latin typeface="Bahnschrift SemiLight Condensed" panose="020B0502040204020203" pitchFamily="34" charset="0"/>
              </a:rPr>
              <a:t>Available at:</a:t>
            </a:r>
            <a:r>
              <a:rPr lang="en-US" dirty="0">
                <a:latin typeface="Bahnschrift SemiLight Condensed" panose="020B0502040204020203" pitchFamily="34" charset="0"/>
              </a:rPr>
              <a:t> </a:t>
            </a:r>
            <a:r>
              <a:rPr lang="en-US" dirty="0">
                <a:latin typeface="Bahnschrift SemiLight Condensed" panose="020B0502040204020203" pitchFamily="34" charset="0"/>
                <a:hlinkClick r:id="rId4"/>
              </a:rPr>
              <a:t>https://www.youtube.com/watch?v=1vxU7O75zkA</a:t>
            </a:r>
            <a:r>
              <a:rPr lang="en-US" dirty="0">
                <a:latin typeface="Bahnschrift SemiLight Condensed" panose="020B0502040204020203" pitchFamily="34" charset="0"/>
              </a:rPr>
              <a:t> </a:t>
            </a:r>
            <a:r>
              <a:rPr lang="en-US" dirty="0">
                <a:solidFill>
                  <a:srgbClr val="002060"/>
                </a:solidFill>
                <a:latin typeface="Bahnschrift SemiLight Condensed" panose="020B0502040204020203" pitchFamily="34" charset="0"/>
              </a:rPr>
              <a:t>(Accessed on 13/01/2020)</a:t>
            </a:r>
            <a:endParaRPr lang="en-GB" dirty="0">
              <a:solidFill>
                <a:srgbClr val="002060"/>
              </a:solidFill>
              <a:latin typeface="Bahnschrift SemiLight Condensed" panose="020B0502040204020203" pitchFamily="34" charset="0"/>
            </a:endParaRPr>
          </a:p>
          <a:p>
            <a:endParaRPr lang="en-GB" dirty="0">
              <a:solidFill>
                <a:srgbClr val="002060"/>
              </a:solidFill>
              <a:latin typeface="Bahnschrift SemiLight Condensed" panose="020B0502040204020203" pitchFamily="34" charset="0"/>
            </a:endParaRPr>
          </a:p>
          <a:p>
            <a:endParaRPr lang="en-US" i="1" dirty="0">
              <a:solidFill>
                <a:srgbClr val="002060"/>
              </a:solidFill>
              <a:latin typeface="Bahnschrift SemiLight Condensed" panose="020B0502040204020203" pitchFamily="34" charset="0"/>
            </a:endParaRPr>
          </a:p>
        </p:txBody>
      </p:sp>
    </p:spTree>
    <p:extLst>
      <p:ext uri="{BB962C8B-B14F-4D97-AF65-F5344CB8AC3E}">
        <p14:creationId xmlns:p14="http://schemas.microsoft.com/office/powerpoint/2010/main" val="2539107991"/>
      </p:ext>
    </p:extLst>
  </p:cSld>
  <p:clrMapOvr>
    <a:overrideClrMapping bg1="dk1" tx1="lt1" bg2="dk2" tx2="lt2" accent1="accent1" accent2="accent2" accent3="accent3" accent4="accent4" accent5="accent5" accent6="accent6" hlink="hlink" folHlink="folHlink"/>
  </p:clrMapOvr>
  <p:transition spd="slow" advTm="2716">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1049</TotalTime>
  <Words>4307</Words>
  <Application>Microsoft Office PowerPoint</Application>
  <PresentationFormat>Widescreen</PresentationFormat>
  <Paragraphs>192</Paragraphs>
  <Slides>16</Slides>
  <Notes>16</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Bahnschrift Light Condensed</vt:lpstr>
      <vt:lpstr>Bahnschrift SemiBold Condensed</vt:lpstr>
      <vt:lpstr>Bahnschrift SemiLight Condensed</vt:lpstr>
      <vt:lpstr>Calibri</vt:lpstr>
      <vt:lpstr>Calibri Light</vt:lpstr>
      <vt:lpstr>Office Theme</vt:lpstr>
      <vt:lpstr>Transforming Education</vt:lpstr>
      <vt:lpstr>Current changes within Education in Wales</vt:lpstr>
      <vt:lpstr>Professional Standards</vt:lpstr>
      <vt:lpstr>Curriculum for Wales 2022</vt:lpstr>
      <vt:lpstr>Digital 2030</vt:lpstr>
      <vt:lpstr>Educational Leadership in Wales</vt:lpstr>
      <vt:lpstr>Distributed Leadership</vt:lpstr>
      <vt:lpstr>Lewin’s Freeze Phases</vt:lpstr>
      <vt:lpstr>Six Secrets to Educational Change</vt:lpstr>
      <vt:lpstr>Transformational Leadership</vt:lpstr>
      <vt:lpstr>Mentoring and Coaching</vt:lpstr>
      <vt:lpstr>Whose responsibility is it to implement change?</vt:lpstr>
      <vt:lpstr>Summary</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Emmalina Chopra</dc:creator>
  <cp:lastModifiedBy>Emmalina Chopra</cp:lastModifiedBy>
  <cp:revision>150</cp:revision>
  <dcterms:created xsi:type="dcterms:W3CDTF">2020-02-02T17:25:15Z</dcterms:created>
  <dcterms:modified xsi:type="dcterms:W3CDTF">2020-02-06T18:00:11Z</dcterms:modified>
</cp:coreProperties>
</file>