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8"/>
  </p:notesMasterIdLst>
  <p:handoutMasterIdLst>
    <p:handoutMasterId r:id="rId29"/>
  </p:handoutMasterIdLst>
  <p:sldIdLst>
    <p:sldId id="256" r:id="rId5"/>
    <p:sldId id="266" r:id="rId6"/>
    <p:sldId id="291" r:id="rId7"/>
    <p:sldId id="267" r:id="rId8"/>
    <p:sldId id="268" r:id="rId9"/>
    <p:sldId id="281" r:id="rId10"/>
    <p:sldId id="277" r:id="rId11"/>
    <p:sldId id="282" r:id="rId12"/>
    <p:sldId id="293" r:id="rId13"/>
    <p:sldId id="294" r:id="rId14"/>
    <p:sldId id="278" r:id="rId15"/>
    <p:sldId id="279" r:id="rId16"/>
    <p:sldId id="280" r:id="rId17"/>
    <p:sldId id="295" r:id="rId18"/>
    <p:sldId id="283" r:id="rId19"/>
    <p:sldId id="284" r:id="rId20"/>
    <p:sldId id="292" r:id="rId21"/>
    <p:sldId id="286" r:id="rId22"/>
    <p:sldId id="287" r:id="rId23"/>
    <p:sldId id="288" r:id="rId24"/>
    <p:sldId id="289" r:id="rId25"/>
    <p:sldId id="290" r:id="rId26"/>
    <p:sldId id="27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306195-C96A-4E0F-924C-6CDFE0BE6FC5}" v="1" dt="2024-10-14T08:35:15.688"/>
  </p1510:revLst>
</p1510:revInfo>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598" autoAdjust="0"/>
  </p:normalViewPr>
  <p:slideViewPr>
    <p:cSldViewPr snapToGrid="0">
      <p:cViewPr varScale="1">
        <p:scale>
          <a:sx n="114" d="100"/>
          <a:sy n="114" d="100"/>
        </p:scale>
        <p:origin x="474" y="10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2" d="100"/>
          <a:sy n="62" d="100"/>
        </p:scale>
        <p:origin x="3154" y="7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8F59AA57-8F94-4682-85C7-13DF84E01539}"/>
    <pc:docChg chg="custSel modSld">
      <pc:chgData name="Rhodri Thomas" userId="97013524-85ec-4bc1-99cf-ee75f81eb8cc" providerId="ADAL" clId="{8F59AA57-8F94-4682-85C7-13DF84E01539}" dt="2023-10-30T10:52:19.682" v="131" actId="20577"/>
      <pc:docMkLst>
        <pc:docMk/>
      </pc:docMkLst>
      <pc:sldChg chg="modSp mod">
        <pc:chgData name="Rhodri Thomas" userId="97013524-85ec-4bc1-99cf-ee75f81eb8cc" providerId="ADAL" clId="{8F59AA57-8F94-4682-85C7-13DF84E01539}" dt="2023-10-30T10:52:19.682" v="131" actId="20577"/>
        <pc:sldMkLst>
          <pc:docMk/>
          <pc:sldMk cId="2967630830" sldId="291"/>
        </pc:sldMkLst>
        <pc:spChg chg="mod">
          <ac:chgData name="Rhodri Thomas" userId="97013524-85ec-4bc1-99cf-ee75f81eb8cc" providerId="ADAL" clId="{8F59AA57-8F94-4682-85C7-13DF84E01539}" dt="2023-10-30T10:52:19.682" v="131" actId="20577"/>
          <ac:spMkLst>
            <pc:docMk/>
            <pc:sldMk cId="2967630830" sldId="291"/>
            <ac:spMk id="6" creationId="{B6F6800A-DBFA-0684-C524-52385D572AA0}"/>
          </ac:spMkLst>
        </pc:spChg>
      </pc:sldChg>
    </pc:docChg>
  </pc:docChgLst>
  <pc:docChgLst>
    <pc:chgData name="Rhodri Thomas" userId="97013524-85ec-4bc1-99cf-ee75f81eb8cc" providerId="ADAL" clId="{8966581E-F42B-4678-9A65-9A55D1025BE3}"/>
    <pc:docChg chg="undo custSel addSld modSld">
      <pc:chgData name="Rhodri Thomas" userId="97013524-85ec-4bc1-99cf-ee75f81eb8cc" providerId="ADAL" clId="{8966581E-F42B-4678-9A65-9A55D1025BE3}" dt="2023-11-07T10:59:36.075" v="65" actId="1076"/>
      <pc:docMkLst>
        <pc:docMk/>
      </pc:docMkLst>
      <pc:sldChg chg="addSp delSp modSp new mod">
        <pc:chgData name="Rhodri Thomas" userId="97013524-85ec-4bc1-99cf-ee75f81eb8cc" providerId="ADAL" clId="{8966581E-F42B-4678-9A65-9A55D1025BE3}" dt="2023-11-07T10:55:14.791" v="48" actId="1076"/>
        <pc:sldMkLst>
          <pc:docMk/>
          <pc:sldMk cId="3570348682" sldId="293"/>
        </pc:sldMkLst>
        <pc:spChg chg="del">
          <ac:chgData name="Rhodri Thomas" userId="97013524-85ec-4bc1-99cf-ee75f81eb8cc" providerId="ADAL" clId="{8966581E-F42B-4678-9A65-9A55D1025BE3}" dt="2023-11-07T10:49:24.815" v="11" actId="478"/>
          <ac:spMkLst>
            <pc:docMk/>
            <pc:sldMk cId="3570348682" sldId="293"/>
            <ac:spMk id="2" creationId="{F6ECD6BB-A09E-F6BE-9E92-C70263060359}"/>
          </ac:spMkLst>
        </pc:spChg>
        <pc:spChg chg="del">
          <ac:chgData name="Rhodri Thomas" userId="97013524-85ec-4bc1-99cf-ee75f81eb8cc" providerId="ADAL" clId="{8966581E-F42B-4678-9A65-9A55D1025BE3}" dt="2023-11-07T10:49:28.423" v="12" actId="478"/>
          <ac:spMkLst>
            <pc:docMk/>
            <pc:sldMk cId="3570348682" sldId="293"/>
            <ac:spMk id="3" creationId="{ACFFD284-76C6-3B47-245E-612CF9B325FF}"/>
          </ac:spMkLst>
        </pc:spChg>
        <pc:spChg chg="mod">
          <ac:chgData name="Rhodri Thomas" userId="97013524-85ec-4bc1-99cf-ee75f81eb8cc" providerId="ADAL" clId="{8966581E-F42B-4678-9A65-9A55D1025BE3}" dt="2023-11-07T10:49:21.884" v="10" actId="14100"/>
          <ac:spMkLst>
            <pc:docMk/>
            <pc:sldMk cId="3570348682" sldId="293"/>
            <ac:spMk id="4" creationId="{53DA116E-FC76-3EDE-F96F-64792EFD0B3C}"/>
          </ac:spMkLst>
        </pc:spChg>
        <pc:spChg chg="del mod">
          <ac:chgData name="Rhodri Thomas" userId="97013524-85ec-4bc1-99cf-ee75f81eb8cc" providerId="ADAL" clId="{8966581E-F42B-4678-9A65-9A55D1025BE3}" dt="2023-11-07T10:53:08.888" v="31" actId="478"/>
          <ac:spMkLst>
            <pc:docMk/>
            <pc:sldMk cId="3570348682" sldId="293"/>
            <ac:spMk id="5" creationId="{CFB049B7-8B03-8631-07E9-68E3B93D132E}"/>
          </ac:spMkLst>
        </pc:spChg>
        <pc:spChg chg="add mod">
          <ac:chgData name="Rhodri Thomas" userId="97013524-85ec-4bc1-99cf-ee75f81eb8cc" providerId="ADAL" clId="{8966581E-F42B-4678-9A65-9A55D1025BE3}" dt="2023-11-07T10:54:20.223" v="33" actId="1076"/>
          <ac:spMkLst>
            <pc:docMk/>
            <pc:sldMk cId="3570348682" sldId="293"/>
            <ac:spMk id="8" creationId="{932B6D1C-23B9-D219-A0AA-7F24C4807D39}"/>
          </ac:spMkLst>
        </pc:spChg>
        <pc:spChg chg="add del">
          <ac:chgData name="Rhodri Thomas" userId="97013524-85ec-4bc1-99cf-ee75f81eb8cc" providerId="ADAL" clId="{8966581E-F42B-4678-9A65-9A55D1025BE3}" dt="2023-11-07T10:54:24.659" v="35" actId="22"/>
          <ac:spMkLst>
            <pc:docMk/>
            <pc:sldMk cId="3570348682" sldId="293"/>
            <ac:spMk id="14" creationId="{4E826A58-ADE1-668B-DC75-EE85BF75F527}"/>
          </ac:spMkLst>
        </pc:spChg>
        <pc:spChg chg="add mod">
          <ac:chgData name="Rhodri Thomas" userId="97013524-85ec-4bc1-99cf-ee75f81eb8cc" providerId="ADAL" clId="{8966581E-F42B-4678-9A65-9A55D1025BE3}" dt="2023-11-07T10:54:40.638" v="45" actId="20577"/>
          <ac:spMkLst>
            <pc:docMk/>
            <pc:sldMk cId="3570348682" sldId="293"/>
            <ac:spMk id="16" creationId="{632B1D87-C549-5169-9CD4-47259FAA12EF}"/>
          </ac:spMkLst>
        </pc:spChg>
        <pc:spChg chg="add">
          <ac:chgData name="Rhodri Thomas" userId="97013524-85ec-4bc1-99cf-ee75f81eb8cc" providerId="ADAL" clId="{8966581E-F42B-4678-9A65-9A55D1025BE3}" dt="2023-11-07T10:54:54.579" v="46" actId="22"/>
          <ac:spMkLst>
            <pc:docMk/>
            <pc:sldMk cId="3570348682" sldId="293"/>
            <ac:spMk id="18" creationId="{AD5A4C4D-A39B-4F24-E68F-EB6DC7F5D499}"/>
          </ac:spMkLst>
        </pc:spChg>
        <pc:spChg chg="add mod">
          <ac:chgData name="Rhodri Thomas" userId="97013524-85ec-4bc1-99cf-ee75f81eb8cc" providerId="ADAL" clId="{8966581E-F42B-4678-9A65-9A55D1025BE3}" dt="2023-11-07T10:55:14.791" v="48" actId="1076"/>
          <ac:spMkLst>
            <pc:docMk/>
            <pc:sldMk cId="3570348682" sldId="293"/>
            <ac:spMk id="20" creationId="{9115BC20-720E-7F09-0630-7837B809A237}"/>
          </ac:spMkLst>
        </pc:spChg>
        <pc:picChg chg="add mod modCrop">
          <ac:chgData name="Rhodri Thomas" userId="97013524-85ec-4bc1-99cf-ee75f81eb8cc" providerId="ADAL" clId="{8966581E-F42B-4678-9A65-9A55D1025BE3}" dt="2023-11-07T10:51:22.033" v="22" actId="14100"/>
          <ac:picMkLst>
            <pc:docMk/>
            <pc:sldMk cId="3570348682" sldId="293"/>
            <ac:picMk id="10" creationId="{8399D31B-994D-4D02-61BD-1DA8F3F93569}"/>
          </ac:picMkLst>
        </pc:picChg>
        <pc:picChg chg="add mod modCrop">
          <ac:chgData name="Rhodri Thomas" userId="97013524-85ec-4bc1-99cf-ee75f81eb8cc" providerId="ADAL" clId="{8966581E-F42B-4678-9A65-9A55D1025BE3}" dt="2023-11-07T10:52:54.416" v="28" actId="14100"/>
          <ac:picMkLst>
            <pc:docMk/>
            <pc:sldMk cId="3570348682" sldId="293"/>
            <ac:picMk id="12" creationId="{A9C65FEA-7A65-C041-54AC-3A635EEC5DF0}"/>
          </ac:picMkLst>
        </pc:picChg>
      </pc:sldChg>
      <pc:sldChg chg="addSp delSp modSp new mod">
        <pc:chgData name="Rhodri Thomas" userId="97013524-85ec-4bc1-99cf-ee75f81eb8cc" providerId="ADAL" clId="{8966581E-F42B-4678-9A65-9A55D1025BE3}" dt="2023-11-07T10:59:36.075" v="65" actId="1076"/>
        <pc:sldMkLst>
          <pc:docMk/>
          <pc:sldMk cId="680716538" sldId="294"/>
        </pc:sldMkLst>
        <pc:spChg chg="del mod">
          <ac:chgData name="Rhodri Thomas" userId="97013524-85ec-4bc1-99cf-ee75f81eb8cc" providerId="ADAL" clId="{8966581E-F42B-4678-9A65-9A55D1025BE3}" dt="2023-11-07T10:58:16.005" v="53" actId="478"/>
          <ac:spMkLst>
            <pc:docMk/>
            <pc:sldMk cId="680716538" sldId="294"/>
            <ac:spMk id="2" creationId="{2B88BB15-DC39-C516-4680-F2B9B3371B1D}"/>
          </ac:spMkLst>
        </pc:spChg>
        <pc:spChg chg="del mod">
          <ac:chgData name="Rhodri Thomas" userId="97013524-85ec-4bc1-99cf-ee75f81eb8cc" providerId="ADAL" clId="{8966581E-F42B-4678-9A65-9A55D1025BE3}" dt="2023-11-07T10:58:18.057" v="55" actId="478"/>
          <ac:spMkLst>
            <pc:docMk/>
            <pc:sldMk cId="680716538" sldId="294"/>
            <ac:spMk id="3" creationId="{5FEA9CC8-7FFA-D9DB-1091-4E00EE99FDCF}"/>
          </ac:spMkLst>
        </pc:spChg>
        <pc:spChg chg="mod">
          <ac:chgData name="Rhodri Thomas" userId="97013524-85ec-4bc1-99cf-ee75f81eb8cc" providerId="ADAL" clId="{8966581E-F42B-4678-9A65-9A55D1025BE3}" dt="2023-11-07T10:58:12.613" v="51" actId="14100"/>
          <ac:spMkLst>
            <pc:docMk/>
            <pc:sldMk cId="680716538" sldId="294"/>
            <ac:spMk id="4" creationId="{D05ADE36-E9FC-CF5C-4583-A037A1EB0132}"/>
          </ac:spMkLst>
        </pc:spChg>
        <pc:spChg chg="del mod">
          <ac:chgData name="Rhodri Thomas" userId="97013524-85ec-4bc1-99cf-ee75f81eb8cc" providerId="ADAL" clId="{8966581E-F42B-4678-9A65-9A55D1025BE3}" dt="2023-11-07T10:58:20.405" v="57" actId="478"/>
          <ac:spMkLst>
            <pc:docMk/>
            <pc:sldMk cId="680716538" sldId="294"/>
            <ac:spMk id="5" creationId="{4B982469-2435-C08B-7975-F7C840C9E9A4}"/>
          </ac:spMkLst>
        </pc:spChg>
        <pc:spChg chg="add mod">
          <ac:chgData name="Rhodri Thomas" userId="97013524-85ec-4bc1-99cf-ee75f81eb8cc" providerId="ADAL" clId="{8966581E-F42B-4678-9A65-9A55D1025BE3}" dt="2023-11-07T10:58:31.349" v="59" actId="1076"/>
          <ac:spMkLst>
            <pc:docMk/>
            <pc:sldMk cId="680716538" sldId="294"/>
            <ac:spMk id="8" creationId="{791055EB-631B-FC5B-B2D4-4C014E85F41A}"/>
          </ac:spMkLst>
        </pc:spChg>
        <pc:spChg chg="add mod">
          <ac:chgData name="Rhodri Thomas" userId="97013524-85ec-4bc1-99cf-ee75f81eb8cc" providerId="ADAL" clId="{8966581E-F42B-4678-9A65-9A55D1025BE3}" dt="2023-11-07T10:59:36.075" v="65" actId="1076"/>
          <ac:spMkLst>
            <pc:docMk/>
            <pc:sldMk cId="680716538" sldId="294"/>
            <ac:spMk id="10" creationId="{3D969C4E-74AE-489E-3A7A-41E0494FF1B2}"/>
          </ac:spMkLst>
        </pc:spChg>
        <pc:picChg chg="add mod">
          <ac:chgData name="Rhodri Thomas" userId="97013524-85ec-4bc1-99cf-ee75f81eb8cc" providerId="ADAL" clId="{8966581E-F42B-4678-9A65-9A55D1025BE3}" dt="2023-11-07T10:59:29.220" v="64" actId="1076"/>
          <ac:picMkLst>
            <pc:docMk/>
            <pc:sldMk cId="680716538" sldId="294"/>
            <ac:picMk id="11" creationId="{73B4BB5B-A430-9663-5086-497FF96F5A0A}"/>
          </ac:picMkLst>
        </pc:picChg>
      </pc:sldChg>
    </pc:docChg>
  </pc:docChgLst>
  <pc:docChgLst>
    <pc:chgData name="Rhodri Thomas" userId="97013524-85ec-4bc1-99cf-ee75f81eb8cc" providerId="ADAL" clId="{09889FB6-34BB-419E-A908-25E47F0F605F}"/>
    <pc:docChg chg="modSld">
      <pc:chgData name="Rhodri Thomas" userId="97013524-85ec-4bc1-99cf-ee75f81eb8cc" providerId="ADAL" clId="{09889FB6-34BB-419E-A908-25E47F0F605F}" dt="2024-10-07T14:03:17.136" v="0" actId="1076"/>
      <pc:docMkLst>
        <pc:docMk/>
      </pc:docMkLst>
      <pc:sldChg chg="modSp mod">
        <pc:chgData name="Rhodri Thomas" userId="97013524-85ec-4bc1-99cf-ee75f81eb8cc" providerId="ADAL" clId="{09889FB6-34BB-419E-A908-25E47F0F605F}" dt="2024-10-07T14:03:17.136" v="0" actId="1076"/>
        <pc:sldMkLst>
          <pc:docMk/>
          <pc:sldMk cId="1135282094" sldId="284"/>
        </pc:sldMkLst>
        <pc:spChg chg="mod">
          <ac:chgData name="Rhodri Thomas" userId="97013524-85ec-4bc1-99cf-ee75f81eb8cc" providerId="ADAL" clId="{09889FB6-34BB-419E-A908-25E47F0F605F}" dt="2024-10-07T14:03:17.136" v="0" actId="1076"/>
          <ac:spMkLst>
            <pc:docMk/>
            <pc:sldMk cId="1135282094" sldId="284"/>
            <ac:spMk id="7" creationId="{4D99531D-4D70-19A3-4E09-2469D8C50060}"/>
          </ac:spMkLst>
        </pc:spChg>
      </pc:sldChg>
    </pc:docChg>
  </pc:docChgLst>
  <pc:docChgLst>
    <pc:chgData name="Rhodri Thomas" userId="97013524-85ec-4bc1-99cf-ee75f81eb8cc" providerId="ADAL" clId="{8C306195-C96A-4E0F-924C-6CDFE0BE6FC5}"/>
    <pc:docChg chg="custSel addSld modSld">
      <pc:chgData name="Rhodri Thomas" userId="97013524-85ec-4bc1-99cf-ee75f81eb8cc" providerId="ADAL" clId="{8C306195-C96A-4E0F-924C-6CDFE0BE6FC5}" dt="2024-10-14T08:36:38.934" v="191" actId="20577"/>
      <pc:docMkLst>
        <pc:docMk/>
      </pc:docMkLst>
      <pc:sldChg chg="addSp delSp modSp new mod setBg">
        <pc:chgData name="Rhodri Thomas" userId="97013524-85ec-4bc1-99cf-ee75f81eb8cc" providerId="ADAL" clId="{8C306195-C96A-4E0F-924C-6CDFE0BE6FC5}" dt="2024-10-14T08:36:38.934" v="191" actId="20577"/>
        <pc:sldMkLst>
          <pc:docMk/>
          <pc:sldMk cId="2946524899" sldId="295"/>
        </pc:sldMkLst>
        <pc:spChg chg="mod">
          <ac:chgData name="Rhodri Thomas" userId="97013524-85ec-4bc1-99cf-ee75f81eb8cc" providerId="ADAL" clId="{8C306195-C96A-4E0F-924C-6CDFE0BE6FC5}" dt="2024-10-14T08:35:24.940" v="187" actId="26606"/>
          <ac:spMkLst>
            <pc:docMk/>
            <pc:sldMk cId="2946524899" sldId="295"/>
            <ac:spMk id="2" creationId="{669DCA14-BD93-FD56-FEB7-26EB48225BA4}"/>
          </ac:spMkLst>
        </pc:spChg>
        <pc:spChg chg="del mod">
          <ac:chgData name="Rhodri Thomas" userId="97013524-85ec-4bc1-99cf-ee75f81eb8cc" providerId="ADAL" clId="{8C306195-C96A-4E0F-924C-6CDFE0BE6FC5}" dt="2024-10-14T08:34:41.328" v="182" actId="478"/>
          <ac:spMkLst>
            <pc:docMk/>
            <pc:sldMk cId="2946524899" sldId="295"/>
            <ac:spMk id="3" creationId="{EEB9EB43-1CBC-F43C-3984-5E7A2A21C9BF}"/>
          </ac:spMkLst>
        </pc:spChg>
        <pc:spChg chg="mod">
          <ac:chgData name="Rhodri Thomas" userId="97013524-85ec-4bc1-99cf-ee75f81eb8cc" providerId="ADAL" clId="{8C306195-C96A-4E0F-924C-6CDFE0BE6FC5}" dt="2024-10-14T08:36:38.934" v="191" actId="20577"/>
          <ac:spMkLst>
            <pc:docMk/>
            <pc:sldMk cId="2946524899" sldId="295"/>
            <ac:spMk id="4" creationId="{F6C89040-D3AC-2EC7-B87E-CC2E210BC428}"/>
          </ac:spMkLst>
        </pc:spChg>
        <pc:spChg chg="del mod">
          <ac:chgData name="Rhodri Thomas" userId="97013524-85ec-4bc1-99cf-ee75f81eb8cc" providerId="ADAL" clId="{8C306195-C96A-4E0F-924C-6CDFE0BE6FC5}" dt="2024-10-14T08:34:43.838" v="184" actId="478"/>
          <ac:spMkLst>
            <pc:docMk/>
            <pc:sldMk cId="2946524899" sldId="295"/>
            <ac:spMk id="5" creationId="{68CD8862-EBD1-48FC-38EF-7DE01815F1DB}"/>
          </ac:spMkLst>
        </pc:spChg>
        <pc:spChg chg="mod ord">
          <ac:chgData name="Rhodri Thomas" userId="97013524-85ec-4bc1-99cf-ee75f81eb8cc" providerId="ADAL" clId="{8C306195-C96A-4E0F-924C-6CDFE0BE6FC5}" dt="2024-10-14T08:35:24.940" v="187" actId="26606"/>
          <ac:spMkLst>
            <pc:docMk/>
            <pc:sldMk cId="2946524899" sldId="295"/>
            <ac:spMk id="6" creationId="{C366552C-E5D9-B8EB-EEA3-03221F872AE7}"/>
          </ac:spMkLst>
        </pc:spChg>
        <pc:spChg chg="add">
          <ac:chgData name="Rhodri Thomas" userId="97013524-85ec-4bc1-99cf-ee75f81eb8cc" providerId="ADAL" clId="{8C306195-C96A-4E0F-924C-6CDFE0BE6FC5}" dt="2024-10-14T08:35:24.940" v="187" actId="26606"/>
          <ac:spMkLst>
            <pc:docMk/>
            <pc:sldMk cId="2946524899" sldId="295"/>
            <ac:spMk id="12" creationId="{EAB22036-3C95-47CA-8E92-698403EF9418}"/>
          </ac:spMkLst>
        </pc:spChg>
        <pc:spChg chg="add">
          <ac:chgData name="Rhodri Thomas" userId="97013524-85ec-4bc1-99cf-ee75f81eb8cc" providerId="ADAL" clId="{8C306195-C96A-4E0F-924C-6CDFE0BE6FC5}" dt="2024-10-14T08:35:24.940" v="187" actId="26606"/>
          <ac:spMkLst>
            <pc:docMk/>
            <pc:sldMk cId="2946524899" sldId="295"/>
            <ac:spMk id="14" creationId="{4B963C5B-C292-4B20-9EC4-89C35372DABB}"/>
          </ac:spMkLst>
        </pc:spChg>
        <pc:picChg chg="add mod">
          <ac:chgData name="Rhodri Thomas" userId="97013524-85ec-4bc1-99cf-ee75f81eb8cc" providerId="ADAL" clId="{8C306195-C96A-4E0F-924C-6CDFE0BE6FC5}" dt="2024-10-14T08:35:37.119" v="190" actId="14100"/>
          <ac:picMkLst>
            <pc:docMk/>
            <pc:sldMk cId="2946524899" sldId="295"/>
            <ac:picMk id="7" creationId="{98B8C561-4676-9F52-DAA8-87BA1CC8560A}"/>
          </ac:picMkLst>
        </pc:picChg>
      </pc:sldChg>
    </pc:docChg>
  </pc:docChgLst>
  <pc:docChgLst>
    <pc:chgData name="Rhodri Thomas" userId="97013524-85ec-4bc1-99cf-ee75f81eb8cc" providerId="ADAL" clId="{97567B66-CA3C-445F-A8A7-4B483F89E30A}"/>
    <pc:docChg chg="modSld sldOrd">
      <pc:chgData name="Rhodri Thomas" userId="97013524-85ec-4bc1-99cf-ee75f81eb8cc" providerId="ADAL" clId="{97567B66-CA3C-445F-A8A7-4B483F89E30A}" dt="2024-10-07T09:47:09.263" v="3" actId="1076"/>
      <pc:docMkLst>
        <pc:docMk/>
      </pc:docMkLst>
      <pc:sldChg chg="modSp mod">
        <pc:chgData name="Rhodri Thomas" userId="97013524-85ec-4bc1-99cf-ee75f81eb8cc" providerId="ADAL" clId="{97567B66-CA3C-445F-A8A7-4B483F89E30A}" dt="2024-10-07T09:47:09.263" v="3" actId="1076"/>
        <pc:sldMkLst>
          <pc:docMk/>
          <pc:sldMk cId="283486139" sldId="268"/>
        </pc:sldMkLst>
        <pc:picChg chg="mod">
          <ac:chgData name="Rhodri Thomas" userId="97013524-85ec-4bc1-99cf-ee75f81eb8cc" providerId="ADAL" clId="{97567B66-CA3C-445F-A8A7-4B483F89E30A}" dt="2024-10-07T09:47:09.263" v="3" actId="1076"/>
          <ac:picMkLst>
            <pc:docMk/>
            <pc:sldMk cId="283486139" sldId="268"/>
            <ac:picMk id="5" creationId="{60543BA9-FE9A-5383-F79C-EDA3A5DA1D73}"/>
          </ac:picMkLst>
        </pc:picChg>
      </pc:sldChg>
      <pc:sldChg chg="ord">
        <pc:chgData name="Rhodri Thomas" userId="97013524-85ec-4bc1-99cf-ee75f81eb8cc" providerId="ADAL" clId="{97567B66-CA3C-445F-A8A7-4B483F89E30A}" dt="2024-10-07T09:39:36.433" v="1"/>
        <pc:sldMkLst>
          <pc:docMk/>
          <pc:sldMk cId="706290236" sldId="27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410D272-305C-421E-A9EF-95D63D599B42}" type="datetimeFigureOut">
              <a:rPr lang="en-US" smtClean="0"/>
              <a:t>10/14/2024</a:t>
            </a:fld>
            <a:endParaRPr lang="en-US" dirty="0"/>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DE7DFA-63CC-4ED7-B30E-ACF88B4B8932}" type="slidenum">
              <a:rPr lang="en-US" smtClean="0"/>
              <a:t>‹#›</a:t>
            </a:fld>
            <a:endParaRPr lang="en-US" dirty="0"/>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16E63-7886-43BC-8DD4-4F14C3DD7360}" type="datetimeFigureOut">
              <a:rPr lang="en-US" smtClean="0"/>
              <a:t>10/14/2024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C5307-140F-447F-BCBA-BB92E3A2906B}" type="slidenum">
              <a:rPr lang="en-US" smtClean="0"/>
              <a:t>‹#›</a:t>
            </a:fld>
            <a:endParaRPr lang="en-US" dirty="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07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anchor="t">
            <a:normAutofit/>
          </a:bodyPr>
          <a:lstStyle>
            <a:lvl1pPr>
              <a:defRPr sz="8500" spc="-20" baseline="0">
                <a:solidFill>
                  <a:schemeClr val="bg1"/>
                </a:solidFill>
              </a:defRPr>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anchor="b">
            <a:normAutofit/>
          </a:bodyPr>
          <a:lstStyle>
            <a:lvl1pPr marL="0" indent="0">
              <a:buNone/>
              <a:defRPr sz="2800" b="1">
                <a:solidFill>
                  <a:schemeClr val="bg1"/>
                </a:solidFill>
              </a:defRPr>
            </a:lvl1pPr>
          </a:lstStyle>
          <a:p>
            <a:r>
              <a:rPr lang="en-US"/>
              <a:t>Click to edit Master subtitle style</a:t>
            </a:r>
            <a:endParaRPr lang="en-US"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706224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anchor="b"/>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a:lstStyle>
            <a:lvl1pPr marL="0" indent="0" algn="ctr">
              <a:buNone/>
              <a:defRPr/>
            </a:lvl1pPr>
          </a:lstStyle>
          <a:p>
            <a:r>
              <a:rPr lang="en-US"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a:normAutofit/>
          </a:bodyPr>
          <a:lstStyle>
            <a:lvl1pPr marL="342900" indent="-342900">
              <a:buFont typeface="Arial" panose="020B0604020202020204" pitchFamily="34" charset="0"/>
              <a:buChar char="•"/>
              <a:defRPr sz="2000"/>
            </a:lvl1pPr>
          </a:lstStyle>
          <a:p>
            <a:pPr lvl="0"/>
            <a:r>
              <a:rPr lang="en-US"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dirty="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a:normAutofit/>
          </a:bodyPr>
          <a:lstStyle>
            <a:lvl1pPr>
              <a:defRPr spc="-20" baseline="0">
                <a:solidFill>
                  <a:schemeClr val="bg1"/>
                </a:solidFill>
              </a:defRPr>
            </a:lvl1pPr>
          </a:lstStyle>
          <a:p>
            <a:r>
              <a:rPr lang="en-US" sz="6000"/>
              <a:t>Click to edit Master title style</a:t>
            </a:r>
            <a:endParaRPr lang="en-US" sz="6000" dirty="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a:normAutofit/>
          </a:bodyPr>
          <a:lstStyle>
            <a:lvl1pPr marL="0" indent="0">
              <a:buNone/>
              <a:defRPr sz="2400">
                <a:solidFill>
                  <a:schemeClr val="bg1"/>
                </a:solidFill>
              </a:defRPr>
            </a:lvl1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a:lstStyle>
            <a:lvl1pPr marL="0" indent="0" algn="l">
              <a:buNone/>
              <a:defRPr/>
            </a:lvl1pPr>
          </a:lstStyle>
          <a:p>
            <a:r>
              <a:rPr lang="en-US" dirty="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a:lstStyle>
            <a:lvl1pPr marL="0" indent="0" algn="ctr">
              <a:buNone/>
              <a:defRPr/>
            </a:lvl1pPr>
          </a:lstStyle>
          <a:p>
            <a:r>
              <a:rPr lang="en-US" dirty="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a:lstStyle>
            <a:lvl1pPr marL="0" indent="0">
              <a:buNone/>
              <a:defRPr/>
            </a:lvl1pPr>
          </a:lstStyle>
          <a:p>
            <a:r>
              <a:rPr lang="en-US" dirty="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2722F022-211C-4882-844C-086FEA6806AA}"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8407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a:lstStyle>
            <a:lvl1pPr>
              <a:lnSpc>
                <a:spcPct val="100000"/>
              </a:lnSpc>
              <a:defRPr spc="-20" baseline="0">
                <a:solidFill>
                  <a:schemeClr val="bg1"/>
                </a:solidFill>
              </a:defRPr>
            </a:lvl1pPr>
          </a:lstStyle>
          <a:p>
            <a:r>
              <a:rPr lang="en-US" dirty="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a:lstStyle>
            <a:lvl1pPr>
              <a:defRPr/>
            </a:lvl1pPr>
          </a:lstStyle>
          <a:p>
            <a:pPr lvl="0"/>
            <a:r>
              <a:rPr lang="en-US" dirty="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a:lstStyle>
            <a:lvl1pPr>
              <a:lnSpc>
                <a:spcPct val="100000"/>
              </a:lnSpc>
              <a:defRPr spc="-20" baseline="0">
                <a:solidFill>
                  <a:schemeClr val="bg1"/>
                </a:solidFill>
              </a:defRPr>
            </a:lvl1pPr>
          </a:lstStyle>
          <a:p>
            <a:r>
              <a:rPr lang="en-US" dirty="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a:lstStyle>
            <a:lvl1pPr>
              <a:defRPr/>
            </a:lvl1pPr>
          </a:lstStyle>
          <a:p>
            <a:pPr lvl="0"/>
            <a:r>
              <a:rPr lang="en-US" dirty="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lstStyle>
            <a:lvl1pPr marL="0" indent="0" algn="ctr">
              <a:buNone/>
              <a:defRPr/>
            </a:lvl1pPr>
          </a:lstStyle>
          <a:p>
            <a:r>
              <a:rPr lang="en-US" dirty="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600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anchor="t">
            <a:normAutofit/>
          </a:bodyPr>
          <a:lstStyle>
            <a:lvl1pPr marL="0" indent="0" algn="r">
              <a:buNone/>
              <a:defRPr sz="2800" b="1" baseline="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CD6D940D-6D44-4DF9-9322-B4B11F7EDCD0}"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anchor="ctr"/>
          <a:lstStyle>
            <a:lvl1pPr>
              <a:lnSpc>
                <a:spcPct val="100000"/>
              </a:lnSpc>
              <a:defRPr spc="-20" baseline="0">
                <a:solidFill>
                  <a:schemeClr val="bg1"/>
                </a:solidFill>
              </a:defRPr>
            </a:lvl1pPr>
          </a:lstStyle>
          <a:p>
            <a:r>
              <a:rPr lang="en-US" dirty="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dirty="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anchor="ctr"/>
          <a:lstStyle>
            <a:lvl1pPr algn="r">
              <a:lnSpc>
                <a:spcPct val="100000"/>
              </a:lnSpc>
              <a:defRPr spc="-20" baseline="0">
                <a:solidFill>
                  <a:schemeClr val="bg1"/>
                </a:solidFill>
              </a:defRPr>
            </a:lvl1pPr>
          </a:lstStyle>
          <a:p>
            <a:r>
              <a:rPr lang="en-US" dirty="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a:normAutofit/>
          </a:bodyPr>
          <a:lstStyle>
            <a:lvl1pPr>
              <a:defRPr sz="2000"/>
            </a:lvl1pPr>
          </a:lstStyle>
          <a:p>
            <a:pPr lvl="0"/>
            <a:r>
              <a:rPr lang="en-US" dirty="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a:normAutofit/>
          </a:bodyPr>
          <a:lstStyle>
            <a:lvl1pPr>
              <a:defRPr sz="2000"/>
            </a:lvl1pPr>
          </a:lstStyle>
          <a:p>
            <a:pPr lvl="0"/>
            <a:r>
              <a:rPr lang="en-US" dirty="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anchor="ctr"/>
          <a:lstStyle>
            <a:lvl1pPr algn="r">
              <a:lnSpc>
                <a:spcPct val="100000"/>
              </a:lnSpc>
              <a:defRPr spc="-20" baseline="0">
                <a:solidFill>
                  <a:schemeClr val="bg1"/>
                </a:solidFill>
              </a:defRPr>
            </a:lvl1pPr>
          </a:lstStyle>
          <a:p>
            <a:r>
              <a:rPr lang="en-US" dirty="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a:normAutofit/>
          </a:bodyPr>
          <a:lstStyle>
            <a:lvl1pPr>
              <a:defRPr sz="2000"/>
            </a:lvl1pPr>
          </a:lstStyle>
          <a:p>
            <a:pPr lvl="0"/>
            <a:r>
              <a:rPr lang="en-US" dirty="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a:normAutofit/>
          </a:bodyPr>
          <a:lstStyle>
            <a:lvl1pPr>
              <a:defRPr sz="2000"/>
            </a:lvl1pPr>
          </a:lstStyle>
          <a:p>
            <a:pPr lvl="0"/>
            <a:r>
              <a:rPr lang="en-US" dirty="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a:normAutofit/>
          </a:bodyPr>
          <a:lstStyle>
            <a:lvl1pPr>
              <a:defRPr sz="2000"/>
            </a:lvl1pPr>
          </a:lstStyle>
          <a:p>
            <a:pPr lvl="0"/>
            <a:r>
              <a:rPr lang="en-US" dirty="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52F41C-45C5-4E09-A91A-8F4AE80B065E}"/>
              </a:ext>
              <a:ext uri="{C183D7F6-B498-43B3-948B-1728B52AA6E4}">
                <adec:decorative xmlns:adec="http://schemas.microsoft.com/office/drawing/2017/decorative" val="1"/>
              </a:ext>
            </a:extLst>
          </p:cNvPr>
          <p:cNvSpPr/>
          <p:nvPr userDrawn="1"/>
        </p:nvSpPr>
        <p:spPr>
          <a:xfrm>
            <a:off x="0" y="4533900"/>
            <a:ext cx="9144000" cy="2324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6">
            <a:extLst>
              <a:ext uri="{FF2B5EF4-FFF2-40B4-BE49-F238E27FC236}">
                <a16:creationId xmlns:a16="http://schemas.microsoft.com/office/drawing/2014/main" id="{DA9EBEF3-E8A8-4C5C-B6D9-B322242DC93A}"/>
              </a:ext>
            </a:extLst>
          </p:cNvPr>
          <p:cNvSpPr>
            <a:spLocks noGrp="1"/>
          </p:cNvSpPr>
          <p:nvPr>
            <p:ph type="ctrTitle"/>
          </p:nvPr>
        </p:nvSpPr>
        <p:spPr>
          <a:xfrm>
            <a:off x="877001" y="4947313"/>
            <a:ext cx="7700617" cy="1409037"/>
          </a:xfrm>
        </p:spPr>
        <p:txBody>
          <a:bodyPr anchor="ctr">
            <a:normAutofit/>
          </a:bodyPr>
          <a:lstStyle>
            <a:lvl1pPr>
              <a:defRPr>
                <a:solidFill>
                  <a:schemeClr val="bg1"/>
                </a:solidFill>
              </a:defRPr>
            </a:lvl1pPr>
          </a:lstStyle>
          <a:p>
            <a:r>
              <a:rPr lang="en-US" sz="5400"/>
              <a:t>Click to edit Master title style</a:t>
            </a:r>
            <a:endParaRPr lang="en-US" sz="5400" dirty="0"/>
          </a:p>
        </p:txBody>
      </p:sp>
      <p:sp>
        <p:nvSpPr>
          <p:cNvPr id="11" name="Subtitle 7">
            <a:extLst>
              <a:ext uri="{FF2B5EF4-FFF2-40B4-BE49-F238E27FC236}">
                <a16:creationId xmlns:a16="http://schemas.microsoft.com/office/drawing/2014/main" id="{6A90C83B-4674-4CF1-9CD4-78C3B7CDCCA8}"/>
              </a:ext>
            </a:extLst>
          </p:cNvPr>
          <p:cNvSpPr>
            <a:spLocks noGrp="1"/>
          </p:cNvSpPr>
          <p:nvPr>
            <p:ph type="subTitle" idx="1"/>
          </p:nvPr>
        </p:nvSpPr>
        <p:spPr>
          <a:xfrm>
            <a:off x="9446252" y="386989"/>
            <a:ext cx="2443495" cy="3758334"/>
          </a:xfrm>
        </p:spPr>
        <p:txBody>
          <a:bodyPr anchor="t">
            <a:normAutofit/>
          </a:bodyPr>
          <a:lstStyle>
            <a:lvl1pPr marL="0" indent="0">
              <a:lnSpc>
                <a:spcPct val="100000"/>
              </a:lnSpc>
              <a:spcBef>
                <a:spcPts val="0"/>
              </a:spcBef>
              <a:buNone/>
              <a:defRPr sz="2800" b="1">
                <a:solidFill>
                  <a:schemeClr val="accent1"/>
                </a:solidFill>
              </a:defRPr>
            </a:lvl1pPr>
          </a:lstStyle>
          <a:p>
            <a:r>
              <a:rPr lang="en-US">
                <a:solidFill>
                  <a:schemeClr val="accent1"/>
                </a:solidFill>
              </a:rPr>
              <a:t>Click to edit Master subtitle style</a:t>
            </a:r>
            <a:endParaRPr lang="en-US" dirty="0">
              <a:solidFill>
                <a:schemeClr val="accent1"/>
              </a:solidFill>
            </a:endParaRPr>
          </a:p>
        </p:txBody>
      </p:sp>
      <p:sp>
        <p:nvSpPr>
          <p:cNvPr id="19" name="Picture Placeholder 17">
            <a:extLst>
              <a:ext uri="{FF2B5EF4-FFF2-40B4-BE49-F238E27FC236}">
                <a16:creationId xmlns:a16="http://schemas.microsoft.com/office/drawing/2014/main" id="{1894E094-44B9-4024-A43A-438DEB225DB2}"/>
              </a:ext>
            </a:extLst>
          </p:cNvPr>
          <p:cNvSpPr>
            <a:spLocks noGrp="1"/>
          </p:cNvSpPr>
          <p:nvPr>
            <p:ph type="pic" sz="quarter" idx="13" hasCustomPrompt="1"/>
          </p:nvPr>
        </p:nvSpPr>
        <p:spPr>
          <a:xfrm>
            <a:off x="0" y="0"/>
            <a:ext cx="9144000" cy="4532313"/>
          </a:xfrm>
        </p:spPr>
        <p:txBody>
          <a:bodyPr/>
          <a:lstStyle>
            <a:lvl1pPr marL="0" indent="0" algn="ctr">
              <a:buNone/>
              <a:defRPr/>
            </a:lvl1pPr>
          </a:lstStyle>
          <a:p>
            <a:r>
              <a:rPr lang="en-US" dirty="0"/>
              <a:t>Click to add photo</a:t>
            </a:r>
          </a:p>
        </p:txBody>
      </p:sp>
      <p:sp>
        <p:nvSpPr>
          <p:cNvPr id="13" name="Footer Placeholder 4">
            <a:extLst>
              <a:ext uri="{FF2B5EF4-FFF2-40B4-BE49-F238E27FC236}">
                <a16:creationId xmlns:a16="http://schemas.microsoft.com/office/drawing/2014/main" id="{9BCFB5F5-AD25-4F9C-8AE7-E0E891F1AFF9}"/>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t>Presentation title</a:t>
            </a:r>
          </a:p>
        </p:txBody>
      </p:sp>
      <p:sp>
        <p:nvSpPr>
          <p:cNvPr id="23" name="Picture Placeholder 20">
            <a:extLst>
              <a:ext uri="{FF2B5EF4-FFF2-40B4-BE49-F238E27FC236}">
                <a16:creationId xmlns:a16="http://schemas.microsoft.com/office/drawing/2014/main" id="{919568B3-FE67-4E6E-BA92-FEF29CBFE1B4}"/>
              </a:ext>
            </a:extLst>
          </p:cNvPr>
          <p:cNvSpPr>
            <a:spLocks noGrp="1"/>
          </p:cNvSpPr>
          <p:nvPr>
            <p:ph type="pic" sz="quarter" idx="14" hasCustomPrompt="1"/>
          </p:nvPr>
        </p:nvSpPr>
        <p:spPr>
          <a:xfrm>
            <a:off x="9144000" y="4532313"/>
            <a:ext cx="3048000" cy="2325687"/>
          </a:xfrm>
        </p:spPr>
        <p:txBody>
          <a:bodyPr/>
          <a:lstStyle>
            <a:lvl1pPr marL="0" indent="0" algn="ctr">
              <a:buNone/>
              <a:defRPr/>
            </a:lvl1pPr>
          </a:lstStyle>
          <a:p>
            <a:r>
              <a:rPr lang="en-US" dirty="0"/>
              <a:t>Click to add photo</a:t>
            </a:r>
          </a:p>
        </p:txBody>
      </p:sp>
      <p:sp>
        <p:nvSpPr>
          <p:cNvPr id="15" name="Date Placeholder 3">
            <a:extLst>
              <a:ext uri="{FF2B5EF4-FFF2-40B4-BE49-F238E27FC236}">
                <a16:creationId xmlns:a16="http://schemas.microsoft.com/office/drawing/2014/main" id="{D87D4A75-1737-4D5B-A386-9FE32DFB5E51}"/>
              </a:ext>
            </a:extLst>
          </p:cNvPr>
          <p:cNvSpPr>
            <a:spLocks noGrp="1"/>
          </p:cNvSpPr>
          <p:nvPr>
            <p:ph type="dt" sz="half" idx="10"/>
          </p:nvPr>
        </p:nvSpPr>
        <p:spPr>
          <a:xfrm>
            <a:off x="7013448" y="6355080"/>
            <a:ext cx="435254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16" name="Slide Number Placeholder 5">
            <a:extLst>
              <a:ext uri="{FF2B5EF4-FFF2-40B4-BE49-F238E27FC236}">
                <a16:creationId xmlns:a16="http://schemas.microsoft.com/office/drawing/2014/main" id="{EB52AA41-FD0C-42C6-BD04-9E5B55A48989}"/>
              </a:ext>
            </a:extLst>
          </p:cNvPr>
          <p:cNvSpPr>
            <a:spLocks noGrp="1"/>
          </p:cNvSpPr>
          <p:nvPr>
            <p:ph type="sldNum" sz="quarter" idx="12"/>
          </p:nvPr>
        </p:nvSpPr>
        <p:spPr>
          <a:xfrm>
            <a:off x="11365992" y="6356350"/>
            <a:ext cx="630936" cy="365125"/>
          </a:xfrm>
        </p:spPr>
        <p:txBody>
          <a:bodyPr/>
          <a:lstStyle>
            <a:lvl1pPr>
              <a:defRPr>
                <a:solidFill>
                  <a:schemeClr val="bg1"/>
                </a:solidFill>
                <a:effectLst>
                  <a:outerShdw blurRad="38100" dist="38100" dir="2700000" algn="tl">
                    <a:srgbClr val="000000">
                      <a:alpha val="43137"/>
                    </a:srgbClr>
                  </a:outerShdw>
                </a:effectLst>
              </a:defRPr>
            </a:lvl1pPr>
          </a:lstStyle>
          <a:p>
            <a:fld id="{244D815C-8BF3-4ECF-A945-A2A7C2983AF9}" type="slidenum">
              <a:rPr lang="en-US" smtClean="0"/>
              <a:pPr/>
              <a:t>‹#›</a:t>
            </a:fld>
            <a:endParaRPr lang="en-US" dirty="0"/>
          </a:p>
        </p:txBody>
      </p:sp>
    </p:spTree>
    <p:extLst>
      <p:ext uri="{BB962C8B-B14F-4D97-AF65-F5344CB8AC3E}">
        <p14:creationId xmlns:p14="http://schemas.microsoft.com/office/powerpoint/2010/main" val="213467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r>
              <a:rPr lang="en-US" sz="1050" dirty="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5" r:id="rId12"/>
  </p:sldLayoutIdLs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hyperlink" Target="https://www.ukradon.org/information/ukmaps" TargetMode="External"/><Relationship Id="rId4" Type="http://schemas.openxmlformats.org/officeDocument/2006/relationships/hyperlink" Target="https://www.who.int/news-room/fact-sheets/detail/radon-and-health#:~:text=Radon%20is%20a%20radioactive%20gas,and%20produces%20further%20radioactive%20particl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ukradon.org/information/reducelevels" TargetMode="Externa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 Id="rId5" Type="http://schemas.openxmlformats.org/officeDocument/2006/relationships/image" Target="../media/image28.png"/><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5.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youtube.com/watch?v=LKaylz7woSY" TargetMode="Externa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5.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j5NBk2BwG0c"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a:xfrm>
            <a:off x="649044" y="753034"/>
            <a:ext cx="6815446" cy="3887390"/>
          </a:xfrm>
        </p:spPr>
        <p:txBody>
          <a:bodyPr/>
          <a:lstStyle/>
          <a:p>
            <a:r>
              <a:rPr lang="en-US" dirty="0"/>
              <a:t>Floors</a:t>
            </a:r>
            <a:br>
              <a:rPr lang="en-US" dirty="0"/>
            </a:br>
            <a:endParaRPr lang="en-US" dirty="0"/>
          </a:p>
        </p:txBody>
      </p:sp>
      <p:sp>
        <p:nvSpPr>
          <p:cNvPr id="8" name="Subtitle 7">
            <a:extLst>
              <a:ext uri="{FF2B5EF4-FFF2-40B4-BE49-F238E27FC236}">
                <a16:creationId xmlns:a16="http://schemas.microsoft.com/office/drawing/2014/main" id="{6BBE0348-1527-4055-BA8A-E2754222743D}"/>
              </a:ext>
            </a:extLst>
          </p:cNvPr>
          <p:cNvSpPr>
            <a:spLocks noGrp="1"/>
          </p:cNvSpPr>
          <p:nvPr>
            <p:ph type="subTitle" idx="1"/>
          </p:nvPr>
        </p:nvSpPr>
        <p:spPr>
          <a:xfrm>
            <a:off x="649045" y="4640424"/>
            <a:ext cx="6437555" cy="1303176"/>
          </a:xfrm>
        </p:spPr>
        <p:txBody>
          <a:bodyPr/>
          <a:lstStyle/>
          <a:p>
            <a:r>
              <a:rPr lang="en-US" dirty="0"/>
              <a:t>R Thomas</a:t>
            </a:r>
          </a:p>
        </p:txBody>
      </p:sp>
      <p:pic>
        <p:nvPicPr>
          <p:cNvPr id="5" name="Picture Placeholder 4" descr="A picture containing mountain, sky, outdoor, nature, sunrise ">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8113533" y="0"/>
            <a:ext cx="4082983" cy="6858000"/>
          </a:xfrm>
        </p:spPr>
      </p:pic>
    </p:spTree>
    <p:extLst>
      <p:ext uri="{BB962C8B-B14F-4D97-AF65-F5344CB8AC3E}">
        <p14:creationId xmlns:p14="http://schemas.microsoft.com/office/powerpoint/2010/main" val="2720718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erson standing on a rock">
            <a:extLst>
              <a:ext uri="{FF2B5EF4-FFF2-40B4-BE49-F238E27FC236}">
                <a16:creationId xmlns:a16="http://schemas.microsoft.com/office/drawing/2014/main" id="{633DBDDF-94F3-4001-919E-B56D62CE7A0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076700" y="0"/>
            <a:ext cx="4038600" cy="3429000"/>
          </a:xfrm>
        </p:spPr>
      </p:pic>
      <p:pic>
        <p:nvPicPr>
          <p:cNvPr id="44" name="Picture Placeholder 43" descr="A picture containing mountain, sky, nature, outdoor">
            <a:extLst>
              <a:ext uri="{FF2B5EF4-FFF2-40B4-BE49-F238E27FC236}">
                <a16:creationId xmlns:a16="http://schemas.microsoft.com/office/drawing/2014/main" id="{73DD8BED-FB17-4ABE-9B18-B6DDA81A0E05}"/>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115300" y="0"/>
            <a:ext cx="4076701" cy="3429000"/>
          </a:xfrm>
        </p:spPr>
      </p:pic>
      <p:sp>
        <p:nvSpPr>
          <p:cNvPr id="18" name="Text Placeholder 17">
            <a:extLst>
              <a:ext uri="{FF2B5EF4-FFF2-40B4-BE49-F238E27FC236}">
                <a16:creationId xmlns:a16="http://schemas.microsoft.com/office/drawing/2014/main" id="{87F2C169-25EA-4609-BC8A-BCA7C433EEE4}"/>
              </a:ext>
            </a:extLst>
          </p:cNvPr>
          <p:cNvSpPr>
            <a:spLocks noGrp="1"/>
          </p:cNvSpPr>
          <p:nvPr>
            <p:ph type="body" sz="quarter" idx="15"/>
          </p:nvPr>
        </p:nvSpPr>
        <p:spPr>
          <a:xfrm>
            <a:off x="4269996" y="3841750"/>
            <a:ext cx="7193342" cy="2296083"/>
          </a:xfrm>
        </p:spPr>
        <p:txBody>
          <a:bodyPr>
            <a:normAutofit/>
          </a:bodyPr>
          <a:lstStyle/>
          <a:p>
            <a:pPr marL="0" indent="0">
              <a:buNone/>
            </a:pPr>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A</a:t>
            </a:r>
            <a:r>
              <a:rPr lang="en-GB" b="0" i="0" dirty="0">
                <a:effectLst/>
                <a:latin typeface="Arial" panose="020B0604020202020204" pitchFamily="34" charset="0"/>
              </a:rPr>
              <a:t> </a:t>
            </a:r>
            <a:r>
              <a:rPr lang="en-GB" b="0" i="0" u="none" strike="noStrike" dirty="0">
                <a:effectLst/>
                <a:latin typeface="Arial" panose="020B0604020202020204" pitchFamily="34" charset="0"/>
              </a:rPr>
              <a:t>floor</a:t>
            </a:r>
            <a:r>
              <a:rPr lang="en-GB" b="0" i="0" dirty="0">
                <a:effectLst/>
                <a:latin typeface="Arial" panose="020B0604020202020204" pitchFamily="34" charset="0"/>
              </a:rPr>
              <a:t> is the 'lower horizontal surface of any </a:t>
            </a:r>
            <a:r>
              <a:rPr lang="en-GB" b="0" i="0" u="none" strike="noStrike" dirty="0">
                <a:effectLst/>
                <a:latin typeface="Arial" panose="020B0604020202020204" pitchFamily="34" charset="0"/>
              </a:rPr>
              <a:t>space</a:t>
            </a:r>
            <a:r>
              <a:rPr lang="en-GB" b="0" i="0" dirty="0">
                <a:effectLst/>
                <a:latin typeface="Arial" panose="020B0604020202020204" pitchFamily="34" charset="0"/>
              </a:rPr>
              <a:t> in a </a:t>
            </a:r>
            <a:r>
              <a:rPr lang="en-GB" b="0" i="0" u="none" strike="noStrike" dirty="0">
                <a:effectLst/>
                <a:latin typeface="Arial" panose="020B0604020202020204" pitchFamily="34" charset="0"/>
              </a:rPr>
              <a:t>building</a:t>
            </a:r>
            <a:r>
              <a:rPr lang="en-GB" b="0" i="0" dirty="0">
                <a:effectLst/>
                <a:latin typeface="Arial" panose="020B0604020202020204" pitchFamily="34" charset="0"/>
              </a:rPr>
              <a:t>, including </a:t>
            </a:r>
            <a:r>
              <a:rPr lang="en-GB" b="0" i="0" u="none" strike="noStrike" dirty="0">
                <a:effectLst/>
                <a:latin typeface="Arial" panose="020B0604020202020204" pitchFamily="34" charset="0"/>
              </a:rPr>
              <a:t>finishes</a:t>
            </a:r>
            <a:r>
              <a:rPr lang="en-GB" b="0" i="0" dirty="0">
                <a:effectLst/>
                <a:latin typeface="Arial" panose="020B0604020202020204" pitchFamily="34" charset="0"/>
              </a:rPr>
              <a:t> that are laid as </a:t>
            </a:r>
            <a:r>
              <a:rPr lang="en-GB" b="0" i="0" u="none" strike="noStrike" dirty="0">
                <a:effectLst/>
                <a:latin typeface="Arial" panose="020B0604020202020204" pitchFamily="34" charset="0"/>
              </a:rPr>
              <a:t>part</a:t>
            </a:r>
            <a:r>
              <a:rPr lang="en-GB" b="0" i="0" dirty="0">
                <a:effectLst/>
                <a:latin typeface="Arial" panose="020B0604020202020204" pitchFamily="34" charset="0"/>
              </a:rPr>
              <a:t> of the permanent </a:t>
            </a:r>
            <a:r>
              <a:rPr lang="en-GB" b="0" i="0" u="none" strike="noStrike" dirty="0">
                <a:effectLst/>
                <a:latin typeface="Arial" panose="020B0604020202020204" pitchFamily="34" charset="0"/>
              </a:rPr>
              <a:t>construction</a:t>
            </a:r>
            <a:r>
              <a:rPr lang="en-GB" b="0" i="0" dirty="0">
                <a:effectLst/>
                <a:latin typeface="Arial" panose="020B0604020202020204" pitchFamily="34" charset="0"/>
              </a:rPr>
              <a:t>.'</a:t>
            </a:r>
            <a:endParaRPr lang="en-US" dirty="0"/>
          </a:p>
        </p:txBody>
      </p:sp>
      <p:sp>
        <p:nvSpPr>
          <p:cNvPr id="21" name="Slide Number Placeholder 20">
            <a:extLst>
              <a:ext uri="{FF2B5EF4-FFF2-40B4-BE49-F238E27FC236}">
                <a16:creationId xmlns:a16="http://schemas.microsoft.com/office/drawing/2014/main" id="{C19BFBA5-3E41-40F8-9EFB-9DF730F5B6E4}"/>
              </a:ext>
            </a:extLst>
          </p:cNvPr>
          <p:cNvSpPr>
            <a:spLocks noGrp="1"/>
          </p:cNvSpPr>
          <p:nvPr>
            <p:ph type="sldNum" sz="quarter" idx="12"/>
          </p:nvPr>
        </p:nvSpPr>
        <p:spPr>
          <a:xfrm>
            <a:off x="11365992" y="6356350"/>
            <a:ext cx="630936" cy="365125"/>
          </a:xfrm>
        </p:spPr>
        <p:txBody>
          <a:bodyPr/>
          <a:lstStyle/>
          <a:p>
            <a:pPr lvl="0"/>
            <a:fld id="{244D815C-8BF3-4ECF-A945-A2A7C2983AF9}" type="slidenum">
              <a:rPr lang="en-US" noProof="0" smtClean="0"/>
              <a:pPr lvl="0"/>
              <a:t>2</a:t>
            </a:fld>
            <a:endParaRPr lang="en-US" noProof="0" dirty="0"/>
          </a:p>
        </p:txBody>
      </p:sp>
      <p:pic>
        <p:nvPicPr>
          <p:cNvPr id="2" name="Picture 1">
            <a:extLst>
              <a:ext uri="{FF2B5EF4-FFF2-40B4-BE49-F238E27FC236}">
                <a16:creationId xmlns:a16="http://schemas.microsoft.com/office/drawing/2014/main" id="{8ACD761B-9F47-5FB6-8E38-5DF9205F83AA}"/>
              </a:ext>
            </a:extLst>
          </p:cNvPr>
          <p:cNvPicPr>
            <a:picLocks noChangeAspect="1"/>
          </p:cNvPicPr>
          <p:nvPr/>
        </p:nvPicPr>
        <p:blipFill>
          <a:blip r:embed="rId5"/>
          <a:stretch>
            <a:fillRect/>
          </a:stretch>
        </p:blipFill>
        <p:spPr>
          <a:xfrm>
            <a:off x="2449236" y="0"/>
            <a:ext cx="5943600" cy="3429000"/>
          </a:xfrm>
          <a:prstGeom prst="rect">
            <a:avLst/>
          </a:prstGeom>
        </p:spPr>
      </p:pic>
    </p:spTree>
    <p:extLst>
      <p:ext uri="{BB962C8B-B14F-4D97-AF65-F5344CB8AC3E}">
        <p14:creationId xmlns:p14="http://schemas.microsoft.com/office/powerpoint/2010/main" val="2106347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F916-3AA2-8776-5970-30CAC4CF166B}"/>
              </a:ext>
            </a:extLst>
          </p:cNvPr>
          <p:cNvSpPr>
            <a:spLocks noGrp="1"/>
          </p:cNvSpPr>
          <p:nvPr>
            <p:ph type="title"/>
          </p:nvPr>
        </p:nvSpPr>
        <p:spPr>
          <a:xfrm>
            <a:off x="0" y="776941"/>
            <a:ext cx="4045058" cy="5166659"/>
          </a:xfrm>
        </p:spPr>
        <p:txBody>
          <a:bodyPr/>
          <a:lstStyle/>
          <a:p>
            <a:r>
              <a:rPr lang="en-GB" dirty="0"/>
              <a:t>What performance qualities might we want from a floor?</a:t>
            </a:r>
          </a:p>
        </p:txBody>
      </p:sp>
      <p:sp>
        <p:nvSpPr>
          <p:cNvPr id="6" name="Text Placeholder 5">
            <a:extLst>
              <a:ext uri="{FF2B5EF4-FFF2-40B4-BE49-F238E27FC236}">
                <a16:creationId xmlns:a16="http://schemas.microsoft.com/office/drawing/2014/main" id="{B6F6800A-DBFA-0684-C524-52385D572AA0}"/>
              </a:ext>
            </a:extLst>
          </p:cNvPr>
          <p:cNvSpPr>
            <a:spLocks noGrp="1"/>
          </p:cNvSpPr>
          <p:nvPr>
            <p:ph type="body" sz="quarter" idx="15"/>
          </p:nvPr>
        </p:nvSpPr>
        <p:spPr>
          <a:xfrm>
            <a:off x="4387442" y="1578998"/>
            <a:ext cx="7068147" cy="3295006"/>
          </a:xfrm>
        </p:spPr>
        <p:txBody>
          <a:bodyPr>
            <a:normAutofit fontScale="92500" lnSpcReduction="20000"/>
          </a:bodyPr>
          <a:lstStyle/>
          <a:p>
            <a:r>
              <a:rPr lang="en-GB" dirty="0"/>
              <a:t>Stable</a:t>
            </a:r>
          </a:p>
          <a:p>
            <a:r>
              <a:rPr lang="en-GB" dirty="0"/>
              <a:t>Thermal Properties</a:t>
            </a:r>
          </a:p>
          <a:p>
            <a:r>
              <a:rPr lang="en-GB" dirty="0"/>
              <a:t>Sound properties</a:t>
            </a:r>
          </a:p>
          <a:p>
            <a:r>
              <a:rPr lang="en-GB" dirty="0"/>
              <a:t>Durability</a:t>
            </a:r>
          </a:p>
          <a:p>
            <a:r>
              <a:rPr lang="en-GB" dirty="0"/>
              <a:t>Fire resistance</a:t>
            </a:r>
          </a:p>
          <a:p>
            <a:r>
              <a:rPr lang="en-GB" dirty="0"/>
              <a:t>Aesthetics</a:t>
            </a:r>
          </a:p>
          <a:p>
            <a:r>
              <a:rPr lang="en-GB" dirty="0"/>
              <a:t>Size of room</a:t>
            </a:r>
          </a:p>
          <a:p>
            <a:r>
              <a:rPr lang="en-GB" dirty="0"/>
              <a:t>Support Services </a:t>
            </a:r>
            <a:r>
              <a:rPr lang="en-GB"/>
              <a:t>(structurally)</a:t>
            </a:r>
            <a:endParaRPr lang="en-GB" dirty="0"/>
          </a:p>
        </p:txBody>
      </p:sp>
      <p:sp>
        <p:nvSpPr>
          <p:cNvPr id="8" name="Slide Number Placeholder 7">
            <a:extLst>
              <a:ext uri="{FF2B5EF4-FFF2-40B4-BE49-F238E27FC236}">
                <a16:creationId xmlns:a16="http://schemas.microsoft.com/office/drawing/2014/main" id="{D3230C96-1315-9135-4C08-456A964568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967630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649045" y="365124"/>
            <a:ext cx="9523655" cy="1501327"/>
          </a:xfrm>
        </p:spPr>
        <p:txBody>
          <a:bodyPr/>
          <a:lstStyle/>
          <a:p>
            <a:r>
              <a:rPr lang="en-GB" b="0" i="0" dirty="0">
                <a:effectLst/>
                <a:latin typeface="Arial" panose="020B0604020202020204" pitchFamily="34" charset="0"/>
              </a:rPr>
              <a:t>A </a:t>
            </a:r>
            <a:r>
              <a:rPr lang="en-GB" b="0" i="0" u="none" strike="noStrike" dirty="0">
                <a:effectLst/>
                <a:latin typeface="Arial" panose="020B0604020202020204" pitchFamily="34" charset="0"/>
              </a:rPr>
              <a:t>floor</a:t>
            </a:r>
            <a:r>
              <a:rPr lang="en-GB" b="0" i="0" dirty="0">
                <a:effectLst/>
                <a:latin typeface="Arial" panose="020B0604020202020204" pitchFamily="34" charset="0"/>
              </a:rPr>
              <a:t> typically provides:</a:t>
            </a:r>
            <a:br>
              <a:rPr lang="en-GB" b="0" i="0" dirty="0">
                <a:effectLst/>
                <a:latin typeface="Arial" panose="020B0604020202020204" pitchFamily="34" charset="0"/>
              </a:rPr>
            </a:br>
            <a:endParaRPr lang="en-US" dirty="0"/>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302004" y="2301873"/>
            <a:ext cx="11063987" cy="3721421"/>
          </a:xfrm>
        </p:spPr>
        <p:txBody>
          <a:bodyPr>
            <a:normAutofit fontScale="85000" lnSpcReduction="20000"/>
          </a:bodyPr>
          <a:lstStyle/>
          <a:p>
            <a:pPr algn="l"/>
            <a:endParaRPr lang="en-GB" b="0" i="0" dirty="0">
              <a:effectLst/>
              <a:latin typeface="Arial" panose="020B0604020202020204" pitchFamily="34" charset="0"/>
            </a:endParaRPr>
          </a:p>
          <a:p>
            <a:pPr algn="l">
              <a:buFont typeface="Arial" panose="020B0604020202020204" pitchFamily="34" charset="0"/>
              <a:buChar char="•"/>
            </a:pPr>
            <a:r>
              <a:rPr lang="en-GB" b="0" i="0" u="none" strike="noStrike" dirty="0">
                <a:effectLst/>
                <a:latin typeface="Arial" panose="020B0604020202020204" pitchFamily="34" charset="0"/>
              </a:rPr>
              <a:t>Structural</a:t>
            </a:r>
            <a:r>
              <a:rPr lang="en-GB" b="0" i="0" dirty="0">
                <a:effectLst/>
                <a:latin typeface="Arial" panose="020B0604020202020204" pitchFamily="34" charset="0"/>
              </a:rPr>
              <a:t> support for the contents of the </a:t>
            </a:r>
            <a:r>
              <a:rPr lang="en-GB" b="0" i="0" u="none" strike="noStrike" dirty="0">
                <a:effectLst/>
                <a:latin typeface="Arial" panose="020B0604020202020204" pitchFamily="34" charset="0"/>
              </a:rPr>
              <a:t>room</a:t>
            </a:r>
            <a:r>
              <a:rPr lang="en-GB" b="0" i="0" dirty="0">
                <a:effectLst/>
                <a:latin typeface="Arial" panose="020B0604020202020204" pitchFamily="34" charset="0"/>
              </a:rPr>
              <a:t>, its </a:t>
            </a:r>
            <a:r>
              <a:rPr lang="en-GB" b="0" i="0" u="none" strike="noStrike" dirty="0">
                <a:effectLst/>
                <a:latin typeface="Arial" panose="020B0604020202020204" pitchFamily="34" charset="0"/>
              </a:rPr>
              <a:t>occupants</a:t>
            </a:r>
            <a:r>
              <a:rPr lang="en-GB" b="0" i="0" dirty="0">
                <a:effectLst/>
                <a:latin typeface="Arial" panose="020B0604020202020204" pitchFamily="34" charset="0"/>
              </a:rPr>
              <a:t>, and the weight of the </a:t>
            </a:r>
            <a:r>
              <a:rPr lang="en-GB" b="0" i="0" u="none" strike="noStrike" dirty="0">
                <a:effectLst/>
                <a:latin typeface="Arial" panose="020B0604020202020204" pitchFamily="34" charset="0"/>
              </a:rPr>
              <a:t>floor</a:t>
            </a:r>
            <a:r>
              <a:rPr lang="en-GB" b="0" i="0" dirty="0">
                <a:effectLst/>
                <a:latin typeface="Arial" panose="020B0604020202020204" pitchFamily="34" charset="0"/>
              </a:rPr>
              <a:t> itself.</a:t>
            </a:r>
          </a:p>
          <a:p>
            <a:pPr algn="l">
              <a:buFont typeface="Arial" panose="020B0604020202020204" pitchFamily="34" charset="0"/>
              <a:buChar char="•"/>
            </a:pPr>
            <a:r>
              <a:rPr lang="en-GB" b="0" i="0" u="none" strike="noStrike" dirty="0">
                <a:effectLst/>
                <a:latin typeface="Arial" panose="020B0604020202020204" pitchFamily="34" charset="0"/>
              </a:rPr>
              <a:t>Resistance</a:t>
            </a:r>
            <a:r>
              <a:rPr lang="en-GB" b="0" i="0" dirty="0">
                <a:effectLst/>
                <a:latin typeface="Arial" panose="020B0604020202020204" pitchFamily="34" charset="0"/>
              </a:rPr>
              <a:t> to the passage of </a:t>
            </a:r>
            <a:r>
              <a:rPr lang="en-GB" b="0" i="0" u="none" strike="noStrike" dirty="0">
                <a:effectLst/>
                <a:latin typeface="Arial" panose="020B0604020202020204" pitchFamily="34" charset="0"/>
              </a:rPr>
              <a:t>moisture</a:t>
            </a:r>
            <a:r>
              <a:rPr lang="en-GB" b="0" i="0" dirty="0">
                <a:effectLst/>
                <a:latin typeface="Arial" panose="020B0604020202020204" pitchFamily="34" charset="0"/>
              </a:rPr>
              <a:t>, </a:t>
            </a:r>
            <a:r>
              <a:rPr lang="en-GB" b="0" i="0" u="none" strike="noStrike" dirty="0">
                <a:effectLst/>
                <a:latin typeface="Arial" panose="020B0604020202020204" pitchFamily="34" charset="0"/>
              </a:rPr>
              <a:t>heat</a:t>
            </a:r>
            <a:r>
              <a:rPr lang="en-GB" b="0" i="0" dirty="0">
                <a:effectLst/>
                <a:latin typeface="Arial" panose="020B0604020202020204" pitchFamily="34" charset="0"/>
              </a:rPr>
              <a:t> and </a:t>
            </a:r>
            <a:r>
              <a:rPr lang="en-GB" b="0" i="0" u="none" strike="noStrike" dirty="0">
                <a:effectLst/>
                <a:latin typeface="Arial" panose="020B0604020202020204" pitchFamily="34" charset="0"/>
              </a:rPr>
              <a:t>sound</a:t>
            </a:r>
            <a:r>
              <a:rPr lang="en-GB" b="0" i="0" dirty="0">
                <a:effectLst/>
                <a:latin typeface="Arial" panose="020B0604020202020204" pitchFamily="34" charset="0"/>
              </a:rPr>
              <a:t>.</a:t>
            </a:r>
          </a:p>
          <a:p>
            <a:pPr algn="l">
              <a:buFont typeface="Arial" panose="020B0604020202020204" pitchFamily="34" charset="0"/>
              <a:buChar char="•"/>
            </a:pPr>
            <a:r>
              <a:rPr lang="en-GB" b="0" i="0" dirty="0">
                <a:effectLst/>
                <a:latin typeface="Arial" panose="020B0604020202020204" pitchFamily="34" charset="0"/>
              </a:rPr>
              <a:t>A </a:t>
            </a:r>
            <a:r>
              <a:rPr lang="en-GB" b="0" i="0" u="none" strike="noStrike" dirty="0">
                <a:effectLst/>
                <a:latin typeface="Arial" panose="020B0604020202020204" pitchFamily="34" charset="0"/>
              </a:rPr>
              <a:t>surface finish</a:t>
            </a:r>
            <a:r>
              <a:rPr lang="en-GB" b="0" i="0" dirty="0">
                <a:effectLst/>
                <a:latin typeface="Arial" panose="020B0604020202020204" pitchFamily="34" charset="0"/>
              </a:rPr>
              <a:t> which may contribute to the look, feel and </a:t>
            </a:r>
            <a:r>
              <a:rPr lang="en-GB" b="0" i="0" u="none" strike="noStrike" dirty="0">
                <a:effectLst/>
                <a:latin typeface="Arial" panose="020B0604020202020204" pitchFamily="34" charset="0"/>
              </a:rPr>
              <a:t>acoustics</a:t>
            </a:r>
            <a:r>
              <a:rPr lang="en-GB" b="0" i="0" dirty="0">
                <a:effectLst/>
                <a:latin typeface="Arial" panose="020B0604020202020204" pitchFamily="34" charset="0"/>
              </a:rPr>
              <a:t> of a </a:t>
            </a:r>
            <a:r>
              <a:rPr lang="en-GB" b="0" i="0" u="none" strike="noStrike" dirty="0">
                <a:effectLst/>
                <a:latin typeface="Arial" panose="020B0604020202020204" pitchFamily="34" charset="0"/>
              </a:rPr>
              <a:t>space</a:t>
            </a:r>
            <a:r>
              <a:rPr lang="en-GB" b="0" i="0" dirty="0">
                <a:effectLst/>
                <a:latin typeface="Arial" panose="020B0604020202020204" pitchFamily="34" charset="0"/>
              </a:rPr>
              <a:t>.</a:t>
            </a:r>
          </a:p>
          <a:p>
            <a:pPr algn="l">
              <a:buFont typeface="Arial" panose="020B0604020202020204" pitchFamily="34" charset="0"/>
              <a:buChar char="•"/>
            </a:pPr>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Very broadly, </a:t>
            </a:r>
            <a:r>
              <a:rPr lang="en-GB" b="0" i="0" u="none" strike="noStrike" dirty="0">
                <a:effectLst/>
                <a:latin typeface="Arial" panose="020B0604020202020204" pitchFamily="34" charset="0"/>
              </a:rPr>
              <a:t>floor</a:t>
            </a:r>
            <a:r>
              <a:rPr lang="en-GB" b="0" i="0" dirty="0">
                <a:effectLst/>
                <a:latin typeface="Arial" panose="020B0604020202020204" pitchFamily="34" charset="0"/>
              </a:rPr>
              <a:t> </a:t>
            </a:r>
            <a:r>
              <a:rPr lang="en-GB" b="0" i="0" u="none" strike="noStrike" dirty="0">
                <a:effectLst/>
                <a:latin typeface="Arial" panose="020B0604020202020204" pitchFamily="34" charset="0"/>
              </a:rPr>
              <a:t>construction</a:t>
            </a:r>
            <a:r>
              <a:rPr lang="en-GB" b="0" i="0" dirty="0">
                <a:effectLst/>
                <a:latin typeface="Arial" panose="020B0604020202020204" pitchFamily="34" charset="0"/>
              </a:rPr>
              <a:t> tend to be </a:t>
            </a:r>
            <a:r>
              <a:rPr lang="en-GB" b="0" i="0" dirty="0">
                <a:solidFill>
                  <a:schemeClr val="accent1"/>
                </a:solidFill>
                <a:effectLst/>
                <a:latin typeface="Arial" panose="020B0604020202020204" pitchFamily="34" charset="0"/>
              </a:rPr>
              <a:t>solid </a:t>
            </a:r>
            <a:r>
              <a:rPr lang="en-GB" b="0" i="0" u="none" strike="noStrike" dirty="0">
                <a:solidFill>
                  <a:schemeClr val="accent1"/>
                </a:solidFill>
                <a:effectLst/>
                <a:latin typeface="Arial" panose="020B0604020202020204" pitchFamily="34" charset="0"/>
              </a:rPr>
              <a:t>floors</a:t>
            </a:r>
            <a:r>
              <a:rPr lang="en-GB" b="0" i="0" dirty="0">
                <a:solidFill>
                  <a:schemeClr val="accent1"/>
                </a:solidFill>
                <a:effectLst/>
                <a:latin typeface="Arial" panose="020B0604020202020204" pitchFamily="34" charset="0"/>
              </a:rPr>
              <a:t>, </a:t>
            </a:r>
            <a:r>
              <a:rPr lang="en-GB" b="0" i="0" u="none" strike="noStrike" dirty="0">
                <a:solidFill>
                  <a:schemeClr val="accent1"/>
                </a:solidFill>
                <a:effectLst/>
                <a:latin typeface="Arial" panose="020B0604020202020204" pitchFamily="34" charset="0"/>
              </a:rPr>
              <a:t>built</a:t>
            </a:r>
            <a:r>
              <a:rPr lang="en-GB" b="0" i="0" dirty="0">
                <a:solidFill>
                  <a:schemeClr val="accent1"/>
                </a:solidFill>
                <a:effectLst/>
                <a:latin typeface="Arial" panose="020B0604020202020204" pitchFamily="34" charset="0"/>
              </a:rPr>
              <a:t> up from the </a:t>
            </a:r>
            <a:r>
              <a:rPr lang="en-GB" b="0" i="0" u="none" strike="noStrike" dirty="0">
                <a:solidFill>
                  <a:schemeClr val="accent1"/>
                </a:solidFill>
                <a:effectLst/>
                <a:latin typeface="Arial" panose="020B0604020202020204" pitchFamily="34" charset="0"/>
              </a:rPr>
              <a:t>ground</a:t>
            </a:r>
            <a:r>
              <a:rPr lang="en-GB" b="0" i="0" dirty="0">
                <a:effectLst/>
                <a:latin typeface="Arial" panose="020B0604020202020204" pitchFamily="34" charset="0"/>
              </a:rPr>
              <a:t>, or </a:t>
            </a:r>
            <a:r>
              <a:rPr lang="en-GB" b="0" i="0" dirty="0">
                <a:solidFill>
                  <a:schemeClr val="accent1"/>
                </a:solidFill>
                <a:effectLst/>
                <a:latin typeface="Arial" panose="020B0604020202020204" pitchFamily="34" charset="0"/>
              </a:rPr>
              <a:t>suspended </a:t>
            </a:r>
            <a:r>
              <a:rPr lang="en-GB" b="0" i="0" u="none" strike="noStrike" dirty="0">
                <a:solidFill>
                  <a:schemeClr val="accent1"/>
                </a:solidFill>
                <a:effectLst/>
                <a:latin typeface="Arial" panose="020B0604020202020204" pitchFamily="34" charset="0"/>
              </a:rPr>
              <a:t>floors</a:t>
            </a:r>
            <a:r>
              <a:rPr lang="en-GB" b="0" i="0" dirty="0">
                <a:effectLst/>
                <a:latin typeface="Arial" panose="020B0604020202020204" pitchFamily="34" charset="0"/>
              </a:rPr>
              <a:t>, supported by </a:t>
            </a:r>
            <a:r>
              <a:rPr lang="en-GB" b="0" i="0" u="none" strike="noStrike" dirty="0">
                <a:effectLst/>
                <a:latin typeface="Arial" panose="020B0604020202020204" pitchFamily="34" charset="0"/>
              </a:rPr>
              <a:t>wall</a:t>
            </a:r>
            <a:r>
              <a:rPr lang="en-GB" b="0" i="0" dirty="0">
                <a:effectLst/>
                <a:latin typeface="Arial" panose="020B0604020202020204" pitchFamily="34" charset="0"/>
              </a:rPr>
              <a:t> </a:t>
            </a:r>
            <a:r>
              <a:rPr lang="en-GB" b="0" i="0" u="none" strike="noStrike" dirty="0">
                <a:effectLst/>
                <a:latin typeface="Arial" panose="020B0604020202020204" pitchFamily="34" charset="0"/>
              </a:rPr>
              <a:t>structures</a:t>
            </a:r>
            <a:r>
              <a:rPr lang="en-GB" b="0" i="0" dirty="0">
                <a:effectLst/>
                <a:latin typeface="Arial" panose="020B0604020202020204" pitchFamily="34" charset="0"/>
              </a:rPr>
              <a:t>. There are a very wide range of </a:t>
            </a:r>
            <a:r>
              <a:rPr lang="en-GB" b="0" i="0" u="none" strike="noStrike" dirty="0">
                <a:effectLst/>
                <a:latin typeface="Arial" panose="020B0604020202020204" pitchFamily="34" charset="0"/>
              </a:rPr>
              <a:t>variations</a:t>
            </a:r>
            <a:r>
              <a:rPr lang="en-GB" b="0" i="0" dirty="0">
                <a:effectLst/>
                <a:latin typeface="Arial" panose="020B0604020202020204" pitchFamily="34" charset="0"/>
              </a:rPr>
              <a:t> around these basic types. The intended use of the </a:t>
            </a:r>
            <a:r>
              <a:rPr lang="en-GB" b="0" i="0" u="none" strike="noStrike" dirty="0">
                <a:effectLst/>
                <a:latin typeface="Arial" panose="020B0604020202020204" pitchFamily="34" charset="0"/>
              </a:rPr>
              <a:t>floor</a:t>
            </a:r>
            <a:r>
              <a:rPr lang="en-GB" b="0" i="0" dirty="0">
                <a:effectLst/>
                <a:latin typeface="Arial" panose="020B0604020202020204" pitchFamily="34" charset="0"/>
              </a:rPr>
              <a:t>, its </a:t>
            </a:r>
            <a:r>
              <a:rPr lang="en-GB" b="0" i="0" u="none" strike="noStrike" dirty="0">
                <a:effectLst/>
                <a:latin typeface="Arial" panose="020B0604020202020204" pitchFamily="34" charset="0"/>
              </a:rPr>
              <a:t>location</a:t>
            </a:r>
            <a:r>
              <a:rPr lang="en-GB" b="0" i="0" dirty="0">
                <a:effectLst/>
                <a:latin typeface="Arial" panose="020B0604020202020204" pitchFamily="34" charset="0"/>
              </a:rPr>
              <a:t>, the </a:t>
            </a:r>
            <a:r>
              <a:rPr lang="en-GB" b="0" i="0" u="none" strike="noStrike" dirty="0">
                <a:effectLst/>
                <a:latin typeface="Arial" panose="020B0604020202020204" pitchFamily="34" charset="0"/>
              </a:rPr>
              <a:t>structure</a:t>
            </a:r>
            <a:r>
              <a:rPr lang="en-GB" b="0" i="0" dirty="0">
                <a:effectLst/>
                <a:latin typeface="Arial" panose="020B0604020202020204" pitchFamily="34" charset="0"/>
              </a:rPr>
              <a:t> of the rest of the </a:t>
            </a:r>
            <a:r>
              <a:rPr lang="en-GB" b="0" i="0" u="none" strike="noStrike" dirty="0">
                <a:effectLst/>
                <a:latin typeface="Arial" panose="020B0604020202020204" pitchFamily="34" charset="0"/>
              </a:rPr>
              <a:t>building</a:t>
            </a:r>
            <a:r>
              <a:rPr lang="en-GB" b="0" i="0" dirty="0">
                <a:effectLst/>
                <a:latin typeface="Arial" panose="020B0604020202020204" pitchFamily="34" charset="0"/>
              </a:rPr>
              <a:t>, and the required </a:t>
            </a:r>
            <a:r>
              <a:rPr lang="en-GB" b="0" i="0" u="none" strike="noStrike" dirty="0">
                <a:effectLst/>
                <a:latin typeface="Arial" panose="020B0604020202020204" pitchFamily="34" charset="0"/>
              </a:rPr>
              <a:t>floor finish</a:t>
            </a:r>
            <a:r>
              <a:rPr lang="en-GB" b="0" i="0" dirty="0">
                <a:effectLst/>
                <a:latin typeface="Arial" panose="020B0604020202020204" pitchFamily="34" charset="0"/>
              </a:rPr>
              <a:t> will determine which of the many </a:t>
            </a:r>
            <a:r>
              <a:rPr lang="en-GB" b="0" i="0" u="none" strike="noStrike" dirty="0">
                <a:effectLst/>
                <a:latin typeface="Arial" panose="020B0604020202020204" pitchFamily="34" charset="0"/>
              </a:rPr>
              <a:t>variations</a:t>
            </a:r>
            <a:r>
              <a:rPr lang="en-GB" b="0" i="0" dirty="0">
                <a:effectLst/>
                <a:latin typeface="Arial" panose="020B0604020202020204" pitchFamily="34" charset="0"/>
              </a:rPr>
              <a:t> is most suitable for a particular application.</a:t>
            </a:r>
          </a:p>
          <a:p>
            <a:endParaRPr lang="en-US" dirty="0"/>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1365992" y="6356350"/>
            <a:ext cx="630936" cy="365125"/>
          </a:xfrm>
        </p:spPr>
        <p:txBody>
          <a:bodyPr/>
          <a:lstStyle/>
          <a:p>
            <a:pPr lvl="0"/>
            <a:fld id="{244D815C-8BF3-4ECF-A945-A2A7C2983AF9}" type="slidenum">
              <a:rPr lang="en-US" noProof="0" smtClean="0"/>
              <a:pPr lvl="0"/>
              <a:t>4</a:t>
            </a:fld>
            <a:endParaRPr lang="en-US" noProof="0" dirty="0"/>
          </a:p>
        </p:txBody>
      </p:sp>
    </p:spTree>
    <p:extLst>
      <p:ext uri="{BB962C8B-B14F-4D97-AF65-F5344CB8AC3E}">
        <p14:creationId xmlns:p14="http://schemas.microsoft.com/office/powerpoint/2010/main" val="1074753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647700" y="141842"/>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Traditional Solid Ground Floors</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smtClean="0">
                <a:solidFill>
                  <a:srgbClr val="FFFFFF"/>
                </a:solidFill>
              </a:rPr>
              <a:pPr lvl="0">
                <a:spcAft>
                  <a:spcPts val="600"/>
                </a:spcAft>
              </a:pPr>
              <a:t>5</a:t>
            </a:fld>
            <a:endParaRPr lang="en-US" noProof="0">
              <a:solidFill>
                <a:srgbClr val="FFFFFF"/>
              </a:solidFill>
            </a:endParaRPr>
          </a:p>
        </p:txBody>
      </p:sp>
      <p:pic>
        <p:nvPicPr>
          <p:cNvPr id="5" name="Picture 4">
            <a:extLst>
              <a:ext uri="{FF2B5EF4-FFF2-40B4-BE49-F238E27FC236}">
                <a16:creationId xmlns:a16="http://schemas.microsoft.com/office/drawing/2014/main" id="{60543BA9-FE9A-5383-F79C-EDA3A5DA1D73}"/>
              </a:ext>
            </a:extLst>
          </p:cNvPr>
          <p:cNvPicPr>
            <a:picLocks noChangeAspect="1"/>
          </p:cNvPicPr>
          <p:nvPr/>
        </p:nvPicPr>
        <p:blipFill>
          <a:blip r:embed="rId2"/>
          <a:stretch>
            <a:fillRect/>
          </a:stretch>
        </p:blipFill>
        <p:spPr>
          <a:xfrm>
            <a:off x="4053730" y="3301142"/>
            <a:ext cx="8142635" cy="3301068"/>
          </a:xfrm>
          <a:prstGeom prst="rect">
            <a:avLst/>
          </a:prstGeom>
        </p:spPr>
      </p:pic>
      <p:sp>
        <p:nvSpPr>
          <p:cNvPr id="8" name="TextBox 7">
            <a:extLst>
              <a:ext uri="{FF2B5EF4-FFF2-40B4-BE49-F238E27FC236}">
                <a16:creationId xmlns:a16="http://schemas.microsoft.com/office/drawing/2014/main" id="{49B72A22-4EB8-8272-D601-853C1D78F35F}"/>
              </a:ext>
            </a:extLst>
          </p:cNvPr>
          <p:cNvSpPr txBox="1"/>
          <p:nvPr/>
        </p:nvSpPr>
        <p:spPr>
          <a:xfrm>
            <a:off x="322239" y="1625640"/>
            <a:ext cx="10818341" cy="1200329"/>
          </a:xfrm>
          <a:prstGeom prst="rect">
            <a:avLst/>
          </a:prstGeom>
          <a:noFill/>
        </p:spPr>
        <p:txBody>
          <a:bodyPr wrap="square" rtlCol="0">
            <a:spAutoFit/>
          </a:bodyPr>
          <a:lstStyle/>
          <a:p>
            <a:r>
              <a:rPr lang="en-GB" dirty="0"/>
              <a:t>Traditional ground floors were usually compacted earth mixed or topped with a fine layer of ash or stone dust.</a:t>
            </a:r>
          </a:p>
          <a:p>
            <a:endParaRPr lang="en-GB" dirty="0"/>
          </a:p>
          <a:p>
            <a:r>
              <a:rPr lang="en-GB" dirty="0"/>
              <a:t>These floors could be finished with a variety of materials, a common one being “Quarry Tiles”</a:t>
            </a:r>
          </a:p>
        </p:txBody>
      </p:sp>
      <p:sp>
        <p:nvSpPr>
          <p:cNvPr id="9" name="TextBox 8">
            <a:extLst>
              <a:ext uri="{FF2B5EF4-FFF2-40B4-BE49-F238E27FC236}">
                <a16:creationId xmlns:a16="http://schemas.microsoft.com/office/drawing/2014/main" id="{28B857C1-F242-9772-30AA-22C8C0049DFD}"/>
              </a:ext>
            </a:extLst>
          </p:cNvPr>
          <p:cNvSpPr txBox="1"/>
          <p:nvPr/>
        </p:nvSpPr>
        <p:spPr>
          <a:xfrm>
            <a:off x="322239" y="4765797"/>
            <a:ext cx="3409252" cy="923330"/>
          </a:xfrm>
          <a:prstGeom prst="rect">
            <a:avLst/>
          </a:prstGeom>
          <a:noFill/>
        </p:spPr>
        <p:txBody>
          <a:bodyPr wrap="square" rtlCol="0">
            <a:spAutoFit/>
          </a:bodyPr>
          <a:lstStyle/>
          <a:p>
            <a:r>
              <a:rPr lang="en-GB" dirty="0"/>
              <a:t>However this type of floor construction did have negative points. </a:t>
            </a:r>
          </a:p>
        </p:txBody>
      </p:sp>
    </p:spTree>
    <p:extLst>
      <p:ext uri="{BB962C8B-B14F-4D97-AF65-F5344CB8AC3E}">
        <p14:creationId xmlns:p14="http://schemas.microsoft.com/office/powerpoint/2010/main" val="283486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647700" y="141842"/>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Traditional Solid Ground Floors</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smtClean="0">
                <a:solidFill>
                  <a:srgbClr val="FFFFFF"/>
                </a:solidFill>
              </a:rPr>
              <a:pPr lvl="0">
                <a:spcAft>
                  <a:spcPts val="600"/>
                </a:spcAft>
              </a:pPr>
              <a:t>6</a:t>
            </a:fld>
            <a:endParaRPr lang="en-US" noProof="0">
              <a:solidFill>
                <a:srgbClr val="FFFFFF"/>
              </a:solidFill>
            </a:endParaRPr>
          </a:p>
        </p:txBody>
      </p:sp>
      <p:pic>
        <p:nvPicPr>
          <p:cNvPr id="10" name="Picture 9">
            <a:extLst>
              <a:ext uri="{FF2B5EF4-FFF2-40B4-BE49-F238E27FC236}">
                <a16:creationId xmlns:a16="http://schemas.microsoft.com/office/drawing/2014/main" id="{3DC04B12-5E04-400A-53B9-097F8FE32480}"/>
              </a:ext>
            </a:extLst>
          </p:cNvPr>
          <p:cNvPicPr>
            <a:picLocks noChangeAspect="1"/>
          </p:cNvPicPr>
          <p:nvPr/>
        </p:nvPicPr>
        <p:blipFill>
          <a:blip r:embed="rId2"/>
          <a:stretch>
            <a:fillRect/>
          </a:stretch>
        </p:blipFill>
        <p:spPr>
          <a:xfrm>
            <a:off x="6182084" y="1157906"/>
            <a:ext cx="5929520" cy="2801698"/>
          </a:xfrm>
          <a:prstGeom prst="rect">
            <a:avLst/>
          </a:prstGeom>
        </p:spPr>
      </p:pic>
      <p:pic>
        <p:nvPicPr>
          <p:cNvPr id="2" name="Picture 1">
            <a:extLst>
              <a:ext uri="{FF2B5EF4-FFF2-40B4-BE49-F238E27FC236}">
                <a16:creationId xmlns:a16="http://schemas.microsoft.com/office/drawing/2014/main" id="{6580C0C5-2B89-1B20-D3E4-B5843332B758}"/>
              </a:ext>
            </a:extLst>
          </p:cNvPr>
          <p:cNvPicPr>
            <a:picLocks noChangeAspect="1"/>
          </p:cNvPicPr>
          <p:nvPr/>
        </p:nvPicPr>
        <p:blipFill rotWithShape="1">
          <a:blip r:embed="rId3"/>
          <a:srcRect l="50702"/>
          <a:stretch/>
        </p:blipFill>
        <p:spPr>
          <a:xfrm>
            <a:off x="267853" y="3704492"/>
            <a:ext cx="5100163" cy="2231693"/>
          </a:xfrm>
          <a:prstGeom prst="rect">
            <a:avLst/>
          </a:prstGeom>
        </p:spPr>
      </p:pic>
      <p:sp>
        <p:nvSpPr>
          <p:cNvPr id="4" name="TextBox 3">
            <a:extLst>
              <a:ext uri="{FF2B5EF4-FFF2-40B4-BE49-F238E27FC236}">
                <a16:creationId xmlns:a16="http://schemas.microsoft.com/office/drawing/2014/main" id="{D5A09D58-4437-3B3A-120A-F7B2EBC932F0}"/>
              </a:ext>
            </a:extLst>
          </p:cNvPr>
          <p:cNvSpPr txBox="1"/>
          <p:nvPr/>
        </p:nvSpPr>
        <p:spPr>
          <a:xfrm>
            <a:off x="353232" y="2723785"/>
            <a:ext cx="4672739" cy="646331"/>
          </a:xfrm>
          <a:prstGeom prst="rect">
            <a:avLst/>
          </a:prstGeom>
          <a:noFill/>
        </p:spPr>
        <p:txBody>
          <a:bodyPr wrap="square" rtlCol="0">
            <a:spAutoFit/>
          </a:bodyPr>
          <a:lstStyle/>
          <a:p>
            <a:r>
              <a:rPr lang="en-GB" dirty="0"/>
              <a:t>Parquet flooring – short pieces of timber arranged in a geometric pattern.</a:t>
            </a:r>
          </a:p>
        </p:txBody>
      </p:sp>
    </p:spTree>
    <p:extLst>
      <p:ext uri="{BB962C8B-B14F-4D97-AF65-F5344CB8AC3E}">
        <p14:creationId xmlns:p14="http://schemas.microsoft.com/office/powerpoint/2010/main" val="84932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647700" y="141842"/>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Solid Ground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647700" y="1844937"/>
            <a:ext cx="5855458" cy="4332026"/>
          </a:xfrm>
        </p:spPr>
        <p:txBody>
          <a:bodyPr vert="horz" lIns="91440" tIns="45720" rIns="91440" bIns="45720" rtlCol="0">
            <a:normAutofit/>
          </a:bodyPr>
          <a:lstStyle/>
          <a:p>
            <a:pPr>
              <a:lnSpc>
                <a:spcPct val="100000"/>
              </a:lnSpc>
            </a:pPr>
            <a:r>
              <a:rPr lang="en-US" sz="1300" b="0" i="0">
                <a:effectLst/>
              </a:rPr>
              <a:t>Solid </a:t>
            </a:r>
            <a:r>
              <a:rPr lang="en-US" sz="1300" b="0" i="0" u="none" strike="noStrike">
                <a:effectLst/>
              </a:rPr>
              <a:t>floors</a:t>
            </a:r>
            <a:r>
              <a:rPr lang="en-US" sz="1300" b="0" i="0">
                <a:effectLst/>
              </a:rPr>
              <a:t> tend to require little </a:t>
            </a:r>
            <a:r>
              <a:rPr lang="en-US" sz="1300" b="0" i="0" u="none" strike="noStrike">
                <a:effectLst/>
              </a:rPr>
              <a:t>maintenance</a:t>
            </a:r>
            <a:r>
              <a:rPr lang="en-US" sz="1300" b="0" i="0">
                <a:effectLst/>
              </a:rPr>
              <a:t> and are less prone to movement. They are often </a:t>
            </a:r>
            <a:r>
              <a:rPr lang="en-US" sz="1300" b="0" i="0" u="none" strike="noStrike">
                <a:effectLst/>
              </a:rPr>
              <a:t>built</a:t>
            </a:r>
            <a:r>
              <a:rPr lang="en-US" sz="1300" b="0" i="0">
                <a:effectLst/>
              </a:rPr>
              <a:t> up from the following </a:t>
            </a:r>
            <a:r>
              <a:rPr lang="en-US" sz="1300" b="0" i="0" u="none" strike="noStrike">
                <a:effectLst/>
              </a:rPr>
              <a:t>components</a:t>
            </a:r>
            <a:r>
              <a:rPr lang="en-US" sz="1300" b="0" i="0">
                <a:effectLst/>
              </a:rPr>
              <a:t>:</a:t>
            </a:r>
          </a:p>
          <a:p>
            <a:pPr>
              <a:lnSpc>
                <a:spcPct val="100000"/>
              </a:lnSpc>
            </a:pPr>
            <a:endParaRPr lang="en-US" sz="1300" b="0" i="0">
              <a:effectLst/>
            </a:endParaRPr>
          </a:p>
          <a:p>
            <a:pPr>
              <a:lnSpc>
                <a:spcPct val="100000"/>
              </a:lnSpc>
            </a:pPr>
            <a:r>
              <a:rPr lang="en-US" sz="1300" b="0" i="0">
                <a:effectLst/>
              </a:rPr>
              <a:t>Sub-base: Well-compacted </a:t>
            </a:r>
            <a:r>
              <a:rPr lang="en-US" sz="1300" b="0" i="0" u="none" strike="noStrike">
                <a:effectLst/>
              </a:rPr>
              <a:t>building</a:t>
            </a:r>
            <a:r>
              <a:rPr lang="en-US" sz="1300" b="0" i="0">
                <a:effectLst/>
              </a:rPr>
              <a:t> rubble or </a:t>
            </a:r>
            <a:r>
              <a:rPr lang="en-US" sz="1300" b="0" i="0" u="none" strike="noStrike">
                <a:effectLst/>
              </a:rPr>
              <a:t>loose</a:t>
            </a:r>
            <a:r>
              <a:rPr lang="en-US" sz="1300" b="0" i="0">
                <a:effectLst/>
              </a:rPr>
              <a:t> stone-based </a:t>
            </a:r>
            <a:r>
              <a:rPr lang="en-US" sz="1300" b="0" i="0" u="none" strike="noStrike">
                <a:effectLst/>
              </a:rPr>
              <a:t>material</a:t>
            </a:r>
            <a:r>
              <a:rPr lang="en-US" sz="1300" b="0" i="0">
                <a:effectLst/>
              </a:rPr>
              <a:t>.</a:t>
            </a:r>
          </a:p>
          <a:p>
            <a:pPr>
              <a:lnSpc>
                <a:spcPct val="100000"/>
              </a:lnSpc>
            </a:pPr>
            <a:r>
              <a:rPr lang="en-US" sz="1300" b="0" i="0">
                <a:effectLst/>
              </a:rPr>
              <a:t>Hardcore: Suitable filling </a:t>
            </a:r>
            <a:r>
              <a:rPr lang="en-US" sz="1300" b="0" i="0" u="none" strike="noStrike">
                <a:effectLst/>
              </a:rPr>
              <a:t>material</a:t>
            </a:r>
            <a:r>
              <a:rPr lang="en-US" sz="1300" b="0" i="0">
                <a:effectLst/>
              </a:rPr>
              <a:t> to make the required </a:t>
            </a:r>
            <a:r>
              <a:rPr lang="en-US" sz="1300" b="0" i="0" u="none" strike="noStrike">
                <a:effectLst/>
              </a:rPr>
              <a:t>level</a:t>
            </a:r>
            <a:r>
              <a:rPr lang="en-US" sz="1300" b="0" i="0">
                <a:effectLst/>
              </a:rPr>
              <a:t>, and create a solid base.</a:t>
            </a:r>
          </a:p>
          <a:p>
            <a:pPr>
              <a:lnSpc>
                <a:spcPct val="100000"/>
              </a:lnSpc>
            </a:pPr>
            <a:r>
              <a:rPr lang="en-US" sz="1300" b="0" i="0" u="none" strike="noStrike">
                <a:effectLst/>
              </a:rPr>
              <a:t>Damp-proof membrane</a:t>
            </a:r>
            <a:r>
              <a:rPr lang="en-US" sz="1300" b="0" i="0">
                <a:effectLst/>
              </a:rPr>
              <a:t> (DPM): An impervious </a:t>
            </a:r>
            <a:r>
              <a:rPr lang="en-US" sz="1300" b="0" i="0" u="none" strike="noStrike">
                <a:effectLst/>
              </a:rPr>
              <a:t>layer</a:t>
            </a:r>
            <a:r>
              <a:rPr lang="en-US" sz="1300" b="0" i="0">
                <a:effectLst/>
              </a:rPr>
              <a:t> such as heavy </a:t>
            </a:r>
            <a:r>
              <a:rPr lang="en-US" sz="1300" b="0" i="0" u="none" strike="noStrike">
                <a:effectLst/>
              </a:rPr>
              <a:t>duty</a:t>
            </a:r>
            <a:r>
              <a:rPr lang="en-US" sz="1300" b="0" i="0">
                <a:effectLst/>
              </a:rPr>
              <a:t> </a:t>
            </a:r>
            <a:r>
              <a:rPr lang="en-US" sz="1300" b="0" i="0" u="none" strike="noStrike">
                <a:effectLst/>
              </a:rPr>
              <a:t>polythene</a:t>
            </a:r>
            <a:r>
              <a:rPr lang="en-US" sz="1300" b="0" i="0">
                <a:effectLst/>
              </a:rPr>
              <a:t> </a:t>
            </a:r>
            <a:r>
              <a:rPr lang="en-US" sz="1300" b="0" i="0" u="none" strike="noStrike">
                <a:effectLst/>
              </a:rPr>
              <a:t>sheeting</a:t>
            </a:r>
            <a:r>
              <a:rPr lang="en-US" sz="1300" b="0" i="0">
                <a:effectLst/>
              </a:rPr>
              <a:t>.</a:t>
            </a:r>
          </a:p>
          <a:p>
            <a:pPr>
              <a:lnSpc>
                <a:spcPct val="100000"/>
              </a:lnSpc>
            </a:pPr>
            <a:r>
              <a:rPr lang="en-US" sz="1300" b="0" i="0" u="none" strike="noStrike">
                <a:effectLst/>
              </a:rPr>
              <a:t>Concrete</a:t>
            </a:r>
            <a:r>
              <a:rPr lang="en-US" sz="1300" b="0" i="0">
                <a:effectLst/>
              </a:rPr>
              <a:t> bed: Provides a solid </a:t>
            </a:r>
            <a:r>
              <a:rPr lang="en-US" sz="1300" b="0" i="0" u="none" strike="noStrike">
                <a:effectLst/>
              </a:rPr>
              <a:t>level</a:t>
            </a:r>
            <a:r>
              <a:rPr lang="en-US" sz="1300" b="0" i="0">
                <a:effectLst/>
              </a:rPr>
              <a:t> surface.</a:t>
            </a:r>
          </a:p>
          <a:p>
            <a:pPr>
              <a:lnSpc>
                <a:spcPct val="100000"/>
              </a:lnSpc>
            </a:pPr>
            <a:r>
              <a:rPr lang="en-US" sz="1300" b="0" i="0" u="none" strike="noStrike">
                <a:effectLst/>
              </a:rPr>
              <a:t>Insulation</a:t>
            </a:r>
            <a:r>
              <a:rPr lang="en-US" sz="1300" b="0" i="0">
                <a:effectLst/>
              </a:rPr>
              <a:t> to limit </a:t>
            </a:r>
            <a:r>
              <a:rPr lang="en-US" sz="1300" b="0" i="0" u="none" strike="noStrike">
                <a:effectLst/>
              </a:rPr>
              <a:t>heat transfer</a:t>
            </a:r>
            <a:r>
              <a:rPr lang="en-US" sz="1300" b="0" i="0">
                <a:effectLst/>
              </a:rPr>
              <a:t> with the </a:t>
            </a:r>
            <a:r>
              <a:rPr lang="en-US" sz="1300" b="0" i="0" u="none" strike="noStrike">
                <a:effectLst/>
              </a:rPr>
              <a:t>ground</a:t>
            </a:r>
            <a:r>
              <a:rPr lang="en-US" sz="1300" b="0" i="0">
                <a:effectLst/>
              </a:rPr>
              <a:t>.</a:t>
            </a:r>
          </a:p>
          <a:p>
            <a:pPr>
              <a:lnSpc>
                <a:spcPct val="100000"/>
              </a:lnSpc>
            </a:pPr>
            <a:r>
              <a:rPr lang="en-US" sz="1300" b="0" i="0">
                <a:effectLst/>
              </a:rPr>
              <a:t>Screed: Usually a </a:t>
            </a:r>
            <a:r>
              <a:rPr lang="en-US" sz="1300" b="0" i="0" u="none" strike="noStrike">
                <a:effectLst/>
              </a:rPr>
              <a:t>sand</a:t>
            </a:r>
            <a:r>
              <a:rPr lang="en-US" sz="1300" b="0" i="0">
                <a:effectLst/>
              </a:rPr>
              <a:t> and </a:t>
            </a:r>
            <a:r>
              <a:rPr lang="en-US" sz="1300" b="0" i="0" u="none" strike="noStrike">
                <a:effectLst/>
              </a:rPr>
              <a:t>cement</a:t>
            </a:r>
            <a:r>
              <a:rPr lang="en-US" sz="1300" b="0" i="0">
                <a:effectLst/>
              </a:rPr>
              <a:t> mix laid to prepare for the </a:t>
            </a:r>
            <a:r>
              <a:rPr lang="en-US" sz="1300" b="0" i="0" u="none" strike="noStrike">
                <a:effectLst/>
              </a:rPr>
              <a:t>installation</a:t>
            </a:r>
            <a:r>
              <a:rPr lang="en-US" sz="1300" b="0" i="0">
                <a:effectLst/>
              </a:rPr>
              <a:t> of a </a:t>
            </a:r>
            <a:r>
              <a:rPr lang="en-US" sz="1300" b="0" i="0" u="none" strike="noStrike">
                <a:effectLst/>
              </a:rPr>
              <a:t>floor covering</a:t>
            </a:r>
            <a:r>
              <a:rPr lang="en-US" sz="1300" b="0" i="0">
                <a:effectLst/>
              </a:rPr>
              <a:t>.</a:t>
            </a:r>
          </a:p>
          <a:p>
            <a:pPr>
              <a:lnSpc>
                <a:spcPct val="100000"/>
              </a:lnSpc>
            </a:pPr>
            <a:r>
              <a:rPr lang="en-US" sz="1300" b="0" i="0">
                <a:effectLst/>
              </a:rPr>
              <a:t>Finish: Such as </a:t>
            </a:r>
            <a:r>
              <a:rPr lang="en-US" sz="1300" b="0" i="0" u="none" strike="noStrike">
                <a:effectLst/>
              </a:rPr>
              <a:t>carpet</a:t>
            </a:r>
            <a:r>
              <a:rPr lang="en-US" sz="1300" b="0" i="0">
                <a:effectLst/>
              </a:rPr>
              <a:t>, </a:t>
            </a:r>
            <a:r>
              <a:rPr lang="en-US" sz="1300" b="0" i="0" u="none" strike="noStrike">
                <a:effectLst/>
              </a:rPr>
              <a:t>tiles</a:t>
            </a:r>
            <a:r>
              <a:rPr lang="en-US" sz="1300" b="0" i="0">
                <a:effectLst/>
              </a:rPr>
              <a:t>, and so on.</a:t>
            </a:r>
          </a:p>
          <a:p>
            <a:pPr>
              <a:lnSpc>
                <a:spcPct val="100000"/>
              </a:lnSpc>
            </a:pPr>
            <a:r>
              <a:rPr lang="en-US" sz="1300" b="0" i="0">
                <a:effectLst/>
              </a:rPr>
              <a:t>The thicknesses of the </a:t>
            </a:r>
            <a:r>
              <a:rPr lang="en-US" sz="1300" b="0" i="0" u="none" strike="noStrike">
                <a:effectLst/>
              </a:rPr>
              <a:t>layers</a:t>
            </a:r>
            <a:r>
              <a:rPr lang="en-US" sz="1300" b="0" i="0">
                <a:effectLst/>
              </a:rPr>
              <a:t> and their </a:t>
            </a:r>
            <a:r>
              <a:rPr lang="en-US" sz="1300" b="0" i="0" u="none" strike="noStrike">
                <a:effectLst/>
              </a:rPr>
              <a:t>order</a:t>
            </a:r>
            <a:r>
              <a:rPr lang="en-US" sz="1300" b="0" i="0">
                <a:effectLst/>
              </a:rPr>
              <a:t> will depend on the specific use required and the </a:t>
            </a:r>
            <a:r>
              <a:rPr lang="en-US" sz="1300" b="0" i="0" u="none" strike="noStrike">
                <a:effectLst/>
              </a:rPr>
              <a:t>ground conditions</a:t>
            </a:r>
            <a:r>
              <a:rPr lang="en-US" sz="1300" b="0" i="0">
                <a:effectLst/>
              </a:rPr>
              <a:t>.</a:t>
            </a:r>
          </a:p>
          <a:p>
            <a:pPr>
              <a:lnSpc>
                <a:spcPct val="100000"/>
              </a:lnSpc>
            </a:pPr>
            <a:endParaRPr lang="en-US" sz="1300"/>
          </a:p>
        </p:txBody>
      </p:sp>
      <p:pic>
        <p:nvPicPr>
          <p:cNvPr id="1026" name="Picture 2" descr="Insulating a floor - Insulation Superstore Help &amp; Advice">
            <a:extLst>
              <a:ext uri="{FF2B5EF4-FFF2-40B4-BE49-F238E27FC236}">
                <a16:creationId xmlns:a16="http://schemas.microsoft.com/office/drawing/2014/main" id="{50F4131A-07C8-24C1-A399-9B8A41226E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78" t="6866" r="7273" b="15152"/>
          <a:stretch/>
        </p:blipFill>
        <p:spPr bwMode="auto">
          <a:xfrm>
            <a:off x="7086600" y="0"/>
            <a:ext cx="5105400" cy="3897746"/>
          </a:xfrm>
          <a:prstGeom prst="rect">
            <a:avLst/>
          </a:prstGeom>
          <a:noFill/>
          <a:extLst>
            <a:ext uri="{909E8E84-426E-40DD-AFC4-6F175D3DCCD1}">
              <a14:hiddenFill xmlns:a14="http://schemas.microsoft.com/office/drawing/2010/main">
                <a:solidFill>
                  <a:srgbClr val="FFFFFF"/>
                </a:solidFill>
              </a14:hiddenFill>
            </a:ext>
          </a:extLst>
        </p:spPr>
      </p:pic>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a:solidFill>
                  <a:srgbClr val="FFFFFF"/>
                </a:solidFill>
              </a:rPr>
              <a:pPr lvl="0">
                <a:spcAft>
                  <a:spcPts val="600"/>
                </a:spcAft>
              </a:pPr>
              <a:t>7</a:t>
            </a:fld>
            <a:endParaRPr lang="en-US" noProof="0">
              <a:solidFill>
                <a:srgbClr val="FFFFFF"/>
              </a:solidFill>
            </a:endParaRPr>
          </a:p>
        </p:txBody>
      </p:sp>
      <p:pic>
        <p:nvPicPr>
          <p:cNvPr id="4" name="Picture 3">
            <a:extLst>
              <a:ext uri="{FF2B5EF4-FFF2-40B4-BE49-F238E27FC236}">
                <a16:creationId xmlns:a16="http://schemas.microsoft.com/office/drawing/2014/main" id="{0E5D5BB4-0675-07F4-5901-5848F7B2CEAE}"/>
              </a:ext>
            </a:extLst>
          </p:cNvPr>
          <p:cNvPicPr>
            <a:picLocks noChangeAspect="1"/>
          </p:cNvPicPr>
          <p:nvPr/>
        </p:nvPicPr>
        <p:blipFill>
          <a:blip r:embed="rId3"/>
          <a:stretch>
            <a:fillRect/>
          </a:stretch>
        </p:blipFill>
        <p:spPr>
          <a:xfrm>
            <a:off x="6791036" y="3676650"/>
            <a:ext cx="4981575" cy="3181350"/>
          </a:xfrm>
          <a:prstGeom prst="rect">
            <a:avLst/>
          </a:prstGeom>
        </p:spPr>
      </p:pic>
    </p:spTree>
    <p:extLst>
      <p:ext uri="{BB962C8B-B14F-4D97-AF65-F5344CB8AC3E}">
        <p14:creationId xmlns:p14="http://schemas.microsoft.com/office/powerpoint/2010/main" val="2312118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647700" y="141842"/>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Solid Ground Floors</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a:solidFill>
                  <a:srgbClr val="FFFFFF"/>
                </a:solidFill>
              </a:rPr>
              <a:pPr lvl="0">
                <a:spcAft>
                  <a:spcPts val="600"/>
                </a:spcAft>
              </a:pPr>
              <a:t>8</a:t>
            </a:fld>
            <a:endParaRPr lang="en-US" noProof="0">
              <a:solidFill>
                <a:srgbClr val="FFFFFF"/>
              </a:solidFill>
            </a:endParaRPr>
          </a:p>
        </p:txBody>
      </p:sp>
      <p:sp>
        <p:nvSpPr>
          <p:cNvPr id="5" name="Content Placeholder 4">
            <a:extLst>
              <a:ext uri="{FF2B5EF4-FFF2-40B4-BE49-F238E27FC236}">
                <a16:creationId xmlns:a16="http://schemas.microsoft.com/office/drawing/2014/main" id="{3131D7E0-2B26-B933-BF7E-855C68401653}"/>
              </a:ext>
            </a:extLst>
          </p:cNvPr>
          <p:cNvSpPr>
            <a:spLocks noGrp="1"/>
          </p:cNvSpPr>
          <p:nvPr>
            <p:ph sz="quarter" idx="14"/>
          </p:nvPr>
        </p:nvSpPr>
        <p:spPr>
          <a:xfrm>
            <a:off x="364837" y="1593759"/>
            <a:ext cx="11295859" cy="1606983"/>
          </a:xfrm>
        </p:spPr>
        <p:txBody>
          <a:bodyPr>
            <a:normAutofit fontScale="70000" lnSpcReduction="20000"/>
          </a:bodyPr>
          <a:lstStyle/>
          <a:p>
            <a:r>
              <a:rPr lang="en-GB" b="0" i="0" dirty="0">
                <a:solidFill>
                  <a:srgbClr val="000000"/>
                </a:solidFill>
                <a:effectLst/>
                <a:latin typeface="Verdana" panose="020B0604030504040204" pitchFamily="34" charset="0"/>
              </a:rPr>
              <a:t>Since the mid 1990s the Building Regulations have required insulation in ground floors.  A variety of manufacturers produce a range of rigid insulation boards which can be laid above or below the slab. Some of the boards have a closed-cell structure and are impervious to both water and vapour.  They can therefore be laid under the DPM (the DPM is still necessary to prevent moisture rising between the board joints and penetrating the slab). Where boards are laid under the DPM blinding is not always necessary. Typical construction is shown below.</a:t>
            </a:r>
            <a:endParaRPr lang="en-GB" dirty="0"/>
          </a:p>
        </p:txBody>
      </p:sp>
      <p:pic>
        <p:nvPicPr>
          <p:cNvPr id="6" name="Picture 5">
            <a:extLst>
              <a:ext uri="{FF2B5EF4-FFF2-40B4-BE49-F238E27FC236}">
                <a16:creationId xmlns:a16="http://schemas.microsoft.com/office/drawing/2014/main" id="{58C84462-243C-6388-84E9-89CE7756691D}"/>
              </a:ext>
            </a:extLst>
          </p:cNvPr>
          <p:cNvPicPr>
            <a:picLocks noChangeAspect="1"/>
          </p:cNvPicPr>
          <p:nvPr/>
        </p:nvPicPr>
        <p:blipFill>
          <a:blip r:embed="rId2"/>
          <a:stretch>
            <a:fillRect/>
          </a:stretch>
        </p:blipFill>
        <p:spPr>
          <a:xfrm>
            <a:off x="2098855" y="3435855"/>
            <a:ext cx="7994289" cy="2992148"/>
          </a:xfrm>
          <a:prstGeom prst="rect">
            <a:avLst/>
          </a:prstGeom>
        </p:spPr>
      </p:pic>
    </p:spTree>
    <p:extLst>
      <p:ext uri="{BB962C8B-B14F-4D97-AF65-F5344CB8AC3E}">
        <p14:creationId xmlns:p14="http://schemas.microsoft.com/office/powerpoint/2010/main" val="2625302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3DA116E-FC76-3EDE-F96F-64792EFD0B3C}"/>
              </a:ext>
            </a:extLst>
          </p:cNvPr>
          <p:cNvSpPr>
            <a:spLocks noGrp="1"/>
          </p:cNvSpPr>
          <p:nvPr>
            <p:ph sz="quarter" idx="14"/>
          </p:nvPr>
        </p:nvSpPr>
        <p:spPr>
          <a:xfrm>
            <a:off x="3302000" y="876300"/>
            <a:ext cx="8607425" cy="608551"/>
          </a:xfrm>
        </p:spPr>
        <p:txBody>
          <a:bodyPr/>
          <a:lstStyle/>
          <a:p>
            <a:r>
              <a:rPr lang="en-GB" dirty="0"/>
              <a:t>Radon Gas</a:t>
            </a:r>
          </a:p>
        </p:txBody>
      </p:sp>
      <p:sp>
        <p:nvSpPr>
          <p:cNvPr id="6" name="Slide Number Placeholder 5">
            <a:extLst>
              <a:ext uri="{FF2B5EF4-FFF2-40B4-BE49-F238E27FC236}">
                <a16:creationId xmlns:a16="http://schemas.microsoft.com/office/drawing/2014/main" id="{02A2B3D6-1E8B-E5BB-5045-FC0CB3ECC02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8" name="TextBox 7">
            <a:extLst>
              <a:ext uri="{FF2B5EF4-FFF2-40B4-BE49-F238E27FC236}">
                <a16:creationId xmlns:a16="http://schemas.microsoft.com/office/drawing/2014/main" id="{932B6D1C-23B9-D219-A0AA-7F24C4807D39}"/>
              </a:ext>
            </a:extLst>
          </p:cNvPr>
          <p:cNvSpPr txBox="1"/>
          <p:nvPr/>
        </p:nvSpPr>
        <p:spPr>
          <a:xfrm>
            <a:off x="3704436" y="4060271"/>
            <a:ext cx="8468419" cy="2585323"/>
          </a:xfrm>
          <a:prstGeom prst="rect">
            <a:avLst/>
          </a:prstGeom>
          <a:noFill/>
        </p:spPr>
        <p:txBody>
          <a:bodyPr wrap="square">
            <a:spAutoFit/>
          </a:bodyPr>
          <a:lstStyle/>
          <a:p>
            <a:pPr algn="l"/>
            <a:r>
              <a:rPr lang="en-GB" b="0" i="0" dirty="0">
                <a:solidFill>
                  <a:srgbClr val="0B0C0C"/>
                </a:solidFill>
                <a:effectLst/>
                <a:latin typeface="Helvetica Neue"/>
              </a:rPr>
              <a:t>Every building contains radon but the levels are usually low. The chances of a higher level depend on the type of ground. UK Health Security Agency has published a map showing where high levels are more likely.</a:t>
            </a:r>
          </a:p>
          <a:p>
            <a:pPr algn="l"/>
            <a:r>
              <a:rPr lang="en-GB" b="0" i="0" dirty="0">
                <a:solidFill>
                  <a:srgbClr val="0B0C0C"/>
                </a:solidFill>
                <a:effectLst/>
                <a:latin typeface="Helvetica Neue"/>
              </a:rPr>
              <a:t>The darker the colour the greater the chance of a higher level. The chance is less than one home in a hundred in the white areas and greater than one in three in the darkest areas.</a:t>
            </a:r>
          </a:p>
          <a:p>
            <a:pPr algn="l"/>
            <a:r>
              <a:rPr lang="en-GB" b="0" i="0" dirty="0">
                <a:solidFill>
                  <a:srgbClr val="0B0C0C"/>
                </a:solidFill>
                <a:effectLst/>
                <a:latin typeface="Helvetica Neue"/>
              </a:rPr>
              <a:t>The map should not be used for basements, cellars or underground sites, all of which should be considered as having an increased chance of high radon levels, regardless of location.</a:t>
            </a:r>
          </a:p>
        </p:txBody>
      </p:sp>
      <p:pic>
        <p:nvPicPr>
          <p:cNvPr id="10" name="Picture 9">
            <a:extLst>
              <a:ext uri="{FF2B5EF4-FFF2-40B4-BE49-F238E27FC236}">
                <a16:creationId xmlns:a16="http://schemas.microsoft.com/office/drawing/2014/main" id="{8399D31B-994D-4D02-61BD-1DA8F3F93569}"/>
              </a:ext>
            </a:extLst>
          </p:cNvPr>
          <p:cNvPicPr>
            <a:picLocks noChangeAspect="1"/>
          </p:cNvPicPr>
          <p:nvPr/>
        </p:nvPicPr>
        <p:blipFill rotWithShape="1">
          <a:blip r:embed="rId2"/>
          <a:srcRect l="31720" t="18471" r="38211" b="13884"/>
          <a:stretch/>
        </p:blipFill>
        <p:spPr>
          <a:xfrm>
            <a:off x="1" y="0"/>
            <a:ext cx="3042838" cy="3850547"/>
          </a:xfrm>
          <a:prstGeom prst="rect">
            <a:avLst/>
          </a:prstGeom>
        </p:spPr>
      </p:pic>
      <p:pic>
        <p:nvPicPr>
          <p:cNvPr id="12" name="Picture 11">
            <a:extLst>
              <a:ext uri="{FF2B5EF4-FFF2-40B4-BE49-F238E27FC236}">
                <a16:creationId xmlns:a16="http://schemas.microsoft.com/office/drawing/2014/main" id="{A9C65FEA-7A65-C041-54AC-3A635EEC5DF0}"/>
              </a:ext>
            </a:extLst>
          </p:cNvPr>
          <p:cNvPicPr>
            <a:picLocks noChangeAspect="1"/>
          </p:cNvPicPr>
          <p:nvPr/>
        </p:nvPicPr>
        <p:blipFill rotWithShape="1">
          <a:blip r:embed="rId3"/>
          <a:srcRect l="34128" t="18838" r="12890" b="14740"/>
          <a:stretch/>
        </p:blipFill>
        <p:spPr>
          <a:xfrm>
            <a:off x="0" y="4326007"/>
            <a:ext cx="3590488" cy="2531993"/>
          </a:xfrm>
          <a:prstGeom prst="rect">
            <a:avLst/>
          </a:prstGeom>
        </p:spPr>
      </p:pic>
      <p:sp>
        <p:nvSpPr>
          <p:cNvPr id="16" name="TextBox 15">
            <a:extLst>
              <a:ext uri="{FF2B5EF4-FFF2-40B4-BE49-F238E27FC236}">
                <a16:creationId xmlns:a16="http://schemas.microsoft.com/office/drawing/2014/main" id="{632B1D87-C549-5169-9CD4-47259FAA12EF}"/>
              </a:ext>
            </a:extLst>
          </p:cNvPr>
          <p:cNvSpPr txBox="1"/>
          <p:nvPr/>
        </p:nvSpPr>
        <p:spPr>
          <a:xfrm>
            <a:off x="3042839" y="1484851"/>
            <a:ext cx="9138407" cy="1754326"/>
          </a:xfrm>
          <a:prstGeom prst="rect">
            <a:avLst/>
          </a:prstGeom>
          <a:noFill/>
        </p:spPr>
        <p:txBody>
          <a:bodyPr wrap="square">
            <a:spAutoFit/>
          </a:bodyPr>
          <a:lstStyle/>
          <a:p>
            <a:pPr algn="l"/>
            <a:r>
              <a:rPr lang="en-GB" b="0" i="0" dirty="0">
                <a:solidFill>
                  <a:srgbClr val="3C4245"/>
                </a:solidFill>
                <a:effectLst/>
                <a:latin typeface="Noto Sans" panose="020B0502040504020204" pitchFamily="34" charset="0"/>
              </a:rPr>
              <a:t>Radon is a radioactive gas that has no smell, colour or taste. Radon is produced from the natural radioactive decay of uranium, which is found in all rocks and soils. </a:t>
            </a:r>
            <a:r>
              <a:rPr lang="en-GB" dirty="0">
                <a:solidFill>
                  <a:srgbClr val="3C4245"/>
                </a:solidFill>
                <a:latin typeface="Noto Sans" panose="020B0502040504020204" pitchFamily="34" charset="0"/>
              </a:rPr>
              <a:t>It</a:t>
            </a:r>
            <a:r>
              <a:rPr lang="en-GB" b="0" i="0" dirty="0">
                <a:solidFill>
                  <a:srgbClr val="3C4245"/>
                </a:solidFill>
                <a:effectLst/>
                <a:latin typeface="Noto Sans" panose="020B0502040504020204" pitchFamily="34" charset="0"/>
              </a:rPr>
              <a:t> can also be found in water.</a:t>
            </a:r>
          </a:p>
          <a:p>
            <a:pPr algn="l"/>
            <a:r>
              <a:rPr lang="en-GB" b="0" i="0" dirty="0">
                <a:solidFill>
                  <a:srgbClr val="3C4245"/>
                </a:solidFill>
                <a:effectLst/>
                <a:latin typeface="Noto Sans" panose="020B0502040504020204" pitchFamily="34" charset="0"/>
              </a:rPr>
              <a:t>Radon escapes from the ground into the air, where it decays and produces further radioactive particles. As we breathe, these particles are deposited on the cells lining the airways, where they can damage DNA and potentially cause lung cancer.</a:t>
            </a:r>
          </a:p>
        </p:txBody>
      </p:sp>
      <p:sp>
        <p:nvSpPr>
          <p:cNvPr id="18" name="TextBox 17">
            <a:extLst>
              <a:ext uri="{FF2B5EF4-FFF2-40B4-BE49-F238E27FC236}">
                <a16:creationId xmlns:a16="http://schemas.microsoft.com/office/drawing/2014/main" id="{AD5A4C4D-A39B-4F24-E68F-EB6DC7F5D499}"/>
              </a:ext>
            </a:extLst>
          </p:cNvPr>
          <p:cNvSpPr txBox="1"/>
          <p:nvPr/>
        </p:nvSpPr>
        <p:spPr>
          <a:xfrm>
            <a:off x="3070371" y="3246431"/>
            <a:ext cx="6140740" cy="369332"/>
          </a:xfrm>
          <a:prstGeom prst="rect">
            <a:avLst/>
          </a:prstGeom>
          <a:noFill/>
        </p:spPr>
        <p:txBody>
          <a:bodyPr wrap="square">
            <a:spAutoFit/>
          </a:bodyPr>
          <a:lstStyle/>
          <a:p>
            <a:r>
              <a:rPr lang="en-GB" dirty="0">
                <a:hlinkClick r:id="rId4"/>
              </a:rPr>
              <a:t>Radon (who.int)</a:t>
            </a:r>
            <a:endParaRPr lang="en-GB" dirty="0"/>
          </a:p>
        </p:txBody>
      </p:sp>
      <p:sp>
        <p:nvSpPr>
          <p:cNvPr id="20" name="TextBox 19">
            <a:extLst>
              <a:ext uri="{FF2B5EF4-FFF2-40B4-BE49-F238E27FC236}">
                <a16:creationId xmlns:a16="http://schemas.microsoft.com/office/drawing/2014/main" id="{9115BC20-720E-7F09-0630-7837B809A237}"/>
              </a:ext>
            </a:extLst>
          </p:cNvPr>
          <p:cNvSpPr txBox="1"/>
          <p:nvPr/>
        </p:nvSpPr>
        <p:spPr>
          <a:xfrm>
            <a:off x="6258187" y="6314203"/>
            <a:ext cx="6140740" cy="369332"/>
          </a:xfrm>
          <a:prstGeom prst="rect">
            <a:avLst/>
          </a:prstGeom>
          <a:noFill/>
        </p:spPr>
        <p:txBody>
          <a:bodyPr wrap="square">
            <a:spAutoFit/>
          </a:bodyPr>
          <a:lstStyle/>
          <a:p>
            <a:r>
              <a:rPr lang="en-GB" dirty="0" err="1">
                <a:hlinkClick r:id="rId5"/>
              </a:rPr>
              <a:t>UKradon</a:t>
            </a:r>
            <a:r>
              <a:rPr lang="en-GB" dirty="0">
                <a:hlinkClick r:id="rId5"/>
              </a:rPr>
              <a:t> - UK maps of radon</a:t>
            </a:r>
            <a:endParaRPr lang="en-GB" dirty="0"/>
          </a:p>
        </p:txBody>
      </p:sp>
    </p:spTree>
    <p:extLst>
      <p:ext uri="{BB962C8B-B14F-4D97-AF65-F5344CB8AC3E}">
        <p14:creationId xmlns:p14="http://schemas.microsoft.com/office/powerpoint/2010/main" val="3570348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05ADE36-E9FC-CF5C-4583-A037A1EB0132}"/>
              </a:ext>
            </a:extLst>
          </p:cNvPr>
          <p:cNvSpPr>
            <a:spLocks noGrp="1"/>
          </p:cNvSpPr>
          <p:nvPr>
            <p:ph sz="quarter" idx="14"/>
          </p:nvPr>
        </p:nvSpPr>
        <p:spPr>
          <a:xfrm>
            <a:off x="3302000" y="876300"/>
            <a:ext cx="8607425" cy="675663"/>
          </a:xfrm>
        </p:spPr>
        <p:txBody>
          <a:bodyPr/>
          <a:lstStyle/>
          <a:p>
            <a:r>
              <a:rPr lang="en-GB" b="1" i="0" dirty="0">
                <a:solidFill>
                  <a:srgbClr val="0B0C0C"/>
                </a:solidFill>
                <a:effectLst/>
                <a:latin typeface="Helvetica Neue"/>
              </a:rPr>
              <a:t>How to reduce radon levels</a:t>
            </a:r>
          </a:p>
          <a:p>
            <a:endParaRPr lang="en-GB" dirty="0"/>
          </a:p>
        </p:txBody>
      </p:sp>
      <p:sp>
        <p:nvSpPr>
          <p:cNvPr id="6" name="Slide Number Placeholder 5">
            <a:extLst>
              <a:ext uri="{FF2B5EF4-FFF2-40B4-BE49-F238E27FC236}">
                <a16:creationId xmlns:a16="http://schemas.microsoft.com/office/drawing/2014/main" id="{152FA9A9-DD02-7BA1-E353-495B636B6FC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8" name="TextBox 7">
            <a:extLst>
              <a:ext uri="{FF2B5EF4-FFF2-40B4-BE49-F238E27FC236}">
                <a16:creationId xmlns:a16="http://schemas.microsoft.com/office/drawing/2014/main" id="{791055EB-631B-FC5B-B2D4-4C014E85F41A}"/>
              </a:ext>
            </a:extLst>
          </p:cNvPr>
          <p:cNvSpPr txBox="1"/>
          <p:nvPr/>
        </p:nvSpPr>
        <p:spPr>
          <a:xfrm>
            <a:off x="3164747" y="5797034"/>
            <a:ext cx="6094602" cy="369332"/>
          </a:xfrm>
          <a:prstGeom prst="rect">
            <a:avLst/>
          </a:prstGeom>
          <a:noFill/>
        </p:spPr>
        <p:txBody>
          <a:bodyPr wrap="square">
            <a:spAutoFit/>
          </a:bodyPr>
          <a:lstStyle/>
          <a:p>
            <a:r>
              <a:rPr lang="en-GB" dirty="0" err="1">
                <a:hlinkClick r:id="rId2"/>
              </a:rPr>
              <a:t>UKradon</a:t>
            </a:r>
            <a:r>
              <a:rPr lang="en-GB" dirty="0">
                <a:hlinkClick r:id="rId2"/>
              </a:rPr>
              <a:t> - How to reduce radon levels</a:t>
            </a:r>
            <a:endParaRPr lang="en-GB" dirty="0"/>
          </a:p>
        </p:txBody>
      </p:sp>
      <p:sp>
        <p:nvSpPr>
          <p:cNvPr id="10" name="TextBox 9">
            <a:extLst>
              <a:ext uri="{FF2B5EF4-FFF2-40B4-BE49-F238E27FC236}">
                <a16:creationId xmlns:a16="http://schemas.microsoft.com/office/drawing/2014/main" id="{3D969C4E-74AE-489E-3A7A-41E0494FF1B2}"/>
              </a:ext>
            </a:extLst>
          </p:cNvPr>
          <p:cNvSpPr txBox="1"/>
          <p:nvPr/>
        </p:nvSpPr>
        <p:spPr>
          <a:xfrm>
            <a:off x="3483529" y="1740564"/>
            <a:ext cx="6960765" cy="1200329"/>
          </a:xfrm>
          <a:prstGeom prst="rect">
            <a:avLst/>
          </a:prstGeom>
          <a:noFill/>
        </p:spPr>
        <p:txBody>
          <a:bodyPr wrap="square">
            <a:spAutoFit/>
          </a:bodyPr>
          <a:lstStyle/>
          <a:p>
            <a:pPr algn="l"/>
            <a:r>
              <a:rPr lang="en-GB" b="0" i="0" dirty="0">
                <a:solidFill>
                  <a:srgbClr val="0B0C0C"/>
                </a:solidFill>
                <a:effectLst/>
                <a:latin typeface="Helvetica Neue"/>
              </a:rPr>
              <a:t>The ground is the main source of radon.</a:t>
            </a:r>
          </a:p>
          <a:p>
            <a:pPr algn="l"/>
            <a:r>
              <a:rPr lang="en-GB" b="0" i="0" dirty="0">
                <a:solidFill>
                  <a:srgbClr val="0B0C0C"/>
                </a:solidFill>
                <a:effectLst/>
                <a:latin typeface="Helvetica Neue"/>
              </a:rPr>
              <a:t>The aim of remedial work is to reduce radon levels as low as possible. There are several methods that can be used to reduce high radon levels. </a:t>
            </a:r>
          </a:p>
        </p:txBody>
      </p:sp>
      <p:pic>
        <p:nvPicPr>
          <p:cNvPr id="11" name="Picture 10">
            <a:extLst>
              <a:ext uri="{FF2B5EF4-FFF2-40B4-BE49-F238E27FC236}">
                <a16:creationId xmlns:a16="http://schemas.microsoft.com/office/drawing/2014/main" id="{73B4BB5B-A430-9663-5086-497FF96F5A0A}"/>
              </a:ext>
            </a:extLst>
          </p:cNvPr>
          <p:cNvPicPr>
            <a:picLocks noChangeAspect="1"/>
          </p:cNvPicPr>
          <p:nvPr/>
        </p:nvPicPr>
        <p:blipFill>
          <a:blip r:embed="rId3"/>
          <a:stretch>
            <a:fillRect/>
          </a:stretch>
        </p:blipFill>
        <p:spPr>
          <a:xfrm>
            <a:off x="7468649" y="2893808"/>
            <a:ext cx="3581400" cy="2714625"/>
          </a:xfrm>
          <a:prstGeom prst="rect">
            <a:avLst/>
          </a:prstGeom>
        </p:spPr>
      </p:pic>
    </p:spTree>
    <p:extLst>
      <p:ext uri="{BB962C8B-B14F-4D97-AF65-F5344CB8AC3E}">
        <p14:creationId xmlns:p14="http://schemas.microsoft.com/office/powerpoint/2010/main" val="680716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Traditional Suspended Ground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9"/>
            <a:ext cx="5383645" cy="1600543"/>
          </a:xfrm>
        </p:spPr>
        <p:txBody>
          <a:bodyPr vert="horz" lIns="91440" tIns="45720" rIns="91440" bIns="45720" rtlCol="0">
            <a:normAutofit fontScale="85000" lnSpcReduction="20000"/>
          </a:bodyPr>
          <a:lstStyle/>
          <a:p>
            <a:pPr>
              <a:lnSpc>
                <a:spcPct val="100000"/>
              </a:lnSpc>
            </a:pPr>
            <a:r>
              <a:rPr lang="en-US" sz="1800" dirty="0"/>
              <a:t>Created warmer floors</a:t>
            </a:r>
          </a:p>
          <a:p>
            <a:pPr>
              <a:lnSpc>
                <a:spcPct val="100000"/>
              </a:lnSpc>
            </a:pPr>
            <a:r>
              <a:rPr lang="en-US" sz="1800" dirty="0"/>
              <a:t>Require ventilation</a:t>
            </a:r>
          </a:p>
          <a:p>
            <a:pPr>
              <a:lnSpc>
                <a:spcPct val="100000"/>
              </a:lnSpc>
            </a:pPr>
            <a:r>
              <a:rPr lang="en-US" sz="1800" dirty="0"/>
              <a:t>Can use smaller sections of joists</a:t>
            </a:r>
          </a:p>
          <a:p>
            <a:pPr>
              <a:lnSpc>
                <a:spcPct val="100000"/>
              </a:lnSpc>
            </a:pPr>
            <a:r>
              <a:rPr lang="en-US" sz="1800" dirty="0"/>
              <a:t>Covered with floorboards</a:t>
            </a:r>
          </a:p>
          <a:p>
            <a:pPr>
              <a:lnSpc>
                <a:spcPct val="100000"/>
              </a:lnSpc>
            </a:pPr>
            <a:r>
              <a:rPr lang="en-US" sz="1800" dirty="0"/>
              <a:t>Originally no insulation used</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a:solidFill>
                  <a:srgbClr val="FFFFFF"/>
                </a:solidFill>
              </a:rPr>
              <a:pPr lvl="0">
                <a:spcAft>
                  <a:spcPts val="600"/>
                </a:spcAft>
              </a:pPr>
              <a:t>11</a:t>
            </a:fld>
            <a:endParaRPr lang="en-US" noProof="0">
              <a:solidFill>
                <a:srgbClr val="FFFFFF"/>
              </a:solidFill>
            </a:endParaRPr>
          </a:p>
        </p:txBody>
      </p:sp>
      <p:pic>
        <p:nvPicPr>
          <p:cNvPr id="2" name="Picture 1">
            <a:extLst>
              <a:ext uri="{FF2B5EF4-FFF2-40B4-BE49-F238E27FC236}">
                <a16:creationId xmlns:a16="http://schemas.microsoft.com/office/drawing/2014/main" id="{F32AFD8F-C45C-B000-79FB-D6ACE9DE54B0}"/>
              </a:ext>
            </a:extLst>
          </p:cNvPr>
          <p:cNvPicPr>
            <a:picLocks noChangeAspect="1"/>
          </p:cNvPicPr>
          <p:nvPr/>
        </p:nvPicPr>
        <p:blipFill>
          <a:blip r:embed="rId2"/>
          <a:stretch>
            <a:fillRect/>
          </a:stretch>
        </p:blipFill>
        <p:spPr>
          <a:xfrm>
            <a:off x="6503158" y="3471820"/>
            <a:ext cx="5688842" cy="3310906"/>
          </a:xfrm>
          <a:prstGeom prst="rect">
            <a:avLst/>
          </a:prstGeom>
        </p:spPr>
      </p:pic>
      <p:pic>
        <p:nvPicPr>
          <p:cNvPr id="5" name="Picture 4">
            <a:extLst>
              <a:ext uri="{FF2B5EF4-FFF2-40B4-BE49-F238E27FC236}">
                <a16:creationId xmlns:a16="http://schemas.microsoft.com/office/drawing/2014/main" id="{0A715B5E-8DFC-CF1E-ACAD-DE8E4D7DB0BA}"/>
              </a:ext>
            </a:extLst>
          </p:cNvPr>
          <p:cNvPicPr>
            <a:picLocks noChangeAspect="1"/>
          </p:cNvPicPr>
          <p:nvPr/>
        </p:nvPicPr>
        <p:blipFill>
          <a:blip r:embed="rId3"/>
          <a:stretch>
            <a:fillRect/>
          </a:stretch>
        </p:blipFill>
        <p:spPr>
          <a:xfrm>
            <a:off x="7032292" y="-8968"/>
            <a:ext cx="5159707" cy="3121623"/>
          </a:xfrm>
          <a:prstGeom prst="rect">
            <a:avLst/>
          </a:prstGeom>
        </p:spPr>
      </p:pic>
      <p:pic>
        <p:nvPicPr>
          <p:cNvPr id="6" name="Picture 5">
            <a:extLst>
              <a:ext uri="{FF2B5EF4-FFF2-40B4-BE49-F238E27FC236}">
                <a16:creationId xmlns:a16="http://schemas.microsoft.com/office/drawing/2014/main" id="{DF55AC74-B933-B505-5C27-9894C93382A4}"/>
              </a:ext>
            </a:extLst>
          </p:cNvPr>
          <p:cNvPicPr>
            <a:picLocks noChangeAspect="1"/>
          </p:cNvPicPr>
          <p:nvPr/>
        </p:nvPicPr>
        <p:blipFill>
          <a:blip r:embed="rId4"/>
          <a:stretch>
            <a:fillRect/>
          </a:stretch>
        </p:blipFill>
        <p:spPr>
          <a:xfrm>
            <a:off x="2827085" y="3959103"/>
            <a:ext cx="3676073" cy="2757055"/>
          </a:xfrm>
          <a:prstGeom prst="rect">
            <a:avLst/>
          </a:prstGeom>
        </p:spPr>
      </p:pic>
    </p:spTree>
    <p:extLst>
      <p:ext uri="{BB962C8B-B14F-4D97-AF65-F5344CB8AC3E}">
        <p14:creationId xmlns:p14="http://schemas.microsoft.com/office/powerpoint/2010/main" val="1612140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Traditional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9"/>
            <a:ext cx="5383645" cy="1600543"/>
          </a:xfrm>
        </p:spPr>
        <p:txBody>
          <a:bodyPr vert="horz" lIns="91440" tIns="45720" rIns="91440" bIns="45720" rtlCol="0">
            <a:normAutofit/>
          </a:bodyPr>
          <a:lstStyle/>
          <a:p>
            <a:pPr>
              <a:lnSpc>
                <a:spcPct val="100000"/>
              </a:lnSpc>
            </a:pPr>
            <a:r>
              <a:rPr lang="en-US" sz="1800" dirty="0"/>
              <a:t>Covered with floorboards</a:t>
            </a:r>
          </a:p>
          <a:p>
            <a:pPr>
              <a:lnSpc>
                <a:spcPct val="100000"/>
              </a:lnSpc>
            </a:pPr>
            <a:r>
              <a:rPr lang="en-US" sz="1800" dirty="0"/>
              <a:t>Originally no insulation used</a:t>
            </a:r>
          </a:p>
          <a:p>
            <a:pPr>
              <a:lnSpc>
                <a:spcPct val="100000"/>
              </a:lnSpc>
            </a:pPr>
            <a:r>
              <a:rPr lang="en-US" sz="1800" dirty="0"/>
              <a:t>May have rested on int walls</a:t>
            </a:r>
          </a:p>
          <a:p>
            <a:pPr>
              <a:lnSpc>
                <a:spcPct val="100000"/>
              </a:lnSpc>
            </a:pPr>
            <a:r>
              <a:rPr lang="en-US" sz="1800" dirty="0"/>
              <a:t>Negative points to consider?</a:t>
            </a:r>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a:solidFill>
                  <a:srgbClr val="FFFFFF"/>
                </a:solidFill>
              </a:rPr>
              <a:pPr lvl="0">
                <a:spcAft>
                  <a:spcPts val="600"/>
                </a:spcAft>
              </a:pPr>
              <a:t>12</a:t>
            </a:fld>
            <a:endParaRPr lang="en-US" noProof="0">
              <a:solidFill>
                <a:srgbClr val="FFFFFF"/>
              </a:solidFill>
            </a:endParaRPr>
          </a:p>
        </p:txBody>
      </p:sp>
      <p:pic>
        <p:nvPicPr>
          <p:cNvPr id="4" name="Picture 3">
            <a:extLst>
              <a:ext uri="{FF2B5EF4-FFF2-40B4-BE49-F238E27FC236}">
                <a16:creationId xmlns:a16="http://schemas.microsoft.com/office/drawing/2014/main" id="{5C393F93-1B2E-1855-8E00-36CF60A475C0}"/>
              </a:ext>
            </a:extLst>
          </p:cNvPr>
          <p:cNvPicPr>
            <a:picLocks noChangeAspect="1"/>
          </p:cNvPicPr>
          <p:nvPr/>
        </p:nvPicPr>
        <p:blipFill rotWithShape="1">
          <a:blip r:embed="rId2"/>
          <a:srcRect r="11923"/>
          <a:stretch/>
        </p:blipFill>
        <p:spPr>
          <a:xfrm>
            <a:off x="7688839" y="1152199"/>
            <a:ext cx="4503161" cy="3849376"/>
          </a:xfrm>
          <a:prstGeom prst="rect">
            <a:avLst/>
          </a:prstGeom>
        </p:spPr>
      </p:pic>
      <p:pic>
        <p:nvPicPr>
          <p:cNvPr id="7" name="Picture 6">
            <a:extLst>
              <a:ext uri="{FF2B5EF4-FFF2-40B4-BE49-F238E27FC236}">
                <a16:creationId xmlns:a16="http://schemas.microsoft.com/office/drawing/2014/main" id="{CB6E3443-EBF9-DAC2-0E52-D6BD32165DAD}"/>
              </a:ext>
            </a:extLst>
          </p:cNvPr>
          <p:cNvPicPr>
            <a:picLocks noChangeAspect="1"/>
          </p:cNvPicPr>
          <p:nvPr/>
        </p:nvPicPr>
        <p:blipFill>
          <a:blip r:embed="rId3"/>
          <a:stretch>
            <a:fillRect/>
          </a:stretch>
        </p:blipFill>
        <p:spPr>
          <a:xfrm>
            <a:off x="0" y="4613191"/>
            <a:ext cx="5715000" cy="1905000"/>
          </a:xfrm>
          <a:prstGeom prst="rect">
            <a:avLst/>
          </a:prstGeom>
        </p:spPr>
      </p:pic>
      <p:pic>
        <p:nvPicPr>
          <p:cNvPr id="8" name="Picture 7">
            <a:extLst>
              <a:ext uri="{FF2B5EF4-FFF2-40B4-BE49-F238E27FC236}">
                <a16:creationId xmlns:a16="http://schemas.microsoft.com/office/drawing/2014/main" id="{F13D6E4F-4922-09B0-1EDC-5535EAF758A5}"/>
              </a:ext>
            </a:extLst>
          </p:cNvPr>
          <p:cNvPicPr>
            <a:picLocks noChangeAspect="1"/>
          </p:cNvPicPr>
          <p:nvPr/>
        </p:nvPicPr>
        <p:blipFill>
          <a:blip r:embed="rId4"/>
          <a:stretch>
            <a:fillRect/>
          </a:stretch>
        </p:blipFill>
        <p:spPr>
          <a:xfrm>
            <a:off x="3948324" y="1150466"/>
            <a:ext cx="3533351" cy="2650013"/>
          </a:xfrm>
          <a:prstGeom prst="rect">
            <a:avLst/>
          </a:prstGeom>
        </p:spPr>
      </p:pic>
    </p:spTree>
    <p:extLst>
      <p:ext uri="{BB962C8B-B14F-4D97-AF65-F5344CB8AC3E}">
        <p14:creationId xmlns:p14="http://schemas.microsoft.com/office/powerpoint/2010/main" val="706290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Suspended Ground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8"/>
            <a:ext cx="4498109" cy="5064041"/>
          </a:xfrm>
        </p:spPr>
        <p:txBody>
          <a:bodyPr vert="horz" lIns="91440" tIns="45720" rIns="91440" bIns="45720" rtlCol="0">
            <a:normAutofit/>
          </a:bodyPr>
          <a:lstStyle/>
          <a:p>
            <a:pPr algn="just"/>
            <a:r>
              <a:rPr lang="en-GB" sz="1400" b="0" i="0" dirty="0">
                <a:solidFill>
                  <a:srgbClr val="000000"/>
                </a:solidFill>
                <a:effectLst/>
                <a:latin typeface="Verdana" panose="020B0604030504040204" pitchFamily="34" charset="0"/>
              </a:rPr>
              <a:t>In modern construction timber floors are, once again, becoming popular. The construction is similar to that of 70 years ago although there are a few differences:</a:t>
            </a:r>
          </a:p>
          <a:p>
            <a:pPr algn="just"/>
            <a:endParaRPr lang="en-GB" sz="1400" b="0" i="0" dirty="0">
              <a:solidFill>
                <a:srgbClr val="000000"/>
              </a:solidFill>
              <a:effectLst/>
              <a:latin typeface="Verdana" panose="020B0604030504040204" pitchFamily="34" charset="0"/>
            </a:endParaRPr>
          </a:p>
          <a:p>
            <a:pPr algn="just">
              <a:buFont typeface="Arial" panose="020B0604020202020204" pitchFamily="34" charset="0"/>
              <a:buChar char="•"/>
            </a:pPr>
            <a:r>
              <a:rPr lang="en-GB" sz="1400" dirty="0">
                <a:solidFill>
                  <a:srgbClr val="000000"/>
                </a:solidFill>
                <a:latin typeface="Verdana" panose="020B0604030504040204" pitchFamily="34" charset="0"/>
              </a:rPr>
              <a:t>J</a:t>
            </a:r>
            <a:r>
              <a:rPr lang="en-GB" sz="1400" b="0" i="0" dirty="0">
                <a:solidFill>
                  <a:srgbClr val="000000"/>
                </a:solidFill>
                <a:effectLst/>
                <a:latin typeface="Verdana" panose="020B0604030504040204" pitchFamily="34" charset="0"/>
              </a:rPr>
              <a:t>oists will be supported on hangers rather than built into the walls.</a:t>
            </a:r>
          </a:p>
          <a:p>
            <a:pPr algn="just">
              <a:buFont typeface="Arial" panose="020B0604020202020204" pitchFamily="34" charset="0"/>
              <a:buChar char="•"/>
            </a:pPr>
            <a:endParaRPr lang="en-GB" sz="1400" b="0" i="0" dirty="0">
              <a:solidFill>
                <a:srgbClr val="000000"/>
              </a:solidFill>
              <a:effectLst/>
              <a:latin typeface="Verdana" panose="020B0604030504040204" pitchFamily="34" charset="0"/>
            </a:endParaRPr>
          </a:p>
          <a:p>
            <a:pPr algn="just">
              <a:buFont typeface="Arial" panose="020B0604020202020204" pitchFamily="34" charset="0"/>
              <a:buChar char="•"/>
            </a:pPr>
            <a:r>
              <a:rPr lang="en-GB" sz="1400" dirty="0">
                <a:solidFill>
                  <a:srgbClr val="000000"/>
                </a:solidFill>
                <a:latin typeface="Verdana" panose="020B0604030504040204" pitchFamily="34" charset="0"/>
              </a:rPr>
              <a:t>T</a:t>
            </a:r>
            <a:r>
              <a:rPr lang="en-GB" sz="1400" b="0" i="0" dirty="0">
                <a:solidFill>
                  <a:srgbClr val="000000"/>
                </a:solidFill>
                <a:effectLst/>
                <a:latin typeface="Verdana" panose="020B0604030504040204" pitchFamily="34" charset="0"/>
              </a:rPr>
              <a:t>imbers are now treated against rot and insect attack.</a:t>
            </a:r>
          </a:p>
          <a:p>
            <a:pPr algn="just">
              <a:buFont typeface="Arial" panose="020B0604020202020204" pitchFamily="34" charset="0"/>
              <a:buChar char="•"/>
            </a:pPr>
            <a:endParaRPr lang="en-GB" sz="1400" b="0" i="0" dirty="0">
              <a:solidFill>
                <a:srgbClr val="000000"/>
              </a:solidFill>
              <a:effectLst/>
              <a:latin typeface="Verdana" panose="020B0604030504040204" pitchFamily="34" charset="0"/>
            </a:endParaRPr>
          </a:p>
          <a:p>
            <a:pPr algn="just">
              <a:buFont typeface="Arial" panose="020B0604020202020204" pitchFamily="34" charset="0"/>
              <a:buChar char="•"/>
            </a:pPr>
            <a:r>
              <a:rPr lang="en-GB" sz="1400" dirty="0">
                <a:solidFill>
                  <a:srgbClr val="000000"/>
                </a:solidFill>
                <a:latin typeface="Verdana" panose="020B0604030504040204" pitchFamily="34" charset="0"/>
              </a:rPr>
              <a:t>R</a:t>
            </a:r>
            <a:r>
              <a:rPr lang="en-GB" sz="1400" b="0" i="0" dirty="0">
                <a:solidFill>
                  <a:srgbClr val="000000"/>
                </a:solidFill>
                <a:effectLst/>
                <a:latin typeface="Verdana" panose="020B0604030504040204" pitchFamily="34" charset="0"/>
              </a:rPr>
              <a:t>ules for ventilation are much stricter than in the past.</a:t>
            </a:r>
          </a:p>
          <a:p>
            <a:pPr algn="just">
              <a:buFont typeface="Arial" panose="020B0604020202020204" pitchFamily="34" charset="0"/>
              <a:buChar char="•"/>
            </a:pPr>
            <a:endParaRPr lang="en-GB" sz="1400" b="0" i="0" dirty="0">
              <a:solidFill>
                <a:srgbClr val="000000"/>
              </a:solidFill>
              <a:effectLst/>
              <a:latin typeface="Verdana" panose="020B0604030504040204" pitchFamily="34" charset="0"/>
            </a:endParaRPr>
          </a:p>
          <a:p>
            <a:pPr algn="just">
              <a:buFont typeface="Arial" panose="020B0604020202020204" pitchFamily="34" charset="0"/>
              <a:buChar char="•"/>
            </a:pPr>
            <a:r>
              <a:rPr lang="en-GB" sz="1400" dirty="0">
                <a:solidFill>
                  <a:srgbClr val="000000"/>
                </a:solidFill>
                <a:latin typeface="Verdana" panose="020B0604030504040204" pitchFamily="34" charset="0"/>
              </a:rPr>
              <a:t>M</a:t>
            </a:r>
            <a:r>
              <a:rPr lang="en-GB" sz="1400" b="0" i="0" dirty="0">
                <a:solidFill>
                  <a:srgbClr val="000000"/>
                </a:solidFill>
                <a:effectLst/>
                <a:latin typeface="Verdana" panose="020B0604030504040204" pitchFamily="34" charset="0"/>
              </a:rPr>
              <a:t>ost floors will be finished with chipboard and floors will be insulated.</a:t>
            </a:r>
          </a:p>
          <a:p>
            <a:pPr>
              <a:lnSpc>
                <a:spcPct val="100000"/>
              </a:lnSpc>
            </a:pPr>
            <a:endParaRPr lang="en-US" sz="1800" dirty="0"/>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a:solidFill>
                  <a:srgbClr val="FFFFFF"/>
                </a:solidFill>
              </a:rPr>
              <a:pPr lvl="0">
                <a:spcAft>
                  <a:spcPts val="600"/>
                </a:spcAft>
              </a:pPr>
              <a:t>13</a:t>
            </a:fld>
            <a:endParaRPr lang="en-US" noProof="0">
              <a:solidFill>
                <a:srgbClr val="FFFFFF"/>
              </a:solidFill>
            </a:endParaRPr>
          </a:p>
        </p:txBody>
      </p:sp>
      <p:pic>
        <p:nvPicPr>
          <p:cNvPr id="4" name="Picture 3">
            <a:extLst>
              <a:ext uri="{FF2B5EF4-FFF2-40B4-BE49-F238E27FC236}">
                <a16:creationId xmlns:a16="http://schemas.microsoft.com/office/drawing/2014/main" id="{BF2D726C-7280-FCCD-6BF7-F70F4C66147E}"/>
              </a:ext>
            </a:extLst>
          </p:cNvPr>
          <p:cNvPicPr>
            <a:picLocks noChangeAspect="1"/>
          </p:cNvPicPr>
          <p:nvPr/>
        </p:nvPicPr>
        <p:blipFill>
          <a:blip r:embed="rId2"/>
          <a:stretch>
            <a:fillRect/>
          </a:stretch>
        </p:blipFill>
        <p:spPr>
          <a:xfrm>
            <a:off x="4498109" y="1289650"/>
            <a:ext cx="7591183" cy="4934269"/>
          </a:xfrm>
          <a:prstGeom prst="rect">
            <a:avLst/>
          </a:prstGeom>
        </p:spPr>
      </p:pic>
    </p:spTree>
    <p:extLst>
      <p:ext uri="{BB962C8B-B14F-4D97-AF65-F5344CB8AC3E}">
        <p14:creationId xmlns:p14="http://schemas.microsoft.com/office/powerpoint/2010/main" val="26379016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DCA14-BD93-FD56-FEB7-26EB48225BA4}"/>
              </a:ext>
            </a:extLst>
          </p:cNvPr>
          <p:cNvSpPr>
            <a:spLocks noGrp="1"/>
          </p:cNvSpPr>
          <p:nvPr>
            <p:ph type="title"/>
          </p:nvPr>
        </p:nvSpPr>
        <p:spPr>
          <a:xfrm>
            <a:off x="647700" y="141842"/>
            <a:ext cx="10712377" cy="872100"/>
          </a:xfrm>
        </p:spPr>
        <p:txBody>
          <a:bodyPr vert="horz" lIns="91440" tIns="45720" rIns="91440" bIns="45720" rtlCol="0" anchor="ctr">
            <a:normAutofit/>
          </a:bodyPr>
          <a:lstStyle/>
          <a:p>
            <a:pPr>
              <a:lnSpc>
                <a:spcPct val="90000"/>
              </a:lnSpc>
            </a:pPr>
            <a:endParaRPr lang="en-US" sz="2800" spc="-40" dirty="0">
              <a:solidFill>
                <a:srgbClr val="FFFFFF"/>
              </a:solidFill>
            </a:endParaRPr>
          </a:p>
        </p:txBody>
      </p:sp>
      <p:sp>
        <p:nvSpPr>
          <p:cNvPr id="4" name="Content Placeholder 3">
            <a:extLst>
              <a:ext uri="{FF2B5EF4-FFF2-40B4-BE49-F238E27FC236}">
                <a16:creationId xmlns:a16="http://schemas.microsoft.com/office/drawing/2014/main" id="{F6C89040-D3AC-2EC7-B87E-CC2E210BC428}"/>
              </a:ext>
            </a:extLst>
          </p:cNvPr>
          <p:cNvSpPr>
            <a:spLocks noGrp="1"/>
          </p:cNvSpPr>
          <p:nvPr>
            <p:ph sz="quarter" idx="14"/>
          </p:nvPr>
        </p:nvSpPr>
        <p:spPr>
          <a:xfrm>
            <a:off x="-1" y="1838220"/>
            <a:ext cx="5855458" cy="4332026"/>
          </a:xfrm>
        </p:spPr>
        <p:txBody>
          <a:bodyPr vert="horz" lIns="91440" tIns="45720" rIns="91440" bIns="45720" rtlCol="0">
            <a:normAutofit/>
          </a:bodyPr>
          <a:lstStyle/>
          <a:p>
            <a:r>
              <a:rPr lang="en-US" sz="3200" dirty="0"/>
              <a:t>Metal Web joist are a common modern method of suspended upper timber floor, they allow for the use  of less timber and easier compatibility with various building services.</a:t>
            </a:r>
          </a:p>
        </p:txBody>
      </p:sp>
      <p:pic>
        <p:nvPicPr>
          <p:cNvPr id="7" name="Picture 6">
            <a:extLst>
              <a:ext uri="{FF2B5EF4-FFF2-40B4-BE49-F238E27FC236}">
                <a16:creationId xmlns:a16="http://schemas.microsoft.com/office/drawing/2014/main" id="{98B8C561-4676-9F52-DAA8-87BA1CC8560A}"/>
              </a:ext>
            </a:extLst>
          </p:cNvPr>
          <p:cNvPicPr>
            <a:picLocks noChangeAspect="1"/>
          </p:cNvPicPr>
          <p:nvPr/>
        </p:nvPicPr>
        <p:blipFill>
          <a:blip r:embed="rId2"/>
          <a:srcRect l="18934" r="17557"/>
          <a:stretch/>
        </p:blipFill>
        <p:spPr>
          <a:xfrm>
            <a:off x="5855458" y="1150467"/>
            <a:ext cx="6336544" cy="5707533"/>
          </a:xfrm>
          <a:prstGeom prst="rect">
            <a:avLst/>
          </a:prstGeom>
        </p:spPr>
      </p:pic>
      <p:sp>
        <p:nvSpPr>
          <p:cNvPr id="6" name="Slide Number Placeholder 5">
            <a:extLst>
              <a:ext uri="{FF2B5EF4-FFF2-40B4-BE49-F238E27FC236}">
                <a16:creationId xmlns:a16="http://schemas.microsoft.com/office/drawing/2014/main" id="{C366552C-E5D9-B8EB-EEA3-03221F872AE7}"/>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06B786C7-B8F9-4072-AAAA-17258464D730}" type="slidenum">
              <a:rPr kumimoji="0" lang="en-US" b="0" i="0" u="none" strike="noStrike" cap="none" spc="0" normalizeH="0" baseline="0" noProof="0">
                <a:ln>
                  <a:noFill/>
                </a:ln>
                <a:solidFill>
                  <a:srgbClr val="FFFFFF"/>
                </a:solidFill>
                <a:effectLst/>
                <a:uLnTx/>
                <a:uFillTx/>
              </a:rPr>
              <a:pPr marR="0" lvl="0" indent="0" fontAlgn="auto">
                <a:spcBef>
                  <a:spcPts val="0"/>
                </a:spcBef>
                <a:spcAft>
                  <a:spcPts val="600"/>
                </a:spcAft>
                <a:buClrTx/>
                <a:buSzTx/>
                <a:buFontTx/>
                <a:buNone/>
                <a:tabLst/>
                <a:defRPr/>
              </a:pPr>
              <a:t>14</a:t>
            </a:fld>
            <a:endParaRPr kumimoji="0" lang="en-US" b="0" i="0" u="none" strike="noStrike"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2946524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9"/>
            <a:ext cx="11752976" cy="4772931"/>
          </a:xfrm>
        </p:spPr>
        <p:txBody>
          <a:bodyPr vert="horz" lIns="91440" tIns="45720" rIns="91440" bIns="45720" rtlCol="0">
            <a:normAutofit/>
          </a:bodyPr>
          <a:lstStyle/>
          <a:p>
            <a:pPr>
              <a:lnSpc>
                <a:spcPct val="100000"/>
              </a:lnSpc>
            </a:pPr>
            <a:r>
              <a:rPr lang="en-US" sz="1800" dirty="0"/>
              <a:t>Concrete floors</a:t>
            </a:r>
          </a:p>
          <a:p>
            <a:pPr>
              <a:lnSpc>
                <a:spcPct val="100000"/>
              </a:lnSpc>
            </a:pPr>
            <a:endParaRPr lang="en-US" sz="1800" dirty="0"/>
          </a:p>
          <a:p>
            <a:pPr algn="l"/>
            <a:r>
              <a:rPr lang="en-GB" sz="1400" b="1" i="0" u="none" strike="noStrike" dirty="0">
                <a:solidFill>
                  <a:srgbClr val="000000"/>
                </a:solidFill>
                <a:effectLst/>
                <a:latin typeface="Arial" panose="020B0604020202020204" pitchFamily="34" charset="0"/>
              </a:rPr>
              <a:t>Precast</a:t>
            </a:r>
            <a:r>
              <a:rPr lang="en-GB" sz="1400" b="1" i="0" dirty="0">
                <a:solidFill>
                  <a:srgbClr val="000000"/>
                </a:solidFill>
                <a:effectLst/>
                <a:latin typeface="Arial" panose="020B0604020202020204" pitchFamily="34" charset="0"/>
              </a:rPr>
              <a:t> </a:t>
            </a:r>
            <a:r>
              <a:rPr lang="en-GB" sz="1400" b="1" i="0" u="none" strike="noStrike" dirty="0">
                <a:solidFill>
                  <a:srgbClr val="000000"/>
                </a:solidFill>
                <a:effectLst/>
                <a:latin typeface="Arial" panose="020B0604020202020204" pitchFamily="34" charset="0"/>
              </a:rPr>
              <a:t>floors</a:t>
            </a:r>
            <a:endParaRPr lang="en-GB" sz="1400" b="1" i="0" dirty="0">
              <a:solidFill>
                <a:srgbClr val="000000"/>
              </a:solidFill>
              <a:effectLst/>
              <a:latin typeface="Arial" panose="020B0604020202020204" pitchFamily="34" charset="0"/>
            </a:endParaRPr>
          </a:p>
          <a:p>
            <a:pPr algn="l"/>
            <a:r>
              <a:rPr lang="en-GB" sz="1400" b="0" i="0" u="none" strike="noStrike" dirty="0">
                <a:effectLst/>
                <a:latin typeface="Arial" panose="020B0604020202020204" pitchFamily="34" charset="0"/>
              </a:rPr>
              <a:t>Precast</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rPr>
              <a:t>floors</a:t>
            </a:r>
            <a:r>
              <a:rPr lang="en-GB" sz="1400" b="0" i="0" dirty="0">
                <a:effectLst/>
                <a:latin typeface="Arial" panose="020B0604020202020204" pitchFamily="34" charset="0"/>
              </a:rPr>
              <a:t> require no </a:t>
            </a:r>
            <a:r>
              <a:rPr lang="en-GB" sz="1400" b="0" i="0" u="none" strike="noStrike" dirty="0">
                <a:effectLst/>
                <a:latin typeface="Arial" panose="020B0604020202020204" pitchFamily="34" charset="0"/>
              </a:rPr>
              <a:t>shuttering</a:t>
            </a:r>
            <a:r>
              <a:rPr lang="en-GB" sz="1400" b="0" i="0" dirty="0">
                <a:effectLst/>
                <a:latin typeface="Arial" panose="020B0604020202020204" pitchFamily="34" charset="0"/>
              </a:rPr>
              <a:t>. They therefore save much </a:t>
            </a:r>
            <a:r>
              <a:rPr lang="en-GB" sz="1400" b="0" i="0" u="none" strike="noStrike" dirty="0">
                <a:effectLst/>
                <a:latin typeface="Arial" panose="020B0604020202020204" pitchFamily="34" charset="0"/>
              </a:rPr>
              <a:t>site</a:t>
            </a:r>
            <a:r>
              <a:rPr lang="en-GB" sz="1400" b="0" i="0" dirty="0">
                <a:effectLst/>
                <a:latin typeface="Arial" panose="020B0604020202020204" pitchFamily="34" charset="0"/>
              </a:rPr>
              <a:t> work and time, reduce </a:t>
            </a:r>
            <a:r>
              <a:rPr lang="en-GB" sz="1400" b="0" i="0" u="none" strike="noStrike" dirty="0">
                <a:effectLst/>
                <a:latin typeface="Arial" panose="020B0604020202020204" pitchFamily="34" charset="0"/>
              </a:rPr>
              <a:t>waste</a:t>
            </a:r>
            <a:r>
              <a:rPr lang="en-GB" sz="1400" b="0" i="0" dirty="0">
                <a:effectLst/>
                <a:latin typeface="Arial" panose="020B0604020202020204" pitchFamily="34" charset="0"/>
              </a:rPr>
              <a:t>, are consequently more economical and – being produced in </a:t>
            </a:r>
            <a:r>
              <a:rPr lang="en-GB" sz="1400" b="0" i="0" u="none" strike="noStrike" dirty="0">
                <a:effectLst/>
                <a:latin typeface="Arial" panose="020B0604020202020204" pitchFamily="34" charset="0"/>
              </a:rPr>
              <a:t>factory</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rPr>
              <a:t>conditions</a:t>
            </a:r>
            <a:r>
              <a:rPr lang="en-GB" sz="1400" b="0" i="0" dirty="0">
                <a:effectLst/>
                <a:latin typeface="Arial" panose="020B0604020202020204" pitchFamily="34" charset="0"/>
              </a:rPr>
              <a:t> – provide an </a:t>
            </a:r>
            <a:r>
              <a:rPr lang="en-GB" sz="1400" b="0" i="0" u="none" strike="noStrike" dirty="0">
                <a:effectLst/>
                <a:latin typeface="Arial" panose="020B0604020202020204" pitchFamily="34" charset="0"/>
              </a:rPr>
              <a:t>accurate</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rPr>
              <a:t>component</a:t>
            </a:r>
            <a:r>
              <a:rPr lang="en-GB" sz="1400" b="0" i="0" dirty="0">
                <a:effectLst/>
                <a:latin typeface="Arial" panose="020B0604020202020204" pitchFamily="34" charset="0"/>
              </a:rPr>
              <a:t> produced to fine </a:t>
            </a:r>
            <a:r>
              <a:rPr lang="en-GB" sz="1400" b="0" i="0" u="none" strike="noStrike" dirty="0">
                <a:effectLst/>
                <a:latin typeface="Arial" panose="020B0604020202020204" pitchFamily="34" charset="0"/>
              </a:rPr>
              <a:t>tolerances</a:t>
            </a:r>
            <a:r>
              <a:rPr lang="en-GB" sz="1400" b="0" i="0" dirty="0">
                <a:effectLst/>
                <a:latin typeface="Arial" panose="020B0604020202020204" pitchFamily="34" charset="0"/>
              </a:rPr>
              <a:t>.</a:t>
            </a:r>
          </a:p>
          <a:p>
            <a:pPr algn="l"/>
            <a:r>
              <a:rPr lang="en-GB" sz="1400" b="0" i="0" dirty="0">
                <a:effectLst/>
                <a:latin typeface="Arial" panose="020B0604020202020204" pitchFamily="34" charset="0"/>
              </a:rPr>
              <a:t>There are a large variety of </a:t>
            </a:r>
            <a:r>
              <a:rPr lang="en-GB" sz="1400" b="0" i="0" u="none" strike="noStrike" dirty="0">
                <a:effectLst/>
                <a:latin typeface="Arial" panose="020B0604020202020204" pitchFamily="34" charset="0"/>
              </a:rPr>
              <a:t>precast</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rPr>
              <a:t>floor</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rPr>
              <a:t>systems</a:t>
            </a:r>
            <a:r>
              <a:rPr lang="en-GB" sz="1400" b="0" i="0" dirty="0">
                <a:effectLst/>
                <a:latin typeface="Arial" panose="020B0604020202020204" pitchFamily="34" charset="0"/>
              </a:rPr>
              <a:t> although they are more suited to regular, as opposed to irregular, </a:t>
            </a:r>
            <a:r>
              <a:rPr lang="en-GB" sz="1400" b="0" i="0" u="none" strike="noStrike" dirty="0">
                <a:effectLst/>
                <a:latin typeface="Arial" panose="020B0604020202020204" pitchFamily="34" charset="0"/>
              </a:rPr>
              <a:t>plan</a:t>
            </a:r>
            <a:r>
              <a:rPr lang="en-GB" sz="1400" b="0" i="0" dirty="0">
                <a:effectLst/>
                <a:latin typeface="Arial" panose="020B0604020202020204" pitchFamily="34" charset="0"/>
              </a:rPr>
              <a:t> shapes. The </a:t>
            </a:r>
            <a:r>
              <a:rPr lang="en-GB" sz="1400" b="0" i="0" u="none" strike="noStrike" dirty="0">
                <a:effectLst/>
                <a:latin typeface="Arial" panose="020B0604020202020204" pitchFamily="34" charset="0"/>
              </a:rPr>
              <a:t>construction</a:t>
            </a:r>
            <a:r>
              <a:rPr lang="en-GB" sz="1400" b="0" i="0" dirty="0">
                <a:effectLst/>
                <a:latin typeface="Arial" panose="020B0604020202020204" pitchFamily="34" charset="0"/>
              </a:rPr>
              <a:t> can involve:</a:t>
            </a:r>
          </a:p>
          <a:p>
            <a:pPr algn="l"/>
            <a:endParaRPr lang="en-GB" sz="1400" b="0" i="0" dirty="0">
              <a:effectLst/>
              <a:latin typeface="Arial" panose="020B0604020202020204" pitchFamily="34" charset="0"/>
            </a:endParaRPr>
          </a:p>
          <a:p>
            <a:pPr algn="l">
              <a:buFont typeface="Arial" panose="020B0604020202020204" pitchFamily="34" charset="0"/>
              <a:buChar char="•"/>
            </a:pPr>
            <a:r>
              <a:rPr lang="en-GB" sz="1400" b="1" i="0" u="none" strike="noStrike" dirty="0">
                <a:solidFill>
                  <a:schemeClr val="accent1"/>
                </a:solidFill>
                <a:effectLst/>
                <a:latin typeface="Arial" panose="020B0604020202020204" pitchFamily="34" charset="0"/>
              </a:rPr>
              <a:t>Precast</a:t>
            </a:r>
            <a:r>
              <a:rPr lang="en-GB" sz="1400" b="1" i="0" dirty="0">
                <a:solidFill>
                  <a:schemeClr val="accent1"/>
                </a:solidFill>
                <a:effectLst/>
                <a:latin typeface="Arial" panose="020B0604020202020204" pitchFamily="34" charset="0"/>
              </a:rPr>
              <a:t> </a:t>
            </a:r>
            <a:r>
              <a:rPr lang="en-GB" sz="1400" b="1" i="0" u="none" strike="noStrike" dirty="0">
                <a:solidFill>
                  <a:schemeClr val="accent1"/>
                </a:solidFill>
                <a:effectLst/>
                <a:latin typeface="Arial" panose="020B0604020202020204" pitchFamily="34" charset="0"/>
              </a:rPr>
              <a:t>beams</a:t>
            </a:r>
            <a:r>
              <a:rPr lang="en-GB" sz="1400" b="1" i="0" dirty="0">
                <a:solidFill>
                  <a:schemeClr val="accent1"/>
                </a:solidFill>
                <a:effectLst/>
                <a:latin typeface="Arial" panose="020B0604020202020204" pitchFamily="34" charset="0"/>
              </a:rPr>
              <a:t> </a:t>
            </a:r>
            <a:r>
              <a:rPr lang="en-GB" sz="1400" b="0" i="0" dirty="0">
                <a:effectLst/>
                <a:latin typeface="Arial" panose="020B0604020202020204" pitchFamily="34" charset="0"/>
              </a:rPr>
              <a:t>– this is the simplest </a:t>
            </a:r>
            <a:r>
              <a:rPr lang="en-GB" sz="1400" b="0" i="0" u="none" strike="noStrike" dirty="0">
                <a:effectLst/>
                <a:latin typeface="Arial" panose="020B0604020202020204" pitchFamily="34" charset="0"/>
              </a:rPr>
              <a:t>form</a:t>
            </a:r>
            <a:r>
              <a:rPr lang="en-GB" sz="1400" b="0" i="0" dirty="0">
                <a:effectLst/>
                <a:latin typeface="Arial" panose="020B0604020202020204" pitchFamily="34" charset="0"/>
              </a:rPr>
              <a:t> of </a:t>
            </a:r>
            <a:r>
              <a:rPr lang="en-GB" sz="1400" b="0" i="0" u="none" strike="noStrike" dirty="0">
                <a:effectLst/>
                <a:latin typeface="Arial" panose="020B0604020202020204" pitchFamily="34" charset="0"/>
              </a:rPr>
              <a:t>precast</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rPr>
              <a:t>floor</a:t>
            </a:r>
            <a:r>
              <a:rPr lang="en-GB" sz="1400" b="0" i="0" dirty="0">
                <a:effectLst/>
                <a:latin typeface="Arial" panose="020B0604020202020204" pitchFamily="34" charset="0"/>
              </a:rPr>
              <a:t> and once in </a:t>
            </a:r>
            <a:r>
              <a:rPr lang="en-GB" sz="1400" b="0" i="0" u="none" strike="noStrike" dirty="0">
                <a:effectLst/>
                <a:latin typeface="Arial" panose="020B0604020202020204" pitchFamily="34" charset="0"/>
              </a:rPr>
              <a:t>place</a:t>
            </a:r>
            <a:r>
              <a:rPr lang="en-GB" sz="1400" b="0" i="0" dirty="0">
                <a:effectLst/>
                <a:latin typeface="Arial" panose="020B0604020202020204" pitchFamily="34" charset="0"/>
              </a:rPr>
              <a:t>, the </a:t>
            </a:r>
            <a:r>
              <a:rPr lang="en-GB" sz="1400" b="0" i="0" u="none" strike="noStrike" dirty="0">
                <a:effectLst/>
                <a:latin typeface="Arial" panose="020B0604020202020204" pitchFamily="34" charset="0"/>
              </a:rPr>
              <a:t>beams</a:t>
            </a:r>
            <a:r>
              <a:rPr lang="en-GB" sz="1400" b="0" i="0" dirty="0">
                <a:effectLst/>
                <a:latin typeface="Arial" panose="020B0604020202020204" pitchFamily="34" charset="0"/>
              </a:rPr>
              <a:t> can be used as a </a:t>
            </a:r>
            <a:r>
              <a:rPr lang="en-GB" sz="1400" b="0" i="0" u="none" strike="noStrike" dirty="0">
                <a:effectLst/>
                <a:latin typeface="Arial" panose="020B0604020202020204" pitchFamily="34" charset="0"/>
              </a:rPr>
              <a:t>working platform</a:t>
            </a:r>
            <a:r>
              <a:rPr lang="en-GB" sz="1400" b="0" i="0" dirty="0">
                <a:effectLst/>
                <a:latin typeface="Arial" panose="020B0604020202020204" pitchFamily="34" charset="0"/>
              </a:rPr>
              <a:t>. Typically placed side by side, the </a:t>
            </a:r>
            <a:r>
              <a:rPr lang="en-GB" sz="1400" b="0" i="0" u="none" strike="noStrike" dirty="0">
                <a:effectLst/>
                <a:latin typeface="Arial" panose="020B0604020202020204" pitchFamily="34" charset="0"/>
              </a:rPr>
              <a:t>joints</a:t>
            </a:r>
            <a:r>
              <a:rPr lang="en-GB" sz="1400" b="0" i="0" dirty="0">
                <a:effectLst/>
                <a:latin typeface="Arial" panose="020B0604020202020204" pitchFamily="34" charset="0"/>
              </a:rPr>
              <a:t> in between are usually filled with </a:t>
            </a:r>
            <a:r>
              <a:rPr lang="en-GB" sz="1400" b="0" i="0" u="none" strike="noStrike" dirty="0">
                <a:effectLst/>
                <a:latin typeface="Arial" panose="020B0604020202020204" pitchFamily="34" charset="0"/>
              </a:rPr>
              <a:t>grout</a:t>
            </a:r>
            <a:r>
              <a:rPr lang="en-GB" sz="1400" b="0" i="0" dirty="0">
                <a:effectLst/>
                <a:latin typeface="Arial" panose="020B0604020202020204" pitchFamily="34" charset="0"/>
              </a:rPr>
              <a:t>.</a:t>
            </a:r>
          </a:p>
          <a:p>
            <a:pPr algn="l">
              <a:buFont typeface="Arial" panose="020B0604020202020204" pitchFamily="34" charset="0"/>
              <a:buChar char="•"/>
            </a:pPr>
            <a:endParaRPr lang="en-GB" sz="1400" b="0" i="0" dirty="0">
              <a:effectLst/>
              <a:latin typeface="Arial" panose="020B0604020202020204" pitchFamily="34" charset="0"/>
            </a:endParaRPr>
          </a:p>
          <a:p>
            <a:pPr algn="l">
              <a:buFont typeface="Arial" panose="020B0604020202020204" pitchFamily="34" charset="0"/>
              <a:buChar char="•"/>
            </a:pPr>
            <a:r>
              <a:rPr lang="en-GB" sz="1400" b="1" i="0" u="none" strike="noStrike" dirty="0">
                <a:solidFill>
                  <a:schemeClr val="accent1"/>
                </a:solidFill>
                <a:effectLst/>
                <a:latin typeface="Arial" panose="020B0604020202020204" pitchFamily="34" charset="0"/>
              </a:rPr>
              <a:t>Precast</a:t>
            </a:r>
            <a:r>
              <a:rPr lang="en-GB" sz="1400" b="1" i="0" dirty="0">
                <a:solidFill>
                  <a:schemeClr val="accent1"/>
                </a:solidFill>
                <a:effectLst/>
                <a:latin typeface="Arial" panose="020B0604020202020204" pitchFamily="34" charset="0"/>
              </a:rPr>
              <a:t> </a:t>
            </a:r>
            <a:r>
              <a:rPr lang="en-GB" sz="1400" b="1" i="0" u="none" strike="noStrike" dirty="0">
                <a:solidFill>
                  <a:schemeClr val="accent1"/>
                </a:solidFill>
                <a:effectLst/>
                <a:latin typeface="Arial" panose="020B0604020202020204" pitchFamily="34" charset="0"/>
              </a:rPr>
              <a:t>beams</a:t>
            </a:r>
            <a:r>
              <a:rPr lang="en-GB" sz="1400" b="1" i="0" dirty="0">
                <a:solidFill>
                  <a:schemeClr val="accent1"/>
                </a:solidFill>
                <a:effectLst/>
                <a:latin typeface="Arial" panose="020B0604020202020204" pitchFamily="34" charset="0"/>
              </a:rPr>
              <a:t> spaced apart with </a:t>
            </a:r>
            <a:r>
              <a:rPr lang="en-GB" sz="1400" b="1" i="0" u="none" strike="noStrike" dirty="0">
                <a:solidFill>
                  <a:schemeClr val="accent1"/>
                </a:solidFill>
                <a:effectLst/>
                <a:latin typeface="Arial" panose="020B0604020202020204" pitchFamily="34" charset="0"/>
              </a:rPr>
              <a:t>filler</a:t>
            </a:r>
            <a:r>
              <a:rPr lang="en-GB" sz="1400" b="1" i="0" dirty="0">
                <a:solidFill>
                  <a:schemeClr val="accent1"/>
                </a:solidFill>
                <a:effectLst/>
                <a:latin typeface="Arial" panose="020B0604020202020204" pitchFamily="34" charset="0"/>
              </a:rPr>
              <a:t> </a:t>
            </a:r>
            <a:r>
              <a:rPr lang="en-GB" sz="1400" b="1" i="0" u="none" strike="noStrike" dirty="0">
                <a:solidFill>
                  <a:schemeClr val="accent1"/>
                </a:solidFill>
                <a:effectLst/>
                <a:latin typeface="Arial" panose="020B0604020202020204" pitchFamily="34" charset="0"/>
              </a:rPr>
              <a:t>blocks</a:t>
            </a:r>
            <a:r>
              <a:rPr lang="en-GB" sz="1400" b="1" i="0" dirty="0">
                <a:solidFill>
                  <a:schemeClr val="accent1"/>
                </a:solidFill>
                <a:effectLst/>
                <a:latin typeface="Arial" panose="020B0604020202020204" pitchFamily="34" charset="0"/>
              </a:rPr>
              <a:t> in between</a:t>
            </a:r>
          </a:p>
          <a:p>
            <a:pPr>
              <a:lnSpc>
                <a:spcPct val="100000"/>
              </a:lnSpc>
            </a:pPr>
            <a:endParaRPr lang="en-US" sz="1800" dirty="0"/>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a:solidFill>
                  <a:srgbClr val="FFFFFF"/>
                </a:solidFill>
              </a:rPr>
              <a:pPr lvl="0">
                <a:spcAft>
                  <a:spcPts val="600"/>
                </a:spcAft>
              </a:pPr>
              <a:t>15</a:t>
            </a:fld>
            <a:endParaRPr lang="en-US" noProof="0">
              <a:solidFill>
                <a:srgbClr val="FFFFFF"/>
              </a:solidFill>
            </a:endParaRPr>
          </a:p>
        </p:txBody>
      </p:sp>
    </p:spTree>
    <p:extLst>
      <p:ext uri="{BB962C8B-B14F-4D97-AF65-F5344CB8AC3E}">
        <p14:creationId xmlns:p14="http://schemas.microsoft.com/office/powerpoint/2010/main" val="1951964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9"/>
            <a:ext cx="11752976" cy="4772931"/>
          </a:xfrm>
        </p:spPr>
        <p:txBody>
          <a:bodyPr vert="horz" lIns="91440" tIns="45720" rIns="91440" bIns="45720" rtlCol="0">
            <a:normAutofit/>
          </a:bodyPr>
          <a:lstStyle/>
          <a:p>
            <a:pPr>
              <a:lnSpc>
                <a:spcPct val="100000"/>
              </a:lnSpc>
            </a:pPr>
            <a:r>
              <a:rPr lang="en-US" sz="1800" dirty="0"/>
              <a:t>Concrete floors</a:t>
            </a:r>
            <a:endParaRPr lang="en-GB" sz="1400" b="0" i="0" dirty="0">
              <a:effectLst/>
              <a:latin typeface="Arial" panose="020B0604020202020204" pitchFamily="34" charset="0"/>
            </a:endParaRPr>
          </a:p>
          <a:p>
            <a:pPr algn="l">
              <a:buFont typeface="Arial" panose="020B0604020202020204" pitchFamily="34" charset="0"/>
              <a:buChar char="•"/>
            </a:pPr>
            <a:r>
              <a:rPr lang="en-GB" sz="1400" b="1" i="0" u="none" strike="noStrike" dirty="0">
                <a:effectLst/>
                <a:latin typeface="Arial" panose="020B0604020202020204" pitchFamily="34" charset="0"/>
              </a:rPr>
              <a:t>Precast</a:t>
            </a:r>
            <a:r>
              <a:rPr lang="en-GB" sz="1400" b="1" i="0" dirty="0">
                <a:effectLst/>
                <a:latin typeface="Arial" panose="020B0604020202020204" pitchFamily="34" charset="0"/>
              </a:rPr>
              <a:t> </a:t>
            </a:r>
            <a:r>
              <a:rPr lang="en-GB" sz="1400" b="1" i="0" u="none" strike="noStrike" dirty="0">
                <a:effectLst/>
                <a:latin typeface="Arial" panose="020B0604020202020204" pitchFamily="34" charset="0"/>
              </a:rPr>
              <a:t>beams</a:t>
            </a:r>
            <a:r>
              <a:rPr lang="en-GB" sz="1400" b="1" i="0" dirty="0">
                <a:effectLst/>
                <a:latin typeface="Arial" panose="020B0604020202020204" pitchFamily="34" charset="0"/>
              </a:rPr>
              <a:t> spaced apart with </a:t>
            </a:r>
            <a:r>
              <a:rPr lang="en-GB" sz="1400" b="1" i="0" u="none" strike="noStrike" dirty="0">
                <a:effectLst/>
                <a:latin typeface="Arial" panose="020B0604020202020204" pitchFamily="34" charset="0"/>
              </a:rPr>
              <a:t>filler</a:t>
            </a:r>
            <a:r>
              <a:rPr lang="en-GB" sz="1400" b="1" i="0" dirty="0">
                <a:effectLst/>
                <a:latin typeface="Arial" panose="020B0604020202020204" pitchFamily="34" charset="0"/>
              </a:rPr>
              <a:t> </a:t>
            </a:r>
            <a:r>
              <a:rPr lang="en-GB" sz="1400" b="1" i="0" u="none" strike="noStrike" dirty="0">
                <a:effectLst/>
                <a:latin typeface="Arial" panose="020B0604020202020204" pitchFamily="34" charset="0"/>
              </a:rPr>
              <a:t>blocks</a:t>
            </a:r>
            <a:r>
              <a:rPr lang="en-GB" sz="1400" b="1" i="0" dirty="0">
                <a:effectLst/>
                <a:latin typeface="Arial" panose="020B0604020202020204" pitchFamily="34" charset="0"/>
              </a:rPr>
              <a:t> in between</a:t>
            </a:r>
          </a:p>
          <a:p>
            <a:pPr>
              <a:lnSpc>
                <a:spcPct val="100000"/>
              </a:lnSpc>
            </a:pPr>
            <a:endParaRPr lang="en-US" sz="1800" dirty="0"/>
          </a:p>
        </p:txBody>
      </p:sp>
      <p:sp>
        <p:nvSpPr>
          <p:cNvPr id="13" name="Slide Number Placeholder 4">
            <a:extLst>
              <a:ext uri="{FF2B5EF4-FFF2-40B4-BE49-F238E27FC236}">
                <a16:creationId xmlns:a16="http://schemas.microsoft.com/office/drawing/2014/main" id="{D68A7B90-CE8C-4D70-A3AC-7C68D53F470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lvl="0">
              <a:spcAft>
                <a:spcPts val="600"/>
              </a:spcAft>
            </a:pPr>
            <a:fld id="{06B786C7-B8F9-4072-AAAA-17258464D730}" type="slidenum">
              <a:rPr lang="en-US" noProof="0">
                <a:solidFill>
                  <a:srgbClr val="FFFFFF"/>
                </a:solidFill>
              </a:rPr>
              <a:pPr lvl="0">
                <a:spcAft>
                  <a:spcPts val="600"/>
                </a:spcAft>
              </a:pPr>
              <a:t>16</a:t>
            </a:fld>
            <a:endParaRPr lang="en-US" noProof="0">
              <a:solidFill>
                <a:srgbClr val="FFFFFF"/>
              </a:solidFill>
            </a:endParaRPr>
          </a:p>
        </p:txBody>
      </p:sp>
      <p:pic>
        <p:nvPicPr>
          <p:cNvPr id="2" name="Picture 1">
            <a:extLst>
              <a:ext uri="{FF2B5EF4-FFF2-40B4-BE49-F238E27FC236}">
                <a16:creationId xmlns:a16="http://schemas.microsoft.com/office/drawing/2014/main" id="{521391AA-39F3-9CBD-FB8F-1EB16D93E97F}"/>
              </a:ext>
            </a:extLst>
          </p:cNvPr>
          <p:cNvPicPr>
            <a:picLocks noChangeAspect="1"/>
          </p:cNvPicPr>
          <p:nvPr/>
        </p:nvPicPr>
        <p:blipFill>
          <a:blip r:embed="rId2"/>
          <a:stretch>
            <a:fillRect/>
          </a:stretch>
        </p:blipFill>
        <p:spPr>
          <a:xfrm>
            <a:off x="0" y="2043000"/>
            <a:ext cx="4597400" cy="2463440"/>
          </a:xfrm>
          <a:prstGeom prst="rect">
            <a:avLst/>
          </a:prstGeom>
        </p:spPr>
      </p:pic>
      <p:pic>
        <p:nvPicPr>
          <p:cNvPr id="4" name="Picture 3">
            <a:extLst>
              <a:ext uri="{FF2B5EF4-FFF2-40B4-BE49-F238E27FC236}">
                <a16:creationId xmlns:a16="http://schemas.microsoft.com/office/drawing/2014/main" id="{CC4D0C1E-FD29-C474-8492-328444452CDC}"/>
              </a:ext>
            </a:extLst>
          </p:cNvPr>
          <p:cNvPicPr>
            <a:picLocks noChangeAspect="1"/>
          </p:cNvPicPr>
          <p:nvPr/>
        </p:nvPicPr>
        <p:blipFill>
          <a:blip r:embed="rId3"/>
          <a:stretch>
            <a:fillRect/>
          </a:stretch>
        </p:blipFill>
        <p:spPr>
          <a:xfrm>
            <a:off x="6032453" y="1150466"/>
            <a:ext cx="6198874" cy="5315534"/>
          </a:xfrm>
          <a:prstGeom prst="rect">
            <a:avLst/>
          </a:prstGeom>
        </p:spPr>
      </p:pic>
      <p:pic>
        <p:nvPicPr>
          <p:cNvPr id="5" name="Picture 4">
            <a:extLst>
              <a:ext uri="{FF2B5EF4-FFF2-40B4-BE49-F238E27FC236}">
                <a16:creationId xmlns:a16="http://schemas.microsoft.com/office/drawing/2014/main" id="{1764A471-CF05-6ECB-84D5-59156316F428}"/>
              </a:ext>
            </a:extLst>
          </p:cNvPr>
          <p:cNvPicPr>
            <a:picLocks noChangeAspect="1"/>
          </p:cNvPicPr>
          <p:nvPr/>
        </p:nvPicPr>
        <p:blipFill>
          <a:blip r:embed="rId4"/>
          <a:stretch>
            <a:fillRect/>
          </a:stretch>
        </p:blipFill>
        <p:spPr>
          <a:xfrm>
            <a:off x="3840249" y="4310440"/>
            <a:ext cx="3292184" cy="2351560"/>
          </a:xfrm>
          <a:prstGeom prst="rect">
            <a:avLst/>
          </a:prstGeom>
        </p:spPr>
      </p:pic>
      <p:sp>
        <p:nvSpPr>
          <p:cNvPr id="7" name="TextBox 6">
            <a:extLst>
              <a:ext uri="{FF2B5EF4-FFF2-40B4-BE49-F238E27FC236}">
                <a16:creationId xmlns:a16="http://schemas.microsoft.com/office/drawing/2014/main" id="{4D99531D-4D70-19A3-4E09-2469D8C50060}"/>
              </a:ext>
            </a:extLst>
          </p:cNvPr>
          <p:cNvSpPr txBox="1"/>
          <p:nvPr/>
        </p:nvSpPr>
        <p:spPr>
          <a:xfrm>
            <a:off x="-104093" y="6450550"/>
            <a:ext cx="6136546" cy="369332"/>
          </a:xfrm>
          <a:prstGeom prst="rect">
            <a:avLst/>
          </a:prstGeom>
          <a:noFill/>
        </p:spPr>
        <p:txBody>
          <a:bodyPr wrap="square">
            <a:spAutoFit/>
          </a:bodyPr>
          <a:lstStyle/>
          <a:p>
            <a:r>
              <a:rPr lang="en-GB" dirty="0"/>
              <a:t>https://www.youtube.com/watch?v=rUX19yal5yQ</a:t>
            </a:r>
          </a:p>
        </p:txBody>
      </p:sp>
    </p:spTree>
    <p:extLst>
      <p:ext uri="{BB962C8B-B14F-4D97-AF65-F5344CB8AC3E}">
        <p14:creationId xmlns:p14="http://schemas.microsoft.com/office/powerpoint/2010/main" val="1135282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9217D-A202-4557-8502-E0A5DAE5C47D}"/>
              </a:ext>
            </a:extLst>
          </p:cNvPr>
          <p:cNvSpPr>
            <a:spLocks noGrp="1"/>
          </p:cNvSpPr>
          <p:nvPr>
            <p:ph type="title"/>
          </p:nvPr>
        </p:nvSpPr>
        <p:spPr>
          <a:xfrm>
            <a:off x="0" y="876300"/>
            <a:ext cx="3301273" cy="748818"/>
          </a:xfrm>
        </p:spPr>
        <p:txBody>
          <a:bodyPr>
            <a:normAutofit fontScale="90000"/>
          </a:bodyPr>
          <a:lstStyle/>
          <a:p>
            <a:r>
              <a:rPr lang="en-GB" dirty="0"/>
              <a:t>Formwork</a:t>
            </a:r>
          </a:p>
        </p:txBody>
      </p:sp>
      <p:sp>
        <p:nvSpPr>
          <p:cNvPr id="4" name="Content Placeholder 3">
            <a:extLst>
              <a:ext uri="{FF2B5EF4-FFF2-40B4-BE49-F238E27FC236}">
                <a16:creationId xmlns:a16="http://schemas.microsoft.com/office/drawing/2014/main" id="{358D2E49-DD0E-FC99-A70A-66DE2CB9DD7D}"/>
              </a:ext>
            </a:extLst>
          </p:cNvPr>
          <p:cNvSpPr>
            <a:spLocks noGrp="1"/>
          </p:cNvSpPr>
          <p:nvPr>
            <p:ph sz="quarter" idx="14"/>
          </p:nvPr>
        </p:nvSpPr>
        <p:spPr/>
        <p:txBody>
          <a:bodyPr/>
          <a:lstStyle/>
          <a:p>
            <a:r>
              <a:rPr lang="en-GB" dirty="0"/>
              <a:t>Moulds into which concrete or similar materials are either precast or cast-in-place.</a:t>
            </a:r>
          </a:p>
          <a:p>
            <a:r>
              <a:rPr lang="en-GB" dirty="0"/>
              <a:t>Sometimes referred to as shuttering.</a:t>
            </a:r>
          </a:p>
          <a:p>
            <a:r>
              <a:rPr lang="en-GB" dirty="0"/>
              <a:t>Plywood or OSB used to create temporary shapes.</a:t>
            </a:r>
          </a:p>
        </p:txBody>
      </p:sp>
      <p:sp>
        <p:nvSpPr>
          <p:cNvPr id="6" name="Slide Number Placeholder 5">
            <a:extLst>
              <a:ext uri="{FF2B5EF4-FFF2-40B4-BE49-F238E27FC236}">
                <a16:creationId xmlns:a16="http://schemas.microsoft.com/office/drawing/2014/main" id="{5A719946-83C8-D491-3857-D2AE5D1D5D0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pic>
        <p:nvPicPr>
          <p:cNvPr id="7" name="Picture 6">
            <a:extLst>
              <a:ext uri="{FF2B5EF4-FFF2-40B4-BE49-F238E27FC236}">
                <a16:creationId xmlns:a16="http://schemas.microsoft.com/office/drawing/2014/main" id="{00FB4D00-0408-9A3A-0ADA-CAD44122CB47}"/>
              </a:ext>
            </a:extLst>
          </p:cNvPr>
          <p:cNvPicPr>
            <a:picLocks noChangeAspect="1"/>
          </p:cNvPicPr>
          <p:nvPr/>
        </p:nvPicPr>
        <p:blipFill>
          <a:blip r:embed="rId2"/>
          <a:stretch>
            <a:fillRect/>
          </a:stretch>
        </p:blipFill>
        <p:spPr>
          <a:xfrm>
            <a:off x="135498" y="3088977"/>
            <a:ext cx="3165775" cy="2374331"/>
          </a:xfrm>
          <a:prstGeom prst="rect">
            <a:avLst/>
          </a:prstGeom>
        </p:spPr>
      </p:pic>
      <p:pic>
        <p:nvPicPr>
          <p:cNvPr id="8" name="Picture 7">
            <a:extLst>
              <a:ext uri="{FF2B5EF4-FFF2-40B4-BE49-F238E27FC236}">
                <a16:creationId xmlns:a16="http://schemas.microsoft.com/office/drawing/2014/main" id="{DEBE104F-F0BC-3E42-373B-F44B6FCF4A05}"/>
              </a:ext>
            </a:extLst>
          </p:cNvPr>
          <p:cNvPicPr>
            <a:picLocks noChangeAspect="1"/>
          </p:cNvPicPr>
          <p:nvPr/>
        </p:nvPicPr>
        <p:blipFill>
          <a:blip r:embed="rId3"/>
          <a:stretch>
            <a:fillRect/>
          </a:stretch>
        </p:blipFill>
        <p:spPr>
          <a:xfrm>
            <a:off x="3393798" y="3088977"/>
            <a:ext cx="3179907" cy="2374331"/>
          </a:xfrm>
          <a:prstGeom prst="rect">
            <a:avLst/>
          </a:prstGeom>
        </p:spPr>
      </p:pic>
      <p:pic>
        <p:nvPicPr>
          <p:cNvPr id="9" name="Picture 8">
            <a:extLst>
              <a:ext uri="{FF2B5EF4-FFF2-40B4-BE49-F238E27FC236}">
                <a16:creationId xmlns:a16="http://schemas.microsoft.com/office/drawing/2014/main" id="{99EC4AC8-04DB-7F1F-F6DE-02EDDF7A536D}"/>
              </a:ext>
            </a:extLst>
          </p:cNvPr>
          <p:cNvPicPr>
            <a:picLocks noChangeAspect="1"/>
          </p:cNvPicPr>
          <p:nvPr/>
        </p:nvPicPr>
        <p:blipFill>
          <a:blip r:embed="rId4"/>
          <a:stretch>
            <a:fillRect/>
          </a:stretch>
        </p:blipFill>
        <p:spPr>
          <a:xfrm>
            <a:off x="6665503" y="3138802"/>
            <a:ext cx="2150507" cy="3215008"/>
          </a:xfrm>
          <a:prstGeom prst="rect">
            <a:avLst/>
          </a:prstGeom>
        </p:spPr>
      </p:pic>
      <p:pic>
        <p:nvPicPr>
          <p:cNvPr id="10" name="Picture 9">
            <a:extLst>
              <a:ext uri="{FF2B5EF4-FFF2-40B4-BE49-F238E27FC236}">
                <a16:creationId xmlns:a16="http://schemas.microsoft.com/office/drawing/2014/main" id="{456FD34B-52AC-F20F-166D-D6877E1D53C8}"/>
              </a:ext>
            </a:extLst>
          </p:cNvPr>
          <p:cNvPicPr>
            <a:picLocks noChangeAspect="1"/>
          </p:cNvPicPr>
          <p:nvPr/>
        </p:nvPicPr>
        <p:blipFill>
          <a:blip r:embed="rId5"/>
          <a:stretch>
            <a:fillRect/>
          </a:stretch>
        </p:blipFill>
        <p:spPr>
          <a:xfrm>
            <a:off x="8910782" y="3087888"/>
            <a:ext cx="3086145" cy="1733494"/>
          </a:xfrm>
          <a:prstGeom prst="rect">
            <a:avLst/>
          </a:prstGeom>
        </p:spPr>
      </p:pic>
      <p:sp>
        <p:nvSpPr>
          <p:cNvPr id="11" name="TextBox 10">
            <a:extLst>
              <a:ext uri="{FF2B5EF4-FFF2-40B4-BE49-F238E27FC236}">
                <a16:creationId xmlns:a16="http://schemas.microsoft.com/office/drawing/2014/main" id="{BF559D12-3EE8-DB6C-521D-E8263934F8EA}"/>
              </a:ext>
            </a:extLst>
          </p:cNvPr>
          <p:cNvSpPr txBox="1"/>
          <p:nvPr/>
        </p:nvSpPr>
        <p:spPr>
          <a:xfrm>
            <a:off x="-63062" y="5910756"/>
            <a:ext cx="3190297" cy="369332"/>
          </a:xfrm>
          <a:prstGeom prst="rect">
            <a:avLst/>
          </a:prstGeom>
          <a:noFill/>
        </p:spPr>
        <p:txBody>
          <a:bodyPr wrap="none" rtlCol="0">
            <a:spAutoFit/>
          </a:bodyPr>
          <a:lstStyle/>
          <a:p>
            <a:r>
              <a:rPr lang="en-GB" dirty="0"/>
              <a:t>Advantages/Disadvantages?</a:t>
            </a:r>
          </a:p>
        </p:txBody>
      </p:sp>
    </p:spTree>
    <p:extLst>
      <p:ext uri="{BB962C8B-B14F-4D97-AF65-F5344CB8AC3E}">
        <p14:creationId xmlns:p14="http://schemas.microsoft.com/office/powerpoint/2010/main" val="1773388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2309"/>
            <a:ext cx="11752976" cy="4496095"/>
          </a:xfrm>
        </p:spPr>
        <p:txBody>
          <a:bodyPr vert="horz" lIns="91440" tIns="45720" rIns="91440" bIns="45720" rtlCol="0">
            <a:normAutofit/>
          </a:bodyPr>
          <a:lstStyle/>
          <a:p>
            <a:pPr>
              <a:lnSpc>
                <a:spcPct val="100000"/>
              </a:lnSpc>
            </a:pPr>
            <a:r>
              <a:rPr lang="en-GB" sz="1800" dirty="0"/>
              <a:t>Flat Plate Floor</a:t>
            </a:r>
            <a:endParaRPr lang="en-GB" sz="1400" b="0" i="0" dirty="0">
              <a:effectLst/>
              <a:latin typeface="Arial" panose="020B0604020202020204" pitchFamily="34" charset="0"/>
            </a:endParaRPr>
          </a:p>
          <a:p>
            <a:pPr>
              <a:lnSpc>
                <a:spcPct val="100000"/>
              </a:lnSpc>
            </a:pPr>
            <a:r>
              <a:rPr lang="en-GB" sz="1800" dirty="0"/>
              <a:t>The flat-plate floor is a type of in-situ floor and comprises a solid reinforced slab bearing on concrete columns and forming a monolithic construction. The slab (or plate) usually includes reinforcement across its entire area and acts as an elastic diaphragm bearing on point supports.</a:t>
            </a:r>
          </a:p>
          <a:p>
            <a:pPr>
              <a:lnSpc>
                <a:spcPct val="100000"/>
              </a:lnSpc>
            </a:pPr>
            <a:endParaRPr lang="en-GB" sz="1800" dirty="0"/>
          </a:p>
          <a:p>
            <a:pPr>
              <a:lnSpc>
                <a:spcPct val="100000"/>
              </a:lnSpc>
            </a:pPr>
            <a:r>
              <a:rPr lang="en-GB" sz="1800" dirty="0"/>
              <a:t>Flat-plate floors involve simple shuttering and reinforcement and are lighter compared to beam and slab construction. </a:t>
            </a:r>
            <a:endParaRPr lang="en-US" sz="1800" dirty="0"/>
          </a:p>
        </p:txBody>
      </p:sp>
      <p:pic>
        <p:nvPicPr>
          <p:cNvPr id="6" name="Picture 5">
            <a:extLst>
              <a:ext uri="{FF2B5EF4-FFF2-40B4-BE49-F238E27FC236}">
                <a16:creationId xmlns:a16="http://schemas.microsoft.com/office/drawing/2014/main" id="{219A51C1-1335-9B8F-2354-475AF5853BEC}"/>
              </a:ext>
            </a:extLst>
          </p:cNvPr>
          <p:cNvPicPr>
            <a:picLocks noChangeAspect="1"/>
          </p:cNvPicPr>
          <p:nvPr/>
        </p:nvPicPr>
        <p:blipFill>
          <a:blip r:embed="rId2"/>
          <a:stretch>
            <a:fillRect/>
          </a:stretch>
        </p:blipFill>
        <p:spPr>
          <a:xfrm>
            <a:off x="8171576" y="4053980"/>
            <a:ext cx="3581400" cy="2133600"/>
          </a:xfrm>
          <a:prstGeom prst="rect">
            <a:avLst/>
          </a:prstGeom>
        </p:spPr>
      </p:pic>
      <p:pic>
        <p:nvPicPr>
          <p:cNvPr id="7" name="Picture 6">
            <a:extLst>
              <a:ext uri="{FF2B5EF4-FFF2-40B4-BE49-F238E27FC236}">
                <a16:creationId xmlns:a16="http://schemas.microsoft.com/office/drawing/2014/main" id="{C85F8C69-4D91-4416-6CD8-2238F9686057}"/>
              </a:ext>
            </a:extLst>
          </p:cNvPr>
          <p:cNvPicPr>
            <a:picLocks noChangeAspect="1"/>
          </p:cNvPicPr>
          <p:nvPr/>
        </p:nvPicPr>
        <p:blipFill>
          <a:blip r:embed="rId3"/>
          <a:stretch>
            <a:fillRect/>
          </a:stretch>
        </p:blipFill>
        <p:spPr>
          <a:xfrm>
            <a:off x="4166504" y="3540356"/>
            <a:ext cx="3810000" cy="3009900"/>
          </a:xfrm>
          <a:prstGeom prst="rect">
            <a:avLst/>
          </a:prstGeom>
        </p:spPr>
      </p:pic>
      <p:pic>
        <p:nvPicPr>
          <p:cNvPr id="8" name="Picture 7">
            <a:extLst>
              <a:ext uri="{FF2B5EF4-FFF2-40B4-BE49-F238E27FC236}">
                <a16:creationId xmlns:a16="http://schemas.microsoft.com/office/drawing/2014/main" id="{95C1E3DF-D06E-3D96-45FD-4FCAEE335D25}"/>
              </a:ext>
            </a:extLst>
          </p:cNvPr>
          <p:cNvPicPr>
            <a:picLocks noChangeAspect="1"/>
          </p:cNvPicPr>
          <p:nvPr/>
        </p:nvPicPr>
        <p:blipFill>
          <a:blip r:embed="rId4"/>
          <a:stretch>
            <a:fillRect/>
          </a:stretch>
        </p:blipFill>
        <p:spPr>
          <a:xfrm>
            <a:off x="0" y="4553527"/>
            <a:ext cx="4028722" cy="2266156"/>
          </a:xfrm>
          <a:prstGeom prst="rect">
            <a:avLst/>
          </a:prstGeom>
        </p:spPr>
      </p:pic>
      <p:sp>
        <p:nvSpPr>
          <p:cNvPr id="10" name="TextBox 9">
            <a:extLst>
              <a:ext uri="{FF2B5EF4-FFF2-40B4-BE49-F238E27FC236}">
                <a16:creationId xmlns:a16="http://schemas.microsoft.com/office/drawing/2014/main" id="{55617AF8-76C9-AFEB-8A31-B0308FFD4800}"/>
              </a:ext>
            </a:extLst>
          </p:cNvPr>
          <p:cNvSpPr txBox="1"/>
          <p:nvPr/>
        </p:nvSpPr>
        <p:spPr>
          <a:xfrm>
            <a:off x="4358665" y="6450351"/>
            <a:ext cx="6119090" cy="369332"/>
          </a:xfrm>
          <a:prstGeom prst="rect">
            <a:avLst/>
          </a:prstGeom>
          <a:noFill/>
        </p:spPr>
        <p:txBody>
          <a:bodyPr wrap="square">
            <a:spAutoFit/>
          </a:bodyPr>
          <a:lstStyle/>
          <a:p>
            <a:r>
              <a:rPr lang="en-GB" dirty="0"/>
              <a:t>https://www.youtube.com/watch?v=py13VtTedeU&amp;t=4s</a:t>
            </a:r>
          </a:p>
        </p:txBody>
      </p:sp>
    </p:spTree>
    <p:extLst>
      <p:ext uri="{BB962C8B-B14F-4D97-AF65-F5344CB8AC3E}">
        <p14:creationId xmlns:p14="http://schemas.microsoft.com/office/powerpoint/2010/main" val="2002313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4967"/>
            <a:ext cx="11752976" cy="4496095"/>
          </a:xfrm>
        </p:spPr>
        <p:txBody>
          <a:bodyPr vert="horz" lIns="91440" tIns="45720" rIns="91440" bIns="45720" rtlCol="0">
            <a:normAutofit/>
          </a:bodyPr>
          <a:lstStyle/>
          <a:p>
            <a:pPr algn="l"/>
            <a:r>
              <a:rPr lang="en-GB" sz="1400" b="1" i="0" dirty="0">
                <a:solidFill>
                  <a:srgbClr val="000000"/>
                </a:solidFill>
                <a:effectLst/>
                <a:latin typeface="Arial" panose="020B0604020202020204" pitchFamily="34" charset="0"/>
              </a:rPr>
              <a:t>Waffle </a:t>
            </a:r>
            <a:r>
              <a:rPr lang="en-GB" sz="1400" b="1" i="0" u="none" strike="noStrike" dirty="0">
                <a:solidFill>
                  <a:srgbClr val="000000"/>
                </a:solidFill>
                <a:effectLst/>
                <a:latin typeface="Arial" panose="020B0604020202020204" pitchFamily="34" charset="0"/>
              </a:rPr>
              <a:t>slabs</a:t>
            </a:r>
          </a:p>
          <a:p>
            <a:pPr algn="l"/>
            <a:endParaRPr lang="en-GB" sz="1400" b="1" i="0" dirty="0">
              <a:solidFill>
                <a:srgbClr val="000000"/>
              </a:solidFill>
              <a:effectLst/>
              <a:latin typeface="Arial" panose="020B0604020202020204" pitchFamily="34" charset="0"/>
            </a:endParaRPr>
          </a:p>
          <a:p>
            <a:pPr algn="l"/>
            <a:r>
              <a:rPr lang="en-GB" sz="1400" i="0" dirty="0">
                <a:effectLst/>
                <a:latin typeface="Arial" panose="020B0604020202020204" pitchFamily="34" charset="0"/>
              </a:rPr>
              <a:t>Waffle </a:t>
            </a:r>
            <a:r>
              <a:rPr lang="en-GB" sz="1400" i="0" u="none" strike="noStrike" dirty="0">
                <a:effectLst/>
                <a:latin typeface="Arial" panose="020B0604020202020204" pitchFamily="34" charset="0"/>
              </a:rPr>
              <a:t>slabs</a:t>
            </a:r>
            <a:r>
              <a:rPr lang="en-GB" sz="1400" i="0" dirty="0">
                <a:effectLst/>
                <a:latin typeface="Arial" panose="020B0604020202020204" pitchFamily="34" charset="0"/>
              </a:rPr>
              <a:t> comprise a rectangular </a:t>
            </a:r>
            <a:r>
              <a:rPr lang="en-GB" sz="1400" i="0" u="none" strike="noStrike" dirty="0">
                <a:effectLst/>
                <a:latin typeface="Arial" panose="020B0604020202020204" pitchFamily="34" charset="0"/>
              </a:rPr>
              <a:t>grid</a:t>
            </a:r>
            <a:r>
              <a:rPr lang="en-GB" sz="1400" i="0" dirty="0">
                <a:effectLst/>
                <a:latin typeface="Arial" panose="020B0604020202020204" pitchFamily="34" charset="0"/>
              </a:rPr>
              <a:t> of intersecting </a:t>
            </a:r>
            <a:r>
              <a:rPr lang="en-GB" sz="1400" i="0" u="none" strike="noStrike" dirty="0">
                <a:effectLst/>
                <a:latin typeface="Arial" panose="020B0604020202020204" pitchFamily="34" charset="0"/>
              </a:rPr>
              <a:t>beams</a:t>
            </a:r>
            <a:r>
              <a:rPr lang="en-GB" sz="1400" i="0" dirty="0">
                <a:effectLst/>
                <a:latin typeface="Arial" panose="020B0604020202020204" pitchFamily="34" charset="0"/>
              </a:rPr>
              <a:t> created by using square-box </a:t>
            </a:r>
            <a:r>
              <a:rPr lang="en-GB" sz="1400" i="0" u="none" strike="noStrike" dirty="0">
                <a:effectLst/>
                <a:latin typeface="Arial" panose="020B0604020202020204" pitchFamily="34" charset="0"/>
              </a:rPr>
              <a:t>moulds</a:t>
            </a:r>
            <a:r>
              <a:rPr lang="en-GB" sz="1400" i="0" dirty="0">
                <a:effectLst/>
                <a:latin typeface="Arial" panose="020B0604020202020204" pitchFamily="34" charset="0"/>
              </a:rPr>
              <a:t> and pouring the </a:t>
            </a:r>
            <a:r>
              <a:rPr lang="en-GB" sz="1400" i="0" u="none" strike="noStrike" dirty="0">
                <a:effectLst/>
                <a:latin typeface="Arial" panose="020B0604020202020204" pitchFamily="34" charset="0"/>
              </a:rPr>
              <a:t>concrete</a:t>
            </a:r>
            <a:r>
              <a:rPr lang="en-GB" sz="1400" i="0" dirty="0">
                <a:effectLst/>
                <a:latin typeface="Arial" panose="020B0604020202020204" pitchFamily="34" charset="0"/>
              </a:rPr>
              <a:t> in between them after </a:t>
            </a:r>
            <a:r>
              <a:rPr lang="en-GB" sz="1400" i="0" u="none" strike="noStrike" dirty="0">
                <a:effectLst/>
                <a:latin typeface="Arial" panose="020B0604020202020204" pitchFamily="34" charset="0"/>
              </a:rPr>
              <a:t>reinforcement</a:t>
            </a:r>
            <a:r>
              <a:rPr lang="en-GB" sz="1400" i="0" dirty="0">
                <a:effectLst/>
                <a:latin typeface="Arial" panose="020B0604020202020204" pitchFamily="34" charset="0"/>
              </a:rPr>
              <a:t> has been placed. The result can be both considerably reduced </a:t>
            </a:r>
            <a:r>
              <a:rPr lang="en-GB" sz="1400" i="0" u="none" strike="noStrike" dirty="0">
                <a:effectLst/>
                <a:latin typeface="Arial" panose="020B0604020202020204" pitchFamily="34" charset="0"/>
              </a:rPr>
              <a:t>slab</a:t>
            </a:r>
            <a:r>
              <a:rPr lang="en-GB" sz="1400" i="0" dirty="0">
                <a:effectLst/>
                <a:latin typeface="Arial" panose="020B0604020202020204" pitchFamily="34" charset="0"/>
              </a:rPr>
              <a:t> thickness and total </a:t>
            </a:r>
            <a:r>
              <a:rPr lang="en-GB" sz="1400" i="0" u="none" strike="noStrike" dirty="0">
                <a:effectLst/>
                <a:latin typeface="Arial" panose="020B0604020202020204" pitchFamily="34" charset="0"/>
              </a:rPr>
              <a:t>floor</a:t>
            </a:r>
            <a:r>
              <a:rPr lang="en-GB" sz="1400" i="0" dirty="0">
                <a:effectLst/>
                <a:latin typeface="Arial" panose="020B0604020202020204" pitchFamily="34" charset="0"/>
              </a:rPr>
              <a:t> </a:t>
            </a:r>
            <a:r>
              <a:rPr lang="en-GB" sz="1400" i="0" u="none" strike="noStrike" dirty="0">
                <a:effectLst/>
                <a:latin typeface="Arial" panose="020B0604020202020204" pitchFamily="34" charset="0"/>
              </a:rPr>
              <a:t>deadweight</a:t>
            </a:r>
            <a:r>
              <a:rPr lang="en-GB" sz="1400" i="0" dirty="0">
                <a:effectLst/>
                <a:latin typeface="Arial" panose="020B0604020202020204" pitchFamily="34" charset="0"/>
              </a:rPr>
              <a:t>, as </a:t>
            </a:r>
            <a:r>
              <a:rPr lang="en-GB" sz="1400" i="0" u="none" strike="noStrike" dirty="0">
                <a:effectLst/>
                <a:latin typeface="Arial" panose="020B0604020202020204" pitchFamily="34" charset="0"/>
              </a:rPr>
              <a:t>well</a:t>
            </a:r>
            <a:r>
              <a:rPr lang="en-GB" sz="1400" i="0" dirty="0">
                <a:effectLst/>
                <a:latin typeface="Arial" panose="020B0604020202020204" pitchFamily="34" charset="0"/>
              </a:rPr>
              <a:t> as an interesting effect when viewed from the underside.</a:t>
            </a:r>
          </a:p>
          <a:p>
            <a:pPr>
              <a:lnSpc>
                <a:spcPct val="100000"/>
              </a:lnSpc>
            </a:pPr>
            <a:endParaRPr lang="en-US" sz="1800" dirty="0"/>
          </a:p>
        </p:txBody>
      </p:sp>
      <p:sp>
        <p:nvSpPr>
          <p:cNvPr id="4" name="TextBox 3">
            <a:extLst>
              <a:ext uri="{FF2B5EF4-FFF2-40B4-BE49-F238E27FC236}">
                <a16:creationId xmlns:a16="http://schemas.microsoft.com/office/drawing/2014/main" id="{86DFFD04-8202-867B-C106-13853EC862DF}"/>
              </a:ext>
            </a:extLst>
          </p:cNvPr>
          <p:cNvSpPr txBox="1"/>
          <p:nvPr/>
        </p:nvSpPr>
        <p:spPr>
          <a:xfrm>
            <a:off x="432033" y="5930246"/>
            <a:ext cx="6115574" cy="646331"/>
          </a:xfrm>
          <a:prstGeom prst="rect">
            <a:avLst/>
          </a:prstGeom>
          <a:noFill/>
        </p:spPr>
        <p:txBody>
          <a:bodyPr wrap="square">
            <a:spAutoFit/>
          </a:bodyPr>
          <a:lstStyle/>
          <a:p>
            <a:r>
              <a:rPr lang="en-GB" dirty="0">
                <a:hlinkClick r:id="rId2"/>
              </a:rPr>
              <a:t>Waffle slab construction procedure.(ribbed slab) - YouTube</a:t>
            </a:r>
            <a:endParaRPr lang="en-GB" dirty="0"/>
          </a:p>
        </p:txBody>
      </p:sp>
      <p:pic>
        <p:nvPicPr>
          <p:cNvPr id="5" name="Picture 4">
            <a:extLst>
              <a:ext uri="{FF2B5EF4-FFF2-40B4-BE49-F238E27FC236}">
                <a16:creationId xmlns:a16="http://schemas.microsoft.com/office/drawing/2014/main" id="{75C9C862-8A43-9EF9-1A42-1866A28E070A}"/>
              </a:ext>
            </a:extLst>
          </p:cNvPr>
          <p:cNvPicPr>
            <a:picLocks noChangeAspect="1"/>
          </p:cNvPicPr>
          <p:nvPr/>
        </p:nvPicPr>
        <p:blipFill>
          <a:blip r:embed="rId3"/>
          <a:stretch>
            <a:fillRect/>
          </a:stretch>
        </p:blipFill>
        <p:spPr>
          <a:xfrm>
            <a:off x="5424881" y="2655600"/>
            <a:ext cx="6547607" cy="3205054"/>
          </a:xfrm>
          <a:prstGeom prst="rect">
            <a:avLst/>
          </a:prstGeom>
        </p:spPr>
      </p:pic>
    </p:spTree>
    <p:extLst>
      <p:ext uri="{BB962C8B-B14F-4D97-AF65-F5344CB8AC3E}">
        <p14:creationId xmlns:p14="http://schemas.microsoft.com/office/powerpoint/2010/main" val="708573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294967"/>
            <a:ext cx="11752976" cy="4496095"/>
          </a:xfrm>
        </p:spPr>
        <p:txBody>
          <a:bodyPr vert="horz" lIns="91440" tIns="45720" rIns="91440" bIns="45720" rtlCol="0">
            <a:normAutofit/>
          </a:bodyPr>
          <a:lstStyle/>
          <a:p>
            <a:pPr algn="l"/>
            <a:r>
              <a:rPr lang="en-GB" sz="1400" b="1" i="0" dirty="0">
                <a:solidFill>
                  <a:srgbClr val="000000"/>
                </a:solidFill>
                <a:effectLst/>
                <a:latin typeface="Arial" panose="020B0604020202020204" pitchFamily="34" charset="0"/>
              </a:rPr>
              <a:t>Pre-tensioned </a:t>
            </a:r>
            <a:r>
              <a:rPr lang="en-GB" sz="1400" b="1" i="0" u="none" strike="noStrike" dirty="0">
                <a:solidFill>
                  <a:srgbClr val="000000"/>
                </a:solidFill>
                <a:effectLst/>
                <a:latin typeface="Arial" panose="020B0604020202020204" pitchFamily="34" charset="0"/>
              </a:rPr>
              <a:t>planks</a:t>
            </a:r>
            <a:endParaRPr lang="en-GB" sz="1400" b="1" i="0" dirty="0">
              <a:solidFill>
                <a:srgbClr val="000000"/>
              </a:solidFill>
              <a:effectLst/>
              <a:latin typeface="Arial" panose="020B0604020202020204" pitchFamily="34" charset="0"/>
            </a:endParaRPr>
          </a:p>
          <a:p>
            <a:pPr algn="l"/>
            <a:r>
              <a:rPr lang="en-GB" sz="1400" b="0" i="0" dirty="0">
                <a:effectLst/>
                <a:latin typeface="Arial" panose="020B0604020202020204" pitchFamily="34" charset="0"/>
              </a:rPr>
              <a:t>Pretensioned </a:t>
            </a:r>
            <a:r>
              <a:rPr lang="en-GB" sz="1400" b="0" i="0" u="none" strike="noStrike" dirty="0">
                <a:effectLst/>
                <a:latin typeface="Arial" panose="020B0604020202020204" pitchFamily="34" charset="0"/>
              </a:rPr>
              <a:t>planks</a:t>
            </a:r>
            <a:r>
              <a:rPr lang="en-GB" sz="1400" b="0" i="0" dirty="0">
                <a:effectLst/>
                <a:latin typeface="Arial" panose="020B0604020202020204" pitchFamily="34" charset="0"/>
              </a:rPr>
              <a:t> can be thought of as individual strips of </a:t>
            </a:r>
            <a:r>
              <a:rPr lang="en-GB" sz="1400" b="0" i="0" u="none" strike="noStrike" dirty="0">
                <a:effectLst/>
                <a:latin typeface="Arial" panose="020B0604020202020204" pitchFamily="34" charset="0"/>
              </a:rPr>
              <a:t>concrete slab</a:t>
            </a:r>
            <a:r>
              <a:rPr lang="en-GB" sz="1400" b="0" i="0" dirty="0">
                <a:effectLst/>
                <a:latin typeface="Arial" panose="020B0604020202020204" pitchFamily="34" charset="0"/>
              </a:rPr>
              <a:t>, relatively thin and usually incorporating hollows to reduce weight. Supported on </a:t>
            </a:r>
            <a:r>
              <a:rPr lang="en-GB" sz="1400" b="0" i="0" u="none" strike="noStrike" dirty="0">
                <a:effectLst/>
                <a:latin typeface="Arial" panose="020B0604020202020204" pitchFamily="34" charset="0"/>
              </a:rPr>
              <a:t>loadbearing</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rPr>
              <a:t>walls</a:t>
            </a:r>
            <a:r>
              <a:rPr lang="en-GB" sz="1400" b="0" i="0" dirty="0">
                <a:effectLst/>
                <a:latin typeface="Arial" panose="020B0604020202020204" pitchFamily="34" charset="0"/>
              </a:rPr>
              <a:t> or </a:t>
            </a:r>
            <a:r>
              <a:rPr lang="en-GB" sz="1400" b="0" i="0" u="none" strike="noStrike" dirty="0">
                <a:effectLst/>
                <a:latin typeface="Arial" panose="020B0604020202020204" pitchFamily="34" charset="0"/>
              </a:rPr>
              <a:t>beams</a:t>
            </a:r>
            <a:r>
              <a:rPr lang="en-GB" sz="1400" b="0" i="0" dirty="0">
                <a:effectLst/>
                <a:latin typeface="Arial" panose="020B0604020202020204" pitchFamily="34" charset="0"/>
              </a:rPr>
              <a:t>, they are typically laid side by side to </a:t>
            </a:r>
            <a:r>
              <a:rPr lang="en-GB" sz="1400" b="0" i="0" u="none" strike="noStrike" dirty="0">
                <a:effectLst/>
                <a:latin typeface="Arial" panose="020B0604020202020204" pitchFamily="34" charset="0"/>
              </a:rPr>
              <a:t>form</a:t>
            </a:r>
            <a:r>
              <a:rPr lang="en-GB" sz="1400" b="0" i="0" dirty="0">
                <a:effectLst/>
                <a:latin typeface="Arial" panose="020B0604020202020204" pitchFamily="34" charset="0"/>
              </a:rPr>
              <a:t> a continuous </a:t>
            </a:r>
            <a:r>
              <a:rPr lang="en-GB" sz="1400" b="0" i="0" u="none" strike="noStrike" dirty="0">
                <a:effectLst/>
                <a:latin typeface="Arial" panose="020B0604020202020204" pitchFamily="34" charset="0"/>
              </a:rPr>
              <a:t>shuttering</a:t>
            </a:r>
            <a:r>
              <a:rPr lang="en-GB" sz="1400" b="0" i="0" dirty="0">
                <a:effectLst/>
                <a:latin typeface="Arial" panose="020B0604020202020204" pitchFamily="34" charset="0"/>
              </a:rPr>
              <a:t> and </a:t>
            </a:r>
            <a:r>
              <a:rPr lang="en-GB" sz="1400" b="0" i="0" u="none" strike="noStrike" dirty="0">
                <a:effectLst/>
                <a:latin typeface="Arial" panose="020B0604020202020204" pitchFamily="34" charset="0"/>
              </a:rPr>
              <a:t>working platform</a:t>
            </a:r>
            <a:r>
              <a:rPr lang="en-GB" sz="1400" b="0" i="0" dirty="0">
                <a:effectLst/>
                <a:latin typeface="Arial" panose="020B0604020202020204" pitchFamily="34" charset="0"/>
              </a:rPr>
              <a:t>; the </a:t>
            </a:r>
            <a:r>
              <a:rPr lang="en-GB" sz="1400" b="0" i="0" u="none" strike="noStrike" dirty="0">
                <a:effectLst/>
                <a:latin typeface="Arial" panose="020B0604020202020204" pitchFamily="34" charset="0"/>
              </a:rPr>
              <a:t>structural</a:t>
            </a:r>
            <a:r>
              <a:rPr lang="en-GB" sz="1400" b="0" i="0" dirty="0">
                <a:effectLst/>
                <a:latin typeface="Arial" panose="020B0604020202020204" pitchFamily="34" charset="0"/>
              </a:rPr>
              <a:t> </a:t>
            </a:r>
            <a:r>
              <a:rPr lang="en-GB" sz="1400" b="0" i="0" u="none" strike="noStrike" dirty="0">
                <a:effectLst/>
                <a:latin typeface="Arial" panose="020B0604020202020204" pitchFamily="34" charset="0"/>
              </a:rPr>
              <a:t>concrete</a:t>
            </a:r>
            <a:r>
              <a:rPr lang="en-GB" sz="1400" b="0" i="0" dirty="0">
                <a:effectLst/>
                <a:latin typeface="Arial" panose="020B0604020202020204" pitchFamily="34" charset="0"/>
              </a:rPr>
              <a:t> topping is then poured on top – its thickness depending on </a:t>
            </a:r>
            <a:r>
              <a:rPr lang="en-GB" sz="1400" b="0" i="0" u="none" strike="noStrike" dirty="0">
                <a:effectLst/>
                <a:latin typeface="Arial" panose="020B0604020202020204" pitchFamily="34" charset="0"/>
              </a:rPr>
              <a:t>span</a:t>
            </a:r>
            <a:r>
              <a:rPr lang="en-GB" sz="1400" b="0" i="0" dirty="0">
                <a:effectLst/>
                <a:latin typeface="Arial" panose="020B0604020202020204" pitchFamily="34" charset="0"/>
              </a:rPr>
              <a:t> and anticipated loading. Typical </a:t>
            </a:r>
            <a:r>
              <a:rPr lang="en-GB" sz="1400" b="0" i="0" u="none" strike="noStrike" dirty="0">
                <a:effectLst/>
                <a:latin typeface="Arial" panose="020B0604020202020204" pitchFamily="34" charset="0"/>
              </a:rPr>
              <a:t>spans</a:t>
            </a:r>
            <a:r>
              <a:rPr lang="en-GB" sz="1400" b="0" i="0" dirty="0">
                <a:effectLst/>
                <a:latin typeface="Arial" panose="020B0604020202020204" pitchFamily="34" charset="0"/>
              </a:rPr>
              <a:t> for these </a:t>
            </a:r>
            <a:r>
              <a:rPr lang="en-GB" sz="1400" b="0" i="0" u="none" strike="noStrike" dirty="0">
                <a:effectLst/>
                <a:latin typeface="Arial" panose="020B0604020202020204" pitchFamily="34" charset="0"/>
              </a:rPr>
              <a:t>systems</a:t>
            </a:r>
            <a:r>
              <a:rPr lang="en-GB" sz="1400" b="0" i="0" dirty="0">
                <a:effectLst/>
                <a:latin typeface="Arial" panose="020B0604020202020204" pitchFamily="34" charset="0"/>
              </a:rPr>
              <a:t> can be up to 10-15m, sometimes even more.</a:t>
            </a:r>
          </a:p>
          <a:p>
            <a:pPr>
              <a:lnSpc>
                <a:spcPct val="100000"/>
              </a:lnSpc>
            </a:pPr>
            <a:endParaRPr lang="en-US" sz="1800" dirty="0"/>
          </a:p>
        </p:txBody>
      </p:sp>
      <p:pic>
        <p:nvPicPr>
          <p:cNvPr id="2050" name="Picture 2" descr="Prestressed Concrete Flooring, Precast Concrete Floors">
            <a:extLst>
              <a:ext uri="{FF2B5EF4-FFF2-40B4-BE49-F238E27FC236}">
                <a16:creationId xmlns:a16="http://schemas.microsoft.com/office/drawing/2014/main" id="{311339E1-5D5A-4A63-3B6B-749ACC1210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9393" y="2678545"/>
            <a:ext cx="5572607" cy="417945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57968A2B-ED89-9785-1528-9BCECE9A3DCE}"/>
              </a:ext>
            </a:extLst>
          </p:cNvPr>
          <p:cNvPicPr>
            <a:picLocks noChangeAspect="1"/>
          </p:cNvPicPr>
          <p:nvPr/>
        </p:nvPicPr>
        <p:blipFill>
          <a:blip r:embed="rId3"/>
          <a:stretch>
            <a:fillRect/>
          </a:stretch>
        </p:blipFill>
        <p:spPr>
          <a:xfrm>
            <a:off x="0" y="4824480"/>
            <a:ext cx="4744880" cy="2033520"/>
          </a:xfrm>
          <a:prstGeom prst="rect">
            <a:avLst/>
          </a:prstGeom>
        </p:spPr>
      </p:pic>
      <p:pic>
        <p:nvPicPr>
          <p:cNvPr id="6" name="Picture 5">
            <a:extLst>
              <a:ext uri="{FF2B5EF4-FFF2-40B4-BE49-F238E27FC236}">
                <a16:creationId xmlns:a16="http://schemas.microsoft.com/office/drawing/2014/main" id="{7293FCEE-2E86-67D8-E2E5-30B92BA1CF8F}"/>
              </a:ext>
            </a:extLst>
          </p:cNvPr>
          <p:cNvPicPr>
            <a:picLocks noChangeAspect="1"/>
          </p:cNvPicPr>
          <p:nvPr/>
        </p:nvPicPr>
        <p:blipFill>
          <a:blip r:embed="rId4"/>
          <a:stretch>
            <a:fillRect/>
          </a:stretch>
        </p:blipFill>
        <p:spPr>
          <a:xfrm>
            <a:off x="3154218" y="2678545"/>
            <a:ext cx="3320473" cy="2071145"/>
          </a:xfrm>
          <a:prstGeom prst="rect">
            <a:avLst/>
          </a:prstGeom>
        </p:spPr>
      </p:pic>
    </p:spTree>
    <p:extLst>
      <p:ext uri="{BB962C8B-B14F-4D97-AF65-F5344CB8AC3E}">
        <p14:creationId xmlns:p14="http://schemas.microsoft.com/office/powerpoint/2010/main" val="16298171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150466"/>
            <a:ext cx="11752976" cy="3419646"/>
          </a:xfrm>
        </p:spPr>
        <p:txBody>
          <a:bodyPr vert="horz" lIns="91440" tIns="45720" rIns="91440" bIns="45720" rtlCol="0">
            <a:normAutofit/>
          </a:bodyPr>
          <a:lstStyle/>
          <a:p>
            <a:pPr>
              <a:lnSpc>
                <a:spcPct val="100000"/>
              </a:lnSpc>
            </a:pPr>
            <a:r>
              <a:rPr lang="en-US" sz="1800" dirty="0"/>
              <a:t>Metal Decking</a:t>
            </a:r>
          </a:p>
          <a:p>
            <a:pPr>
              <a:lnSpc>
                <a:spcPct val="100000"/>
              </a:lnSpc>
            </a:pPr>
            <a:endParaRPr lang="en-US" sz="1800" dirty="0"/>
          </a:p>
          <a:p>
            <a:pPr>
              <a:lnSpc>
                <a:spcPct val="100000"/>
              </a:lnSpc>
            </a:pPr>
            <a:r>
              <a:rPr lang="en-GB" sz="1400" b="1" i="0" dirty="0">
                <a:solidFill>
                  <a:srgbClr val="666666"/>
                </a:solidFill>
                <a:effectLst/>
                <a:latin typeface="Helvetica Neue"/>
              </a:rPr>
              <a:t>In the construction industry, the term ‘metal decking’ covers all forms of the profiled steel sheeting commonly used together with concrete and steelwork to create a composite floor system or as a structural element to support a built-up roof system. The decking typically comes in two different profiles, named for their specific shapes – dovetail (or re-entrant) and trapezoidal.</a:t>
            </a:r>
          </a:p>
          <a:p>
            <a:pPr>
              <a:lnSpc>
                <a:spcPct val="100000"/>
              </a:lnSpc>
            </a:pPr>
            <a:endParaRPr lang="en-US" sz="1800" dirty="0"/>
          </a:p>
        </p:txBody>
      </p:sp>
      <p:pic>
        <p:nvPicPr>
          <p:cNvPr id="4" name="Picture 3">
            <a:extLst>
              <a:ext uri="{FF2B5EF4-FFF2-40B4-BE49-F238E27FC236}">
                <a16:creationId xmlns:a16="http://schemas.microsoft.com/office/drawing/2014/main" id="{A3169555-60DD-E8A3-4290-2287D4E3E562}"/>
              </a:ext>
            </a:extLst>
          </p:cNvPr>
          <p:cNvPicPr>
            <a:picLocks noChangeAspect="1"/>
          </p:cNvPicPr>
          <p:nvPr/>
        </p:nvPicPr>
        <p:blipFill>
          <a:blip r:embed="rId2"/>
          <a:stretch>
            <a:fillRect/>
          </a:stretch>
        </p:blipFill>
        <p:spPr>
          <a:xfrm>
            <a:off x="5601217" y="2898809"/>
            <a:ext cx="6580910" cy="3701762"/>
          </a:xfrm>
          <a:prstGeom prst="rect">
            <a:avLst/>
          </a:prstGeom>
        </p:spPr>
      </p:pic>
      <p:pic>
        <p:nvPicPr>
          <p:cNvPr id="5" name="Picture 4">
            <a:extLst>
              <a:ext uri="{FF2B5EF4-FFF2-40B4-BE49-F238E27FC236}">
                <a16:creationId xmlns:a16="http://schemas.microsoft.com/office/drawing/2014/main" id="{41880C1B-7445-2754-DB60-5DC859970A1C}"/>
              </a:ext>
            </a:extLst>
          </p:cNvPr>
          <p:cNvPicPr>
            <a:picLocks noChangeAspect="1"/>
          </p:cNvPicPr>
          <p:nvPr/>
        </p:nvPicPr>
        <p:blipFill>
          <a:blip r:embed="rId3"/>
          <a:stretch>
            <a:fillRect/>
          </a:stretch>
        </p:blipFill>
        <p:spPr>
          <a:xfrm>
            <a:off x="-889233" y="3428999"/>
            <a:ext cx="7382353" cy="2647931"/>
          </a:xfrm>
          <a:prstGeom prst="rect">
            <a:avLst/>
          </a:prstGeom>
        </p:spPr>
      </p:pic>
    </p:spTree>
    <p:extLst>
      <p:ext uri="{BB962C8B-B14F-4D97-AF65-F5344CB8AC3E}">
        <p14:creationId xmlns:p14="http://schemas.microsoft.com/office/powerpoint/2010/main" val="2299372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EAB22036-3C95-47CA-8E92-698403EF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B963C5B-C292-4B20-9EC4-89C35372D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33">
            <a:extLst>
              <a:ext uri="{FF2B5EF4-FFF2-40B4-BE49-F238E27FC236}">
                <a16:creationId xmlns:a16="http://schemas.microsoft.com/office/drawing/2014/main" id="{B48A1197-8309-4D79-A0C9-C45E4A6FF315}"/>
              </a:ext>
            </a:extLst>
          </p:cNvPr>
          <p:cNvSpPr>
            <a:spLocks noGrp="1"/>
          </p:cNvSpPr>
          <p:nvPr>
            <p:ph type="title"/>
          </p:nvPr>
        </p:nvSpPr>
        <p:spPr>
          <a:xfrm>
            <a:off x="245029" y="139183"/>
            <a:ext cx="10712377" cy="872100"/>
          </a:xfrm>
        </p:spPr>
        <p:txBody>
          <a:bodyPr vert="horz" lIns="91440" tIns="45720" rIns="91440" bIns="45720" rtlCol="0" anchor="ctr">
            <a:normAutofit/>
          </a:bodyPr>
          <a:lstStyle/>
          <a:p>
            <a:pPr>
              <a:lnSpc>
                <a:spcPct val="90000"/>
              </a:lnSpc>
            </a:pPr>
            <a:r>
              <a:rPr lang="en-US" sz="2800" spc="-40" dirty="0">
                <a:solidFill>
                  <a:srgbClr val="FFFFFF"/>
                </a:solidFill>
              </a:rPr>
              <a:t>Modern Suspended Upper Floors</a:t>
            </a:r>
          </a:p>
        </p:txBody>
      </p:sp>
      <p:sp>
        <p:nvSpPr>
          <p:cNvPr id="3" name="Content Placeholder 2">
            <a:extLst>
              <a:ext uri="{FF2B5EF4-FFF2-40B4-BE49-F238E27FC236}">
                <a16:creationId xmlns:a16="http://schemas.microsoft.com/office/drawing/2014/main" id="{E45A8D29-B5B0-98A1-0058-B1A52DE5A3C0}"/>
              </a:ext>
            </a:extLst>
          </p:cNvPr>
          <p:cNvSpPr>
            <a:spLocks noGrp="1"/>
          </p:cNvSpPr>
          <p:nvPr>
            <p:ph sz="quarter" idx="14"/>
          </p:nvPr>
        </p:nvSpPr>
        <p:spPr>
          <a:xfrm>
            <a:off x="0" y="1150466"/>
            <a:ext cx="11752976" cy="3419646"/>
          </a:xfrm>
        </p:spPr>
        <p:txBody>
          <a:bodyPr vert="horz" lIns="91440" tIns="45720" rIns="91440" bIns="45720" rtlCol="0">
            <a:normAutofit fontScale="77500" lnSpcReduction="20000"/>
          </a:bodyPr>
          <a:lstStyle/>
          <a:p>
            <a:pPr>
              <a:lnSpc>
                <a:spcPct val="100000"/>
              </a:lnSpc>
            </a:pPr>
            <a:r>
              <a:rPr lang="en-US" sz="1800" dirty="0"/>
              <a:t>Metal Decking</a:t>
            </a:r>
          </a:p>
          <a:p>
            <a:pPr>
              <a:lnSpc>
                <a:spcPct val="100000"/>
              </a:lnSpc>
            </a:pPr>
            <a:endParaRPr lang="en-US" sz="1800" dirty="0"/>
          </a:p>
          <a:p>
            <a:pPr>
              <a:lnSpc>
                <a:spcPct val="100000"/>
              </a:lnSpc>
            </a:pPr>
            <a:r>
              <a:rPr lang="en-GB" sz="1800" dirty="0"/>
              <a:t>There are numerous other benefits of composite metal deck floor systems.</a:t>
            </a:r>
          </a:p>
          <a:p>
            <a:pPr>
              <a:lnSpc>
                <a:spcPct val="100000"/>
              </a:lnSpc>
            </a:pPr>
            <a:endParaRPr lang="en-GB" sz="1800" dirty="0"/>
          </a:p>
          <a:p>
            <a:pPr>
              <a:lnSpc>
                <a:spcPct val="100000"/>
              </a:lnSpc>
            </a:pPr>
            <a:r>
              <a:rPr lang="en-GB" sz="1800" dirty="0"/>
              <a:t>Installation is rapid, even on complex steel layouts, reducing overall programme.</a:t>
            </a:r>
          </a:p>
          <a:p>
            <a:pPr>
              <a:lnSpc>
                <a:spcPct val="100000"/>
              </a:lnSpc>
            </a:pPr>
            <a:r>
              <a:rPr lang="en-GB" sz="1800" dirty="0"/>
              <a:t>The decking acts as a safe working platform and facilitates following trades immediately after installation.</a:t>
            </a:r>
          </a:p>
          <a:p>
            <a:pPr>
              <a:lnSpc>
                <a:spcPct val="100000"/>
              </a:lnSpc>
            </a:pPr>
            <a:r>
              <a:rPr lang="en-GB" sz="1800" dirty="0"/>
              <a:t>There’s an overall reduction in slab self-weight and therefore in loading on the steel frame and foundations, leading to a corresponding reduction in materials.</a:t>
            </a:r>
          </a:p>
          <a:p>
            <a:pPr>
              <a:lnSpc>
                <a:spcPct val="100000"/>
              </a:lnSpc>
            </a:pPr>
            <a:r>
              <a:rPr lang="en-GB" sz="1800" dirty="0"/>
              <a:t>The decking contributes to lateral restraint of the frame and provides tensile reinforcement of the slab.</a:t>
            </a:r>
          </a:p>
          <a:p>
            <a:pPr>
              <a:lnSpc>
                <a:spcPct val="100000"/>
              </a:lnSpc>
            </a:pPr>
            <a:r>
              <a:rPr lang="en-GB" sz="1800" dirty="0"/>
              <a:t>Site storage requirements and delivery movements for the decking are minimal.</a:t>
            </a:r>
          </a:p>
          <a:p>
            <a:pPr>
              <a:lnSpc>
                <a:spcPct val="100000"/>
              </a:lnSpc>
            </a:pPr>
            <a:r>
              <a:rPr lang="en-GB" sz="1800" dirty="0"/>
              <a:t>Slabs can achieve up to a 4 hour fire rating.</a:t>
            </a:r>
          </a:p>
          <a:p>
            <a:pPr>
              <a:lnSpc>
                <a:spcPct val="100000"/>
              </a:lnSpc>
            </a:pPr>
            <a:r>
              <a:rPr lang="en-GB" sz="1800" dirty="0"/>
              <a:t>The decking incorporates an integral ceiling and services fixing system</a:t>
            </a:r>
            <a:endParaRPr lang="en-US" sz="1800" dirty="0"/>
          </a:p>
        </p:txBody>
      </p:sp>
      <p:sp>
        <p:nvSpPr>
          <p:cNvPr id="6" name="TextBox 5">
            <a:extLst>
              <a:ext uri="{FF2B5EF4-FFF2-40B4-BE49-F238E27FC236}">
                <a16:creationId xmlns:a16="http://schemas.microsoft.com/office/drawing/2014/main" id="{7614D0ED-49E5-A48A-CA39-9BED727481C0}"/>
              </a:ext>
            </a:extLst>
          </p:cNvPr>
          <p:cNvSpPr txBox="1"/>
          <p:nvPr/>
        </p:nvSpPr>
        <p:spPr>
          <a:xfrm>
            <a:off x="769691" y="5305848"/>
            <a:ext cx="6102990" cy="646331"/>
          </a:xfrm>
          <a:prstGeom prst="rect">
            <a:avLst/>
          </a:prstGeom>
          <a:noFill/>
        </p:spPr>
        <p:txBody>
          <a:bodyPr wrap="square">
            <a:spAutoFit/>
          </a:bodyPr>
          <a:lstStyle/>
          <a:p>
            <a:r>
              <a:rPr lang="en-GB" dirty="0" err="1">
                <a:hlinkClick r:id="rId2"/>
              </a:rPr>
              <a:t>ComFlor</a:t>
            </a:r>
            <a:r>
              <a:rPr lang="en-GB" dirty="0">
                <a:hlinkClick r:id="rId2"/>
              </a:rPr>
              <a:t> - Composite Steel Floor Decks - Product Overview - YouTube</a:t>
            </a:r>
            <a:endParaRPr lang="en-GB" dirty="0"/>
          </a:p>
        </p:txBody>
      </p:sp>
    </p:spTree>
    <p:extLst>
      <p:ext uri="{BB962C8B-B14F-4D97-AF65-F5344CB8AC3E}">
        <p14:creationId xmlns:p14="http://schemas.microsoft.com/office/powerpoint/2010/main" val="3652094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31">
            <a:extLst>
              <a:ext uri="{FF2B5EF4-FFF2-40B4-BE49-F238E27FC236}">
                <a16:creationId xmlns:a16="http://schemas.microsoft.com/office/drawing/2014/main" id="{30761B21-88ED-449E-B2B9-3FC40844C36D}"/>
              </a:ext>
            </a:extLst>
          </p:cNvPr>
          <p:cNvSpPr>
            <a:spLocks noGrp="1"/>
          </p:cNvSpPr>
          <p:nvPr>
            <p:ph type="ctrTitle"/>
          </p:nvPr>
        </p:nvSpPr>
        <p:spPr>
          <a:xfrm>
            <a:off x="877001" y="4947313"/>
            <a:ext cx="7700617" cy="1409037"/>
          </a:xfrm>
        </p:spPr>
        <p:txBody>
          <a:bodyPr/>
          <a:lstStyle/>
          <a:p>
            <a:r>
              <a:rPr lang="en-US" dirty="0"/>
              <a:t>Any Questions?</a:t>
            </a:r>
          </a:p>
        </p:txBody>
      </p:sp>
      <p:pic>
        <p:nvPicPr>
          <p:cNvPr id="52" name="Picture Placeholder 51" descr="A picture containing sky, outdoor, mountain, nature, stars">
            <a:extLst>
              <a:ext uri="{FF2B5EF4-FFF2-40B4-BE49-F238E27FC236}">
                <a16:creationId xmlns:a16="http://schemas.microsoft.com/office/drawing/2014/main" id="{45DFCBF0-F91E-40C0-A4E6-24E8250C3BA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0"/>
            <a:ext cx="9144000" cy="4532313"/>
          </a:xfrm>
        </p:spPr>
      </p:pic>
      <p:pic>
        <p:nvPicPr>
          <p:cNvPr id="58" name="Picture Placeholder 57" descr="A picture containing mountain, sky, outdoor, nature">
            <a:extLst>
              <a:ext uri="{FF2B5EF4-FFF2-40B4-BE49-F238E27FC236}">
                <a16:creationId xmlns:a16="http://schemas.microsoft.com/office/drawing/2014/main" id="{A51C462C-6D3B-4554-9CDC-86D00D0EA07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9144000" y="4532313"/>
            <a:ext cx="3048000" cy="2325687"/>
          </a:xfrm>
        </p:spPr>
      </p:pic>
      <p:sp>
        <p:nvSpPr>
          <p:cNvPr id="6" name="Slide Number Placeholder 5">
            <a:extLst>
              <a:ext uri="{FF2B5EF4-FFF2-40B4-BE49-F238E27FC236}">
                <a16:creationId xmlns:a16="http://schemas.microsoft.com/office/drawing/2014/main" id="{9E887279-B48F-43C3-91FA-09BD7EA33A25}"/>
              </a:ext>
            </a:extLst>
          </p:cNvPr>
          <p:cNvSpPr>
            <a:spLocks noGrp="1"/>
          </p:cNvSpPr>
          <p:nvPr>
            <p:ph type="sldNum" sz="quarter" idx="12"/>
          </p:nvPr>
        </p:nvSpPr>
        <p:spPr>
          <a:xfrm>
            <a:off x="11365992" y="6356350"/>
            <a:ext cx="630936" cy="365125"/>
          </a:xfrm>
        </p:spPr>
        <p:txBody>
          <a:bodyPr/>
          <a:lstStyle/>
          <a:p>
            <a:pPr lvl="0"/>
            <a:fld id="{D39F39FF-F5CB-4ACA-9B46-4CCF89ECA75F}" type="slidenum">
              <a:rPr lang="en-US" noProof="0" smtClean="0"/>
              <a:pPr lvl="0"/>
              <a:t>23</a:t>
            </a:fld>
            <a:endParaRPr lang="en-US" noProof="0" dirty="0"/>
          </a:p>
        </p:txBody>
      </p:sp>
    </p:spTree>
    <p:extLst>
      <p:ext uri="{BB962C8B-B14F-4D97-AF65-F5344CB8AC3E}">
        <p14:creationId xmlns:p14="http://schemas.microsoft.com/office/powerpoint/2010/main" val="767611276"/>
      </p:ext>
    </p:extLst>
  </p:cSld>
  <p:clrMapOvr>
    <a:masterClrMapping/>
  </p:clrMapOvr>
</p:sld>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BlockVTI" id="{733CB85B-8F47-42FB-9326-9FF507018D27}" vid="{069BD9C2-DF61-4F2B-A577-A59C7FC2FF6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757C30-AE9A-4680-90EB-19D282EC2B7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A5CCB28C-7D26-4A36-9CFC-D739C28F3D18}">
  <ds:schemaRefs>
    <ds:schemaRef ds:uri="http://schemas.microsoft.com/sharepoint/v3/contenttype/forms"/>
  </ds:schemaRefs>
</ds:datastoreItem>
</file>

<file path=customXml/itemProps3.xml><?xml version="1.0" encoding="utf-8"?>
<ds:datastoreItem xmlns:ds="http://schemas.openxmlformats.org/officeDocument/2006/customXml" ds:itemID="{0AF0BF08-C674-44E3-8BFC-85BC65E095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{A2AFFDC4-FBA3-4776-BE1B-03A52056AEA0}tf89117832_win32</Template>
  <TotalTime>0</TotalTime>
  <Words>1581</Words>
  <Application>Microsoft Office PowerPoint</Application>
  <PresentationFormat>Widescreen</PresentationFormat>
  <Paragraphs>143</Paragraphs>
  <Slides>23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Helvetica Neue</vt:lpstr>
      <vt:lpstr>Arial</vt:lpstr>
      <vt:lpstr>Avenir Next LT Pro</vt:lpstr>
      <vt:lpstr>Calibri</vt:lpstr>
      <vt:lpstr>Noto Sans</vt:lpstr>
      <vt:lpstr>Verdana</vt:lpstr>
      <vt:lpstr>ColorBlockVTI</vt:lpstr>
      <vt:lpstr>Floors </vt:lpstr>
      <vt:lpstr>PowerPoint Presentation</vt:lpstr>
      <vt:lpstr>What performance qualities might we want from a floor?</vt:lpstr>
      <vt:lpstr>A floor typically provides: </vt:lpstr>
      <vt:lpstr>Traditional Solid Ground Floors</vt:lpstr>
      <vt:lpstr>Traditional Solid Ground Floors</vt:lpstr>
      <vt:lpstr>Modern Solid Ground Floors</vt:lpstr>
      <vt:lpstr>Modern Solid Ground Floors</vt:lpstr>
      <vt:lpstr>PowerPoint Presentation</vt:lpstr>
      <vt:lpstr>PowerPoint Presentation</vt:lpstr>
      <vt:lpstr>Traditional Suspended Ground Floors</vt:lpstr>
      <vt:lpstr>Traditional Suspended Upper Floors</vt:lpstr>
      <vt:lpstr>Modern Suspended Ground Floors</vt:lpstr>
      <vt:lpstr>PowerPoint Presentation</vt:lpstr>
      <vt:lpstr>Modern Suspended Upper Floors</vt:lpstr>
      <vt:lpstr>Modern Suspended Upper Floors</vt:lpstr>
      <vt:lpstr>Formwork</vt:lpstr>
      <vt:lpstr>Modern Suspended Upper Floors</vt:lpstr>
      <vt:lpstr>Modern Suspended Upper Floors</vt:lpstr>
      <vt:lpstr>Modern Suspended Upper Floors</vt:lpstr>
      <vt:lpstr>Modern Suspended Upper Floors</vt:lpstr>
      <vt:lpstr>Modern Suspended Upper Floors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Floors</dc:title>
  <dc:creator>Rhodri Thomas</dc:creator>
  <cp:lastModifiedBy>Rhodri Thomas</cp:lastModifiedBy>
  <cp:revision>2</cp:revision>
  <dcterms:created xsi:type="dcterms:W3CDTF">2022-11-14T08:58:02Z</dcterms:created>
  <dcterms:modified xsi:type="dcterms:W3CDTF">2024-10-14T08:36:43Z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