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2"/>
  </p:notesMasterIdLst>
  <p:handoutMasterIdLst>
    <p:handoutMasterId r:id="rId33"/>
  </p:handoutMasterIdLst>
  <p:sldIdLst>
    <p:sldId id="277" r:id="rId2"/>
    <p:sldId id="258" r:id="rId3"/>
    <p:sldId id="257" r:id="rId4"/>
    <p:sldId id="259" r:id="rId5"/>
    <p:sldId id="263" r:id="rId6"/>
    <p:sldId id="264" r:id="rId7"/>
    <p:sldId id="301" r:id="rId8"/>
    <p:sldId id="299" r:id="rId9"/>
    <p:sldId id="300" r:id="rId10"/>
    <p:sldId id="279" r:id="rId11"/>
    <p:sldId id="265" r:id="rId12"/>
    <p:sldId id="280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289" r:id="rId21"/>
    <p:sldId id="290" r:id="rId22"/>
    <p:sldId id="335" r:id="rId23"/>
    <p:sldId id="266" r:id="rId24"/>
    <p:sldId id="281" r:id="rId25"/>
    <p:sldId id="302" r:id="rId26"/>
    <p:sldId id="267" r:id="rId27"/>
    <p:sldId id="282" r:id="rId28"/>
    <p:sldId id="275" r:id="rId29"/>
    <p:sldId id="287" r:id="rId30"/>
    <p:sldId id="327" r:id="rId31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40" autoAdjust="0"/>
    <p:restoredTop sz="93119" autoAdjust="0"/>
  </p:normalViewPr>
  <p:slideViewPr>
    <p:cSldViewPr>
      <p:cViewPr varScale="1">
        <p:scale>
          <a:sx n="114" d="100"/>
          <a:sy n="114" d="100"/>
        </p:scale>
        <p:origin x="634" y="9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1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74321"/>
            <a:ext cx="9300353" cy="82296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76250" y="1280160"/>
            <a:ext cx="9300353" cy="470789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buClr>
                <a:schemeClr val="tx2"/>
              </a:buCl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8" name="Footer Placeholder 9">
            <a:extLst>
              <a:ext uri="{FF2B5EF4-FFF2-40B4-BE49-F238E27FC236}">
                <a16:creationId xmlns:a16="http://schemas.microsoft.com/office/drawing/2014/main" id="{91FFC595-1043-FF47-B12D-DE59D6ECDEAF}"/>
              </a:ext>
            </a:extLst>
          </p:cNvPr>
          <p:cNvSpPr txBox="1">
            <a:spLocks/>
          </p:cNvSpPr>
          <p:nvPr userDrawn="1"/>
        </p:nvSpPr>
        <p:spPr>
          <a:xfrm>
            <a:off x="490549" y="6528816"/>
            <a:ext cx="2072640" cy="2286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9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McGraw-Hill Education   </a:t>
            </a:r>
            <a:r>
              <a:rPr lang="en-US" sz="900" b="1" spc="0" baseline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endParaRPr lang="en-US" sz="9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87801" y="6528816"/>
            <a:ext cx="7315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Seal &amp; Rohde Management Accounting 6</a:t>
            </a:r>
            <a:r>
              <a:rPr lang="en-US" baseline="30000" dirty="0"/>
              <a:t>th</a:t>
            </a:r>
            <a:r>
              <a:rPr lang="en-US" dirty="0"/>
              <a:t> edition © 2018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6045" y="6528815"/>
            <a:ext cx="1278151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40BFEAB2-FD83-41F2-9787-AD5D1A1760C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184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772" userDrawn="1">
          <p15:clr>
            <a:srgbClr val="FBAE40"/>
          </p15:clr>
        </p15:guide>
        <p15:guide id="2" orient="horz" pos="804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8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u1dim7U1VRs" TargetMode="Externa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08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chemeClr val="accent2"/>
                </a:solidFill>
              </a:rPr>
              <a:t>﻿LCBB5010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911424" y="1988840"/>
            <a:ext cx="9587234" cy="3357586"/>
          </a:xfrm>
        </p:spPr>
        <p:txBody>
          <a:bodyPr/>
          <a:lstStyle/>
          <a:p>
            <a:pPr eaLnBrk="1" hangingPunct="1"/>
            <a:r>
              <a:rPr lang="en-GB" altLang="en-US" sz="3600" b="1" dirty="0">
                <a:solidFill>
                  <a:schemeClr val="accent2"/>
                </a:solidFill>
              </a:rPr>
              <a:t>Management Accounting for Managers </a:t>
            </a:r>
          </a:p>
          <a:p>
            <a:pPr eaLnBrk="1" hangingPunct="1"/>
            <a:r>
              <a:rPr lang="en-GB" altLang="en-US">
                <a:solidFill>
                  <a:schemeClr val="accent2"/>
                </a:solidFill>
              </a:rPr>
              <a:t>Week 5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sz="4400" dirty="0">
                <a:solidFill>
                  <a:schemeClr val="accent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Management control and corporate governance</a:t>
            </a:r>
            <a:r>
              <a:rPr lang="en-GB" sz="4400" dirty="0">
                <a:solidFill>
                  <a:schemeClr val="accent2"/>
                </a:solidFill>
                <a:effectLst/>
              </a:rPr>
              <a:t> </a:t>
            </a:r>
            <a:r>
              <a:rPr lang="en-GB" altLang="en-US" sz="48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768408" y="6453337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5B9850-7411-CC44-A71E-557FEC79E98F}"/>
              </a:ext>
            </a:extLst>
          </p:cNvPr>
          <p:cNvSpPr txBox="1"/>
          <p:nvPr/>
        </p:nvSpPr>
        <p:spPr>
          <a:xfrm>
            <a:off x="2166258" y="64334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02316F-51DB-0140-94A7-21522012E0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8658" y="3913804"/>
            <a:ext cx="1360342" cy="182707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D79A2E58-BBFD-4E0E-B302-814F35F0E7F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4433" y="228600"/>
            <a:ext cx="11522207" cy="584137"/>
          </a:xfrm>
          <a:noFill/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r>
              <a:rPr lang="en-US" altLang="en-US" sz="4000" dirty="0"/>
              <a:t>Planning and Control Cycle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C5CA99B1-7A1F-4587-AC06-EAFA1918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0976" y="3200401"/>
            <a:ext cx="1381125" cy="705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Decision</a:t>
            </a:r>
            <a:br>
              <a:rPr lang="en-US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Making</a:t>
            </a:r>
          </a:p>
        </p:txBody>
      </p:sp>
      <p:sp>
        <p:nvSpPr>
          <p:cNvPr id="3076" name="Line 4">
            <a:extLst>
              <a:ext uri="{FF2B5EF4-FFF2-40B4-BE49-F238E27FC236}">
                <a16:creationId xmlns:a16="http://schemas.microsoft.com/office/drawing/2014/main" id="{2F6E6F62-D1CE-4935-9DCD-69A6B670D46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51538" y="2132012"/>
            <a:ext cx="0" cy="939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1600"/>
          </a:p>
        </p:txBody>
      </p:sp>
      <p:sp>
        <p:nvSpPr>
          <p:cNvPr id="3077" name="Line 5">
            <a:extLst>
              <a:ext uri="{FF2B5EF4-FFF2-40B4-BE49-F238E27FC236}">
                <a16:creationId xmlns:a16="http://schemas.microsoft.com/office/drawing/2014/main" id="{FD85C53B-D54C-4677-B827-2644A968CD9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27600" y="3546475"/>
            <a:ext cx="21590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1600"/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D0DEE11F-FF86-49FC-B374-6065DF8E0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288" y="990600"/>
            <a:ext cx="2984500" cy="1013098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Formulating Long- and</a:t>
            </a:r>
            <a:b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Short-term Plans (Planning)</a:t>
            </a:r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956E2BFF-368C-4D4D-97AD-171783FC8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9288" y="4953000"/>
            <a:ext cx="2984500" cy="1013098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Measuring</a:t>
            </a:r>
            <a:b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Performance (Controlling)</a:t>
            </a:r>
          </a:p>
        </p:txBody>
      </p:sp>
      <p:sp>
        <p:nvSpPr>
          <p:cNvPr id="3080" name="Rectangle 8">
            <a:extLst>
              <a:ext uri="{FF2B5EF4-FFF2-40B4-BE49-F238E27FC236}">
                <a16:creationId xmlns:a16="http://schemas.microsoft.com/office/drawing/2014/main" id="{A7423165-BC16-49B1-821D-ED60ED04D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9300" y="2819400"/>
            <a:ext cx="3060700" cy="1320874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Implementing</a:t>
            </a:r>
            <a:b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 the Plans</a:t>
            </a:r>
            <a:b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(Directing and Motivating)</a:t>
            </a:r>
          </a:p>
        </p:txBody>
      </p:sp>
      <p:sp>
        <p:nvSpPr>
          <p:cNvPr id="3081" name="Rectangle 9">
            <a:extLst>
              <a:ext uri="{FF2B5EF4-FFF2-40B4-BE49-F238E27FC236}">
                <a16:creationId xmlns:a16="http://schemas.microsoft.com/office/drawing/2014/main" id="{419E5FC2-14B0-4E72-81E8-A4E3F27651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2819400"/>
            <a:ext cx="3060700" cy="1013098"/>
          </a:xfrm>
          <a:prstGeom prst="rect">
            <a:avLst/>
          </a:prstGeom>
          <a:solidFill>
            <a:srgbClr val="FCFEB9"/>
          </a:solidFill>
          <a:ln w="25400">
            <a:solidFill>
              <a:schemeClr val="accent2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Comparing Actual</a:t>
            </a:r>
            <a:b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</a:br>
            <a:r>
              <a:rPr lang="en-US" altLang="en-US" sz="2000" dirty="0">
                <a:solidFill>
                  <a:srgbClr val="000066"/>
                </a:solidFill>
                <a:latin typeface="Arial" panose="020B0604020202020204" pitchFamily="34" charset="0"/>
              </a:rPr>
              <a:t>to Planned Performance (Controlling)</a:t>
            </a:r>
          </a:p>
        </p:txBody>
      </p:sp>
      <p:sp>
        <p:nvSpPr>
          <p:cNvPr id="3082" name="Rectangle 10">
            <a:extLst>
              <a:ext uri="{FF2B5EF4-FFF2-40B4-BE49-F238E27FC236}">
                <a16:creationId xmlns:a16="http://schemas.microsoft.com/office/drawing/2014/main" id="{E9D0FD60-C39F-4BA9-B155-C29A1CD58F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1" y="1019175"/>
            <a:ext cx="971421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400">
                <a:solidFill>
                  <a:schemeClr val="accent2"/>
                </a:solidFill>
                <a:latin typeface="Arial" panose="020B0604020202020204" pitchFamily="34" charset="0"/>
              </a:rPr>
              <a:t>Begin</a:t>
            </a:r>
          </a:p>
        </p:txBody>
      </p:sp>
      <p:cxnSp>
        <p:nvCxnSpPr>
          <p:cNvPr id="3083" name="AutoShape 11">
            <a:extLst>
              <a:ext uri="{FF2B5EF4-FFF2-40B4-BE49-F238E27FC236}">
                <a16:creationId xmlns:a16="http://schemas.microsoft.com/office/drawing/2014/main" id="{6F20C2AB-CF7F-4F3E-BB31-73EE618C62DE}"/>
              </a:ext>
            </a:extLst>
          </p:cNvPr>
          <p:cNvCxnSpPr>
            <a:cxnSpLocks noChangeShapeType="1"/>
            <a:stCxn id="3080" idx="2"/>
          </p:cNvCxnSpPr>
          <p:nvPr/>
        </p:nvCxnSpPr>
        <p:spPr bwMode="auto">
          <a:xfrm>
            <a:off x="8629650" y="4140275"/>
            <a:ext cx="1588" cy="147563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4" name="AutoShape 12">
            <a:extLst>
              <a:ext uri="{FF2B5EF4-FFF2-40B4-BE49-F238E27FC236}">
                <a16:creationId xmlns:a16="http://schemas.microsoft.com/office/drawing/2014/main" id="{72D6100D-95B7-45AA-9DA6-A70661B52599}"/>
              </a:ext>
            </a:extLst>
          </p:cNvPr>
          <p:cNvCxnSpPr>
            <a:cxnSpLocks noChangeShapeType="1"/>
            <a:stCxn id="3080" idx="2"/>
            <a:endCxn id="3079" idx="3"/>
          </p:cNvCxnSpPr>
          <p:nvPr/>
        </p:nvCxnSpPr>
        <p:spPr bwMode="auto">
          <a:xfrm rot="5400000">
            <a:off x="7377083" y="4206980"/>
            <a:ext cx="1319275" cy="1185862"/>
          </a:xfrm>
          <a:prstGeom prst="bentConnector2">
            <a:avLst/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5" name="AutoShape 13">
            <a:extLst>
              <a:ext uri="{FF2B5EF4-FFF2-40B4-BE49-F238E27FC236}">
                <a16:creationId xmlns:a16="http://schemas.microsoft.com/office/drawing/2014/main" id="{D0FA13C5-4B00-4530-8AB6-0FE69F500179}"/>
              </a:ext>
            </a:extLst>
          </p:cNvPr>
          <p:cNvCxnSpPr>
            <a:cxnSpLocks noChangeShapeType="1"/>
            <a:stCxn id="3079" idx="1"/>
            <a:endCxn id="3081" idx="2"/>
          </p:cNvCxnSpPr>
          <p:nvPr/>
        </p:nvCxnSpPr>
        <p:spPr bwMode="auto">
          <a:xfrm rot="10800000">
            <a:off x="3359150" y="3832500"/>
            <a:ext cx="1100138" cy="1627051"/>
          </a:xfrm>
          <a:prstGeom prst="bentConnector2">
            <a:avLst/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6" name="AutoShape 14">
            <a:extLst>
              <a:ext uri="{FF2B5EF4-FFF2-40B4-BE49-F238E27FC236}">
                <a16:creationId xmlns:a16="http://schemas.microsoft.com/office/drawing/2014/main" id="{7C541B73-96AB-4280-B8C8-B0513D227CA8}"/>
              </a:ext>
            </a:extLst>
          </p:cNvPr>
          <p:cNvCxnSpPr>
            <a:cxnSpLocks noChangeShapeType="1"/>
            <a:stCxn id="3081" idx="0"/>
            <a:endCxn id="3078" idx="1"/>
          </p:cNvCxnSpPr>
          <p:nvPr/>
        </p:nvCxnSpPr>
        <p:spPr bwMode="auto">
          <a:xfrm rot="5400000" flipH="1" flipV="1">
            <a:off x="3248095" y="1608206"/>
            <a:ext cx="1322251" cy="1100138"/>
          </a:xfrm>
          <a:prstGeom prst="bentConnector2">
            <a:avLst/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7" name="AutoShape 15">
            <a:extLst>
              <a:ext uri="{FF2B5EF4-FFF2-40B4-BE49-F238E27FC236}">
                <a16:creationId xmlns:a16="http://schemas.microsoft.com/office/drawing/2014/main" id="{B60B4D77-3879-4F08-9ED6-F5EB35C1BD1F}"/>
              </a:ext>
            </a:extLst>
          </p:cNvPr>
          <p:cNvCxnSpPr>
            <a:cxnSpLocks noChangeShapeType="1"/>
            <a:stCxn id="3078" idx="3"/>
            <a:endCxn id="3080" idx="0"/>
          </p:cNvCxnSpPr>
          <p:nvPr/>
        </p:nvCxnSpPr>
        <p:spPr bwMode="auto">
          <a:xfrm>
            <a:off x="7443788" y="1497150"/>
            <a:ext cx="1185862" cy="1322251"/>
          </a:xfrm>
          <a:prstGeom prst="bentConnector2">
            <a:avLst/>
          </a:prstGeom>
          <a:noFill/>
          <a:ln w="28575">
            <a:solidFill>
              <a:schemeClr val="accent2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088" name="Line 16">
            <a:extLst>
              <a:ext uri="{FF2B5EF4-FFF2-40B4-BE49-F238E27FC236}">
                <a16:creationId xmlns:a16="http://schemas.microsoft.com/office/drawing/2014/main" id="{AB0FC8AF-571B-4049-8D1E-D36566BAA0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951538" y="4024312"/>
            <a:ext cx="0" cy="9398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sz="160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0922A3-EC3C-43EF-B2E5-71816DC769A7}" type="slidenum">
              <a:rPr lang="en-GB" altLang="en-US" smtClean="0"/>
              <a:pPr/>
              <a:t>2</a:t>
            </a:fld>
            <a:endParaRPr lang="en-GB" altLang="en-US"/>
          </a:p>
        </p:txBody>
      </p:sp>
    </p:spTree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5ED95B6-C143-4116-99FB-343857636B4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5400" y="266700"/>
            <a:ext cx="10441160" cy="1143000"/>
          </a:xfrm>
        </p:spPr>
        <p:txBody>
          <a:bodyPr/>
          <a:lstStyle/>
          <a:p>
            <a:r>
              <a:rPr lang="en-GB" altLang="en-US" sz="2800" dirty="0"/>
              <a:t>Broadening and Extending The Basic Control Model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C6821CCD-2A39-484F-96B9-33EEF03C9E3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5400" y="1600200"/>
            <a:ext cx="10945216" cy="4419600"/>
          </a:xfrm>
        </p:spPr>
        <p:txBody>
          <a:bodyPr/>
          <a:lstStyle/>
          <a:p>
            <a:r>
              <a:rPr lang="en-GB" altLang="en-US" sz="2400" dirty="0"/>
              <a:t>We have seen how various techniques, especially budgeting, are part of an organization’s</a:t>
            </a:r>
            <a:r>
              <a:rPr lang="en-GB" altLang="ja-JP" sz="2400" dirty="0"/>
              <a:t> planning and control system.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sz="2400" dirty="0"/>
          </a:p>
          <a:p>
            <a:r>
              <a:rPr lang="en-GB" altLang="en-US" sz="2400" dirty="0"/>
              <a:t>Here we extend the control system to include concepts of management control and performance management.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sz="2400" dirty="0"/>
          </a:p>
          <a:p>
            <a:r>
              <a:rPr lang="en-GB" altLang="en-US" sz="2400" dirty="0"/>
              <a:t>Also consider more informal aspects of organizational control.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3</a:t>
            </a:fld>
            <a:endParaRPr lang="en-GB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C2D7C7-0864-47C7-B1DF-C4C9E2C1C7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342900"/>
            <a:ext cx="7772400" cy="1143000"/>
          </a:xfrm>
        </p:spPr>
        <p:txBody>
          <a:bodyPr/>
          <a:lstStyle/>
          <a:p>
            <a:r>
              <a:rPr lang="en-GB" altLang="en-US" sz="2800" dirty="0"/>
              <a:t>A more complex view of organizations and accounting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147A81FE-51D1-43A8-B29B-B2EE65110B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1485900"/>
            <a:ext cx="10513168" cy="4114800"/>
          </a:xfrm>
        </p:spPr>
        <p:txBody>
          <a:bodyPr/>
          <a:lstStyle/>
          <a:p>
            <a:r>
              <a:rPr lang="en-GB" altLang="en-US" sz="2400" dirty="0"/>
              <a:t>In Chapter one, we distinguished between financial and management accounting.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sz="2400" dirty="0"/>
          </a:p>
          <a:p>
            <a:r>
              <a:rPr lang="en-GB" altLang="en-US" sz="2400" dirty="0"/>
              <a:t>In this chapter, we consider more complex perspectives on organizational accounting.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sz="2400" dirty="0"/>
          </a:p>
          <a:p>
            <a:r>
              <a:rPr lang="en-GB" altLang="en-US" sz="2400" dirty="0"/>
              <a:t>We analyse the corporate governance roles of  management accounting.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sz="2400" dirty="0"/>
          </a:p>
          <a:p>
            <a:r>
              <a:rPr lang="en-GB" altLang="en-US" sz="2400" dirty="0"/>
              <a:t>We also return to the theme of business and professional ethics.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4</a:t>
            </a:fld>
            <a:endParaRPr lang="en-GB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2B5FCCD1-F902-4C23-86CB-590CCDAF51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3951" y="228600"/>
            <a:ext cx="8458200" cy="1143000"/>
          </a:xfrm>
        </p:spPr>
        <p:txBody>
          <a:bodyPr/>
          <a:lstStyle/>
          <a:p>
            <a:r>
              <a:rPr lang="en-GB" altLang="en-US" sz="2800" dirty="0"/>
              <a:t>General models of management control and performance measurement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FCB79A19-080B-4753-8575-0365B88D636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6" y="1371600"/>
            <a:ext cx="9579024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In a simple thermostat, system maintains a pre-specified temperature by switching a boiler on and off.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More sophisticated models include the use of feedforward control and double loop learning.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b="1" dirty="0"/>
              <a:t>Feedforward control</a:t>
            </a:r>
            <a:r>
              <a:rPr lang="en-GB" altLang="en-US" sz="2400" dirty="0"/>
              <a:t> relies on a predictive model of processes so that errors can be anticipated and corrected for.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b="1" dirty="0"/>
              <a:t>Double loop learning</a:t>
            </a:r>
            <a:r>
              <a:rPr lang="en-GB" altLang="en-US" sz="2400" dirty="0"/>
              <a:t> concerns the use of information to learn from past performance in order to change processes, change inputs or alter objectives.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5</a:t>
            </a:fld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6" name="Text Box 18">
            <a:extLst>
              <a:ext uri="{FF2B5EF4-FFF2-40B4-BE49-F238E27FC236}">
                <a16:creationId xmlns:a16="http://schemas.microsoft.com/office/drawing/2014/main" id="{CB6710AC-F51B-498F-8E38-3AA4629F6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433" y="160339"/>
            <a:ext cx="100287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itchFamily="34" charset="0"/>
                <a:ea typeface="MS PGothic" pitchFamily="34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latin typeface="+mj-lt"/>
              </a:rPr>
              <a:t>Feedback, Feedforward Control and Double Loop Learning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0922A3-EC3C-43EF-B2E5-71816DC769A7}" type="slidenum">
              <a:rPr lang="en-GB" altLang="en-US" smtClean="0"/>
              <a:pPr/>
              <a:t>6</a:t>
            </a:fld>
            <a:endParaRPr lang="en-GB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716284-2047-4233-A32C-3F2B510C5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9833" y="718999"/>
            <a:ext cx="8913124" cy="493209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>
            <a:extLst>
              <a:ext uri="{FF2B5EF4-FFF2-40B4-BE49-F238E27FC236}">
                <a16:creationId xmlns:a16="http://schemas.microsoft.com/office/drawing/2014/main" id="{46A9580C-91C7-4489-9E84-52B98C3D6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4025" y="316992"/>
            <a:ext cx="8915400" cy="838200"/>
          </a:xfrm>
        </p:spPr>
        <p:txBody>
          <a:bodyPr/>
          <a:lstStyle/>
          <a:p>
            <a:r>
              <a:rPr lang="da-DK" altLang="en-US" sz="2800" dirty="0"/>
              <a:t>Performance Measurement System</a:t>
            </a:r>
          </a:p>
        </p:txBody>
      </p:sp>
      <p:sp>
        <p:nvSpPr>
          <p:cNvPr id="8195" name="Pladsholder til indhold 2">
            <a:extLst>
              <a:ext uri="{FF2B5EF4-FFF2-40B4-BE49-F238E27FC236}">
                <a16:creationId xmlns:a16="http://schemas.microsoft.com/office/drawing/2014/main" id="{ABE1F161-0C74-477C-BC74-86CFDF77B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066800"/>
            <a:ext cx="9771434" cy="3658344"/>
          </a:xfrm>
        </p:spPr>
        <p:txBody>
          <a:bodyPr/>
          <a:lstStyle/>
          <a:p>
            <a:r>
              <a:rPr lang="da-DK" altLang="en-US" sz="2400" dirty="0"/>
              <a:t>In order to operationalize process control systems, we need to be more specific about objectives, motivation, culture and other organizational issues.</a:t>
            </a:r>
          </a:p>
          <a:p>
            <a:endParaRPr lang="da-DK" altLang="en-US" sz="2400" dirty="0"/>
          </a:p>
          <a:p>
            <a:r>
              <a:rPr lang="da-DK" altLang="en-US" sz="2400" dirty="0"/>
              <a:t>A key feature of a performance management framework is a performance measurement system. 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7</a:t>
            </a:fld>
            <a:endParaRPr lang="en-GB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04EDF9B1-5B45-4013-8A15-57AC1503A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2600" y="269367"/>
            <a:ext cx="8991600" cy="1143000"/>
          </a:xfrm>
        </p:spPr>
        <p:txBody>
          <a:bodyPr/>
          <a:lstStyle/>
          <a:p>
            <a:r>
              <a:rPr lang="en-IE" altLang="en-US" sz="2800" dirty="0"/>
              <a:t>Performance Measurement System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C45602F8-9213-4339-A15C-88177A9066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384" y="1219200"/>
            <a:ext cx="10116616" cy="51816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IE" altLang="en-US" sz="2400" dirty="0"/>
              <a:t>Consistent with the strategy and objectives of the organization.</a:t>
            </a:r>
          </a:p>
          <a:p>
            <a:pPr>
              <a:spcBef>
                <a:spcPts val="0"/>
              </a:spcBef>
            </a:pPr>
            <a:endParaRPr lang="en-IE" altLang="en-US" sz="2400" dirty="0"/>
          </a:p>
          <a:p>
            <a:pPr>
              <a:spcBef>
                <a:spcPts val="0"/>
              </a:spcBef>
            </a:pPr>
            <a:r>
              <a:rPr lang="en-IE" altLang="en-US" sz="2400" dirty="0"/>
              <a:t>A system of feedback and review to ensure that the information flows enable the organization to learn and adapt from its experience.</a:t>
            </a:r>
          </a:p>
          <a:p>
            <a:pPr>
              <a:spcBef>
                <a:spcPts val="0"/>
              </a:spcBef>
            </a:pPr>
            <a:endParaRPr lang="en-IE" altLang="en-US" sz="2400" dirty="0"/>
          </a:p>
          <a:p>
            <a:pPr>
              <a:spcBef>
                <a:spcPts val="0"/>
              </a:spcBef>
            </a:pPr>
            <a:r>
              <a:rPr lang="en-IE" altLang="en-US" sz="2400" dirty="0"/>
              <a:t>Comprehensive, including non-financial as well as financial indicators.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8</a:t>
            </a:fld>
            <a:endParaRPr lang="en-GB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C9D1F7E-4AB2-4A88-8953-A20D1EECF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28600"/>
            <a:ext cx="8839200" cy="1143000"/>
          </a:xfrm>
        </p:spPr>
        <p:txBody>
          <a:bodyPr/>
          <a:lstStyle/>
          <a:p>
            <a:r>
              <a:rPr lang="en-IE" altLang="en-US" sz="2800" dirty="0"/>
              <a:t>Performance Measurement System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12B3E10D-6C12-4E2C-85C5-2B9E5D9501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1138" y="990600"/>
            <a:ext cx="10361445" cy="4267200"/>
          </a:xfrm>
        </p:spPr>
        <p:txBody>
          <a:bodyPr/>
          <a:lstStyle/>
          <a:p>
            <a:r>
              <a:rPr lang="en-IE" altLang="en-US" sz="2400" dirty="0"/>
              <a:t>Although comprehensive, the measurement system needs to be simple, clear and understandable, focusing on </a:t>
            </a:r>
            <a:r>
              <a:rPr lang="en-IE" altLang="en-US" sz="2400" i="1" dirty="0"/>
              <a:t>key performance indicators (KPIs).</a:t>
            </a:r>
          </a:p>
          <a:p>
            <a:endParaRPr lang="en-IE" altLang="en-US" sz="2400" b="1" dirty="0"/>
          </a:p>
          <a:p>
            <a:r>
              <a:rPr lang="en-IE" altLang="en-US" sz="2400" dirty="0"/>
              <a:t>It needs to be owned and supported throughout the organization and aligned with the rewards/penalties that managers and other employees receive for achieving performance targets.</a:t>
            </a:r>
          </a:p>
          <a:p>
            <a:endParaRPr lang="en-IE" altLang="en-US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9</a:t>
            </a:fld>
            <a:endParaRPr lang="en-GB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9A50F974-AD3D-4C8C-97D1-0549E2F387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05000" y="152400"/>
            <a:ext cx="7772400" cy="1143000"/>
          </a:xfrm>
        </p:spPr>
        <p:txBody>
          <a:bodyPr/>
          <a:lstStyle/>
          <a:p>
            <a:r>
              <a:rPr lang="en-GB" altLang="en-US" sz="2800" dirty="0"/>
              <a:t>The Levers of Control Model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C970593-309B-4665-B691-F1ABBCF2411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6" y="1219200"/>
            <a:ext cx="11089232" cy="41148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ja-JP" altLang="en-GB" sz="2400" dirty="0"/>
              <a:t>‘</a:t>
            </a:r>
            <a:r>
              <a:rPr lang="en-GB" altLang="ja-JP" sz="2400" dirty="0"/>
              <a:t>Old style strategy</a:t>
            </a:r>
            <a:r>
              <a:rPr lang="ja-JP" altLang="en-GB" sz="2400" dirty="0"/>
              <a:t>’</a:t>
            </a:r>
            <a:r>
              <a:rPr lang="en-GB" altLang="ja-JP" sz="2400" dirty="0"/>
              <a:t> </a:t>
            </a:r>
            <a:r>
              <a:rPr lang="en-US" altLang="en-US" sz="2400" dirty="0">
                <a:solidFill>
                  <a:schemeClr val="accent6"/>
                </a:solidFill>
              </a:rPr>
              <a:t>–</a:t>
            </a:r>
            <a:r>
              <a:rPr lang="en-GB" altLang="ja-JP" sz="2400" dirty="0"/>
              <a:t> very rational, very analytical and top-down. 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altLang="en-US" sz="2400" dirty="0"/>
          </a:p>
          <a:p>
            <a:pPr>
              <a:lnSpc>
                <a:spcPct val="80000"/>
              </a:lnSpc>
              <a:defRPr/>
            </a:pPr>
            <a:r>
              <a:rPr lang="en-GB" altLang="en-US" sz="2400" dirty="0"/>
              <a:t>Implementation of strategy is either neglected or based on a hierarchical approach to control. 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altLang="en-US" sz="2400" dirty="0"/>
          </a:p>
          <a:p>
            <a:pPr>
              <a:lnSpc>
                <a:spcPct val="80000"/>
              </a:lnSpc>
              <a:defRPr/>
            </a:pPr>
            <a:r>
              <a:rPr lang="ja-JP" altLang="en-GB" sz="2400" dirty="0"/>
              <a:t>‘</a:t>
            </a:r>
            <a:r>
              <a:rPr lang="en-GB" altLang="ja-JP" sz="2400" dirty="0"/>
              <a:t>New style strategy</a:t>
            </a:r>
            <a:r>
              <a:rPr lang="ja-JP" altLang="en-GB" sz="2400" dirty="0"/>
              <a:t>’</a:t>
            </a:r>
            <a:r>
              <a:rPr lang="en-GB" altLang="ja-JP" sz="2400" dirty="0"/>
              <a:t> is a more emergent process in a decentralized, </a:t>
            </a:r>
            <a:r>
              <a:rPr lang="en-GB" altLang="ja-JP" sz="2400" i="1" dirty="0"/>
              <a:t>learning</a:t>
            </a:r>
            <a:r>
              <a:rPr lang="en-GB" altLang="ja-JP" sz="2400" dirty="0"/>
              <a:t> /flexible firm strategy.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altLang="en-US" sz="2400" dirty="0"/>
          </a:p>
          <a:p>
            <a:pPr>
              <a:lnSpc>
                <a:spcPct val="80000"/>
              </a:lnSpc>
              <a:defRPr/>
            </a:pPr>
            <a:r>
              <a:rPr lang="en-GB" altLang="en-US" sz="2400" dirty="0"/>
              <a:t>….characterized by employee empowerment and responding to customer needs.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altLang="en-US" sz="2400" dirty="0"/>
          </a:p>
          <a:p>
            <a:pPr>
              <a:lnSpc>
                <a:spcPct val="80000"/>
              </a:lnSpc>
              <a:defRPr/>
            </a:pPr>
            <a:r>
              <a:rPr lang="en-GB" altLang="en-US" sz="2400" dirty="0"/>
              <a:t>Intended and emergent strategies tend to operate </a:t>
            </a:r>
            <a:r>
              <a:rPr lang="en-GB" altLang="en-US" sz="2400" i="1" dirty="0"/>
              <a:t>simultaneously</a:t>
            </a:r>
            <a:r>
              <a:rPr lang="en-GB" altLang="en-US" sz="2400" dirty="0"/>
              <a:t> with a need to balance both control and learning aspects.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endParaRPr lang="en-GB" altLang="en-US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10</a:t>
            </a:fld>
            <a:endParaRPr lang="en-GB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C0A9AE95-3C24-46F3-B588-DC9038E018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1" y="152400"/>
            <a:ext cx="8583613" cy="762000"/>
          </a:xfrm>
        </p:spPr>
        <p:txBody>
          <a:bodyPr/>
          <a:lstStyle/>
          <a:p>
            <a:r>
              <a:rPr lang="en-GB" altLang="en-US" sz="2800" dirty="0"/>
              <a:t>Levers of Control: Key Variables to be Analysed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11</a:t>
            </a:fld>
            <a:endParaRPr lang="en-GB" alt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C1556D-9385-4710-B2A9-81E7BCEC4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193" y="914400"/>
            <a:ext cx="6618826" cy="453082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2C5132F-6667-4980-921B-AF2D6B89E7F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304800"/>
            <a:ext cx="8610600" cy="1143000"/>
          </a:xfrm>
        </p:spPr>
        <p:txBody>
          <a:bodyPr/>
          <a:lstStyle/>
          <a:p>
            <a:r>
              <a:rPr lang="en-GB" altLang="en-US" sz="2800" dirty="0"/>
              <a:t>Corporate Governance: A Financial Perspective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DA20EB05-0DAB-487B-A8B0-6BBB2264E9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57536" y="1447800"/>
            <a:ext cx="10153128" cy="395056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Recent evidence from the US, UK and elsewhere is that wealth has been destroyed by reckless, greedy and sometimes fraudulent behaviour by top executives. 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Boundary between internal and external decision-making becomes more blurred.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So does earlier distinction between the roles of management and financial accounting.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Management accountants have a responsibility to ensure the integrity of financial data for reporting purposes.</a:t>
            </a:r>
          </a:p>
          <a:p>
            <a:pPr>
              <a:lnSpc>
                <a:spcPct val="90000"/>
              </a:lnSpc>
            </a:pPr>
            <a:endParaRPr lang="en-GB" altLang="en-US" sz="28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12</a:t>
            </a:fld>
            <a:endParaRPr lang="en-GB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39328-EDA3-D44A-6B84-E62C558ED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7AF7D-AEE9-8CD0-3233-FD995CE742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What Are KPIs?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Key Performance Indicators (KPIs) measure progress toward key business objectives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Provide insight into performance and strategic direction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869AF-BD21-54F0-1781-ACC70810F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CE57CA-B9F6-0B61-4459-5F1D4A38B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1436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292101-0675-CA33-DA24-483A091DA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0E0F9E-4F3D-762D-6277-F973CAD74B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sz="2800" b="1" dirty="0"/>
              <a:t>Financial KPIs – Core Concepts</a:t>
            </a:r>
            <a:endParaRPr lang="en-GB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Defined: Monetary metrics used to evaluate financial performance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/>
              <a:t>Examples: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Profitability: Gross margin, Net margin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Liquidity: Current ratio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Efficiency: Inventory turnover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Valuation: Earnings per Share (EPS), Price-to-Earnings (P/E)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Leverage: Debt-to-equity ratio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0ADE95-4296-4953-EEAE-4C0180FE2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6D1EC0-A048-5173-9D94-C87B3ADEA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80680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6B588-687A-2196-1847-493C2006F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8BDE2-D9D6-9565-4082-29F3000A4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E6429-249A-8B42-8AA7-40AB9E145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b="1" dirty="0"/>
              <a:t>Non-Financial KPIs – Core Concepts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Defined: Metrics not expressed in monetary terms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Examples: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Customer satisfaction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Employee turnover rate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Innovation rate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Environmental impact (e.g., carbon emissions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2CDDB7-F7A2-4CF2-9A1A-F297BE6CD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8A2658-4806-A1A6-C64C-DCFCB3FA3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85983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F41AD9-ABBE-5371-934D-36B14FC8F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50E01-F54C-1D5C-C6B8-BE3DFEE73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D31E0-B029-F3E2-25C0-C727885CC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b="1" dirty="0"/>
              <a:t>Why Non-Financial KPIs Matter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Early indicators of performance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Help assess long-term strategic success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Critical for stakeholder engagement (e.g., ESG reporting)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E96655-BE58-5D18-F41B-89812B08A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B8F425-7665-71D2-78EC-6BEDBCD58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78322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7E50E-3359-EF06-A351-E3BEA2B82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46F8C-4A51-B24E-30F8-A79699EE1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B700E-8C6E-1DAB-A1B5-41010C96E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b="1" dirty="0"/>
              <a:t>Case Study – London Stock Exchange Group (LSEG)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Strategic Goal: Enable customer growth via data and infrastructure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Financial KPIs: Revenue from data &amp; analytics, EBITDA growth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Non-Financial KPIs: System uptime, innovation output, customer base expansion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6745A-36F5-9E2F-3900-28B5094B9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E448C6-5343-00AD-62D2-F0705D36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4903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8A214-CDB2-506B-9E59-60F3F894C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C48ED-A1C6-6B7F-2FAA-4B0AD366D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A74FD4-56DB-916E-4361-CB0F17142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b="1" dirty="0"/>
              <a:t>Case Study – BP plc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Strategic Pivot: Green transition to value-focused strategy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Financial KPIs: Shareholder returns, EBITDA from core operations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Non-Financial KPIs: Carbon reduction targets, investment in renewables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CF39EF-8580-3378-54AF-6B7BBB7AC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FC64E8-D09A-6AE0-FEC8-583304339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7281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394CFB-0AD3-8A5E-ADEB-61299893B7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11AEE-6A59-B2C6-3E60-7D952A64E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GB" dirty="0"/>
              <a:t>Key performance indicators - KPI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9F0AA7-A940-C5AC-69B7-CE2B7002C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980728"/>
            <a:ext cx="10972800" cy="4608512"/>
          </a:xfrm>
        </p:spPr>
        <p:txBody>
          <a:bodyPr/>
          <a:lstStyle/>
          <a:p>
            <a:r>
              <a:rPr lang="en-GB" b="1" dirty="0"/>
              <a:t>Aligning KPIs with Strategy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Map strategy to KPIs: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Objective: Market Expansion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dirty="0"/>
              <a:t>Financial: Revenue growth</a:t>
            </a:r>
          </a:p>
          <a:p>
            <a:pPr marL="1143000" lvl="2" indent="-228600">
              <a:buFont typeface="Arial" panose="020B0604020202020204" pitchFamily="34" charset="0"/>
              <a:buChar char="•"/>
            </a:pPr>
            <a:r>
              <a:rPr lang="en-GB" dirty="0"/>
              <a:t>Non-Financial: Customer acquisition rate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7BC32-263C-9477-1FF1-9CBC5AAEE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4717EB-A352-3CA8-15E0-43EC8424B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48132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60930D8-9EF5-4F47-ABE9-5A83325BFD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0616" y="274321"/>
            <a:ext cx="8634984" cy="822960"/>
          </a:xfrm>
        </p:spPr>
        <p:txBody>
          <a:bodyPr/>
          <a:lstStyle/>
          <a:p>
            <a:r>
              <a:rPr lang="en-GB" altLang="en-US" sz="2800" dirty="0"/>
              <a:t>Regulatory Approaches to Corporate Governance</a:t>
            </a:r>
            <a:br>
              <a:rPr lang="en-GB" altLang="en-US" sz="4000" dirty="0"/>
            </a:br>
            <a:endParaRPr lang="en-GB" altLang="en-US" sz="4000" dirty="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F6491D4B-E945-4015-89B4-CD3AEACDB2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67408" y="1143000"/>
            <a:ext cx="9748192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The suppliers of capital no longer trust their most immediate agents, the senior executives of large corporations. </a:t>
            </a:r>
          </a:p>
          <a:p>
            <a:pPr>
              <a:lnSpc>
                <a:spcPct val="50000"/>
              </a:lnSpc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In the US, the emphasis has been on increased judicial enforcement of financial reporting standards in the Sarbanes-Oxley Act (2002).</a:t>
            </a:r>
          </a:p>
          <a:p>
            <a:pPr>
              <a:lnSpc>
                <a:spcPct val="50000"/>
              </a:lnSpc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In the UK, a stronger role for non-executive directors has been proposed, the Higgs Report (2003).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20</a:t>
            </a:fld>
            <a:endParaRPr lang="en-GB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01B03E0-C9A1-4615-A82D-DE6FC9DCDB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228600"/>
            <a:ext cx="8610600" cy="1143000"/>
          </a:xfrm>
        </p:spPr>
        <p:txBody>
          <a:bodyPr/>
          <a:lstStyle/>
          <a:p>
            <a:r>
              <a:rPr lang="en-GB" altLang="en-US" sz="2800" dirty="0"/>
              <a:t>Regulatory Approaches to Corporate Governance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8FCF6F11-DA7B-4338-9DF8-4FE24ED393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55440" y="1143000"/>
            <a:ext cx="9865096" cy="4572000"/>
          </a:xfrm>
        </p:spPr>
        <p:txBody>
          <a:bodyPr/>
          <a:lstStyle/>
          <a:p>
            <a:r>
              <a:rPr lang="en-GB" altLang="en-US" dirty="0"/>
              <a:t>Management accounting information </a:t>
            </a:r>
            <a:r>
              <a:rPr lang="en-GB" altLang="en-US" i="1" dirty="0"/>
              <a:t>can</a:t>
            </a:r>
            <a:r>
              <a:rPr lang="en-GB" altLang="en-US" dirty="0"/>
              <a:t> help non-executives to assess risk, check on strategy and monitor the behaviour of executive board members.</a:t>
            </a:r>
          </a:p>
          <a:p>
            <a:pPr>
              <a:lnSpc>
                <a:spcPct val="50000"/>
              </a:lnSpc>
              <a:spcBef>
                <a:spcPct val="0"/>
              </a:spcBef>
            </a:pPr>
            <a:endParaRPr lang="en-GB" altLang="en-US" dirty="0"/>
          </a:p>
          <a:p>
            <a:r>
              <a:rPr lang="en-GB" altLang="en-US" dirty="0"/>
              <a:t>Key performance drivers should be informed by techniques such as balanced scorecard and strategic management accounting.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21</a:t>
            </a:fld>
            <a:endParaRPr lang="en-GB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CB546-0DF7-7D1F-A49B-C644CEEA5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92808"/>
            <a:ext cx="10972800" cy="706090"/>
          </a:xfrm>
        </p:spPr>
        <p:txBody>
          <a:bodyPr/>
          <a:lstStyle/>
          <a:p>
            <a:r>
              <a:rPr lang="en-GB" b="1" dirty="0"/>
              <a:t>Balanced Scorecard Framework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C2EA5-5BF9-BB43-EF0B-3A574A6D4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Perspectives: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Financial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Customer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Internal Processes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Learning &amp; Growth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Integrates financial and non-financial KPIs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41AEF-7885-D87F-3BF9-2749A5EA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07/10/2025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9516B5-D7F6-2EB7-5B5D-B882C8F0D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076313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11">
            <a:extLst>
              <a:ext uri="{FF2B5EF4-FFF2-40B4-BE49-F238E27FC236}">
                <a16:creationId xmlns:a16="http://schemas.microsoft.com/office/drawing/2014/main" id="{7A3719C4-BA01-4275-B81E-C7A7519A3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1" y="109534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16396" name="Rectangle 22">
            <a:extLst>
              <a:ext uri="{FF2B5EF4-FFF2-40B4-BE49-F238E27FC236}">
                <a16:creationId xmlns:a16="http://schemas.microsoft.com/office/drawing/2014/main" id="{9B990CDA-158F-4FCA-B108-9E594F76D8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32905" y="75288"/>
            <a:ext cx="8991600" cy="1143000"/>
          </a:xfrm>
        </p:spPr>
        <p:txBody>
          <a:bodyPr/>
          <a:lstStyle/>
          <a:p>
            <a:r>
              <a:rPr lang="en-GB" altLang="en-US" sz="2750" dirty="0"/>
              <a:t>Management Accounting and Corporate Governance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0922A3-EC3C-43EF-B2E5-71816DC769A7}" type="slidenum">
              <a:rPr lang="en-GB" altLang="en-US" smtClean="0"/>
              <a:pPr/>
              <a:t>23</a:t>
            </a:fld>
            <a:endParaRPr lang="en-GB" alt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D94964-C305-4BD2-B980-D7E7C7097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178" y="1095346"/>
            <a:ext cx="8273469" cy="498491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FC29B60-E8F2-49D8-AAF1-2376ED861D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28800" y="228600"/>
            <a:ext cx="8686800" cy="1143000"/>
          </a:xfrm>
        </p:spPr>
        <p:txBody>
          <a:bodyPr/>
          <a:lstStyle/>
          <a:p>
            <a:r>
              <a:rPr lang="en-IE" altLang="en-US" sz="2800" dirty="0"/>
              <a:t>Corporate Governance and Risk Management</a:t>
            </a:r>
            <a:endParaRPr lang="en-GB" altLang="en-US" sz="2800" dirty="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C183A4B-7F5F-4CAE-8D0B-566F33AAD5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1424" y="1143000"/>
            <a:ext cx="10369152" cy="5410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Understand the nature of the risks facing the company.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Decide the extent and categories of risk which the company regards as acceptable for it to bear.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Consider the likelihood of the risks materializing.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Judge its ability to reduce the incidence and impact on the business of risks that do materialize.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90000"/>
              </a:lnSpc>
            </a:pPr>
            <a:r>
              <a:rPr lang="en-GB" altLang="en-US" sz="2400" dirty="0"/>
              <a:t>Estimate the costs of operating particular controls relative to the benefit. </a:t>
            </a:r>
            <a:br>
              <a:rPr lang="en-GB" altLang="en-US" sz="2400" dirty="0"/>
            </a:br>
            <a:endParaRPr lang="en-GB" altLang="en-US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24</a:t>
            </a:fld>
            <a:endParaRPr lang="en-GB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C08D3525-C575-499D-8F8C-D3BED253F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456728" y="114299"/>
            <a:ext cx="6324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dirty="0">
                <a:latin typeface="+mj-lt"/>
                <a:cs typeface="Tahoma" panose="020B0604030504040204" pitchFamily="34" charset="0"/>
              </a:rPr>
              <a:t>Examples of Risk</a:t>
            </a:r>
          </a:p>
        </p:txBody>
      </p:sp>
      <p:pic>
        <p:nvPicPr>
          <p:cNvPr id="18435" name="Picture 2" descr="C:\Users\nina_smith\AppData\Local\Temp\Temp1_Seal_5e gif conversion files.zip\sea57508_ch17\sea57508_ex1704.gif">
            <a:extLst>
              <a:ext uri="{FF2B5EF4-FFF2-40B4-BE49-F238E27FC236}">
                <a16:creationId xmlns:a16="http://schemas.microsoft.com/office/drawing/2014/main" id="{BA028326-CD9F-4419-9725-A6FF2E74E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90856"/>
            <a:ext cx="4425778" cy="6233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46F7F0-2C8D-4C52-A610-CFE0BB67B3B7}" type="slidenum">
              <a:rPr lang="en-GB" altLang="en-US" smtClean="0"/>
              <a:pPr/>
              <a:t>25</a:t>
            </a:fld>
            <a:endParaRPr lang="en-GB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13B1E9AD-51FB-4AE0-93F3-AF6F60490B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00200" y="173039"/>
            <a:ext cx="8839200" cy="303634"/>
          </a:xfrm>
        </p:spPr>
        <p:txBody>
          <a:bodyPr/>
          <a:lstStyle/>
          <a:p>
            <a:r>
              <a:rPr lang="en-GB" altLang="en-US" sz="2800" dirty="0"/>
              <a:t>Risk Management: the Turnbull Model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48" y="502209"/>
            <a:ext cx="6984776" cy="5601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26</a:t>
            </a:fld>
            <a:endParaRPr lang="en-GB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5B02B4CD-C1F5-4C4A-AB04-2328DAF5A7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80415"/>
            <a:ext cx="7772400" cy="1143000"/>
          </a:xfrm>
        </p:spPr>
        <p:txBody>
          <a:bodyPr/>
          <a:lstStyle/>
          <a:p>
            <a:r>
              <a:rPr lang="en-GB" altLang="en-US" sz="2800" dirty="0"/>
              <a:t>Stakeholders, Business Ethics and Social Responsiveness 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D4443D30-A565-4AC3-AFEA-1D76233EEE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1424" y="1328165"/>
            <a:ext cx="11161240" cy="53340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/>
              <a:t>Corporate social responsiveness may be hampered by organizational performance management systems.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In profit-oriented organizations, the incentive system tends to reward </a:t>
            </a:r>
            <a:r>
              <a:rPr lang="en-GB" altLang="en-US" sz="2400" i="1" dirty="0"/>
              <a:t>economic</a:t>
            </a:r>
            <a:r>
              <a:rPr lang="en-GB" altLang="en-US" sz="2400" dirty="0"/>
              <a:t> rather than </a:t>
            </a:r>
            <a:r>
              <a:rPr lang="en-GB" altLang="en-US" sz="2400" i="1" dirty="0"/>
              <a:t>social</a:t>
            </a:r>
            <a:r>
              <a:rPr lang="en-GB" altLang="en-US" sz="2400" dirty="0"/>
              <a:t> performance. 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Ethical problems arise because </a:t>
            </a:r>
            <a:r>
              <a:rPr lang="en-GB" altLang="en-US" sz="2400" i="1" dirty="0"/>
              <a:t>ethical</a:t>
            </a:r>
            <a:r>
              <a:rPr lang="en-GB" altLang="en-US" sz="2400" dirty="0"/>
              <a:t> goals that reflect corporate social responsibility may conflict with </a:t>
            </a:r>
            <a:r>
              <a:rPr lang="en-GB" altLang="en-US" sz="2400" i="1" dirty="0"/>
              <a:t>material </a:t>
            </a:r>
            <a:r>
              <a:rPr lang="en-GB" altLang="en-US" sz="2400" dirty="0"/>
              <a:t>goals of profit and staff bonuses.</a:t>
            </a:r>
          </a:p>
          <a:p>
            <a:pPr>
              <a:lnSpc>
                <a:spcPct val="40000"/>
              </a:lnSpc>
              <a:spcBef>
                <a:spcPct val="0"/>
              </a:spcBef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Need a broader, </a:t>
            </a:r>
            <a:r>
              <a:rPr lang="en-GB" altLang="en-US" sz="2400" i="1" dirty="0"/>
              <a:t>stakeholder</a:t>
            </a:r>
            <a:r>
              <a:rPr lang="en-GB" altLang="en-US" sz="2400" dirty="0"/>
              <a:t>  model of the organization.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27</a:t>
            </a:fld>
            <a:endParaRPr lang="en-GB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49353DB-2299-448C-A065-40CAD6C1D6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304800"/>
            <a:ext cx="7772400" cy="1143000"/>
          </a:xfrm>
        </p:spPr>
        <p:txBody>
          <a:bodyPr/>
          <a:lstStyle/>
          <a:p>
            <a:r>
              <a:rPr lang="en-GB" altLang="en-US" sz="2800" dirty="0"/>
              <a:t>The Performance Prism/Stakeholder Model</a:t>
            </a:r>
            <a:br>
              <a:rPr lang="en-GB" altLang="en-US" dirty="0"/>
            </a:br>
            <a:endParaRPr lang="en-GB" altLang="en-US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276" y="692696"/>
            <a:ext cx="9741219" cy="5051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28</a:t>
            </a:fld>
            <a:endParaRPr lang="en-GB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0349FFA0-4F5F-4514-BA42-8C12BC2086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48200" y="304800"/>
            <a:ext cx="1828800" cy="533400"/>
          </a:xfrm>
        </p:spPr>
        <p:txBody>
          <a:bodyPr/>
          <a:lstStyle/>
          <a:p>
            <a:r>
              <a:rPr lang="en-GB" altLang="en-US" sz="2800" dirty="0"/>
              <a:t>Summary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455A9555-4093-4A31-A6A5-68E620BF7F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9376" y="914400"/>
            <a:ext cx="11161240" cy="50292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GB" sz="2400" dirty="0">
                <a:ea typeface="ＭＳ Ｐゴシック" charset="0"/>
              </a:rPr>
              <a:t>We have reviewed several models of organizational control that aim to embed strategy and foster organizational learning. 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sz="2400" dirty="0">
              <a:ea typeface="ＭＳ Ｐゴシック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400" dirty="0">
                <a:ea typeface="ＭＳ Ｐゴシック" charset="0"/>
              </a:rPr>
              <a:t>We have discussed the importance of boundary systems and risk management.</a:t>
            </a:r>
          </a:p>
          <a:p>
            <a:pPr>
              <a:lnSpc>
                <a:spcPct val="40000"/>
              </a:lnSpc>
              <a:spcBef>
                <a:spcPct val="0"/>
              </a:spcBef>
              <a:defRPr/>
            </a:pPr>
            <a:endParaRPr lang="en-GB" sz="2400" dirty="0">
              <a:ea typeface="ＭＳ Ｐゴシック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400" dirty="0">
                <a:ea typeface="ＭＳ Ｐゴシック" charset="0"/>
              </a:rPr>
              <a:t>Management accounting </a:t>
            </a:r>
            <a:r>
              <a:rPr lang="en-GB" sz="2400" i="1" dirty="0">
                <a:ea typeface="ＭＳ Ｐゴシック" charset="0"/>
              </a:rPr>
              <a:t>can</a:t>
            </a:r>
            <a:r>
              <a:rPr lang="en-GB" sz="2400" dirty="0">
                <a:ea typeface="ＭＳ Ｐゴシック" charset="0"/>
              </a:rPr>
              <a:t> provide key information for non-executive directors on issues such as the strategic direction of the firm.</a:t>
            </a:r>
          </a:p>
          <a:p>
            <a:pPr>
              <a:lnSpc>
                <a:spcPct val="80000"/>
              </a:lnSpc>
              <a:defRPr/>
            </a:pPr>
            <a:endParaRPr lang="en-GB" sz="2400" dirty="0">
              <a:ea typeface="ＭＳ Ｐゴシック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400" dirty="0">
                <a:ea typeface="ＭＳ Ｐゴシック" charset="0"/>
              </a:rPr>
              <a:t>We have introduced a number of broader issues related to organizational control and corporate social responsibility.</a:t>
            </a:r>
          </a:p>
          <a:p>
            <a:pPr>
              <a:lnSpc>
                <a:spcPct val="50000"/>
              </a:lnSpc>
              <a:spcBef>
                <a:spcPct val="0"/>
              </a:spcBef>
              <a:defRPr/>
            </a:pPr>
            <a:endParaRPr lang="en-GB" sz="2400" dirty="0">
              <a:ea typeface="ＭＳ Ｐゴシック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400" dirty="0">
                <a:ea typeface="ＭＳ Ｐゴシック" charset="0"/>
              </a:rPr>
              <a:t>We have shown how attempts are being made to use management accounting practices to improve the accountability and service delivery in the public sector.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865851" y="6528816"/>
            <a:ext cx="5486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Seal &amp; Rohde Management Accounting 6</a:t>
            </a:r>
            <a:r>
              <a:rPr lang="en-US" baseline="30000"/>
              <a:t>th</a:t>
            </a:r>
            <a:r>
              <a:rPr lang="en-US"/>
              <a:t> edition © 2018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99BD8D-BCB4-4E5B-954B-79B1174264A0}" type="slidenum">
              <a:rPr lang="en-GB" altLang="en-US" smtClean="0"/>
              <a:pPr/>
              <a:t>29</a:t>
            </a:fld>
            <a:endParaRPr lang="en-GB" alt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00C43-CAC6-9744-8562-C8D083962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4EC078-069F-D74E-A11E-E0F2772078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6250" y="1280160"/>
            <a:ext cx="10588302" cy="4309080"/>
          </a:xfrm>
        </p:spPr>
        <p:txBody>
          <a:bodyPr/>
          <a:lstStyle/>
          <a:p>
            <a:r>
              <a:rPr lang="en-US" dirty="0"/>
              <a:t>Rhode, S. and Garrison, N. (2019) Management Accounting. Sixth edition. London, England: McGraw Hill </a:t>
            </a:r>
          </a:p>
          <a:p>
            <a:r>
              <a:rPr lang="en-GB" dirty="0"/>
              <a:t>KnowledgEquity – Support for CPA (2016) Understanding value and its relevance to management accounting. Available at: </a:t>
            </a:r>
            <a:r>
              <a:rPr lang="en-GB" dirty="0">
                <a:hlinkClick r:id="rId2"/>
              </a:rPr>
              <a:t>https://youtu.be/u1dim7U1VRs</a:t>
            </a:r>
            <a:r>
              <a:rPr lang="en-GB" dirty="0"/>
              <a:t> (Accessed: 8</a:t>
            </a:r>
            <a:r>
              <a:rPr lang="en-GB" baseline="30000" dirty="0"/>
              <a:t>th</a:t>
            </a:r>
            <a:r>
              <a:rPr lang="en-GB" dirty="0"/>
              <a:t> Feb 2021)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F018-8A05-5F4D-9CC9-AFCE700015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0BFEAB2-FD83-41F2-9787-AD5D1A1760CD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34193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1475</Words>
  <Application>Microsoft Office PowerPoint</Application>
  <PresentationFormat>Widescreen</PresentationFormat>
  <Paragraphs>220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ＭＳ Ｐゴシック</vt:lpstr>
      <vt:lpstr>Myriad Pro</vt:lpstr>
      <vt:lpstr>Arial</vt:lpstr>
      <vt:lpstr>Calibri</vt:lpstr>
      <vt:lpstr>Times New Roman</vt:lpstr>
      <vt:lpstr>Verdana</vt:lpstr>
      <vt:lpstr>20140311PresentationUWTSDTemplate</vt:lpstr>
      <vt:lpstr>﻿LCBB5010</vt:lpstr>
      <vt:lpstr>Planning and Control Cycle</vt:lpstr>
      <vt:lpstr>Broadening and Extending The Basic Control Model</vt:lpstr>
      <vt:lpstr>A more complex view of organizations and accounting</vt:lpstr>
      <vt:lpstr>General models of management control and performance measurement</vt:lpstr>
      <vt:lpstr>PowerPoint Presentation</vt:lpstr>
      <vt:lpstr>Performance Measurement System</vt:lpstr>
      <vt:lpstr>Performance Measurement System</vt:lpstr>
      <vt:lpstr>Performance Measurement System</vt:lpstr>
      <vt:lpstr>The Levers of Control Model</vt:lpstr>
      <vt:lpstr>Levers of Control: Key Variables to be Analysed </vt:lpstr>
      <vt:lpstr>Corporate Governance: A Financial Perspective</vt:lpstr>
      <vt:lpstr>Key performance indicators - KPI</vt:lpstr>
      <vt:lpstr>Key performance indicators - KPI</vt:lpstr>
      <vt:lpstr>Key performance indicators - KPI</vt:lpstr>
      <vt:lpstr>Key performance indicators - KPI</vt:lpstr>
      <vt:lpstr>Key performance indicators - KPI</vt:lpstr>
      <vt:lpstr>Key performance indicators - KPI</vt:lpstr>
      <vt:lpstr>Key performance indicators - KPI</vt:lpstr>
      <vt:lpstr>Regulatory Approaches to Corporate Governance </vt:lpstr>
      <vt:lpstr>Regulatory Approaches to Corporate Governance</vt:lpstr>
      <vt:lpstr>Balanced Scorecard Framework </vt:lpstr>
      <vt:lpstr>Management Accounting and Corporate Governance</vt:lpstr>
      <vt:lpstr>Corporate Governance and Risk Management</vt:lpstr>
      <vt:lpstr>PowerPoint Presentation</vt:lpstr>
      <vt:lpstr>Risk Management: the Turnbull Model</vt:lpstr>
      <vt:lpstr>Stakeholders, Business Ethics and Social Responsiveness </vt:lpstr>
      <vt:lpstr>The Performance Prism/Stakeholder Model </vt:lpstr>
      <vt:lpstr>Summary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LCBB5002</dc:title>
  <dc:creator>Winifred Soribe</dc:creator>
  <cp:lastModifiedBy>Patrick Yeboah</cp:lastModifiedBy>
  <cp:revision>28</cp:revision>
  <dcterms:created xsi:type="dcterms:W3CDTF">2020-06-14T17:29:46Z</dcterms:created>
  <dcterms:modified xsi:type="dcterms:W3CDTF">2025-10-07T21:35:26Z</dcterms:modified>
</cp:coreProperties>
</file>