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4"/>
  </p:sldMasterIdLst>
  <p:notesMasterIdLst>
    <p:notesMasterId r:id="rId6"/>
  </p:notes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988071-2C2E-4A76-9083-B3BD817CD4DF}" v="4" dt="2025-11-16T09:52:57.5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1727" autoAdjust="0"/>
  </p:normalViewPr>
  <p:slideViewPr>
    <p:cSldViewPr snapToGrid="0" showGuides="1">
      <p:cViewPr>
        <p:scale>
          <a:sx n="96" d="100"/>
          <a:sy n="96" d="100"/>
        </p:scale>
        <p:origin x="-424" y="-1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rna Bangona Villegas (2512501)" userId="0977a222-779b-4170-8b46-b4747d238311" providerId="ADAL" clId="{2BC4904E-5399-45FA-968B-F0F09414DACC}"/>
    <pc:docChg chg="undo custSel modSld">
      <pc:chgData name="Myrna Bangona Villegas (2512501)" userId="0977a222-779b-4170-8b46-b4747d238311" providerId="ADAL" clId="{2BC4904E-5399-45FA-968B-F0F09414DACC}" dt="2025-11-16T10:37:30.044" v="498" actId="20577"/>
      <pc:docMkLst>
        <pc:docMk/>
      </pc:docMkLst>
      <pc:sldChg chg="addSp delSp modSp mod">
        <pc:chgData name="Myrna Bangona Villegas (2512501)" userId="0977a222-779b-4170-8b46-b4747d238311" providerId="ADAL" clId="{2BC4904E-5399-45FA-968B-F0F09414DACC}" dt="2025-11-16T10:37:30.044" v="498" actId="20577"/>
        <pc:sldMkLst>
          <pc:docMk/>
          <pc:sldMk cId="268238824" sldId="256"/>
        </pc:sldMkLst>
        <pc:spChg chg="add del mod">
          <ac:chgData name="Myrna Bangona Villegas (2512501)" userId="0977a222-779b-4170-8b46-b4747d238311" providerId="ADAL" clId="{2BC4904E-5399-45FA-968B-F0F09414DACC}" dt="2025-11-16T09:52:57.522" v="357" actId="164"/>
          <ac:spMkLst>
            <pc:docMk/>
            <pc:sldMk cId="268238824" sldId="256"/>
            <ac:spMk id="5" creationId="{33AB4AC7-0663-F15D-E72F-1DDE4B864358}"/>
          </ac:spMkLst>
        </pc:spChg>
        <pc:spChg chg="add del mod">
          <ac:chgData name="Myrna Bangona Villegas (2512501)" userId="0977a222-779b-4170-8b46-b4747d238311" providerId="ADAL" clId="{2BC4904E-5399-45FA-968B-F0F09414DACC}" dt="2025-11-16T09:22:39.131" v="37" actId="478"/>
          <ac:spMkLst>
            <pc:docMk/>
            <pc:sldMk cId="268238824" sldId="256"/>
            <ac:spMk id="8" creationId="{2D5D290D-4D7B-053D-84B1-CCB61435019C}"/>
          </ac:spMkLst>
        </pc:spChg>
        <pc:spChg chg="mod">
          <ac:chgData name="Myrna Bangona Villegas (2512501)" userId="0977a222-779b-4170-8b46-b4747d238311" providerId="ADAL" clId="{2BC4904E-5399-45FA-968B-F0F09414DACC}" dt="2025-11-16T10:05:07.841" v="413" actId="20577"/>
          <ac:spMkLst>
            <pc:docMk/>
            <pc:sldMk cId="268238824" sldId="256"/>
            <ac:spMk id="29" creationId="{78A1000F-43D9-B304-B148-36C258883F6A}"/>
          </ac:spMkLst>
        </pc:spChg>
        <pc:spChg chg="mod">
          <ac:chgData name="Myrna Bangona Villegas (2512501)" userId="0977a222-779b-4170-8b46-b4747d238311" providerId="ADAL" clId="{2BC4904E-5399-45FA-968B-F0F09414DACC}" dt="2025-11-16T10:11:29.402" v="424" actId="20577"/>
          <ac:spMkLst>
            <pc:docMk/>
            <pc:sldMk cId="268238824" sldId="256"/>
            <ac:spMk id="32" creationId="{F9C36AAD-E3D1-A7A2-8940-DA045F3AB19C}"/>
          </ac:spMkLst>
        </pc:spChg>
        <pc:spChg chg="mod">
          <ac:chgData name="Myrna Bangona Villegas (2512501)" userId="0977a222-779b-4170-8b46-b4747d238311" providerId="ADAL" clId="{2BC4904E-5399-45FA-968B-F0F09414DACC}" dt="2025-11-16T10:32:42.269" v="464" actId="20577"/>
          <ac:spMkLst>
            <pc:docMk/>
            <pc:sldMk cId="268238824" sldId="256"/>
            <ac:spMk id="54" creationId="{30DB2766-9A09-474C-A738-FFEBDC772E99}"/>
          </ac:spMkLst>
        </pc:spChg>
        <pc:spChg chg="mod">
          <ac:chgData name="Myrna Bangona Villegas (2512501)" userId="0977a222-779b-4170-8b46-b4747d238311" providerId="ADAL" clId="{2BC4904E-5399-45FA-968B-F0F09414DACC}" dt="2025-11-16T10:37:30.044" v="498" actId="20577"/>
          <ac:spMkLst>
            <pc:docMk/>
            <pc:sldMk cId="268238824" sldId="256"/>
            <ac:spMk id="77" creationId="{DBFCEF43-3C3D-2BC7-FFBE-7628EDD1FAE6}"/>
          </ac:spMkLst>
        </pc:spChg>
        <pc:spChg chg="mod">
          <ac:chgData name="Myrna Bangona Villegas (2512501)" userId="0977a222-779b-4170-8b46-b4747d238311" providerId="ADAL" clId="{2BC4904E-5399-45FA-968B-F0F09414DACC}" dt="2025-11-16T09:52:57.522" v="357" actId="164"/>
          <ac:spMkLst>
            <pc:docMk/>
            <pc:sldMk cId="268238824" sldId="256"/>
            <ac:spMk id="91" creationId="{CE305577-6E7F-42F1-AA5F-C826B6734CD8}"/>
          </ac:spMkLst>
        </pc:spChg>
        <pc:spChg chg="mod">
          <ac:chgData name="Myrna Bangona Villegas (2512501)" userId="0977a222-779b-4170-8b46-b4747d238311" providerId="ADAL" clId="{2BC4904E-5399-45FA-968B-F0F09414DACC}" dt="2025-11-16T09:52:57.522" v="357" actId="164"/>
          <ac:spMkLst>
            <pc:docMk/>
            <pc:sldMk cId="268238824" sldId="256"/>
            <ac:spMk id="97" creationId="{01EEC0E3-9D5C-BE94-7998-965984AA3291}"/>
          </ac:spMkLst>
        </pc:spChg>
        <pc:spChg chg="mod">
          <ac:chgData name="Myrna Bangona Villegas (2512501)" userId="0977a222-779b-4170-8b46-b4747d238311" providerId="ADAL" clId="{2BC4904E-5399-45FA-968B-F0F09414DACC}" dt="2025-11-16T09:52:57.522" v="357" actId="164"/>
          <ac:spMkLst>
            <pc:docMk/>
            <pc:sldMk cId="268238824" sldId="256"/>
            <ac:spMk id="98" creationId="{B6CBF2F3-A4FC-990B-0036-A9C598858190}"/>
          </ac:spMkLst>
        </pc:spChg>
        <pc:spChg chg="mod">
          <ac:chgData name="Myrna Bangona Villegas (2512501)" userId="0977a222-779b-4170-8b46-b4747d238311" providerId="ADAL" clId="{2BC4904E-5399-45FA-968B-F0F09414DACC}" dt="2025-11-16T09:52:57.522" v="357" actId="164"/>
          <ac:spMkLst>
            <pc:docMk/>
            <pc:sldMk cId="268238824" sldId="256"/>
            <ac:spMk id="110" creationId="{EC6CD063-77F7-4142-A74B-97EA994B8896}"/>
          </ac:spMkLst>
        </pc:spChg>
        <pc:spChg chg="mod">
          <ac:chgData name="Myrna Bangona Villegas (2512501)" userId="0977a222-779b-4170-8b46-b4747d238311" providerId="ADAL" clId="{2BC4904E-5399-45FA-968B-F0F09414DACC}" dt="2025-11-16T09:52:57.522" v="357" actId="164"/>
          <ac:spMkLst>
            <pc:docMk/>
            <pc:sldMk cId="268238824" sldId="256"/>
            <ac:spMk id="111" creationId="{5D5560A1-C203-A4FA-67F0-5BB77536E6F5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2T07:29:40.16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24549,'0'1470'0,"2222"-1470"0,-2222-1470 0,-2222 1470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2T22:00:01.97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24549,'0'867'0,"5146"-867"0,-5146-867 0,-5146 867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F8FA36-7FD1-47F0-AB0D-5CBFA468E3B9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2F9690-7298-41CB-B2B4-59A16ED6D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712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F9690-7298-41CB-B2B4-59A16ED6D87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359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4182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632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321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8043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921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4722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5216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155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280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365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3964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078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51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tmp"/><Relationship Id="rId13" Type="http://schemas.openxmlformats.org/officeDocument/2006/relationships/image" Target="../media/image7.png"/><Relationship Id="rId1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hyperlink" Target="https://pixabay.com/en/ascending-graph-bar-graphs-progress-1173935/" TargetMode="External"/><Relationship Id="rId12" Type="http://schemas.openxmlformats.org/officeDocument/2006/relationships/image" Target="../media/image6.tmp"/><Relationship Id="rId17" Type="http://schemas.openxmlformats.org/officeDocument/2006/relationships/image" Target="../media/image10.tmp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6.png"/><Relationship Id="rId5" Type="http://schemas.openxmlformats.org/officeDocument/2006/relationships/hyperlink" Target="https://www.publicdomainpictures.net/view-image.php?image=56146&amp;" TargetMode="External"/><Relationship Id="rId15" Type="http://schemas.openxmlformats.org/officeDocument/2006/relationships/customXml" Target="../ink/ink2.xml"/><Relationship Id="rId10" Type="http://schemas.openxmlformats.org/officeDocument/2006/relationships/customXml" Target="../ink/ink1.xml"/><Relationship Id="rId19" Type="http://schemas.openxmlformats.org/officeDocument/2006/relationships/hyperlink" Target="https://support.microsoft.com/en-us/office/create-a-chart-from-start-to-finish" TargetMode="External"/><Relationship Id="rId4" Type="http://schemas.openxmlformats.org/officeDocument/2006/relationships/image" Target="../media/image2.jpg"/><Relationship Id="rId9" Type="http://schemas.openxmlformats.org/officeDocument/2006/relationships/image" Target="../media/image5.tmp"/><Relationship Id="rId14" Type="http://schemas.openxmlformats.org/officeDocument/2006/relationships/image" Target="../media/image8.tm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680660-7E23-4F0F-A679-BF913E94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AD2F88-FC62-B8C4-C19B-CE735D7D35A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duotone>
              <a:srgbClr val="814DFF">
                <a:shade val="45000"/>
                <a:satMod val="135000"/>
              </a:srgbClr>
              <a:prstClr val="white"/>
            </a:duotone>
            <a:alphaModFix amt="35000"/>
          </a:blip>
          <a:srcRect l="2292" r="8820"/>
          <a:stretch>
            <a:fillRect/>
          </a:stretch>
        </p:blipFill>
        <p:spPr>
          <a:xfrm>
            <a:off x="-20" y="8878"/>
            <a:ext cx="12191980" cy="6858000"/>
          </a:xfrm>
          <a:prstGeom prst="rect">
            <a:avLst/>
          </a:prstGeom>
        </p:spPr>
      </p:pic>
      <p:sp>
        <p:nvSpPr>
          <p:cNvPr id="13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3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5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60CA678-8577-AFBE-C3E6-17462392B327}"/>
              </a:ext>
            </a:extLst>
          </p:cNvPr>
          <p:cNvGrpSpPr/>
          <p:nvPr/>
        </p:nvGrpSpPr>
        <p:grpSpPr>
          <a:xfrm>
            <a:off x="479971" y="380857"/>
            <a:ext cx="11414709" cy="6468264"/>
            <a:chOff x="479971" y="380857"/>
            <a:chExt cx="11414709" cy="6468264"/>
          </a:xfrm>
        </p:grpSpPr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F986E076-A6FB-2A31-52B2-8A2E3888C2AD}"/>
                </a:ext>
              </a:extLst>
            </p:cNvPr>
            <p:cNvGrpSpPr/>
            <p:nvPr/>
          </p:nvGrpSpPr>
          <p:grpSpPr>
            <a:xfrm>
              <a:off x="479971" y="380857"/>
              <a:ext cx="3495375" cy="2432232"/>
              <a:chOff x="522499" y="333293"/>
              <a:chExt cx="3495375" cy="2432232"/>
            </a:xfrm>
          </p:grpSpPr>
          <p:pic>
            <p:nvPicPr>
              <p:cNvPr id="6" name="Picture 5" descr="A person standing in front of a chalkboard&#10;&#10;AI-generated content may be incorrect.">
                <a:extLst>
                  <a:ext uri="{FF2B5EF4-FFF2-40B4-BE49-F238E27FC236}">
                    <a16:creationId xmlns:a16="http://schemas.microsoft.com/office/drawing/2014/main" id="{8115ADEB-42E0-1C2D-BE42-AEEA6035EC6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837473B0-CC2E-450A-ABE3-18F120FF3D39}">
                    <a1611:picAttrSrcUrl xmlns:a1611="http://schemas.microsoft.com/office/drawing/2016/11/main" r:id="rId5"/>
                  </a:ext>
                </a:extLst>
              </a:blip>
              <a:stretch>
                <a:fillRect/>
              </a:stretch>
            </p:blipFill>
            <p:spPr>
              <a:xfrm>
                <a:off x="522499" y="333293"/>
                <a:ext cx="3495375" cy="2432232"/>
              </a:xfrm>
              <a:prstGeom prst="rect">
                <a:avLst/>
              </a:prstGeom>
            </p:spPr>
          </p:pic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21C866B0-621A-99D2-1C64-03DCFBA557C1}"/>
                  </a:ext>
                </a:extLst>
              </p:cNvPr>
              <p:cNvSpPr>
                <a:spLocks noGrp="1"/>
              </p:cNvSpPr>
              <p:nvPr>
                <p:ph type="ctrTitle"/>
              </p:nvPr>
            </p:nvSpPr>
            <p:spPr>
              <a:xfrm>
                <a:off x="2106766" y="1496834"/>
                <a:ext cx="1611457" cy="229295"/>
              </a:xfrm>
            </p:spPr>
            <p:txBody>
              <a:bodyPr anchor="t">
                <a:normAutofit fontScale="90000"/>
              </a:bodyPr>
              <a:lstStyle/>
              <a:p>
                <a:pPr algn="r"/>
                <a:r>
                  <a:rPr lang="en-GB" sz="1100" b="0" dirty="0">
                    <a:solidFill>
                      <a:schemeClr val="accent6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Myrna b. </a:t>
                </a:r>
                <a:r>
                  <a:rPr lang="en-GB" sz="1100" b="0" dirty="0" err="1">
                    <a:solidFill>
                      <a:schemeClr val="accent6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villegas</a:t>
                </a:r>
                <a:endParaRPr lang="en-GB" sz="1100" b="0" dirty="0">
                  <a:solidFill>
                    <a:schemeClr val="accent6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" name="Subtitle 2">
                <a:extLst>
                  <a:ext uri="{FF2B5EF4-FFF2-40B4-BE49-F238E27FC236}">
                    <a16:creationId xmlns:a16="http://schemas.microsoft.com/office/drawing/2014/main" id="{8D4DFB0F-E0C5-4891-66EA-DB0D92246E8D}"/>
                  </a:ext>
                </a:extLst>
              </p:cNvPr>
              <p:cNvSpPr>
                <a:spLocks noGrp="1"/>
              </p:cNvSpPr>
              <p:nvPr>
                <p:ph type="subTitle" idx="1"/>
              </p:nvPr>
            </p:nvSpPr>
            <p:spPr>
              <a:xfrm>
                <a:off x="2275308" y="1720693"/>
                <a:ext cx="872602" cy="265855"/>
              </a:xfrm>
            </p:spPr>
            <p:txBody>
              <a:bodyPr>
                <a:normAutofit/>
              </a:bodyPr>
              <a:lstStyle/>
              <a:p>
                <a:r>
                  <a:rPr lang="en-GB" sz="1100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2512501</a:t>
                </a:r>
              </a:p>
            </p:txBody>
          </p: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4F975AC-FAC3-6894-CC89-31220417484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936224" y="772576"/>
                <a:ext cx="189475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b="1" dirty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How to create a chart in Excel</a:t>
                </a:r>
              </a:p>
            </p:txBody>
          </p:sp>
          <p:pic>
            <p:nvPicPr>
              <p:cNvPr id="14" name="Picture 13" descr="A colorful graph with arrow pointing up&#10;&#10;AI-generated content may be incorrect.">
                <a:extLst>
                  <a:ext uri="{FF2B5EF4-FFF2-40B4-BE49-F238E27FC236}">
                    <a16:creationId xmlns:a16="http://schemas.microsoft.com/office/drawing/2014/main" id="{BDB7379B-9686-F1B0-E0DD-B26421B8B6F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837473B0-CC2E-450A-ABE3-18F120FF3D39}">
                    <a1611:picAttrSrcUrl xmlns:a1611="http://schemas.microsoft.com/office/drawing/2016/11/main" r:id="rId7"/>
                  </a:ext>
                </a:extLst>
              </a:blip>
              <a:stretch>
                <a:fillRect/>
              </a:stretch>
            </p:blipFill>
            <p:spPr>
              <a:xfrm>
                <a:off x="1478842" y="812640"/>
                <a:ext cx="552449" cy="419100"/>
              </a:xfrm>
              <a:prstGeom prst="rect">
                <a:avLst/>
              </a:prstGeom>
            </p:spPr>
          </p:pic>
        </p:grpSp>
        <p:pic>
          <p:nvPicPr>
            <p:cNvPr id="22" name="Picture 21" descr="A screenshot of a computer&#10;&#10;AI-generated content may be incorrect.">
              <a:extLst>
                <a:ext uri="{FF2B5EF4-FFF2-40B4-BE49-F238E27FC236}">
                  <a16:creationId xmlns:a16="http://schemas.microsoft.com/office/drawing/2014/main" id="{7AF0F697-D18E-5D98-31CF-5D62B943F70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16972" y="507738"/>
              <a:ext cx="2123779" cy="1260935"/>
            </a:xfrm>
            <a:prstGeom prst="rect">
              <a:avLst/>
            </a:prstGeom>
          </p:spPr>
        </p:pic>
        <p:sp>
          <p:nvSpPr>
            <p:cNvPr id="29" name="Arrow: Right 28">
              <a:extLst>
                <a:ext uri="{FF2B5EF4-FFF2-40B4-BE49-F238E27FC236}">
                  <a16:creationId xmlns:a16="http://schemas.microsoft.com/office/drawing/2014/main" id="{78A1000F-43D9-B304-B148-36C258883F6A}"/>
                </a:ext>
              </a:extLst>
            </p:cNvPr>
            <p:cNvSpPr/>
            <p:nvPr/>
          </p:nvSpPr>
          <p:spPr>
            <a:xfrm>
              <a:off x="4430256" y="1838211"/>
              <a:ext cx="2050843" cy="1124575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1. Highlight the data range you wish you use for your chart(A1:D6).</a:t>
              </a:r>
            </a:p>
          </p:txBody>
        </p: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72D27997-D012-949A-C8BD-49D6131FDDEE}"/>
                </a:ext>
              </a:extLst>
            </p:cNvPr>
            <p:cNvCxnSpPr/>
            <p:nvPr/>
          </p:nvCxnSpPr>
          <p:spPr>
            <a:xfrm flipV="1">
              <a:off x="4743994" y="1728651"/>
              <a:ext cx="391886" cy="237309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Arrow: Right 31">
              <a:extLst>
                <a:ext uri="{FF2B5EF4-FFF2-40B4-BE49-F238E27FC236}">
                  <a16:creationId xmlns:a16="http://schemas.microsoft.com/office/drawing/2014/main" id="{F9C36AAD-E3D1-A7A2-8940-DA045F3AB19C}"/>
                </a:ext>
              </a:extLst>
            </p:cNvPr>
            <p:cNvSpPr/>
            <p:nvPr/>
          </p:nvSpPr>
          <p:spPr>
            <a:xfrm>
              <a:off x="6903076" y="1857614"/>
              <a:ext cx="2529682" cy="1124575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000" dirty="0">
                  <a:latin typeface="Arial" panose="020B0604020202020204" pitchFamily="34" charset="0"/>
                  <a:cs typeface="Arial" panose="020B0604020202020204" pitchFamily="34" charset="0"/>
                </a:rPr>
                <a:t>2. On the toolbar, (A) go to  “insert”, then select the chart style you prefer. (B) Here I used bar chart.</a:t>
              </a:r>
            </a:p>
          </p:txBody>
        </p: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FC57C47E-F3A2-9E4C-FD75-949EDF3E3EF7}"/>
                </a:ext>
              </a:extLst>
            </p:cNvPr>
            <p:cNvGrpSpPr/>
            <p:nvPr/>
          </p:nvGrpSpPr>
          <p:grpSpPr>
            <a:xfrm>
              <a:off x="6939849" y="519049"/>
              <a:ext cx="2322800" cy="1238314"/>
              <a:chOff x="6939849" y="519049"/>
              <a:chExt cx="2322800" cy="1238314"/>
            </a:xfrm>
          </p:grpSpPr>
          <p:pic>
            <p:nvPicPr>
              <p:cNvPr id="28" name="Picture 27" descr="A screenshot of a computer&#10;&#10;AI-generated content may be incorrect.">
                <a:extLst>
                  <a:ext uri="{FF2B5EF4-FFF2-40B4-BE49-F238E27FC236}">
                    <a16:creationId xmlns:a16="http://schemas.microsoft.com/office/drawing/2014/main" id="{3AE3B11A-C853-F151-9C03-5070F5B059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939849" y="519049"/>
                <a:ext cx="2322800" cy="1238314"/>
              </a:xfrm>
              <a:prstGeom prst="rect">
                <a:avLst/>
              </a:prstGeom>
            </p:spPr>
          </p:pic>
          <mc:AlternateContent xmlns:mc="http://schemas.openxmlformats.org/markup-compatibility/2006" xmlns:p14="http://schemas.microsoft.com/office/powerpoint/2010/main">
            <mc:Choice Requires="p14">
              <p:contentPart p14:bwMode="auto" r:id="rId10">
                <p14:nvContentPartPr>
                  <p14:cNvPr id="35" name="Ink 34">
                    <a:extLst>
                      <a:ext uri="{FF2B5EF4-FFF2-40B4-BE49-F238E27FC236}">
                        <a16:creationId xmlns:a16="http://schemas.microsoft.com/office/drawing/2014/main" id="{098ECD57-F9C8-5A79-0BC7-35B8C62C9AC3}"/>
                      </a:ext>
                    </a:extLst>
                  </p14:cNvPr>
                  <p14:cNvContentPartPr/>
                  <p14:nvPr/>
                </p14:nvContentPartPr>
                <p14:xfrm>
                  <a:off x="8462231" y="686530"/>
                  <a:ext cx="800418" cy="529560"/>
                </p14:xfrm>
              </p:contentPart>
            </mc:Choice>
            <mc:Fallback xmlns="">
              <p:pic>
                <p:nvPicPr>
                  <p:cNvPr id="35" name="Ink 34">
                    <a:extLst>
                      <a:ext uri="{FF2B5EF4-FFF2-40B4-BE49-F238E27FC236}">
                        <a16:creationId xmlns:a16="http://schemas.microsoft.com/office/drawing/2014/main" id="{098ECD57-F9C8-5A79-0BC7-35B8C62C9AC3}"/>
                      </a:ext>
                    </a:extLst>
                  </p:cNvPr>
                  <p:cNvPicPr/>
                  <p:nvPr/>
                </p:nvPicPr>
                <p:blipFill>
                  <a:blip r:embed="rId11"/>
                  <a:stretch>
                    <a:fillRect/>
                  </a:stretch>
                </p:blipFill>
                <p:spPr>
                  <a:xfrm>
                    <a:off x="8456110" y="680410"/>
                    <a:ext cx="812660" cy="541800"/>
                  </a:xfrm>
                  <a:prstGeom prst="rect">
                    <a:avLst/>
                  </a:prstGeom>
                </p:spPr>
              </p:pic>
            </mc:Fallback>
          </mc:AlternateContent>
        </p:grp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0D6F0279-70A4-F25A-CFBE-9698ADA437E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181852" y="663157"/>
              <a:ext cx="249298" cy="139251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9" name="Picture 38" descr="A screenshot of a computer&#10;&#10;AI-generated content may be incorrect.">
              <a:extLst>
                <a:ext uri="{FF2B5EF4-FFF2-40B4-BE49-F238E27FC236}">
                  <a16:creationId xmlns:a16="http://schemas.microsoft.com/office/drawing/2014/main" id="{B87F20E1-1309-280B-65EF-CA7CC804EAE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78296" y="509611"/>
              <a:ext cx="2298017" cy="1233184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CCB29888-F312-CC3F-CAF9-4AB0898B003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6778043" y="3119710"/>
              <a:ext cx="2396644" cy="1238315"/>
            </a:xfrm>
            <a:prstGeom prst="rect">
              <a:avLst/>
            </a:prstGeom>
          </p:spPr>
        </p:pic>
        <p:pic>
          <p:nvPicPr>
            <p:cNvPr id="53" name="Picture 52" descr="A screenshot of a computer&#10;&#10;AI-generated content may be incorrect.">
              <a:extLst>
                <a:ext uri="{FF2B5EF4-FFF2-40B4-BE49-F238E27FC236}">
                  <a16:creationId xmlns:a16="http://schemas.microsoft.com/office/drawing/2014/main" id="{567AE08C-CE72-AD67-32A0-EFEDC4A7E832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95580" y="3117029"/>
              <a:ext cx="2265237" cy="1238315"/>
            </a:xfrm>
            <a:prstGeom prst="rect">
              <a:avLst/>
            </a:prstGeom>
          </p:spPr>
        </p:pic>
        <p:sp>
          <p:nvSpPr>
            <p:cNvPr id="54" name="Arrow: Right 53">
              <a:extLst>
                <a:ext uri="{FF2B5EF4-FFF2-40B4-BE49-F238E27FC236}">
                  <a16:creationId xmlns:a16="http://schemas.microsoft.com/office/drawing/2014/main" id="{30DB2766-9A09-474C-A738-FFEBDC772E99}"/>
                </a:ext>
              </a:extLst>
            </p:cNvPr>
            <p:cNvSpPr/>
            <p:nvPr/>
          </p:nvSpPr>
          <p:spPr>
            <a:xfrm>
              <a:off x="9596663" y="1803563"/>
              <a:ext cx="2298017" cy="1238314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4. in the chart style menu, select from various bar chart options.</a:t>
              </a:r>
            </a:p>
          </p:txBody>
        </p:sp>
        <p:cxnSp>
          <p:nvCxnSpPr>
            <p:cNvPr id="60" name="Straight Arrow Connector 59">
              <a:extLst>
                <a:ext uri="{FF2B5EF4-FFF2-40B4-BE49-F238E27FC236}">
                  <a16:creationId xmlns:a16="http://schemas.microsoft.com/office/drawing/2014/main" id="{C9F15679-F55C-A558-5A2B-B230AA11F89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58017" y="787830"/>
              <a:ext cx="243792" cy="1287346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>
          <mc:Choice xmlns:p14="http://schemas.microsoft.com/office/powerpoint/2010/main" Requires="p14">
            <p:contentPart p14:bwMode="auto" r:id="rId15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8C1BBF09-CA84-ADD3-AC3F-D86D6FFFC0D7}"/>
                    </a:ext>
                  </a:extLst>
                </p14:cNvPr>
                <p14:cNvContentPartPr/>
                <p14:nvPr/>
              </p14:nvContentPartPr>
              <p14:xfrm>
                <a:off x="9822605" y="545487"/>
                <a:ext cx="1853512" cy="312157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8C1BBF09-CA84-ADD3-AC3F-D86D6FFFC0D7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9816483" y="539373"/>
                  <a:ext cx="1865756" cy="324384"/>
                </a:xfrm>
                <a:prstGeom prst="rect">
                  <a:avLst/>
                </a:prstGeom>
              </p:spPr>
            </p:pic>
          </mc:Fallback>
        </mc:AlternateContent>
        <p:cxnSp>
          <p:nvCxnSpPr>
            <p:cNvPr id="75" name="Straight Arrow Connector 74">
              <a:extLst>
                <a:ext uri="{FF2B5EF4-FFF2-40B4-BE49-F238E27FC236}">
                  <a16:creationId xmlns:a16="http://schemas.microsoft.com/office/drawing/2014/main" id="{8326D0ED-C46F-52C6-B8E0-00A3D76131B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0172468" y="857644"/>
              <a:ext cx="107761" cy="121753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Arrow: Right 76">
              <a:extLst>
                <a:ext uri="{FF2B5EF4-FFF2-40B4-BE49-F238E27FC236}">
                  <a16:creationId xmlns:a16="http://schemas.microsoft.com/office/drawing/2014/main" id="{DBFCEF43-3C3D-2BC7-FFBE-7628EDD1FAE6}"/>
                </a:ext>
              </a:extLst>
            </p:cNvPr>
            <p:cNvSpPr/>
            <p:nvPr/>
          </p:nvSpPr>
          <p:spPr>
            <a:xfrm>
              <a:off x="763393" y="4461397"/>
              <a:ext cx="3012796" cy="1518297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5. To change the chart, (A) click on “change chart type”, (B) choose on the type of chart that is relevant to your work and  (C) confirm by </a:t>
              </a:r>
              <a:r>
                <a:rPr lang="en-GB" sz="1100">
                  <a:latin typeface="Arial" panose="020B0604020202020204" pitchFamily="34" charset="0"/>
                  <a:cs typeface="Arial" panose="020B0604020202020204" pitchFamily="34" charset="0"/>
                </a:rPr>
                <a:t>clicking “OK”.</a:t>
              </a:r>
              <a:endParaRPr lang="en-GB" sz="11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49587D3-7564-3356-DF24-F7ED2C7F0308}"/>
                </a:ext>
              </a:extLst>
            </p:cNvPr>
            <p:cNvGrpSpPr/>
            <p:nvPr/>
          </p:nvGrpSpPr>
          <p:grpSpPr>
            <a:xfrm>
              <a:off x="740704" y="3073819"/>
              <a:ext cx="2685134" cy="1863605"/>
              <a:chOff x="740704" y="3073819"/>
              <a:chExt cx="2685134" cy="1863605"/>
            </a:xfrm>
          </p:grpSpPr>
          <p:pic>
            <p:nvPicPr>
              <p:cNvPr id="43" name="Picture 42" descr="A screenshot of a computer&#10;&#10;AI-generated content may be incorrect.">
                <a:extLst>
                  <a:ext uri="{FF2B5EF4-FFF2-40B4-BE49-F238E27FC236}">
                    <a16:creationId xmlns:a16="http://schemas.microsoft.com/office/drawing/2014/main" id="{B1738E5F-663B-27D8-D77B-3CFC848A16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63392" y="3073819"/>
                <a:ext cx="2662446" cy="1303057"/>
              </a:xfrm>
              <a:prstGeom prst="rect">
                <a:avLst/>
              </a:prstGeom>
            </p:spPr>
          </p:pic>
          <p:cxnSp>
            <p:nvCxnSpPr>
              <p:cNvPr id="78" name="Straight Arrow Connector 77">
                <a:extLst>
                  <a:ext uri="{FF2B5EF4-FFF2-40B4-BE49-F238E27FC236}">
                    <a16:creationId xmlns:a16="http://schemas.microsoft.com/office/drawing/2014/main" id="{B33454D5-3617-CE9C-6DC2-01477A191CB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989668" y="4320112"/>
                <a:ext cx="340758" cy="26336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Arrow Connector 79">
                <a:extLst>
                  <a:ext uri="{FF2B5EF4-FFF2-40B4-BE49-F238E27FC236}">
                    <a16:creationId xmlns:a16="http://schemas.microsoft.com/office/drawing/2014/main" id="{F819D7B8-D839-8DFE-F4DD-E9C071E9A9F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29727" y="3555726"/>
                <a:ext cx="253937" cy="1332716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Arrow Connector 80">
                <a:extLst>
                  <a:ext uri="{FF2B5EF4-FFF2-40B4-BE49-F238E27FC236}">
                    <a16:creationId xmlns:a16="http://schemas.microsoft.com/office/drawing/2014/main" id="{0AEFB7FC-9D23-B37E-3095-4297D8926F2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770512" y="3304594"/>
                <a:ext cx="510323" cy="1554272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5" name="TextBox 84">
                <a:extLst>
                  <a:ext uri="{FF2B5EF4-FFF2-40B4-BE49-F238E27FC236}">
                    <a16:creationId xmlns:a16="http://schemas.microsoft.com/office/drawing/2014/main" id="{3BFED114-C4DD-0CC1-5A3C-90EFC8885BE4}"/>
                  </a:ext>
                </a:extLst>
              </p:cNvPr>
              <p:cNvSpPr txBox="1"/>
              <p:nvPr/>
            </p:nvSpPr>
            <p:spPr>
              <a:xfrm>
                <a:off x="2669488" y="4639099"/>
                <a:ext cx="421920" cy="2493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100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</a:t>
                </a:r>
              </a:p>
            </p:txBody>
          </p:sp>
          <p:sp>
            <p:nvSpPr>
              <p:cNvPr id="86" name="TextBox 85">
                <a:extLst>
                  <a:ext uri="{FF2B5EF4-FFF2-40B4-BE49-F238E27FC236}">
                    <a16:creationId xmlns:a16="http://schemas.microsoft.com/office/drawing/2014/main" id="{5781FB58-CE7C-50C7-DE29-55F2451D6C9B}"/>
                  </a:ext>
                </a:extLst>
              </p:cNvPr>
              <p:cNvSpPr txBox="1"/>
              <p:nvPr/>
            </p:nvSpPr>
            <p:spPr>
              <a:xfrm>
                <a:off x="1895073" y="4437433"/>
                <a:ext cx="334329" cy="2493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100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</a:t>
                </a:r>
              </a:p>
            </p:txBody>
          </p:sp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8239C02D-46B5-62C9-6C6E-70174F47F710}"/>
                  </a:ext>
                </a:extLst>
              </p:cNvPr>
              <p:cNvSpPr txBox="1"/>
              <p:nvPr/>
            </p:nvSpPr>
            <p:spPr>
              <a:xfrm>
                <a:off x="740704" y="4688081"/>
                <a:ext cx="421919" cy="2493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100" dirty="0">
                    <a:solidFill>
                      <a:srgbClr val="FFFF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</a:t>
                </a:r>
              </a:p>
            </p:txBody>
          </p:sp>
        </p:grpSp>
        <p:sp>
          <p:nvSpPr>
            <p:cNvPr id="91" name="Arrow: Right 90">
              <a:extLst>
                <a:ext uri="{FF2B5EF4-FFF2-40B4-BE49-F238E27FC236}">
                  <a16:creationId xmlns:a16="http://schemas.microsoft.com/office/drawing/2014/main" id="{CE305577-6E7F-42F1-AA5F-C826B6734CD8}"/>
                </a:ext>
              </a:extLst>
            </p:cNvPr>
            <p:cNvSpPr/>
            <p:nvPr/>
          </p:nvSpPr>
          <p:spPr>
            <a:xfrm>
              <a:off x="3855147" y="4485105"/>
              <a:ext cx="2792034" cy="1336535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6. To position your title, click the + icon , choose where to position your title.</a:t>
              </a:r>
            </a:p>
          </p:txBody>
        </p:sp>
        <p:pic>
          <p:nvPicPr>
            <p:cNvPr id="93" name="Picture 92">
              <a:extLst>
                <a:ext uri="{FF2B5EF4-FFF2-40B4-BE49-F238E27FC236}">
                  <a16:creationId xmlns:a16="http://schemas.microsoft.com/office/drawing/2014/main" id="{0FA9A4E3-517A-833E-E4C9-D54BDD8A2EF1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3855146" y="3089940"/>
              <a:ext cx="2602004" cy="1219959"/>
            </a:xfrm>
            <a:prstGeom prst="rect">
              <a:avLst/>
            </a:prstGeom>
          </p:spPr>
        </p:pic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AE8CF664-EE48-D095-FE60-717CB055046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40235" y="3463942"/>
              <a:ext cx="357818" cy="101228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" name="Arrow: Right 96">
              <a:extLst>
                <a:ext uri="{FF2B5EF4-FFF2-40B4-BE49-F238E27FC236}">
                  <a16:creationId xmlns:a16="http://schemas.microsoft.com/office/drawing/2014/main" id="{01EEC0E3-9D5C-BE94-7998-965984AA3291}"/>
                </a:ext>
              </a:extLst>
            </p:cNvPr>
            <p:cNvSpPr/>
            <p:nvPr/>
          </p:nvSpPr>
          <p:spPr>
            <a:xfrm>
              <a:off x="6836608" y="4476227"/>
              <a:ext cx="2596150" cy="1311989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7. Click the filter icon to select the series and categories for your chart.</a:t>
              </a:r>
            </a:p>
          </p:txBody>
        </p:sp>
        <p:sp>
          <p:nvSpPr>
            <p:cNvPr id="98" name="Arrow: Right 97">
              <a:extLst>
                <a:ext uri="{FF2B5EF4-FFF2-40B4-BE49-F238E27FC236}">
                  <a16:creationId xmlns:a16="http://schemas.microsoft.com/office/drawing/2014/main" id="{B6CBF2F3-A4FC-990B-0036-A9C598858190}"/>
                </a:ext>
              </a:extLst>
            </p:cNvPr>
            <p:cNvSpPr/>
            <p:nvPr/>
          </p:nvSpPr>
          <p:spPr>
            <a:xfrm>
              <a:off x="9558500" y="4451796"/>
              <a:ext cx="2223529" cy="1311989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8. Result. I chose Total Sales £.</a:t>
              </a:r>
            </a:p>
          </p:txBody>
        </p:sp>
        <p:cxnSp>
          <p:nvCxnSpPr>
            <p:cNvPr id="108" name="Straight Arrow Connector 107">
              <a:extLst>
                <a:ext uri="{FF2B5EF4-FFF2-40B4-BE49-F238E27FC236}">
                  <a16:creationId xmlns:a16="http://schemas.microsoft.com/office/drawing/2014/main" id="{73F6962D-8917-E56A-8E1D-DEAD871FC0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140764" y="3549819"/>
              <a:ext cx="357818" cy="101228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TextBox 109">
              <a:extLst>
                <a:ext uri="{FF2B5EF4-FFF2-40B4-BE49-F238E27FC236}">
                  <a16:creationId xmlns:a16="http://schemas.microsoft.com/office/drawing/2014/main" id="{EC6CD063-77F7-4142-A74B-97EA994B8896}"/>
                </a:ext>
              </a:extLst>
            </p:cNvPr>
            <p:cNvSpPr txBox="1"/>
            <p:nvPr/>
          </p:nvSpPr>
          <p:spPr>
            <a:xfrm>
              <a:off x="7056122" y="1813566"/>
              <a:ext cx="31612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</a:t>
              </a:r>
            </a:p>
          </p:txBody>
        </p:sp>
        <p:sp>
          <p:nvSpPr>
            <p:cNvPr id="111" name="TextBox 110">
              <a:extLst>
                <a:ext uri="{FF2B5EF4-FFF2-40B4-BE49-F238E27FC236}">
                  <a16:creationId xmlns:a16="http://schemas.microsoft.com/office/drawing/2014/main" id="{5D5560A1-C203-A4FA-67F0-5BB77536E6F5}"/>
                </a:ext>
              </a:extLst>
            </p:cNvPr>
            <p:cNvSpPr txBox="1"/>
            <p:nvPr/>
          </p:nvSpPr>
          <p:spPr>
            <a:xfrm>
              <a:off x="8448130" y="1813566"/>
              <a:ext cx="31612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 dirty="0">
                  <a:solidFill>
                    <a:srgbClr val="FFF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</a:t>
              </a:r>
            </a:p>
          </p:txBody>
        </p:sp>
        <p:sp>
          <p:nvSpPr>
            <p:cNvPr id="5" name="Cloud 4">
              <a:extLst>
                <a:ext uri="{FF2B5EF4-FFF2-40B4-BE49-F238E27FC236}">
                  <a16:creationId xmlns:a16="http://schemas.microsoft.com/office/drawing/2014/main" id="{33AB4AC7-0663-F15D-E72F-1DDE4B864358}"/>
                </a:ext>
              </a:extLst>
            </p:cNvPr>
            <p:cNvSpPr/>
            <p:nvPr/>
          </p:nvSpPr>
          <p:spPr>
            <a:xfrm>
              <a:off x="829727" y="5863118"/>
              <a:ext cx="10931090" cy="986003"/>
            </a:xfrm>
            <a:prstGeom prst="cloud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28600" indent="-228600">
                <a:buAutoNum type="arabicPeriod"/>
              </a:pPr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Excel Easy (n.d.) </a:t>
              </a:r>
              <a:r>
                <a:rPr lang="en-GB" sz="1100" i="1" dirty="0">
                  <a:latin typeface="Arial" panose="020B0604020202020204" pitchFamily="34" charset="0"/>
                  <a:cs typeface="Arial" panose="020B0604020202020204" pitchFamily="34" charset="0"/>
                </a:rPr>
                <a:t>Charts in Excel. </a:t>
              </a:r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Available at: https://www.excel-easy.com/data-analysis/charts.html (Accessed: 19 October 2025)</a:t>
              </a:r>
            </a:p>
            <a:p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2.    Microsoft Support (n.d.) </a:t>
              </a:r>
              <a:r>
                <a:rPr lang="en-GB" sz="1100" i="1" dirty="0">
                  <a:latin typeface="Arial" panose="020B0604020202020204" pitchFamily="34" charset="0"/>
                  <a:cs typeface="Arial" panose="020B0604020202020204" pitchFamily="34" charset="0"/>
                </a:rPr>
                <a:t>Create a chart from start to finish</a:t>
              </a:r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. Available at:  </a:t>
              </a:r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  <a:hlinkClick r:id="rId19"/>
                </a:rPr>
                <a:t>https://support.microsoft.com/en-us/office/create-a-chart-from-start-to-finish</a:t>
              </a:r>
              <a:r>
                <a:rPr lang="en-GB" sz="1100" dirty="0">
                  <a:latin typeface="Arial" panose="020B0604020202020204" pitchFamily="34" charset="0"/>
                  <a:cs typeface="Arial" panose="020B0604020202020204" pitchFamily="34" charset="0"/>
                </a:rPr>
                <a:t> (Accessed: 19 October 2025)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8238824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7cdc04cb9f9a1255a596a1c0b47d973a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6feda6614f7b106d96607fa61572366f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798F4F86-D3DA-42B7-83DA-AEAAA65D03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BBB242C-8969-4F90-A933-8C6AF879F6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CF982DD-E4C5-4FF2-9374-C2E03C7D7D23}">
  <ds:schemaRefs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b4f9f7ee-5770-4a14-8925-17f3d16e50b7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1082</TotalTime>
  <Words>242</Words>
  <Application>Microsoft Office PowerPoint</Application>
  <PresentationFormat>Widescreen</PresentationFormat>
  <Paragraphs>18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Univers</vt:lpstr>
      <vt:lpstr>GradientVTI</vt:lpstr>
      <vt:lpstr>Myrna b. villegas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Myrna Bangona Villegas (2512501)</dc:creator>
  <cp:lastModifiedBy>Myrna Bangona Villegas (2512501)</cp:lastModifiedBy>
  <cp:revision>1</cp:revision>
  <dcterms:created xsi:type="dcterms:W3CDTF">2025-11-12T06:40:49Z</dcterms:created>
  <dcterms:modified xsi:type="dcterms:W3CDTF">2025-11-16T10:37:32Z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