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notesMasterIdLst>
    <p:notesMasterId r:id="rId14"/>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notesMaster" Target="notesMasters/notesMaster1.xml"/><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morning, everyone. My name is Anastasija Jevstafjeva, and I am the new HR Consultant for HealthConnect UK.
Today I will present my HR recommendations. They will help us attract, develop, motivate and keep our staff.</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HealthConnect UK is a fast-growing digital healthcare company. We provide virtual consultations, remote patient monitoring and digital health services across the UK.
Growth is good, but it has created people problems.
First, it is hard to recruit skilled healthcare and technology staff. Second, more employees are leaving. Third, many staff feel stressed and burnt out. We also have digital skills gaps, lower engagement, difficult teamwork between different professions, and not enough future leaders.
Today I will cover five areas: workforce planning, recruitment and selection, learning, performance, and reward and leadership.</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Why is HR important for us?
Because our service depends on people. HR affects three things.
Workforce: we need enough people with the right skills, in the right roles and shifts.
Experience: staff need fair treatment, safe workloads and good managers.
Service: when staff are skilled and supported, patients get safe and reliable care.
Strategic HRM means our people practices must support the company's goals. HR is not a list of separate activities. This idea comes from Wright and McMahan.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we change anything, we must understand the real problem. We should use data, not guesses.
We look at three types of information.
Capacity: vacancies, overtime, absence and staff turnover.
Capability: which skills people have, and how confident they are with digital systems.
Experience: staff surveys, exit interviews and stay interviews.
In the first 30 days, we collect this data, check it with staff and managers, and decide which risks are the biggest for patients.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is workforce planning. It has five steps.
One: forecast demand — how many staff and which roles we will need.
Two: map supply — the skills and people we already have.
Three: identify the gap between the two.
Four: choose an action — keep, train, recruit, redesign the role, or work with a partner.
Five: review every month with HR, service leaders and finance.
For HealthConnect UK, the biggest gap is digital healthcare skills. The CIPD reports strong competition for skilled staff, so we must plan early.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should we recruit? Each method has strengths and risks.
Internal recruitment is quick, and it shows staff they can grow. But it leaves another empty job.
External recruitment brings new skills. But it costs more and takes longer.
Online recruitment reaches many people. But we may get many unsuitable applications.
Social media is good for visibility and finding specialists. But it can exclude some people, so we always need a formal application route.
My recommendation is a mix. We use internal recruitment for team leaders and future managers. For digital nurses and IT specialists, we use external, online and LinkedIn recruitment together. We will track time-to-fill, cost and retention after six and twelve months.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a practical example: recruiting a Digital Care Nurse.
First, we set the job level, write a clear job description, and write a person specification. Essential skills are clinical experience, good communication and basic digital skills.
Then we use a structured interview. Every candidate gets the same questions and clear scoring. Campion and colleagues show that structured interviews are fairer and more accurate.
We also add a short task. The candidate looks at fictional patient monitoring data and explains what they would do.
For equal opportunity, we offer reasonable adjustments and judge people only on the job criteria.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imagine we hire this nurse. Her name is Sarah. She has strong clinical experience, but she has never used our remote monitoring platform.
So her learning need is digital platform skills.
Her plan has four steps. Diagnose: her manager checks her skills against the role. Plan: they agree a clear goal. Practise: short online lessons, a buddy, and supervised practice. Evaluate: after eight weeks, the manager checks that she uses the platform safely and knows when to escalate a problem.
Salas and colleagues show that training works best with practice, feedback and support at work.</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talent management, we offer clear career paths, mentoring and succession plans for key roles.
For performance, we recommend monthly coaching, not only one review a year.
Goal-setting theory says clear goals improve performance. But individual targets can damage teamwork. In healthcare, teamwork is very important. So we measure quality, safety, patient experience and teamwork — not only speed.
Research by Eisenberger shows that when staff feel supported, they are more likely to stay.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Pay must be fair and clear. But money alone does not fix heavy workloads or poor management.
Different staff groups also need different rewards. Clinical staff often compare us with NHS pay and value flexible shifts and wellbeing support. Technology staff often compare us with the tech market and value pay and career growth. So we can use both approaches.
Self-determination theory, from Deci and Ryan, says people are motivated by autonomy, competence and belonging. So we give staff some control, training, and quick recognition.
For leadership, we use two styles. A coaching style for learning and improvement. A clear, directive style for urgent safety decisions.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the plan.
In the first 30 days, we collect workforce and skills data.
From day 31 to 90, we test structured recruitment and individual learning plans.
From three to six months, we train managers and start coaching and stay interviews.
From six to twelve months, we check the results and expand what works.
We will measure vacancy rate, time-to-fill, retention, absence and patient quality.
I ask the Board for four decisions: a monthly workforce review, structured and fair recruitment, protected learning time, and a people-and-service dashboard.
The expected benefits are lower turnover, faster hiring, less burnout and better patient care.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my sources, in Harvard style.
Thank you for listening. I am happy to answer your questions.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slideLayout" Target="../slideLayouts/slideLayout1.xml"/><Relationship Id="rId5"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1.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png"/><Relationship Id="rId3" Type="http://schemas.openxmlformats.org/officeDocument/2006/relationships/slideLayout" Target="../slideLayouts/slideLayout1.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slideLayout" Target="../slideLayouts/slideLayout1.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png"/><Relationship Id="rId3" Type="http://schemas.openxmlformats.org/officeDocument/2006/relationships/image" Target="../media/image-5-3.png"/><Relationship Id="rId4" Type="http://schemas.openxmlformats.org/officeDocument/2006/relationships/image" Target="../media/image-5-4.png"/><Relationship Id="rId5" Type="http://schemas.openxmlformats.org/officeDocument/2006/relationships/image" Target="../media/image-5-5.png"/><Relationship Id="rId6" Type="http://schemas.openxmlformats.org/officeDocument/2006/relationships/image" Target="../media/image-5-6.png"/><Relationship Id="rId7" Type="http://schemas.openxmlformats.org/officeDocument/2006/relationships/slideLayout" Target="../slideLayouts/slideLayout1.xml"/><Relationship Id="rId8"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png"/><Relationship Id="rId3" Type="http://schemas.openxmlformats.org/officeDocument/2006/relationships/slideLayout" Target="../slideLayouts/slideLayout1.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image" Target="../media/image-9-2.png"/><Relationship Id="rId3" Type="http://schemas.openxmlformats.org/officeDocument/2006/relationships/slideLayout" Target="../slideLayouts/slideLayout1.xm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a/s1_topblob.png">    </p:cNvPr>
          <p:cNvPicPr>
            <a:picLocks noChangeAspect="1"/>
          </p:cNvPicPr>
          <p:nvPr/>
        </p:nvPicPr>
        <p:blipFill>
          <a:blip r:embed="rId1"/>
          <a:stretch>
            <a:fillRect/>
          </a:stretch>
        </p:blipFill>
        <p:spPr>
          <a:xfrm>
            <a:off x="0" y="0"/>
            <a:ext cx="1588008" cy="1267968"/>
          </a:xfrm>
          <a:prstGeom prst="rect">
            <a:avLst/>
          </a:prstGeom>
        </p:spPr>
      </p:pic>
      <p:pic>
        <p:nvPicPr>
          <p:cNvPr id="3" name="Image 1" descr="a/s1_people.png">    </p:cNvPr>
          <p:cNvPicPr>
            <a:picLocks noChangeAspect="1"/>
          </p:cNvPicPr>
          <p:nvPr/>
        </p:nvPicPr>
        <p:blipFill>
          <a:blip r:embed="rId2"/>
          <a:stretch>
            <a:fillRect/>
          </a:stretch>
        </p:blipFill>
        <p:spPr>
          <a:xfrm>
            <a:off x="0" y="1267968"/>
            <a:ext cx="5586984" cy="5590032"/>
          </a:xfrm>
          <a:prstGeom prst="rect">
            <a:avLst/>
          </a:prstGeom>
        </p:spPr>
      </p:pic>
      <p:pic>
        <p:nvPicPr>
          <p:cNvPr id="4" name="Image 2" descr="a/logo.png">    </p:cNvPr>
          <p:cNvPicPr>
            <a:picLocks noChangeAspect="1"/>
          </p:cNvPicPr>
          <p:nvPr/>
        </p:nvPicPr>
        <p:blipFill>
          <a:blip r:embed="rId3"/>
          <a:stretch>
            <a:fillRect/>
          </a:stretch>
        </p:blipFill>
        <p:spPr>
          <a:xfrm>
            <a:off x="6583680" y="109728"/>
            <a:ext cx="4937760" cy="1429122"/>
          </a:xfrm>
          <a:prstGeom prst="rect">
            <a:avLst/>
          </a:prstGeom>
        </p:spPr>
      </p:pic>
      <p:sp>
        <p:nvSpPr>
          <p:cNvPr id="5" name="Text 0"/>
          <p:cNvSpPr/>
          <p:nvPr/>
        </p:nvSpPr>
        <p:spPr>
          <a:xfrm>
            <a:off x="5989320" y="2011680"/>
            <a:ext cx="5852160" cy="1737360"/>
          </a:xfrm>
          <a:prstGeom prst="rect">
            <a:avLst/>
          </a:prstGeom>
          <a:noFill/>
          <a:ln/>
        </p:spPr>
        <p:txBody>
          <a:bodyPr wrap="square" lIns="0" tIns="0" rIns="0" bIns="0" rtlCol="0" anchor="ctr"/>
          <a:lstStyle/>
          <a:p>
            <a:pPr algn="ctr" indent="0" marL="0">
              <a:buNone/>
            </a:pPr>
            <a:r>
              <a:rPr lang="en-US" sz="3400" b="1" dirty="0">
                <a:solidFill>
                  <a:srgbClr val="2C4A9A"/>
                </a:solidFill>
                <a:latin typeface="Arial" pitchFamily="34" charset="0"/>
                <a:ea typeface="Arial" pitchFamily="34" charset="-122"/>
                <a:cs typeface="Arial" pitchFamily="34" charset="-120"/>
              </a:rPr>
              <a:t>STRATEGIC HRM RECOMMENDATIONS FOR HEALTHCONNECT UK</a:t>
            </a:r>
            <a:endParaRPr lang="en-US" sz="3400" dirty="0"/>
          </a:p>
        </p:txBody>
      </p:sp>
      <p:sp>
        <p:nvSpPr>
          <p:cNvPr id="6" name="Text 1"/>
          <p:cNvSpPr/>
          <p:nvPr/>
        </p:nvSpPr>
        <p:spPr>
          <a:xfrm>
            <a:off x="6263640" y="3977640"/>
            <a:ext cx="5577840" cy="2103120"/>
          </a:xfrm>
          <a:prstGeom prst="rect">
            <a:avLst/>
          </a:prstGeom>
          <a:noFill/>
          <a:ln/>
        </p:spPr>
        <p:txBody>
          <a:bodyPr wrap="square" lIns="0" tIns="0" rIns="0" bIns="0" rtlCol="0" anchor="t"/>
          <a:lstStyle/>
          <a:p>
            <a:pPr indent="0" marL="0">
              <a:spcAft>
                <a:spcPts val="300"/>
              </a:spcAft>
              <a:buNone/>
            </a:pPr>
            <a:r>
              <a:rPr lang="en-US" sz="1500" dirty="0">
                <a:solidFill>
                  <a:srgbClr val="2B2F38"/>
                </a:solidFill>
                <a:latin typeface="Arial" pitchFamily="34" charset="0"/>
                <a:ea typeface="Arial" pitchFamily="34" charset="-122"/>
                <a:cs typeface="Arial" pitchFamily="34" charset="-120"/>
              </a:rPr>
              <a:t>Student Name: Anastasija Jevstafjeva</a:t>
            </a:r>
            <a:endParaRPr lang="en-US" sz="1500" dirty="0"/>
          </a:p>
          <a:p>
            <a:pPr indent="0" marL="0">
              <a:spcAft>
                <a:spcPts val="300"/>
              </a:spcAft>
              <a:buNone/>
            </a:pPr>
            <a:r>
              <a:rPr lang="en-US" sz="1500" dirty="0">
                <a:solidFill>
                  <a:srgbClr val="2B2F38"/>
                </a:solidFill>
                <a:latin typeface="Arial" pitchFamily="34" charset="0"/>
                <a:ea typeface="Arial" pitchFamily="34" charset="-122"/>
                <a:cs typeface="Arial" pitchFamily="34" charset="-120"/>
              </a:rPr>
              <a:t>Student ID: 2512396</a:t>
            </a:r>
            <a:endParaRPr lang="en-US" sz="1500" dirty="0"/>
          </a:p>
          <a:p>
            <a:pPr indent="0" marL="0">
              <a:spcAft>
                <a:spcPts val="300"/>
              </a:spcAft>
              <a:buNone/>
            </a:pPr>
            <a:r>
              <a:rPr lang="en-US" sz="1500" dirty="0">
                <a:solidFill>
                  <a:srgbClr val="2B2F38"/>
                </a:solidFill>
                <a:latin typeface="Arial" pitchFamily="34" charset="0"/>
                <a:ea typeface="Arial" pitchFamily="34" charset="-122"/>
                <a:cs typeface="Arial" pitchFamily="34" charset="-120"/>
              </a:rPr>
              <a:t>Module: Developing and Managing Individuals and Teams</a:t>
            </a:r>
            <a:endParaRPr lang="en-US" sz="1500" dirty="0"/>
          </a:p>
          <a:p>
            <a:pPr indent="0" marL="0">
              <a:spcAft>
                <a:spcPts val="300"/>
              </a:spcAft>
              <a:buNone/>
            </a:pPr>
            <a:r>
              <a:rPr lang="en-US" sz="1500" dirty="0">
                <a:solidFill>
                  <a:srgbClr val="2B2F38"/>
                </a:solidFill>
                <a:latin typeface="Arial" pitchFamily="34" charset="0"/>
                <a:ea typeface="Arial" pitchFamily="34" charset="-122"/>
                <a:cs typeface="Arial" pitchFamily="34" charset="-120"/>
              </a:rPr>
              <a:t>Module code: LCLM5002_LON</a:t>
            </a:r>
            <a:endParaRPr lang="en-US" sz="1500" dirty="0"/>
          </a:p>
          <a:p>
            <a:pPr indent="0" marL="0">
              <a:spcAft>
                <a:spcPts val="300"/>
              </a:spcAft>
              <a:buNone/>
            </a:pPr>
            <a:r>
              <a:rPr lang="en-US" sz="1500" dirty="0">
                <a:solidFill>
                  <a:srgbClr val="2B2F38"/>
                </a:solidFill>
                <a:latin typeface="Arial" pitchFamily="34" charset="0"/>
                <a:ea typeface="Arial" pitchFamily="34" charset="-122"/>
                <a:cs typeface="Arial" pitchFamily="34" charset="-120"/>
              </a:rPr>
              <a:t>Lecturers: Amer Kareem, Samson Oladejo</a:t>
            </a:r>
            <a:endParaRPr lang="en-US" sz="1500" dirty="0"/>
          </a:p>
          <a:p>
            <a:pPr indent="0" marL="0">
              <a:spcAft>
                <a:spcPts val="300"/>
              </a:spcAft>
              <a:buNone/>
            </a:pPr>
            <a:r>
              <a:rPr lang="en-US" sz="1500" dirty="0">
                <a:solidFill>
                  <a:srgbClr val="2B2F38"/>
                </a:solidFill>
                <a:latin typeface="Arial" pitchFamily="34" charset="0"/>
                <a:ea typeface="Arial" pitchFamily="34" charset="-122"/>
                <a:cs typeface="Arial" pitchFamily="34" charset="-120"/>
              </a:rPr>
              <a:t>BA (Hons) Leadership and Management Skills for Workplace</a:t>
            </a:r>
            <a:endParaRPr lang="en-US" sz="1500" dirty="0"/>
          </a:p>
        </p:txBody>
      </p:sp>
      <p:sp>
        <p:nvSpPr>
          <p:cNvPr id="7" name="Text 2"/>
          <p:cNvSpPr/>
          <p:nvPr/>
        </p:nvSpPr>
        <p:spPr>
          <a:xfrm>
            <a:off x="11384280" y="6172200"/>
            <a:ext cx="594360" cy="411480"/>
          </a:xfrm>
          <a:prstGeom prst="rect">
            <a:avLst/>
          </a:prstGeom>
          <a:noFill/>
          <a:ln/>
        </p:spPr>
        <p:txBody>
          <a:bodyPr wrap="square" lIns="0" tIns="0" rIns="0" bIns="0" rtlCol="0" anchor="ctr"/>
          <a:lstStyle/>
          <a:p>
            <a:pPr algn="r" indent="0" marL="0">
              <a:buNone/>
            </a:pPr>
            <a:r>
              <a:rPr lang="en-US" sz="2200" b="1" dirty="0">
                <a:solidFill>
                  <a:srgbClr val="2C4A9A"/>
                </a:solidFill>
                <a:latin typeface="Arial" pitchFamily="34" charset="0"/>
                <a:ea typeface="Arial" pitchFamily="34" charset="-122"/>
                <a:cs typeface="Arial" pitchFamily="34" charset="-120"/>
              </a:rPr>
              <a:t>1</a:t>
            </a:r>
            <a:endParaRPr lang="en-US" sz="2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548640" y="274320"/>
            <a:ext cx="10698480" cy="731520"/>
          </a:xfrm>
          <a:prstGeom prst="rect">
            <a:avLst/>
          </a:prstGeom>
          <a:noFill/>
          <a:ln/>
        </p:spPr>
        <p:txBody>
          <a:bodyPr wrap="square" lIns="0" tIns="0" rIns="0" bIns="0" rtlCol="0" anchor="ctr"/>
          <a:lstStyle/>
          <a:p>
            <a:pPr algn="ctr" indent="0" marL="0">
              <a:buNone/>
            </a:pPr>
            <a:r>
              <a:rPr lang="en-US" sz="2800" b="1" dirty="0">
                <a:solidFill>
                  <a:srgbClr val="2C4A9A"/>
                </a:solidFill>
                <a:latin typeface="Arial" pitchFamily="34" charset="0"/>
                <a:ea typeface="Arial" pitchFamily="34" charset="-122"/>
                <a:cs typeface="Arial" pitchFamily="34" charset="-120"/>
              </a:rPr>
              <a:t>HEALTHCONNECT UK: OVERVIEW AND CHALLENGES</a:t>
            </a:r>
            <a:endParaRPr lang="en-US" sz="2800" dirty="0"/>
          </a:p>
        </p:txBody>
      </p:sp>
      <p:sp>
        <p:nvSpPr>
          <p:cNvPr id="3" name="Text 1"/>
          <p:cNvSpPr/>
          <p:nvPr/>
        </p:nvSpPr>
        <p:spPr>
          <a:xfrm>
            <a:off x="11384280" y="201168"/>
            <a:ext cx="594360" cy="411480"/>
          </a:xfrm>
          <a:prstGeom prst="rect">
            <a:avLst/>
          </a:prstGeom>
          <a:noFill/>
          <a:ln/>
        </p:spPr>
        <p:txBody>
          <a:bodyPr wrap="square" lIns="0" tIns="0" rIns="0" bIns="0" rtlCol="0" anchor="ctr"/>
          <a:lstStyle/>
          <a:p>
            <a:pPr algn="r" indent="0" marL="0">
              <a:buNone/>
            </a:pPr>
            <a:r>
              <a:rPr lang="en-US" sz="1800" b="1" dirty="0">
                <a:solidFill>
                  <a:srgbClr val="2C4A9A"/>
                </a:solidFill>
                <a:latin typeface="Arial" pitchFamily="34" charset="0"/>
                <a:ea typeface="Arial" pitchFamily="34" charset="-122"/>
                <a:cs typeface="Arial" pitchFamily="34" charset="-120"/>
              </a:rPr>
              <a:t>2</a:t>
            </a:r>
            <a:endParaRPr lang="en-US" sz="1800" dirty="0"/>
          </a:p>
        </p:txBody>
      </p:sp>
      <p:sp>
        <p:nvSpPr>
          <p:cNvPr id="4" name="Shape 2"/>
          <p:cNvSpPr/>
          <p:nvPr/>
        </p:nvSpPr>
        <p:spPr>
          <a:xfrm>
            <a:off x="548640" y="1188720"/>
            <a:ext cx="11064240" cy="777240"/>
          </a:xfrm>
          <a:prstGeom prst="roundRect">
            <a:avLst>
              <a:gd name="adj" fmla="val 14118"/>
            </a:avLst>
          </a:prstGeom>
          <a:solidFill>
            <a:srgbClr val="EEF2FB"/>
          </a:solidFill>
          <a:ln w="12700">
            <a:solidFill>
              <a:srgbClr val="EEF2FB"/>
            </a:solidFill>
            <a:prstDash val="solid"/>
          </a:ln>
        </p:spPr>
      </p:sp>
      <p:sp>
        <p:nvSpPr>
          <p:cNvPr id="5" name="Text 3"/>
          <p:cNvSpPr/>
          <p:nvPr/>
        </p:nvSpPr>
        <p:spPr>
          <a:xfrm>
            <a:off x="777240" y="1261872"/>
            <a:ext cx="10607040" cy="640080"/>
          </a:xfrm>
          <a:prstGeom prst="rect">
            <a:avLst/>
          </a:prstGeom>
          <a:noFill/>
          <a:ln/>
        </p:spPr>
        <p:txBody>
          <a:bodyPr wrap="square" lIns="0" tIns="0" rIns="0" bIns="0" rtlCol="0" anchor="ctr"/>
          <a:lstStyle/>
          <a:p>
            <a:pPr algn="l" indent="0" marL="0">
              <a:buNone/>
            </a:pPr>
            <a:r>
              <a:rPr lang="en-US" sz="1600" b="1" dirty="0">
                <a:solidFill>
                  <a:srgbClr val="2C4A9A"/>
                </a:solidFill>
                <a:latin typeface="Arial" pitchFamily="34" charset="0"/>
                <a:ea typeface="Arial" pitchFamily="34" charset="-122"/>
                <a:cs typeface="Arial" pitchFamily="34" charset="-120"/>
              </a:rPr>
              <a:t>Who we are: </a:t>
            </a:r>
            <a:r>
              <a:rPr lang="en-US" sz="1600" dirty="0">
                <a:solidFill>
                  <a:srgbClr val="2B2F38"/>
                </a:solidFill>
                <a:latin typeface="Arial" pitchFamily="34" charset="0"/>
                <a:ea typeface="Arial" pitchFamily="34" charset="-122"/>
                <a:cs typeface="Arial" pitchFamily="34" charset="-120"/>
              </a:rPr>
              <a:t>a fast-growing UK digital healthcare organisation providing virtual consultations, remote patient monitoring and digital healthcare services.</a:t>
            </a:r>
            <a:endParaRPr lang="en-US" sz="1600" dirty="0"/>
          </a:p>
        </p:txBody>
      </p:sp>
      <p:sp>
        <p:nvSpPr>
          <p:cNvPr id="6" name="Text 4"/>
          <p:cNvSpPr/>
          <p:nvPr/>
        </p:nvSpPr>
        <p:spPr>
          <a:xfrm>
            <a:off x="548640" y="2148840"/>
            <a:ext cx="7315200" cy="411480"/>
          </a:xfrm>
          <a:prstGeom prst="rect">
            <a:avLst/>
          </a:prstGeom>
          <a:noFill/>
          <a:ln/>
        </p:spPr>
        <p:txBody>
          <a:bodyPr wrap="square" lIns="0" tIns="0" rIns="0" bIns="0" rtlCol="0" anchor="ctr"/>
          <a:lstStyle/>
          <a:p>
            <a:pPr algn="l" indent="0" marL="0">
              <a:buNone/>
            </a:pPr>
            <a:r>
              <a:rPr lang="en-US" sz="2000" b="1" dirty="0">
                <a:solidFill>
                  <a:srgbClr val="2C4A9A"/>
                </a:solidFill>
                <a:latin typeface="Arial" pitchFamily="34" charset="0"/>
                <a:ea typeface="Arial" pitchFamily="34" charset="-122"/>
                <a:cs typeface="Arial" pitchFamily="34" charset="-120"/>
              </a:rPr>
              <a:t>Current workforce challenges</a:t>
            </a:r>
            <a:endParaRPr lang="en-US" sz="2000" dirty="0"/>
          </a:p>
        </p:txBody>
      </p:sp>
      <p:sp>
        <p:nvSpPr>
          <p:cNvPr id="7" name="Shape 5"/>
          <p:cNvSpPr/>
          <p:nvPr/>
        </p:nvSpPr>
        <p:spPr>
          <a:xfrm>
            <a:off x="548640" y="2651760"/>
            <a:ext cx="2594610" cy="1143000"/>
          </a:xfrm>
          <a:prstGeom prst="roundRect">
            <a:avLst>
              <a:gd name="adj" fmla="val 9600"/>
            </a:avLst>
          </a:prstGeom>
          <a:solidFill>
            <a:srgbClr val="FFFFFF"/>
          </a:solidFill>
          <a:ln w="12700">
            <a:solidFill>
              <a:srgbClr val="DADDE3"/>
            </a:solidFill>
            <a:prstDash val="solid"/>
          </a:ln>
        </p:spPr>
      </p:sp>
      <p:sp>
        <p:nvSpPr>
          <p:cNvPr id="8" name="Text 6"/>
          <p:cNvSpPr/>
          <p:nvPr/>
        </p:nvSpPr>
        <p:spPr>
          <a:xfrm>
            <a:off x="658368" y="2724912"/>
            <a:ext cx="2375154" cy="99669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Recruitment</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Hard to attract skilled healthcare and technology professionals</a:t>
            </a:r>
            <a:endParaRPr lang="en-US" sz="1500" dirty="0"/>
          </a:p>
        </p:txBody>
      </p:sp>
      <p:sp>
        <p:nvSpPr>
          <p:cNvPr id="9" name="Shape 7"/>
          <p:cNvSpPr/>
          <p:nvPr/>
        </p:nvSpPr>
        <p:spPr>
          <a:xfrm>
            <a:off x="3371850" y="2651760"/>
            <a:ext cx="2594610" cy="1143000"/>
          </a:xfrm>
          <a:prstGeom prst="roundRect">
            <a:avLst>
              <a:gd name="adj" fmla="val 9600"/>
            </a:avLst>
          </a:prstGeom>
          <a:solidFill>
            <a:srgbClr val="FFFFFF"/>
          </a:solidFill>
          <a:ln w="12700">
            <a:solidFill>
              <a:srgbClr val="DADDE3"/>
            </a:solidFill>
            <a:prstDash val="solid"/>
          </a:ln>
        </p:spPr>
      </p:sp>
      <p:sp>
        <p:nvSpPr>
          <p:cNvPr id="10" name="Text 8"/>
          <p:cNvSpPr/>
          <p:nvPr/>
        </p:nvSpPr>
        <p:spPr>
          <a:xfrm>
            <a:off x="3481578" y="2724912"/>
            <a:ext cx="2375154" cy="99669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Turnover</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More employees are leaving the organisation</a:t>
            </a:r>
            <a:endParaRPr lang="en-US" sz="1500" dirty="0"/>
          </a:p>
        </p:txBody>
      </p:sp>
      <p:sp>
        <p:nvSpPr>
          <p:cNvPr id="11" name="Shape 9"/>
          <p:cNvSpPr/>
          <p:nvPr/>
        </p:nvSpPr>
        <p:spPr>
          <a:xfrm>
            <a:off x="6195060" y="2651760"/>
            <a:ext cx="2594610" cy="1143000"/>
          </a:xfrm>
          <a:prstGeom prst="roundRect">
            <a:avLst>
              <a:gd name="adj" fmla="val 9600"/>
            </a:avLst>
          </a:prstGeom>
          <a:solidFill>
            <a:srgbClr val="FFFFFF"/>
          </a:solidFill>
          <a:ln w="12700">
            <a:solidFill>
              <a:srgbClr val="DADDE3"/>
            </a:solidFill>
            <a:prstDash val="solid"/>
          </a:ln>
        </p:spPr>
      </p:sp>
      <p:sp>
        <p:nvSpPr>
          <p:cNvPr id="12" name="Text 10"/>
          <p:cNvSpPr/>
          <p:nvPr/>
        </p:nvSpPr>
        <p:spPr>
          <a:xfrm>
            <a:off x="6304788" y="2724912"/>
            <a:ext cx="2375154" cy="99669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Wellbeing</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Stress and burnout concerns among staff</a:t>
            </a:r>
            <a:endParaRPr lang="en-US" sz="1500" dirty="0"/>
          </a:p>
        </p:txBody>
      </p:sp>
      <p:sp>
        <p:nvSpPr>
          <p:cNvPr id="13" name="Shape 11"/>
          <p:cNvSpPr/>
          <p:nvPr/>
        </p:nvSpPr>
        <p:spPr>
          <a:xfrm>
            <a:off x="9018270" y="2651760"/>
            <a:ext cx="2594610" cy="1143000"/>
          </a:xfrm>
          <a:prstGeom prst="roundRect">
            <a:avLst>
              <a:gd name="adj" fmla="val 9600"/>
            </a:avLst>
          </a:prstGeom>
          <a:solidFill>
            <a:srgbClr val="FFFFFF"/>
          </a:solidFill>
          <a:ln w="12700">
            <a:solidFill>
              <a:srgbClr val="DADDE3"/>
            </a:solidFill>
            <a:prstDash val="solid"/>
          </a:ln>
        </p:spPr>
      </p:sp>
      <p:sp>
        <p:nvSpPr>
          <p:cNvPr id="14" name="Text 12"/>
          <p:cNvSpPr/>
          <p:nvPr/>
        </p:nvSpPr>
        <p:spPr>
          <a:xfrm>
            <a:off x="9127998" y="2724912"/>
            <a:ext cx="2375154" cy="99669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Digital skills</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Skills shortages in digital healthcare technologies</a:t>
            </a:r>
            <a:endParaRPr lang="en-US" sz="1500" dirty="0"/>
          </a:p>
        </p:txBody>
      </p:sp>
      <p:sp>
        <p:nvSpPr>
          <p:cNvPr id="15" name="Shape 13"/>
          <p:cNvSpPr/>
          <p:nvPr/>
        </p:nvSpPr>
        <p:spPr>
          <a:xfrm>
            <a:off x="3840480" y="4023360"/>
            <a:ext cx="2438400" cy="1143000"/>
          </a:xfrm>
          <a:prstGeom prst="roundRect">
            <a:avLst>
              <a:gd name="adj" fmla="val 9600"/>
            </a:avLst>
          </a:prstGeom>
          <a:solidFill>
            <a:srgbClr val="FFFFFF"/>
          </a:solidFill>
          <a:ln w="12700">
            <a:solidFill>
              <a:srgbClr val="DADDE3"/>
            </a:solidFill>
            <a:prstDash val="solid"/>
          </a:ln>
        </p:spPr>
      </p:sp>
      <p:sp>
        <p:nvSpPr>
          <p:cNvPr id="16" name="Text 14"/>
          <p:cNvSpPr/>
          <p:nvPr/>
        </p:nvSpPr>
        <p:spPr>
          <a:xfrm>
            <a:off x="3950208" y="4096512"/>
            <a:ext cx="2218944" cy="99669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Engagement</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Lower employee engagement</a:t>
            </a:r>
            <a:endParaRPr lang="en-US" sz="1500" dirty="0"/>
          </a:p>
        </p:txBody>
      </p:sp>
      <p:sp>
        <p:nvSpPr>
          <p:cNvPr id="17" name="Shape 15"/>
          <p:cNvSpPr/>
          <p:nvPr/>
        </p:nvSpPr>
        <p:spPr>
          <a:xfrm>
            <a:off x="6507480" y="4023360"/>
            <a:ext cx="2438400" cy="1143000"/>
          </a:xfrm>
          <a:prstGeom prst="roundRect">
            <a:avLst>
              <a:gd name="adj" fmla="val 9600"/>
            </a:avLst>
          </a:prstGeom>
          <a:solidFill>
            <a:srgbClr val="FFFFFF"/>
          </a:solidFill>
          <a:ln w="12700">
            <a:solidFill>
              <a:srgbClr val="DADDE3"/>
            </a:solidFill>
            <a:prstDash val="solid"/>
          </a:ln>
        </p:spPr>
      </p:sp>
      <p:sp>
        <p:nvSpPr>
          <p:cNvPr id="18" name="Text 16"/>
          <p:cNvSpPr/>
          <p:nvPr/>
        </p:nvSpPr>
        <p:spPr>
          <a:xfrm>
            <a:off x="6617208" y="4096512"/>
            <a:ext cx="2218944" cy="99669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Teamwork</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Challenges managing multidisciplinary teams</a:t>
            </a:r>
            <a:endParaRPr lang="en-US" sz="1500" dirty="0"/>
          </a:p>
        </p:txBody>
      </p:sp>
      <p:sp>
        <p:nvSpPr>
          <p:cNvPr id="19" name="Shape 17"/>
          <p:cNvSpPr/>
          <p:nvPr/>
        </p:nvSpPr>
        <p:spPr>
          <a:xfrm>
            <a:off x="9174480" y="4023360"/>
            <a:ext cx="2438400" cy="1143000"/>
          </a:xfrm>
          <a:prstGeom prst="roundRect">
            <a:avLst>
              <a:gd name="adj" fmla="val 9600"/>
            </a:avLst>
          </a:prstGeom>
          <a:solidFill>
            <a:srgbClr val="FFFFFF"/>
          </a:solidFill>
          <a:ln w="12700">
            <a:solidFill>
              <a:srgbClr val="DADDE3"/>
            </a:solidFill>
            <a:prstDash val="solid"/>
          </a:ln>
        </p:spPr>
      </p:sp>
      <p:sp>
        <p:nvSpPr>
          <p:cNvPr id="20" name="Text 18"/>
          <p:cNvSpPr/>
          <p:nvPr/>
        </p:nvSpPr>
        <p:spPr>
          <a:xfrm>
            <a:off x="9284208" y="4096512"/>
            <a:ext cx="2218944" cy="99669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Leadership</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Gaps in leadership development</a:t>
            </a:r>
            <a:endParaRPr lang="en-US" sz="1500" dirty="0"/>
          </a:p>
        </p:txBody>
      </p:sp>
      <p:sp>
        <p:nvSpPr>
          <p:cNvPr id="21" name="Text 19"/>
          <p:cNvSpPr/>
          <p:nvPr/>
        </p:nvSpPr>
        <p:spPr>
          <a:xfrm>
            <a:off x="3840480" y="5440680"/>
            <a:ext cx="7772400" cy="640080"/>
          </a:xfrm>
          <a:prstGeom prst="rect">
            <a:avLst/>
          </a:prstGeom>
          <a:noFill/>
          <a:ln/>
        </p:spPr>
        <p:txBody>
          <a:bodyPr wrap="square" lIns="0" tIns="0" rIns="0" bIns="0" rtlCol="0" anchor="t"/>
          <a:lstStyle/>
          <a:p>
            <a:pPr algn="l" indent="0" marL="0">
              <a:buNone/>
            </a:pPr>
            <a:r>
              <a:rPr lang="en-US" sz="1500" b="1" dirty="0">
                <a:solidFill>
                  <a:srgbClr val="2C4A9A"/>
                </a:solidFill>
                <a:latin typeface="Arial" pitchFamily="34" charset="0"/>
                <a:ea typeface="Arial" pitchFamily="34" charset="-122"/>
                <a:cs typeface="Arial" pitchFamily="34" charset="-120"/>
              </a:rPr>
              <a:t>Board question: </a:t>
            </a:r>
            <a:r>
              <a:rPr lang="en-US" sz="1500" dirty="0">
                <a:solidFill>
                  <a:srgbClr val="2B2F38"/>
                </a:solidFill>
                <a:latin typeface="Arial" pitchFamily="34" charset="0"/>
                <a:ea typeface="Arial" pitchFamily="34" charset="-122"/>
                <a:cs typeface="Arial" pitchFamily="34" charset="-120"/>
              </a:rPr>
              <a:t>how can HRM help us attract, develop, motivate and retain staff while the organisation grows?</a:t>
            </a:r>
            <a:endParaRPr lang="en-US" sz="1500" dirty="0"/>
          </a:p>
        </p:txBody>
      </p:sp>
      <p:pic>
        <p:nvPicPr>
          <p:cNvPr id="22" name="Image 0" descr="a/s2_people.png">    </p:cNvPr>
          <p:cNvPicPr>
            <a:picLocks noChangeAspect="1"/>
          </p:cNvPicPr>
          <p:nvPr/>
        </p:nvPicPr>
        <p:blipFill>
          <a:blip r:embed="rId1"/>
          <a:stretch>
            <a:fillRect/>
          </a:stretch>
        </p:blipFill>
        <p:spPr>
          <a:xfrm>
            <a:off x="0" y="4413504"/>
            <a:ext cx="3593592" cy="244449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548640" y="274320"/>
            <a:ext cx="10698480" cy="731520"/>
          </a:xfrm>
          <a:prstGeom prst="rect">
            <a:avLst/>
          </a:prstGeom>
          <a:noFill/>
          <a:ln/>
        </p:spPr>
        <p:txBody>
          <a:bodyPr wrap="square" lIns="0" tIns="0" rIns="0" bIns="0" rtlCol="0" anchor="ctr"/>
          <a:lstStyle/>
          <a:p>
            <a:pPr algn="ctr" indent="0" marL="0">
              <a:buNone/>
            </a:pPr>
            <a:r>
              <a:rPr lang="en-US" sz="2800" b="1" dirty="0">
                <a:solidFill>
                  <a:srgbClr val="2C4A9A"/>
                </a:solidFill>
                <a:latin typeface="Arial" pitchFamily="34" charset="0"/>
                <a:ea typeface="Arial" pitchFamily="34" charset="-122"/>
                <a:cs typeface="Arial" pitchFamily="34" charset="-120"/>
              </a:rPr>
              <a:t>WHY HRM MATTERS FOR HEALTHCONNECT UK</a:t>
            </a:r>
            <a:endParaRPr lang="en-US" sz="2800" dirty="0"/>
          </a:p>
        </p:txBody>
      </p:sp>
      <p:sp>
        <p:nvSpPr>
          <p:cNvPr id="3" name="Text 1"/>
          <p:cNvSpPr/>
          <p:nvPr/>
        </p:nvSpPr>
        <p:spPr>
          <a:xfrm>
            <a:off x="11384280" y="201168"/>
            <a:ext cx="594360" cy="411480"/>
          </a:xfrm>
          <a:prstGeom prst="rect">
            <a:avLst/>
          </a:prstGeom>
          <a:noFill/>
          <a:ln/>
        </p:spPr>
        <p:txBody>
          <a:bodyPr wrap="square" lIns="0" tIns="0" rIns="0" bIns="0" rtlCol="0" anchor="ctr"/>
          <a:lstStyle/>
          <a:p>
            <a:pPr algn="r" indent="0" marL="0">
              <a:buNone/>
            </a:pPr>
            <a:r>
              <a:rPr lang="en-US" sz="1800" b="1" dirty="0">
                <a:solidFill>
                  <a:srgbClr val="2C4A9A"/>
                </a:solidFill>
                <a:latin typeface="Arial" pitchFamily="34" charset="0"/>
                <a:ea typeface="Arial" pitchFamily="34" charset="-122"/>
                <a:cs typeface="Arial" pitchFamily="34" charset="-120"/>
              </a:rPr>
              <a:t>3</a:t>
            </a:r>
            <a:endParaRPr lang="en-US" sz="1800" dirty="0"/>
          </a:p>
        </p:txBody>
      </p:sp>
      <p:sp>
        <p:nvSpPr>
          <p:cNvPr id="4" name="Shape 2"/>
          <p:cNvSpPr/>
          <p:nvPr/>
        </p:nvSpPr>
        <p:spPr>
          <a:xfrm>
            <a:off x="548640" y="1280160"/>
            <a:ext cx="3505200" cy="1600200"/>
          </a:xfrm>
          <a:prstGeom prst="roundRect">
            <a:avLst>
              <a:gd name="adj" fmla="val 6857"/>
            </a:avLst>
          </a:prstGeom>
          <a:solidFill>
            <a:srgbClr val="FFFFFF"/>
          </a:solidFill>
          <a:ln w="12700">
            <a:solidFill>
              <a:srgbClr val="DADDE3"/>
            </a:solidFill>
            <a:prstDash val="solid"/>
          </a:ln>
        </p:spPr>
      </p:sp>
      <p:sp>
        <p:nvSpPr>
          <p:cNvPr id="5" name="Text 3"/>
          <p:cNvSpPr/>
          <p:nvPr/>
        </p:nvSpPr>
        <p:spPr>
          <a:xfrm>
            <a:off x="658368" y="1353312"/>
            <a:ext cx="3285744" cy="1453896"/>
          </a:xfrm>
          <a:prstGeom prst="rect">
            <a:avLst/>
          </a:prstGeom>
          <a:noFill/>
          <a:ln/>
        </p:spPr>
        <p:txBody>
          <a:bodyPr wrap="square" lIns="50800" tIns="50800" rIns="50800" bIns="50800" rtlCol="0" anchor="t"/>
          <a:lstStyle/>
          <a:p>
            <a:pPr indent="0" marL="0">
              <a:buNone/>
            </a:pPr>
            <a:r>
              <a:rPr lang="en-US" sz="1800" b="1" dirty="0">
                <a:solidFill>
                  <a:srgbClr val="2B2F38"/>
                </a:solidFill>
                <a:latin typeface="Arial" pitchFamily="34" charset="0"/>
                <a:ea typeface="Arial" pitchFamily="34" charset="-122"/>
                <a:cs typeface="Arial" pitchFamily="34" charset="-120"/>
              </a:rPr>
              <a:t>Workforce</a:t>
            </a:r>
            <a:endParaRPr lang="en-US" sz="1800" dirty="0"/>
          </a:p>
          <a:p>
            <a:pPr indent="0" marL="0">
              <a:spcBef>
                <a:spcPts val="300"/>
              </a:spcBef>
              <a:buNone/>
            </a:pPr>
            <a:r>
              <a:rPr lang="en-US" sz="1600" dirty="0">
                <a:solidFill>
                  <a:srgbClr val="2B2F38"/>
                </a:solidFill>
                <a:latin typeface="Arial" pitchFamily="34" charset="0"/>
                <a:ea typeface="Arial" pitchFamily="34" charset="-122"/>
                <a:cs typeface="Arial" pitchFamily="34" charset="-120"/>
              </a:rPr>
              <a:t>Enough people with the right skills, in the right roles and shifts.</a:t>
            </a:r>
            <a:endParaRPr lang="en-US" sz="1800" dirty="0"/>
          </a:p>
        </p:txBody>
      </p:sp>
      <p:sp>
        <p:nvSpPr>
          <p:cNvPr id="6" name="Shape 4"/>
          <p:cNvSpPr/>
          <p:nvPr/>
        </p:nvSpPr>
        <p:spPr>
          <a:xfrm>
            <a:off x="4328160" y="1280160"/>
            <a:ext cx="3505200" cy="1600200"/>
          </a:xfrm>
          <a:prstGeom prst="roundRect">
            <a:avLst>
              <a:gd name="adj" fmla="val 6857"/>
            </a:avLst>
          </a:prstGeom>
          <a:solidFill>
            <a:srgbClr val="FFFFFF"/>
          </a:solidFill>
          <a:ln w="12700">
            <a:solidFill>
              <a:srgbClr val="DADDE3"/>
            </a:solidFill>
            <a:prstDash val="solid"/>
          </a:ln>
        </p:spPr>
      </p:sp>
      <p:sp>
        <p:nvSpPr>
          <p:cNvPr id="7" name="Text 5"/>
          <p:cNvSpPr/>
          <p:nvPr/>
        </p:nvSpPr>
        <p:spPr>
          <a:xfrm>
            <a:off x="4437888" y="1353312"/>
            <a:ext cx="3285744" cy="1453896"/>
          </a:xfrm>
          <a:prstGeom prst="rect">
            <a:avLst/>
          </a:prstGeom>
          <a:noFill/>
          <a:ln/>
        </p:spPr>
        <p:txBody>
          <a:bodyPr wrap="square" lIns="50800" tIns="50800" rIns="50800" bIns="50800" rtlCol="0" anchor="t"/>
          <a:lstStyle/>
          <a:p>
            <a:pPr indent="0" marL="0">
              <a:buNone/>
            </a:pPr>
            <a:r>
              <a:rPr lang="en-US" sz="1800" b="1" dirty="0">
                <a:solidFill>
                  <a:srgbClr val="2B2F38"/>
                </a:solidFill>
                <a:latin typeface="Arial" pitchFamily="34" charset="0"/>
                <a:ea typeface="Arial" pitchFamily="34" charset="-122"/>
                <a:cs typeface="Arial" pitchFamily="34" charset="-120"/>
              </a:rPr>
              <a:t>Experience</a:t>
            </a:r>
            <a:endParaRPr lang="en-US" sz="1800" dirty="0"/>
          </a:p>
          <a:p>
            <a:pPr indent="0" marL="0">
              <a:spcBef>
                <a:spcPts val="300"/>
              </a:spcBef>
              <a:buNone/>
            </a:pPr>
            <a:r>
              <a:rPr lang="en-US" sz="1600" dirty="0">
                <a:solidFill>
                  <a:srgbClr val="2B2F38"/>
                </a:solidFill>
                <a:latin typeface="Arial" pitchFamily="34" charset="0"/>
                <a:ea typeface="Arial" pitchFamily="34" charset="-122"/>
                <a:cs typeface="Arial" pitchFamily="34" charset="-120"/>
              </a:rPr>
              <a:t>Fair treatment, safe workloads, development and supportive managers.</a:t>
            </a:r>
            <a:endParaRPr lang="en-US" sz="1800" dirty="0"/>
          </a:p>
        </p:txBody>
      </p:sp>
      <p:sp>
        <p:nvSpPr>
          <p:cNvPr id="8" name="Shape 6"/>
          <p:cNvSpPr/>
          <p:nvPr/>
        </p:nvSpPr>
        <p:spPr>
          <a:xfrm>
            <a:off x="8107680" y="1280160"/>
            <a:ext cx="3505200" cy="1600200"/>
          </a:xfrm>
          <a:prstGeom prst="roundRect">
            <a:avLst>
              <a:gd name="adj" fmla="val 6857"/>
            </a:avLst>
          </a:prstGeom>
          <a:solidFill>
            <a:srgbClr val="FFFFFF"/>
          </a:solidFill>
          <a:ln w="12700">
            <a:solidFill>
              <a:srgbClr val="DADDE3"/>
            </a:solidFill>
            <a:prstDash val="solid"/>
          </a:ln>
        </p:spPr>
      </p:sp>
      <p:sp>
        <p:nvSpPr>
          <p:cNvPr id="9" name="Text 7"/>
          <p:cNvSpPr/>
          <p:nvPr/>
        </p:nvSpPr>
        <p:spPr>
          <a:xfrm>
            <a:off x="8217408" y="1353312"/>
            <a:ext cx="3285744" cy="1453896"/>
          </a:xfrm>
          <a:prstGeom prst="rect">
            <a:avLst/>
          </a:prstGeom>
          <a:noFill/>
          <a:ln/>
        </p:spPr>
        <p:txBody>
          <a:bodyPr wrap="square" lIns="50800" tIns="50800" rIns="50800" bIns="50800" rtlCol="0" anchor="t"/>
          <a:lstStyle/>
          <a:p>
            <a:pPr indent="0" marL="0">
              <a:buNone/>
            </a:pPr>
            <a:r>
              <a:rPr lang="en-US" sz="1800" b="1" dirty="0">
                <a:solidFill>
                  <a:srgbClr val="2B2F38"/>
                </a:solidFill>
                <a:latin typeface="Arial" pitchFamily="34" charset="0"/>
                <a:ea typeface="Arial" pitchFamily="34" charset="-122"/>
                <a:cs typeface="Arial" pitchFamily="34" charset="-120"/>
              </a:rPr>
              <a:t>Service</a:t>
            </a:r>
            <a:endParaRPr lang="en-US" sz="1800" dirty="0"/>
          </a:p>
          <a:p>
            <a:pPr indent="0" marL="0">
              <a:spcBef>
                <a:spcPts val="300"/>
              </a:spcBef>
              <a:buNone/>
            </a:pPr>
            <a:r>
              <a:rPr lang="en-US" sz="1600" dirty="0">
                <a:solidFill>
                  <a:srgbClr val="2B2F38"/>
                </a:solidFill>
                <a:latin typeface="Arial" pitchFamily="34" charset="0"/>
                <a:ea typeface="Arial" pitchFamily="34" charset="-122"/>
                <a:cs typeface="Arial" pitchFamily="34" charset="-120"/>
              </a:rPr>
              <a:t>Continuity, safe practice, good communication and a reliable patient experience.</a:t>
            </a:r>
            <a:endParaRPr lang="en-US" sz="1800" dirty="0"/>
          </a:p>
        </p:txBody>
      </p:sp>
      <p:sp>
        <p:nvSpPr>
          <p:cNvPr id="10" name="Text 8"/>
          <p:cNvSpPr/>
          <p:nvPr/>
        </p:nvSpPr>
        <p:spPr>
          <a:xfrm>
            <a:off x="548640" y="3154680"/>
            <a:ext cx="11064240" cy="685800"/>
          </a:xfrm>
          <a:prstGeom prst="rect">
            <a:avLst/>
          </a:prstGeom>
          <a:noFill/>
          <a:ln/>
        </p:spPr>
        <p:txBody>
          <a:bodyPr wrap="square" lIns="0" tIns="0" rIns="0" bIns="0" rtlCol="0" anchor="t"/>
          <a:lstStyle/>
          <a:p>
            <a:pPr algn="l" indent="0" marL="0">
              <a:buNone/>
            </a:pPr>
            <a:r>
              <a:rPr lang="en-US" sz="1600" dirty="0">
                <a:solidFill>
                  <a:srgbClr val="2B2F38"/>
                </a:solidFill>
                <a:latin typeface="Arial" pitchFamily="34" charset="0"/>
                <a:ea typeface="Arial" pitchFamily="34" charset="-122"/>
                <a:cs typeface="Arial" pitchFamily="34" charset="-120"/>
              </a:rPr>
              <a:t>Strategic HRM means aligning people practices with organisational goals, not running separate HR activities (Wright and McMahan, 1992).</a:t>
            </a:r>
            <a:endParaRPr lang="en-US" sz="1600" dirty="0"/>
          </a:p>
        </p:txBody>
      </p:sp>
      <p:sp>
        <p:nvSpPr>
          <p:cNvPr id="11" name="Shape 9"/>
          <p:cNvSpPr/>
          <p:nvPr/>
        </p:nvSpPr>
        <p:spPr>
          <a:xfrm>
            <a:off x="4023360" y="4023360"/>
            <a:ext cx="7589520" cy="1417320"/>
          </a:xfrm>
          <a:prstGeom prst="roundRect">
            <a:avLst>
              <a:gd name="adj" fmla="val 7742"/>
            </a:avLst>
          </a:prstGeom>
          <a:solidFill>
            <a:srgbClr val="EEF2FB"/>
          </a:solidFill>
          <a:ln w="12700">
            <a:solidFill>
              <a:srgbClr val="EEF2FB"/>
            </a:solidFill>
            <a:prstDash val="solid"/>
          </a:ln>
        </p:spPr>
      </p:sp>
      <p:sp>
        <p:nvSpPr>
          <p:cNvPr id="12" name="Text 10"/>
          <p:cNvSpPr/>
          <p:nvPr/>
        </p:nvSpPr>
        <p:spPr>
          <a:xfrm>
            <a:off x="4251960" y="4114800"/>
            <a:ext cx="7132320" cy="1234440"/>
          </a:xfrm>
          <a:prstGeom prst="rect">
            <a:avLst/>
          </a:prstGeom>
          <a:noFill/>
          <a:ln/>
        </p:spPr>
        <p:txBody>
          <a:bodyPr wrap="square" lIns="0" tIns="0" rIns="0" bIns="0" rtlCol="0" anchor="ctr"/>
          <a:lstStyle/>
          <a:p>
            <a:pPr algn="l" indent="0" marL="0">
              <a:buNone/>
            </a:pPr>
            <a:r>
              <a:rPr lang="en-US" sz="1600" b="1" dirty="0">
                <a:solidFill>
                  <a:srgbClr val="2C4A9A"/>
                </a:solidFill>
                <a:latin typeface="Arial" pitchFamily="34" charset="0"/>
                <a:ea typeface="Arial" pitchFamily="34" charset="-122"/>
                <a:cs typeface="Arial" pitchFamily="34" charset="-120"/>
              </a:rPr>
              <a:t>For HealthConnect UK</a:t>
            </a:r>
            <a:endParaRPr lang="en-US" sz="1400" dirty="0"/>
          </a:p>
          <a:p>
            <a:pPr algn="l" indent="0" marL="0">
              <a:buNone/>
            </a:pPr>
            <a:r>
              <a:rPr lang="en-US" sz="1400" dirty="0">
                <a:solidFill>
                  <a:srgbClr val="2B2F38"/>
                </a:solidFill>
                <a:latin typeface="Arial" pitchFamily="34" charset="0"/>
                <a:ea typeface="Arial" pitchFamily="34" charset="-122"/>
                <a:cs typeface="Arial" pitchFamily="34" charset="-120"/>
              </a:rPr>
              <a:t>Our virtual care depends on skilled, supported staff. HR practices improve results by building skills, motivation and opportunities to contribute (Jiang et al., 2012).</a:t>
            </a:r>
            <a:endParaRPr lang="en-US" sz="1400" dirty="0"/>
          </a:p>
        </p:txBody>
      </p:sp>
      <p:sp>
        <p:nvSpPr>
          <p:cNvPr id="13" name="Text 11"/>
          <p:cNvSpPr/>
          <p:nvPr/>
        </p:nvSpPr>
        <p:spPr>
          <a:xfrm>
            <a:off x="4023360" y="5715000"/>
            <a:ext cx="6400800" cy="320040"/>
          </a:xfrm>
          <a:prstGeom prst="rect">
            <a:avLst/>
          </a:prstGeom>
          <a:noFill/>
          <a:ln/>
        </p:spPr>
        <p:txBody>
          <a:bodyPr wrap="square" lIns="0" tIns="0" rIns="0" bIns="0" rtlCol="0" anchor="t"/>
          <a:lstStyle/>
          <a:p>
            <a:pPr algn="l" indent="0" marL="0">
              <a:buNone/>
            </a:pPr>
            <a:r>
              <a:rPr lang="en-US" sz="1100" dirty="0">
                <a:solidFill>
                  <a:srgbClr val="5F6470"/>
                </a:solidFill>
                <a:latin typeface="Arial" pitchFamily="34" charset="0"/>
                <a:ea typeface="Arial" pitchFamily="34" charset="-122"/>
                <a:cs typeface="Arial" pitchFamily="34" charset="-120"/>
              </a:rPr>
              <a:t>Evidence: Wright and McMahan (1992); Boselie, Dietz and Boon (2005); Jiang et al. (2012).</a:t>
            </a:r>
            <a:endParaRPr lang="en-US" sz="1100" dirty="0"/>
          </a:p>
        </p:txBody>
      </p:sp>
      <p:pic>
        <p:nvPicPr>
          <p:cNvPr id="14" name="Image 0" descr="a/s3_people.png">    </p:cNvPr>
          <p:cNvPicPr>
            <a:picLocks noChangeAspect="1"/>
          </p:cNvPicPr>
          <p:nvPr/>
        </p:nvPicPr>
        <p:blipFill>
          <a:blip r:embed="rId1"/>
          <a:stretch>
            <a:fillRect/>
          </a:stretch>
        </p:blipFill>
        <p:spPr>
          <a:xfrm>
            <a:off x="0" y="4099560"/>
            <a:ext cx="3621024" cy="2758440"/>
          </a:xfrm>
          <a:prstGeom prst="rect">
            <a:avLst/>
          </a:prstGeom>
        </p:spPr>
      </p:pic>
      <p:pic>
        <p:nvPicPr>
          <p:cNvPr id="15" name="Image 1" descr="a/corner.png">    </p:cNvPr>
          <p:cNvPicPr>
            <a:picLocks noChangeAspect="1"/>
          </p:cNvPicPr>
          <p:nvPr/>
        </p:nvPicPr>
        <p:blipFill>
          <a:blip r:embed="rId2"/>
          <a:stretch>
            <a:fillRect/>
          </a:stretch>
        </p:blipFill>
        <p:spPr>
          <a:xfrm>
            <a:off x="10588752" y="5547360"/>
            <a:ext cx="1603248" cy="1310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548640" y="274320"/>
            <a:ext cx="10698480" cy="731520"/>
          </a:xfrm>
          <a:prstGeom prst="rect">
            <a:avLst/>
          </a:prstGeom>
          <a:noFill/>
          <a:ln/>
        </p:spPr>
        <p:txBody>
          <a:bodyPr wrap="square" lIns="0" tIns="0" rIns="0" bIns="0" rtlCol="0" anchor="ctr"/>
          <a:lstStyle/>
          <a:p>
            <a:pPr algn="ctr" indent="0" marL="0">
              <a:buNone/>
            </a:pPr>
            <a:r>
              <a:rPr lang="en-US" sz="2800" b="1" dirty="0">
                <a:solidFill>
                  <a:srgbClr val="2C4A9A"/>
                </a:solidFill>
                <a:latin typeface="Arial" pitchFamily="34" charset="0"/>
                <a:ea typeface="Arial" pitchFamily="34" charset="-122"/>
                <a:cs typeface="Arial" pitchFamily="34" charset="-120"/>
              </a:rPr>
              <a:t>START WITH WORKFORCE DIAGNOSIS</a:t>
            </a:r>
            <a:endParaRPr lang="en-US" sz="2800" dirty="0"/>
          </a:p>
        </p:txBody>
      </p:sp>
      <p:sp>
        <p:nvSpPr>
          <p:cNvPr id="3" name="Text 1"/>
          <p:cNvSpPr/>
          <p:nvPr/>
        </p:nvSpPr>
        <p:spPr>
          <a:xfrm>
            <a:off x="11384280" y="201168"/>
            <a:ext cx="594360" cy="411480"/>
          </a:xfrm>
          <a:prstGeom prst="rect">
            <a:avLst/>
          </a:prstGeom>
          <a:noFill/>
          <a:ln/>
        </p:spPr>
        <p:txBody>
          <a:bodyPr wrap="square" lIns="0" tIns="0" rIns="0" bIns="0" rtlCol="0" anchor="ctr"/>
          <a:lstStyle/>
          <a:p>
            <a:pPr algn="r" indent="0" marL="0">
              <a:buNone/>
            </a:pPr>
            <a:r>
              <a:rPr lang="en-US" sz="1800" b="1" dirty="0">
                <a:solidFill>
                  <a:srgbClr val="2C4A9A"/>
                </a:solidFill>
                <a:latin typeface="Arial" pitchFamily="34" charset="0"/>
                <a:ea typeface="Arial" pitchFamily="34" charset="-122"/>
                <a:cs typeface="Arial" pitchFamily="34" charset="-120"/>
              </a:rPr>
              <a:t>4</a:t>
            </a:r>
            <a:endParaRPr lang="en-US" sz="1800" dirty="0"/>
          </a:p>
        </p:txBody>
      </p:sp>
      <p:sp>
        <p:nvSpPr>
          <p:cNvPr id="4" name="Shape 2"/>
          <p:cNvSpPr/>
          <p:nvPr/>
        </p:nvSpPr>
        <p:spPr>
          <a:xfrm>
            <a:off x="548640" y="1188720"/>
            <a:ext cx="3505200" cy="1463040"/>
          </a:xfrm>
          <a:prstGeom prst="roundRect">
            <a:avLst>
              <a:gd name="adj" fmla="val 7500"/>
            </a:avLst>
          </a:prstGeom>
          <a:solidFill>
            <a:srgbClr val="FFFFFF"/>
          </a:solidFill>
          <a:ln w="12700">
            <a:solidFill>
              <a:srgbClr val="DADDE3"/>
            </a:solidFill>
            <a:prstDash val="solid"/>
          </a:ln>
        </p:spPr>
      </p:sp>
      <p:sp>
        <p:nvSpPr>
          <p:cNvPr id="5" name="Text 3"/>
          <p:cNvSpPr/>
          <p:nvPr/>
        </p:nvSpPr>
        <p:spPr>
          <a:xfrm>
            <a:off x="658368" y="1261872"/>
            <a:ext cx="3285744" cy="1316736"/>
          </a:xfrm>
          <a:prstGeom prst="rect">
            <a:avLst/>
          </a:prstGeom>
          <a:noFill/>
          <a:ln/>
        </p:spPr>
        <p:txBody>
          <a:bodyPr wrap="square" lIns="50800" tIns="50800" rIns="50800" bIns="50800" rtlCol="0" anchor="t"/>
          <a:lstStyle/>
          <a:p>
            <a:pPr indent="0" marL="0">
              <a:buNone/>
            </a:pPr>
            <a:r>
              <a:rPr lang="en-US" sz="1700" b="1" dirty="0">
                <a:solidFill>
                  <a:srgbClr val="2C4A9A"/>
                </a:solidFill>
                <a:latin typeface="Arial" pitchFamily="34" charset="0"/>
                <a:ea typeface="Arial" pitchFamily="34" charset="-122"/>
                <a:cs typeface="Arial" pitchFamily="34" charset="-120"/>
              </a:rPr>
              <a:t>Capacity indicators</a:t>
            </a:r>
            <a:endParaRPr lang="en-US" sz="1700" dirty="0"/>
          </a:p>
          <a:p>
            <a:pPr indent="0" marL="0">
              <a:spcBef>
                <a:spcPts val="300"/>
              </a:spcBef>
              <a:buNone/>
            </a:pPr>
            <a:r>
              <a:rPr lang="en-US" sz="1500" dirty="0">
                <a:solidFill>
                  <a:srgbClr val="2B2F38"/>
                </a:solidFill>
                <a:latin typeface="Arial" pitchFamily="34" charset="0"/>
                <a:ea typeface="Arial" pitchFamily="34" charset="-122"/>
                <a:cs typeface="Arial" pitchFamily="34" charset="-120"/>
              </a:rPr>
              <a:t>Vacancies • rota gaps • overtime • absence • turnover • time-to-fill</a:t>
            </a:r>
            <a:endParaRPr lang="en-US" sz="1700" dirty="0"/>
          </a:p>
        </p:txBody>
      </p:sp>
      <p:sp>
        <p:nvSpPr>
          <p:cNvPr id="6" name="Shape 4"/>
          <p:cNvSpPr/>
          <p:nvPr/>
        </p:nvSpPr>
        <p:spPr>
          <a:xfrm>
            <a:off x="4328160" y="1188720"/>
            <a:ext cx="3505200" cy="1463040"/>
          </a:xfrm>
          <a:prstGeom prst="roundRect">
            <a:avLst>
              <a:gd name="adj" fmla="val 7500"/>
            </a:avLst>
          </a:prstGeom>
          <a:solidFill>
            <a:srgbClr val="FFFFFF"/>
          </a:solidFill>
          <a:ln w="12700">
            <a:solidFill>
              <a:srgbClr val="DADDE3"/>
            </a:solidFill>
            <a:prstDash val="solid"/>
          </a:ln>
        </p:spPr>
      </p:sp>
      <p:sp>
        <p:nvSpPr>
          <p:cNvPr id="7" name="Text 5"/>
          <p:cNvSpPr/>
          <p:nvPr/>
        </p:nvSpPr>
        <p:spPr>
          <a:xfrm>
            <a:off x="4437888" y="1261872"/>
            <a:ext cx="3285744" cy="1316736"/>
          </a:xfrm>
          <a:prstGeom prst="rect">
            <a:avLst/>
          </a:prstGeom>
          <a:noFill/>
          <a:ln/>
        </p:spPr>
        <p:txBody>
          <a:bodyPr wrap="square" lIns="50800" tIns="50800" rIns="50800" bIns="50800" rtlCol="0" anchor="t"/>
          <a:lstStyle/>
          <a:p>
            <a:pPr indent="0" marL="0">
              <a:buNone/>
            </a:pPr>
            <a:r>
              <a:rPr lang="en-US" sz="1700" b="1" dirty="0">
                <a:solidFill>
                  <a:srgbClr val="2C4A9A"/>
                </a:solidFill>
                <a:latin typeface="Arial" pitchFamily="34" charset="0"/>
                <a:ea typeface="Arial" pitchFamily="34" charset="-122"/>
                <a:cs typeface="Arial" pitchFamily="34" charset="-120"/>
              </a:rPr>
              <a:t>Capability indicators</a:t>
            </a:r>
            <a:endParaRPr lang="en-US" sz="1700" dirty="0"/>
          </a:p>
          <a:p>
            <a:pPr indent="0" marL="0">
              <a:spcBef>
                <a:spcPts val="300"/>
              </a:spcBef>
              <a:buNone/>
            </a:pPr>
            <a:r>
              <a:rPr lang="en-US" sz="1500" dirty="0">
                <a:solidFill>
                  <a:srgbClr val="2B2F38"/>
                </a:solidFill>
                <a:latin typeface="Arial" pitchFamily="34" charset="0"/>
                <a:ea typeface="Arial" pitchFamily="34" charset="-122"/>
                <a:cs typeface="Arial" pitchFamily="34" charset="-120"/>
              </a:rPr>
              <a:t>Skills matrix by role • confirmed safe skills • digital confidence • using new skills at work</a:t>
            </a:r>
            <a:endParaRPr lang="en-US" sz="1700" dirty="0"/>
          </a:p>
        </p:txBody>
      </p:sp>
      <p:sp>
        <p:nvSpPr>
          <p:cNvPr id="8" name="Shape 6"/>
          <p:cNvSpPr/>
          <p:nvPr/>
        </p:nvSpPr>
        <p:spPr>
          <a:xfrm>
            <a:off x="8107680" y="1188720"/>
            <a:ext cx="3505200" cy="1463040"/>
          </a:xfrm>
          <a:prstGeom prst="roundRect">
            <a:avLst>
              <a:gd name="adj" fmla="val 7500"/>
            </a:avLst>
          </a:prstGeom>
          <a:solidFill>
            <a:srgbClr val="FFFFFF"/>
          </a:solidFill>
          <a:ln w="12700">
            <a:solidFill>
              <a:srgbClr val="DADDE3"/>
            </a:solidFill>
            <a:prstDash val="solid"/>
          </a:ln>
        </p:spPr>
      </p:sp>
      <p:sp>
        <p:nvSpPr>
          <p:cNvPr id="9" name="Text 7"/>
          <p:cNvSpPr/>
          <p:nvPr/>
        </p:nvSpPr>
        <p:spPr>
          <a:xfrm>
            <a:off x="8217408" y="1261872"/>
            <a:ext cx="3285744" cy="1316736"/>
          </a:xfrm>
          <a:prstGeom prst="rect">
            <a:avLst/>
          </a:prstGeom>
          <a:noFill/>
          <a:ln/>
        </p:spPr>
        <p:txBody>
          <a:bodyPr wrap="square" lIns="50800" tIns="50800" rIns="50800" bIns="50800" rtlCol="0" anchor="t"/>
          <a:lstStyle/>
          <a:p>
            <a:pPr indent="0" marL="0">
              <a:buNone/>
            </a:pPr>
            <a:r>
              <a:rPr lang="en-US" sz="1700" b="1" dirty="0">
                <a:solidFill>
                  <a:srgbClr val="2C4A9A"/>
                </a:solidFill>
                <a:latin typeface="Arial" pitchFamily="34" charset="0"/>
                <a:ea typeface="Arial" pitchFamily="34" charset="-122"/>
                <a:cs typeface="Arial" pitchFamily="34" charset="-120"/>
              </a:rPr>
              <a:t>Experience indicators</a:t>
            </a:r>
            <a:endParaRPr lang="en-US" sz="1700" dirty="0"/>
          </a:p>
          <a:p>
            <a:pPr indent="0" marL="0">
              <a:spcBef>
                <a:spcPts val="300"/>
              </a:spcBef>
              <a:buNone/>
            </a:pPr>
            <a:r>
              <a:rPr lang="en-US" sz="1500" dirty="0">
                <a:solidFill>
                  <a:srgbClr val="2B2F38"/>
                </a:solidFill>
                <a:latin typeface="Arial" pitchFamily="34" charset="0"/>
                <a:ea typeface="Arial" pitchFamily="34" charset="-122"/>
                <a:cs typeface="Arial" pitchFamily="34" charset="-120"/>
              </a:rPr>
              <a:t>Pulse survey • reasons for leaving • stay interviews • fairness • manager support</a:t>
            </a:r>
            <a:endParaRPr lang="en-US" sz="1700" dirty="0"/>
          </a:p>
        </p:txBody>
      </p:sp>
      <p:sp>
        <p:nvSpPr>
          <p:cNvPr id="10" name="Text 8"/>
          <p:cNvSpPr/>
          <p:nvPr/>
        </p:nvSpPr>
        <p:spPr>
          <a:xfrm>
            <a:off x="548640" y="2834640"/>
            <a:ext cx="7315200" cy="411480"/>
          </a:xfrm>
          <a:prstGeom prst="rect">
            <a:avLst/>
          </a:prstGeom>
          <a:noFill/>
          <a:ln/>
        </p:spPr>
        <p:txBody>
          <a:bodyPr wrap="square" lIns="0" tIns="0" rIns="0" bIns="0" rtlCol="0" anchor="ctr"/>
          <a:lstStyle/>
          <a:p>
            <a:pPr algn="l" indent="0" marL="0">
              <a:buNone/>
            </a:pPr>
            <a:r>
              <a:rPr lang="en-US" sz="2000" b="1" dirty="0">
                <a:solidFill>
                  <a:srgbClr val="2C4A9A"/>
                </a:solidFill>
                <a:latin typeface="Arial" pitchFamily="34" charset="0"/>
                <a:ea typeface="Arial" pitchFamily="34" charset="-122"/>
                <a:cs typeface="Arial" pitchFamily="34" charset="-120"/>
              </a:rPr>
              <a:t>First 30 days: find our starting point</a:t>
            </a:r>
            <a:endParaRPr lang="en-US" sz="2000" dirty="0"/>
          </a:p>
        </p:txBody>
      </p:sp>
      <p:sp>
        <p:nvSpPr>
          <p:cNvPr id="11" name="Shape 9"/>
          <p:cNvSpPr/>
          <p:nvPr/>
        </p:nvSpPr>
        <p:spPr>
          <a:xfrm>
            <a:off x="548640" y="3337560"/>
            <a:ext cx="2594610" cy="1097280"/>
          </a:xfrm>
          <a:prstGeom prst="roundRect">
            <a:avLst>
              <a:gd name="adj" fmla="val 10000"/>
            </a:avLst>
          </a:prstGeom>
          <a:solidFill>
            <a:srgbClr val="FFFFFF"/>
          </a:solidFill>
          <a:ln w="12700">
            <a:solidFill>
              <a:srgbClr val="DADDE3"/>
            </a:solidFill>
            <a:prstDash val="solid"/>
          </a:ln>
        </p:spPr>
      </p:sp>
      <p:sp>
        <p:nvSpPr>
          <p:cNvPr id="12" name="Text 10"/>
          <p:cNvSpPr/>
          <p:nvPr/>
        </p:nvSpPr>
        <p:spPr>
          <a:xfrm>
            <a:off x="658368" y="3410712"/>
            <a:ext cx="2375154" cy="950976"/>
          </a:xfrm>
          <a:prstGeom prst="rect">
            <a:avLst/>
          </a:prstGeom>
          <a:noFill/>
          <a:ln/>
        </p:spPr>
        <p:txBody>
          <a:bodyPr wrap="square" lIns="50800" tIns="50800" rIns="50800" bIns="50800" rtlCol="0" anchor="t"/>
          <a:lstStyle/>
          <a:p>
            <a:pPr indent="0" marL="0">
              <a:buNone/>
            </a:pPr>
            <a:r>
              <a:rPr lang="en-US" sz="1500" b="1" dirty="0">
                <a:solidFill>
                  <a:srgbClr val="2B2F38"/>
                </a:solidFill>
                <a:latin typeface="Arial" pitchFamily="34" charset="0"/>
                <a:ea typeface="Arial" pitchFamily="34" charset="-122"/>
                <a:cs typeface="Arial" pitchFamily="34" charset="-120"/>
              </a:rPr>
              <a:t>Collect</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HR, rota, learning and service data</a:t>
            </a:r>
            <a:endParaRPr lang="en-US" sz="1500" dirty="0"/>
          </a:p>
        </p:txBody>
      </p:sp>
      <p:sp>
        <p:nvSpPr>
          <p:cNvPr id="13" name="Shape 11"/>
          <p:cNvSpPr/>
          <p:nvPr/>
        </p:nvSpPr>
        <p:spPr>
          <a:xfrm>
            <a:off x="3371850" y="3337560"/>
            <a:ext cx="2594610" cy="1097280"/>
          </a:xfrm>
          <a:prstGeom prst="roundRect">
            <a:avLst>
              <a:gd name="adj" fmla="val 10000"/>
            </a:avLst>
          </a:prstGeom>
          <a:solidFill>
            <a:srgbClr val="FFFFFF"/>
          </a:solidFill>
          <a:ln w="12700">
            <a:solidFill>
              <a:srgbClr val="DADDE3"/>
            </a:solidFill>
            <a:prstDash val="solid"/>
          </a:ln>
        </p:spPr>
      </p:sp>
      <p:sp>
        <p:nvSpPr>
          <p:cNvPr id="14" name="Text 12"/>
          <p:cNvSpPr/>
          <p:nvPr/>
        </p:nvSpPr>
        <p:spPr>
          <a:xfrm>
            <a:off x="3481578" y="3410712"/>
            <a:ext cx="2375154" cy="950976"/>
          </a:xfrm>
          <a:prstGeom prst="rect">
            <a:avLst/>
          </a:prstGeom>
          <a:noFill/>
          <a:ln/>
        </p:spPr>
        <p:txBody>
          <a:bodyPr wrap="square" lIns="50800" tIns="50800" rIns="50800" bIns="50800" rtlCol="0" anchor="t"/>
          <a:lstStyle/>
          <a:p>
            <a:pPr indent="0" marL="0">
              <a:buNone/>
            </a:pPr>
            <a:r>
              <a:rPr lang="en-US" sz="1500" b="1" dirty="0">
                <a:solidFill>
                  <a:srgbClr val="2B2F38"/>
                </a:solidFill>
                <a:latin typeface="Arial" pitchFamily="34" charset="0"/>
                <a:ea typeface="Arial" pitchFamily="34" charset="-122"/>
                <a:cs typeface="Arial" pitchFamily="34" charset="-120"/>
              </a:rPr>
              <a:t>Group</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By role, site, shift and staff group</a:t>
            </a:r>
            <a:endParaRPr lang="en-US" sz="1500" dirty="0"/>
          </a:p>
        </p:txBody>
      </p:sp>
      <p:sp>
        <p:nvSpPr>
          <p:cNvPr id="15" name="Shape 13"/>
          <p:cNvSpPr/>
          <p:nvPr/>
        </p:nvSpPr>
        <p:spPr>
          <a:xfrm>
            <a:off x="6195060" y="3337560"/>
            <a:ext cx="2594610" cy="1097280"/>
          </a:xfrm>
          <a:prstGeom prst="roundRect">
            <a:avLst>
              <a:gd name="adj" fmla="val 10000"/>
            </a:avLst>
          </a:prstGeom>
          <a:solidFill>
            <a:srgbClr val="FFFFFF"/>
          </a:solidFill>
          <a:ln w="12700">
            <a:solidFill>
              <a:srgbClr val="DADDE3"/>
            </a:solidFill>
            <a:prstDash val="solid"/>
          </a:ln>
        </p:spPr>
      </p:sp>
      <p:sp>
        <p:nvSpPr>
          <p:cNvPr id="16" name="Text 14"/>
          <p:cNvSpPr/>
          <p:nvPr/>
        </p:nvSpPr>
        <p:spPr>
          <a:xfrm>
            <a:off x="6304788" y="3410712"/>
            <a:ext cx="2375154" cy="950976"/>
          </a:xfrm>
          <a:prstGeom prst="rect">
            <a:avLst/>
          </a:prstGeom>
          <a:noFill/>
          <a:ln/>
        </p:spPr>
        <p:txBody>
          <a:bodyPr wrap="square" lIns="50800" tIns="50800" rIns="50800" bIns="50800" rtlCol="0" anchor="t"/>
          <a:lstStyle/>
          <a:p>
            <a:pPr indent="0" marL="0">
              <a:buNone/>
            </a:pPr>
            <a:r>
              <a:rPr lang="en-US" sz="1500" b="1" dirty="0">
                <a:solidFill>
                  <a:srgbClr val="2B2F38"/>
                </a:solidFill>
                <a:latin typeface="Arial" pitchFamily="34" charset="0"/>
                <a:ea typeface="Arial" pitchFamily="34" charset="-122"/>
                <a:cs typeface="Arial" pitchFamily="34" charset="-120"/>
              </a:rPr>
              <a:t>Discuss</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Check findings with staff and managers</a:t>
            </a:r>
            <a:endParaRPr lang="en-US" sz="1500" dirty="0"/>
          </a:p>
        </p:txBody>
      </p:sp>
      <p:sp>
        <p:nvSpPr>
          <p:cNvPr id="17" name="Shape 15"/>
          <p:cNvSpPr/>
          <p:nvPr/>
        </p:nvSpPr>
        <p:spPr>
          <a:xfrm>
            <a:off x="9018270" y="3337560"/>
            <a:ext cx="2594610" cy="1097280"/>
          </a:xfrm>
          <a:prstGeom prst="roundRect">
            <a:avLst>
              <a:gd name="adj" fmla="val 10000"/>
            </a:avLst>
          </a:prstGeom>
          <a:solidFill>
            <a:srgbClr val="FFFFFF"/>
          </a:solidFill>
          <a:ln w="12700">
            <a:solidFill>
              <a:srgbClr val="DADDE3"/>
            </a:solidFill>
            <a:prstDash val="solid"/>
          </a:ln>
        </p:spPr>
      </p:sp>
      <p:sp>
        <p:nvSpPr>
          <p:cNvPr id="18" name="Text 16"/>
          <p:cNvSpPr/>
          <p:nvPr/>
        </p:nvSpPr>
        <p:spPr>
          <a:xfrm>
            <a:off x="9127998" y="3410712"/>
            <a:ext cx="2375154" cy="950976"/>
          </a:xfrm>
          <a:prstGeom prst="rect">
            <a:avLst/>
          </a:prstGeom>
          <a:noFill/>
          <a:ln/>
        </p:spPr>
        <p:txBody>
          <a:bodyPr wrap="square" lIns="50800" tIns="50800" rIns="50800" bIns="50800" rtlCol="0" anchor="t"/>
          <a:lstStyle/>
          <a:p>
            <a:pPr indent="0" marL="0">
              <a:buNone/>
            </a:pPr>
            <a:r>
              <a:rPr lang="en-US" sz="1500" b="1" dirty="0">
                <a:solidFill>
                  <a:srgbClr val="2B2F38"/>
                </a:solidFill>
                <a:latin typeface="Arial" pitchFamily="34" charset="0"/>
                <a:ea typeface="Arial" pitchFamily="34" charset="-122"/>
                <a:cs typeface="Arial" pitchFamily="34" charset="-120"/>
              </a:rPr>
              <a:t>Prioritise</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Rank risks by impact on patients and how easy they are to fix</a:t>
            </a:r>
            <a:endParaRPr lang="en-US" sz="1500" dirty="0"/>
          </a:p>
        </p:txBody>
      </p:sp>
      <p:sp>
        <p:nvSpPr>
          <p:cNvPr id="19" name="Text 17"/>
          <p:cNvSpPr/>
          <p:nvPr/>
        </p:nvSpPr>
        <p:spPr>
          <a:xfrm>
            <a:off x="3566160" y="4709160"/>
            <a:ext cx="6949440" cy="914400"/>
          </a:xfrm>
          <a:prstGeom prst="rect">
            <a:avLst/>
          </a:prstGeom>
          <a:noFill/>
          <a:ln/>
        </p:spPr>
        <p:txBody>
          <a:bodyPr wrap="square" lIns="0" tIns="0" rIns="0" bIns="0" rtlCol="0" anchor="t"/>
          <a:lstStyle/>
          <a:p>
            <a:pPr algn="l" indent="0" marL="0">
              <a:spcAft>
                <a:spcPts val="600"/>
              </a:spcAft>
              <a:buNone/>
            </a:pPr>
            <a:r>
              <a:rPr lang="en-US" sz="1400" dirty="0">
                <a:solidFill>
                  <a:srgbClr val="2B2F38"/>
                </a:solidFill>
                <a:latin typeface="Arial" pitchFamily="34" charset="0"/>
                <a:ea typeface="Arial" pitchFamily="34" charset="-122"/>
                <a:cs typeface="Arial" pitchFamily="34" charset="-120"/>
              </a:rPr>
              <a:t>Use data to test ideas, not to confirm assumptions (CIPD, 2025).</a:t>
            </a:r>
            <a:endParaRPr lang="en-US" sz="1400" dirty="0"/>
          </a:p>
          <a:p>
            <a:pPr algn="l" indent="0" marL="0">
              <a:spcAft>
                <a:spcPts val="600"/>
              </a:spcAft>
              <a:buNone/>
            </a:pPr>
            <a:r>
              <a:rPr lang="en-US" sz="1400" dirty="0">
                <a:solidFill>
                  <a:srgbClr val="2B2F38"/>
                </a:solidFill>
                <a:latin typeface="Arial" pitchFamily="34" charset="0"/>
                <a:ea typeface="Arial" pitchFamily="34" charset="-122"/>
                <a:cs typeface="Arial" pitchFamily="34" charset="-120"/>
              </a:rPr>
              <a:t>Burnout check: 76% of UK organisations report stress-related absence, and heavy workload is the top cause (CIPD, 2023).</a:t>
            </a:r>
            <a:endParaRPr lang="en-US" sz="1400" dirty="0"/>
          </a:p>
        </p:txBody>
      </p:sp>
      <p:pic>
        <p:nvPicPr>
          <p:cNvPr id="20" name="Image 0" descr="a/s4_people.png">    </p:cNvPr>
          <p:cNvPicPr>
            <a:picLocks noChangeAspect="1"/>
          </p:cNvPicPr>
          <p:nvPr/>
        </p:nvPicPr>
        <p:blipFill>
          <a:blip r:embed="rId1"/>
          <a:stretch>
            <a:fillRect/>
          </a:stretch>
        </p:blipFill>
        <p:spPr>
          <a:xfrm>
            <a:off x="0" y="4739640"/>
            <a:ext cx="3179064" cy="2118360"/>
          </a:xfrm>
          <a:prstGeom prst="rect">
            <a:avLst/>
          </a:prstGeom>
        </p:spPr>
      </p:pic>
      <p:pic>
        <p:nvPicPr>
          <p:cNvPr id="21" name="Image 1" descr="a/corner.png">    </p:cNvPr>
          <p:cNvPicPr>
            <a:picLocks noChangeAspect="1"/>
          </p:cNvPicPr>
          <p:nvPr/>
        </p:nvPicPr>
        <p:blipFill>
          <a:blip r:embed="rId2"/>
          <a:stretch>
            <a:fillRect/>
          </a:stretch>
        </p:blipFill>
        <p:spPr>
          <a:xfrm>
            <a:off x="10588752" y="5547360"/>
            <a:ext cx="1603248" cy="1310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548640" y="274320"/>
            <a:ext cx="10698480" cy="731520"/>
          </a:xfrm>
          <a:prstGeom prst="rect">
            <a:avLst/>
          </a:prstGeom>
          <a:noFill/>
          <a:ln/>
        </p:spPr>
        <p:txBody>
          <a:bodyPr wrap="square" lIns="0" tIns="0" rIns="0" bIns="0" rtlCol="0" anchor="ctr"/>
          <a:lstStyle/>
          <a:p>
            <a:pPr algn="ctr" indent="0" marL="0">
              <a:buNone/>
            </a:pPr>
            <a:r>
              <a:rPr lang="en-US" sz="2600" b="1" dirty="0">
                <a:solidFill>
                  <a:srgbClr val="2C4A9A"/>
                </a:solidFill>
                <a:latin typeface="Arial" pitchFamily="34" charset="0"/>
                <a:ea typeface="Arial" pitchFamily="34" charset="-122"/>
                <a:cs typeface="Arial" pitchFamily="34" charset="-120"/>
              </a:rPr>
              <a:t>WORKFORCE PLANNING AND SKILLS GAP IDENTIFICATION</a:t>
            </a:r>
            <a:endParaRPr lang="en-US" sz="2600" dirty="0"/>
          </a:p>
        </p:txBody>
      </p:sp>
      <p:sp>
        <p:nvSpPr>
          <p:cNvPr id="3" name="Text 1"/>
          <p:cNvSpPr/>
          <p:nvPr/>
        </p:nvSpPr>
        <p:spPr>
          <a:xfrm>
            <a:off x="11384280" y="201168"/>
            <a:ext cx="594360" cy="411480"/>
          </a:xfrm>
          <a:prstGeom prst="rect">
            <a:avLst/>
          </a:prstGeom>
          <a:noFill/>
          <a:ln/>
        </p:spPr>
        <p:txBody>
          <a:bodyPr wrap="square" lIns="0" tIns="0" rIns="0" bIns="0" rtlCol="0" anchor="ctr"/>
          <a:lstStyle/>
          <a:p>
            <a:pPr algn="r" indent="0" marL="0">
              <a:buNone/>
            </a:pPr>
            <a:r>
              <a:rPr lang="en-US" sz="1800" b="1" dirty="0">
                <a:solidFill>
                  <a:srgbClr val="2C4A9A"/>
                </a:solidFill>
                <a:latin typeface="Arial" pitchFamily="34" charset="0"/>
                <a:ea typeface="Arial" pitchFamily="34" charset="-122"/>
                <a:cs typeface="Arial" pitchFamily="34" charset="-120"/>
              </a:rPr>
              <a:t>5</a:t>
            </a:r>
            <a:endParaRPr lang="en-US" sz="1800" dirty="0"/>
          </a:p>
        </p:txBody>
      </p:sp>
      <p:pic>
        <p:nvPicPr>
          <p:cNvPr id="4" name="Image 0" descr="a/num1.png">    </p:cNvPr>
          <p:cNvPicPr>
            <a:picLocks noChangeAspect="1"/>
          </p:cNvPicPr>
          <p:nvPr/>
        </p:nvPicPr>
        <p:blipFill>
          <a:blip r:embed="rId1"/>
          <a:stretch>
            <a:fillRect/>
          </a:stretch>
        </p:blipFill>
        <p:spPr>
          <a:xfrm>
            <a:off x="548640" y="1188720"/>
            <a:ext cx="739500" cy="731520"/>
          </a:xfrm>
          <a:prstGeom prst="rect">
            <a:avLst/>
          </a:prstGeom>
        </p:spPr>
      </p:pic>
      <p:sp>
        <p:nvSpPr>
          <p:cNvPr id="5" name="Text 2"/>
          <p:cNvSpPr/>
          <p:nvPr/>
        </p:nvSpPr>
        <p:spPr>
          <a:xfrm>
            <a:off x="548640" y="2011680"/>
            <a:ext cx="2103120" cy="365760"/>
          </a:xfrm>
          <a:prstGeom prst="rect">
            <a:avLst/>
          </a:prstGeom>
          <a:noFill/>
          <a:ln/>
        </p:spPr>
        <p:txBody>
          <a:bodyPr wrap="square" lIns="0" tIns="0" rIns="0" bIns="0" rtlCol="0" anchor="t"/>
          <a:lstStyle/>
          <a:p>
            <a:pPr algn="l" indent="0" marL="0">
              <a:buNone/>
            </a:pPr>
            <a:r>
              <a:rPr lang="en-US" sz="1700" b="1" dirty="0">
                <a:solidFill>
                  <a:srgbClr val="2C4A9A"/>
                </a:solidFill>
                <a:latin typeface="Arial" pitchFamily="34" charset="0"/>
                <a:ea typeface="Arial" pitchFamily="34" charset="-122"/>
                <a:cs typeface="Arial" pitchFamily="34" charset="-120"/>
              </a:rPr>
              <a:t>Forecast demand</a:t>
            </a:r>
            <a:endParaRPr lang="en-US" sz="1700" dirty="0"/>
          </a:p>
        </p:txBody>
      </p:sp>
      <p:sp>
        <p:nvSpPr>
          <p:cNvPr id="6" name="Text 3"/>
          <p:cNvSpPr/>
          <p:nvPr/>
        </p:nvSpPr>
        <p:spPr>
          <a:xfrm>
            <a:off x="548640" y="2377440"/>
            <a:ext cx="2103120" cy="960120"/>
          </a:xfrm>
          <a:prstGeom prst="rect">
            <a:avLst/>
          </a:prstGeom>
          <a:noFill/>
          <a:ln/>
        </p:spPr>
        <p:txBody>
          <a:bodyPr wrap="square" lIns="0" tIns="0" rIns="0" bIns="0" rtlCol="0" anchor="t"/>
          <a:lstStyle/>
          <a:p>
            <a:pPr algn="l" indent="0" marL="0">
              <a:buNone/>
            </a:pPr>
            <a:r>
              <a:rPr lang="en-US" sz="1300" dirty="0">
                <a:solidFill>
                  <a:srgbClr val="2B2F38"/>
                </a:solidFill>
                <a:latin typeface="Arial" pitchFamily="34" charset="0"/>
                <a:ea typeface="Arial" pitchFamily="34" charset="-122"/>
                <a:cs typeface="Arial" pitchFamily="34" charset="-120"/>
              </a:rPr>
              <a:t>Service volumes, shift patterns, role mix and planned change.</a:t>
            </a:r>
            <a:endParaRPr lang="en-US" sz="1300" dirty="0"/>
          </a:p>
        </p:txBody>
      </p:sp>
      <p:pic>
        <p:nvPicPr>
          <p:cNvPr id="7" name="Image 1" descr="a/num2.png">    </p:cNvPr>
          <p:cNvPicPr>
            <a:picLocks noChangeAspect="1"/>
          </p:cNvPicPr>
          <p:nvPr/>
        </p:nvPicPr>
        <p:blipFill>
          <a:blip r:embed="rId2"/>
          <a:stretch>
            <a:fillRect/>
          </a:stretch>
        </p:blipFill>
        <p:spPr>
          <a:xfrm>
            <a:off x="2788920" y="1188720"/>
            <a:ext cx="690729" cy="731520"/>
          </a:xfrm>
          <a:prstGeom prst="rect">
            <a:avLst/>
          </a:prstGeom>
        </p:spPr>
      </p:pic>
      <p:sp>
        <p:nvSpPr>
          <p:cNvPr id="8" name="Text 4"/>
          <p:cNvSpPr/>
          <p:nvPr/>
        </p:nvSpPr>
        <p:spPr>
          <a:xfrm>
            <a:off x="2788920" y="2011680"/>
            <a:ext cx="2103120" cy="365760"/>
          </a:xfrm>
          <a:prstGeom prst="rect">
            <a:avLst/>
          </a:prstGeom>
          <a:noFill/>
          <a:ln/>
        </p:spPr>
        <p:txBody>
          <a:bodyPr wrap="square" lIns="0" tIns="0" rIns="0" bIns="0" rtlCol="0" anchor="t"/>
          <a:lstStyle/>
          <a:p>
            <a:pPr algn="l" indent="0" marL="0">
              <a:buNone/>
            </a:pPr>
            <a:r>
              <a:rPr lang="en-US" sz="1700" b="1" dirty="0">
                <a:solidFill>
                  <a:srgbClr val="2C4A9A"/>
                </a:solidFill>
                <a:latin typeface="Arial" pitchFamily="34" charset="0"/>
                <a:ea typeface="Arial" pitchFamily="34" charset="-122"/>
                <a:cs typeface="Arial" pitchFamily="34" charset="-120"/>
              </a:rPr>
              <a:t>Map supply</a:t>
            </a:r>
            <a:endParaRPr lang="en-US" sz="1700" dirty="0"/>
          </a:p>
        </p:txBody>
      </p:sp>
      <p:sp>
        <p:nvSpPr>
          <p:cNvPr id="9" name="Text 5"/>
          <p:cNvSpPr/>
          <p:nvPr/>
        </p:nvSpPr>
        <p:spPr>
          <a:xfrm>
            <a:off x="2788920" y="2377440"/>
            <a:ext cx="2103120" cy="960120"/>
          </a:xfrm>
          <a:prstGeom prst="rect">
            <a:avLst/>
          </a:prstGeom>
          <a:noFill/>
          <a:ln/>
        </p:spPr>
        <p:txBody>
          <a:bodyPr wrap="square" lIns="0" tIns="0" rIns="0" bIns="0" rtlCol="0" anchor="t"/>
          <a:lstStyle/>
          <a:p>
            <a:pPr algn="l" indent="0" marL="0">
              <a:buNone/>
            </a:pPr>
            <a:r>
              <a:rPr lang="en-US" sz="1300" dirty="0">
                <a:solidFill>
                  <a:srgbClr val="2B2F38"/>
                </a:solidFill>
                <a:latin typeface="Arial" pitchFamily="34" charset="0"/>
                <a:ea typeface="Arial" pitchFamily="34" charset="-122"/>
                <a:cs typeface="Arial" pitchFamily="34" charset="-120"/>
              </a:rPr>
              <a:t>Skills, turnover, absence and internal talent.</a:t>
            </a:r>
            <a:endParaRPr lang="en-US" sz="1300" dirty="0"/>
          </a:p>
        </p:txBody>
      </p:sp>
      <p:pic>
        <p:nvPicPr>
          <p:cNvPr id="10" name="Image 2" descr="a/num3.png">    </p:cNvPr>
          <p:cNvPicPr>
            <a:picLocks noChangeAspect="1"/>
          </p:cNvPicPr>
          <p:nvPr/>
        </p:nvPicPr>
        <p:blipFill>
          <a:blip r:embed="rId3"/>
          <a:stretch>
            <a:fillRect/>
          </a:stretch>
        </p:blipFill>
        <p:spPr>
          <a:xfrm>
            <a:off x="5029200" y="1188720"/>
            <a:ext cx="695769" cy="731520"/>
          </a:xfrm>
          <a:prstGeom prst="rect">
            <a:avLst/>
          </a:prstGeom>
        </p:spPr>
      </p:pic>
      <p:sp>
        <p:nvSpPr>
          <p:cNvPr id="11" name="Text 6"/>
          <p:cNvSpPr/>
          <p:nvPr/>
        </p:nvSpPr>
        <p:spPr>
          <a:xfrm>
            <a:off x="5029200" y="2011680"/>
            <a:ext cx="2103120" cy="365760"/>
          </a:xfrm>
          <a:prstGeom prst="rect">
            <a:avLst/>
          </a:prstGeom>
          <a:noFill/>
          <a:ln/>
        </p:spPr>
        <p:txBody>
          <a:bodyPr wrap="square" lIns="0" tIns="0" rIns="0" bIns="0" rtlCol="0" anchor="t"/>
          <a:lstStyle/>
          <a:p>
            <a:pPr algn="l" indent="0" marL="0">
              <a:buNone/>
            </a:pPr>
            <a:r>
              <a:rPr lang="en-US" sz="1700" b="1" dirty="0">
                <a:solidFill>
                  <a:srgbClr val="2C4A9A"/>
                </a:solidFill>
                <a:latin typeface="Arial" pitchFamily="34" charset="0"/>
                <a:ea typeface="Arial" pitchFamily="34" charset="-122"/>
                <a:cs typeface="Arial" pitchFamily="34" charset="-120"/>
              </a:rPr>
              <a:t>Identify gaps</a:t>
            </a:r>
            <a:endParaRPr lang="en-US" sz="1700" dirty="0"/>
          </a:p>
        </p:txBody>
      </p:sp>
      <p:sp>
        <p:nvSpPr>
          <p:cNvPr id="12" name="Text 7"/>
          <p:cNvSpPr/>
          <p:nvPr/>
        </p:nvSpPr>
        <p:spPr>
          <a:xfrm>
            <a:off x="5029200" y="2377440"/>
            <a:ext cx="2103120" cy="960120"/>
          </a:xfrm>
          <a:prstGeom prst="rect">
            <a:avLst/>
          </a:prstGeom>
          <a:noFill/>
          <a:ln/>
        </p:spPr>
        <p:txBody>
          <a:bodyPr wrap="square" lIns="0" tIns="0" rIns="0" bIns="0" rtlCol="0" anchor="t"/>
          <a:lstStyle/>
          <a:p>
            <a:pPr algn="l" indent="0" marL="0">
              <a:buNone/>
            </a:pPr>
            <a:r>
              <a:rPr lang="en-US" sz="1300" dirty="0">
                <a:solidFill>
                  <a:srgbClr val="2B2F38"/>
                </a:solidFill>
                <a:latin typeface="Arial" pitchFamily="34" charset="0"/>
                <a:ea typeface="Arial" pitchFamily="34" charset="-122"/>
                <a:cs typeface="Arial" pitchFamily="34" charset="-120"/>
              </a:rPr>
              <a:t>Compare the skills we need with the skills we have.</a:t>
            </a:r>
            <a:endParaRPr lang="en-US" sz="1300" dirty="0"/>
          </a:p>
        </p:txBody>
      </p:sp>
      <p:pic>
        <p:nvPicPr>
          <p:cNvPr id="13" name="Image 3" descr="a/num4.png">    </p:cNvPr>
          <p:cNvPicPr>
            <a:picLocks noChangeAspect="1"/>
          </p:cNvPicPr>
          <p:nvPr/>
        </p:nvPicPr>
        <p:blipFill>
          <a:blip r:embed="rId4"/>
          <a:stretch>
            <a:fillRect/>
          </a:stretch>
        </p:blipFill>
        <p:spPr>
          <a:xfrm>
            <a:off x="7269480" y="1188720"/>
            <a:ext cx="731520" cy="731520"/>
          </a:xfrm>
          <a:prstGeom prst="rect">
            <a:avLst/>
          </a:prstGeom>
        </p:spPr>
      </p:pic>
      <p:sp>
        <p:nvSpPr>
          <p:cNvPr id="14" name="Text 8"/>
          <p:cNvSpPr/>
          <p:nvPr/>
        </p:nvSpPr>
        <p:spPr>
          <a:xfrm>
            <a:off x="7269480" y="2011680"/>
            <a:ext cx="2103120" cy="365760"/>
          </a:xfrm>
          <a:prstGeom prst="rect">
            <a:avLst/>
          </a:prstGeom>
          <a:noFill/>
          <a:ln/>
        </p:spPr>
        <p:txBody>
          <a:bodyPr wrap="square" lIns="0" tIns="0" rIns="0" bIns="0" rtlCol="0" anchor="t"/>
          <a:lstStyle/>
          <a:p>
            <a:pPr algn="l" indent="0" marL="0">
              <a:buNone/>
            </a:pPr>
            <a:r>
              <a:rPr lang="en-US" sz="1700" b="1" dirty="0">
                <a:solidFill>
                  <a:srgbClr val="2C4A9A"/>
                </a:solidFill>
                <a:latin typeface="Arial" pitchFamily="34" charset="0"/>
                <a:ea typeface="Arial" pitchFamily="34" charset="-122"/>
                <a:cs typeface="Arial" pitchFamily="34" charset="-120"/>
              </a:rPr>
              <a:t>Choose action</a:t>
            </a:r>
            <a:endParaRPr lang="en-US" sz="1700" dirty="0"/>
          </a:p>
        </p:txBody>
      </p:sp>
      <p:sp>
        <p:nvSpPr>
          <p:cNvPr id="15" name="Text 9"/>
          <p:cNvSpPr/>
          <p:nvPr/>
        </p:nvSpPr>
        <p:spPr>
          <a:xfrm>
            <a:off x="7269480" y="2377440"/>
            <a:ext cx="2103120" cy="960120"/>
          </a:xfrm>
          <a:prstGeom prst="rect">
            <a:avLst/>
          </a:prstGeom>
          <a:noFill/>
          <a:ln/>
        </p:spPr>
        <p:txBody>
          <a:bodyPr wrap="square" lIns="0" tIns="0" rIns="0" bIns="0" rtlCol="0" anchor="t"/>
          <a:lstStyle/>
          <a:p>
            <a:pPr algn="l" indent="0" marL="0">
              <a:buNone/>
            </a:pPr>
            <a:r>
              <a:rPr lang="en-US" sz="1300" dirty="0">
                <a:solidFill>
                  <a:srgbClr val="2B2F38"/>
                </a:solidFill>
                <a:latin typeface="Arial" pitchFamily="34" charset="0"/>
                <a:ea typeface="Arial" pitchFamily="34" charset="-122"/>
                <a:cs typeface="Arial" pitchFamily="34" charset="-120"/>
              </a:rPr>
              <a:t>Keep, train, recruit, redesign the role or work with a partner.</a:t>
            </a:r>
            <a:endParaRPr lang="en-US" sz="1300" dirty="0"/>
          </a:p>
        </p:txBody>
      </p:sp>
      <p:pic>
        <p:nvPicPr>
          <p:cNvPr id="16" name="Image 4" descr="a/num5.png">    </p:cNvPr>
          <p:cNvPicPr>
            <a:picLocks noChangeAspect="1"/>
          </p:cNvPicPr>
          <p:nvPr/>
        </p:nvPicPr>
        <p:blipFill>
          <a:blip r:embed="rId5"/>
          <a:stretch>
            <a:fillRect/>
          </a:stretch>
        </p:blipFill>
        <p:spPr>
          <a:xfrm>
            <a:off x="9509760" y="1188720"/>
            <a:ext cx="698519" cy="731520"/>
          </a:xfrm>
          <a:prstGeom prst="rect">
            <a:avLst/>
          </a:prstGeom>
        </p:spPr>
      </p:pic>
      <p:sp>
        <p:nvSpPr>
          <p:cNvPr id="17" name="Text 10"/>
          <p:cNvSpPr/>
          <p:nvPr/>
        </p:nvSpPr>
        <p:spPr>
          <a:xfrm>
            <a:off x="9509760" y="2011680"/>
            <a:ext cx="2103120" cy="365760"/>
          </a:xfrm>
          <a:prstGeom prst="rect">
            <a:avLst/>
          </a:prstGeom>
          <a:noFill/>
          <a:ln/>
        </p:spPr>
        <p:txBody>
          <a:bodyPr wrap="square" lIns="0" tIns="0" rIns="0" bIns="0" rtlCol="0" anchor="t"/>
          <a:lstStyle/>
          <a:p>
            <a:pPr algn="l" indent="0" marL="0">
              <a:buNone/>
            </a:pPr>
            <a:r>
              <a:rPr lang="en-US" sz="1700" b="1" dirty="0">
                <a:solidFill>
                  <a:srgbClr val="2C4A9A"/>
                </a:solidFill>
                <a:latin typeface="Arial" pitchFamily="34" charset="0"/>
                <a:ea typeface="Arial" pitchFamily="34" charset="-122"/>
                <a:cs typeface="Arial" pitchFamily="34" charset="-120"/>
              </a:rPr>
              <a:t>Review</a:t>
            </a:r>
            <a:endParaRPr lang="en-US" sz="1700" dirty="0"/>
          </a:p>
        </p:txBody>
      </p:sp>
      <p:sp>
        <p:nvSpPr>
          <p:cNvPr id="18" name="Text 11"/>
          <p:cNvSpPr/>
          <p:nvPr/>
        </p:nvSpPr>
        <p:spPr>
          <a:xfrm>
            <a:off x="9509760" y="2377440"/>
            <a:ext cx="2103120" cy="960120"/>
          </a:xfrm>
          <a:prstGeom prst="rect">
            <a:avLst/>
          </a:prstGeom>
          <a:noFill/>
          <a:ln/>
        </p:spPr>
        <p:txBody>
          <a:bodyPr wrap="square" lIns="0" tIns="0" rIns="0" bIns="0" rtlCol="0" anchor="t"/>
          <a:lstStyle/>
          <a:p>
            <a:pPr algn="l" indent="0" marL="0">
              <a:buNone/>
            </a:pPr>
            <a:r>
              <a:rPr lang="en-US" sz="1300" dirty="0">
                <a:solidFill>
                  <a:srgbClr val="2B2F38"/>
                </a:solidFill>
                <a:latin typeface="Arial" pitchFamily="34" charset="0"/>
                <a:ea typeface="Arial" pitchFamily="34" charset="-122"/>
                <a:cs typeface="Arial" pitchFamily="34" charset="-120"/>
              </a:rPr>
              <a:t>Monthly review with HR, service leads and finance.</a:t>
            </a:r>
            <a:endParaRPr lang="en-US" sz="1300" dirty="0"/>
          </a:p>
        </p:txBody>
      </p:sp>
      <p:sp>
        <p:nvSpPr>
          <p:cNvPr id="19" name="Shape 12"/>
          <p:cNvSpPr/>
          <p:nvPr/>
        </p:nvSpPr>
        <p:spPr>
          <a:xfrm>
            <a:off x="548640" y="3520440"/>
            <a:ext cx="7498080" cy="2651760"/>
          </a:xfrm>
          <a:prstGeom prst="roundRect">
            <a:avLst>
              <a:gd name="adj" fmla="val 4138"/>
            </a:avLst>
          </a:prstGeom>
          <a:solidFill>
            <a:srgbClr val="FFFFFF"/>
          </a:solidFill>
          <a:ln w="12700">
            <a:solidFill>
              <a:srgbClr val="DADDE3"/>
            </a:solidFill>
            <a:prstDash val="solid"/>
          </a:ln>
        </p:spPr>
      </p:sp>
      <p:sp>
        <p:nvSpPr>
          <p:cNvPr id="20" name="Text 13"/>
          <p:cNvSpPr/>
          <p:nvPr/>
        </p:nvSpPr>
        <p:spPr>
          <a:xfrm>
            <a:off x="777240" y="3630168"/>
            <a:ext cx="7315200" cy="365760"/>
          </a:xfrm>
          <a:prstGeom prst="rect">
            <a:avLst/>
          </a:prstGeom>
          <a:noFill/>
          <a:ln/>
        </p:spPr>
        <p:txBody>
          <a:bodyPr wrap="square" lIns="0" tIns="0" rIns="0" bIns="0" rtlCol="0" anchor="t"/>
          <a:lstStyle/>
          <a:p>
            <a:pPr algn="l" indent="0" marL="0">
              <a:buNone/>
            </a:pPr>
            <a:r>
              <a:rPr lang="en-US" sz="1700" b="1" dirty="0">
                <a:solidFill>
                  <a:srgbClr val="2C4A9A"/>
                </a:solidFill>
                <a:latin typeface="Arial" pitchFamily="34" charset="0"/>
                <a:ea typeface="Arial" pitchFamily="34" charset="-122"/>
                <a:cs typeface="Arial" pitchFamily="34" charset="-120"/>
              </a:rPr>
              <a:t>Recruitment challenges for HealthConnect UK</a:t>
            </a:r>
            <a:endParaRPr lang="en-US" sz="1700" dirty="0"/>
          </a:p>
        </p:txBody>
      </p:sp>
      <p:sp>
        <p:nvSpPr>
          <p:cNvPr id="21" name="Text 14"/>
          <p:cNvSpPr/>
          <p:nvPr/>
        </p:nvSpPr>
        <p:spPr>
          <a:xfrm>
            <a:off x="777240" y="4023360"/>
            <a:ext cx="7315200" cy="2057400"/>
          </a:xfrm>
          <a:prstGeom prst="rect">
            <a:avLst/>
          </a:prstGeom>
          <a:noFill/>
          <a:ln/>
        </p:spPr>
        <p:txBody>
          <a:bodyPr wrap="square" lIns="0" tIns="0" rIns="0" bIns="0" rtlCol="0" anchor="t"/>
          <a:lstStyle/>
          <a:p>
            <a:pPr marL="342900" indent="-342900">
              <a:spcAft>
                <a:spcPts val="500"/>
              </a:spcAft>
              <a:buSzPct val="100000"/>
              <a:buChar char="•"/>
            </a:pPr>
            <a:r>
              <a:rPr lang="en-US" sz="1300" dirty="0">
                <a:solidFill>
                  <a:srgbClr val="2B2F38"/>
                </a:solidFill>
                <a:latin typeface="Arial" pitchFamily="34" charset="0"/>
                <a:ea typeface="Arial" pitchFamily="34" charset="-122"/>
                <a:cs typeface="Arial" pitchFamily="34" charset="-120"/>
              </a:rPr>
              <a:t>Strong competition: 52% of employers say competition for well-qualified talent has increased (CIPD, 2026).</a:t>
            </a:r>
            <a:endParaRPr lang="en-US" sz="1300" dirty="0"/>
          </a:p>
          <a:p>
            <a:pPr marL="342900" indent="-342900">
              <a:spcAft>
                <a:spcPts val="500"/>
              </a:spcAft>
              <a:buSzPct val="100000"/>
              <a:buChar char="•"/>
            </a:pPr>
            <a:r>
              <a:rPr lang="en-US" sz="1300" dirty="0">
                <a:solidFill>
                  <a:srgbClr val="2B2F38"/>
                </a:solidFill>
                <a:latin typeface="Arial" pitchFamily="34" charset="0"/>
                <a:ea typeface="Arial" pitchFamily="34" charset="-122"/>
                <a:cs typeface="Arial" pitchFamily="34" charset="-120"/>
              </a:rPr>
              <a:t>Many applicants, few suitable: 58% of employers saw more applications from unsuitable candidates (CIPD, 2026).</a:t>
            </a:r>
            <a:endParaRPr lang="en-US" sz="1300" dirty="0"/>
          </a:p>
          <a:p>
            <a:pPr marL="342900" indent="-342900">
              <a:spcAft>
                <a:spcPts val="500"/>
              </a:spcAft>
              <a:buSzPct val="100000"/>
              <a:buChar char="•"/>
            </a:pPr>
            <a:r>
              <a:rPr lang="en-US" sz="1300" dirty="0">
                <a:solidFill>
                  <a:srgbClr val="2B2F38"/>
                </a:solidFill>
                <a:latin typeface="Arial" pitchFamily="34" charset="0"/>
                <a:ea typeface="Arial" pitchFamily="34" charset="-122"/>
                <a:cs typeface="Arial" pitchFamily="34" charset="-120"/>
              </a:rPr>
              <a:t>We compete with the NHS, which plans to recruit and retain many more staff and use more digital technology (NHS England, 2023).</a:t>
            </a:r>
            <a:endParaRPr lang="en-US" sz="1300" dirty="0"/>
          </a:p>
          <a:p>
            <a:pPr marL="342900" indent="-342900">
              <a:spcAft>
                <a:spcPts val="500"/>
              </a:spcAft>
              <a:buSzPct val="100000"/>
              <a:buChar char="•"/>
            </a:pPr>
            <a:r>
              <a:rPr lang="en-US" sz="1300" dirty="0">
                <a:solidFill>
                  <a:srgbClr val="2B2F38"/>
                </a:solidFill>
                <a:latin typeface="Arial" pitchFamily="34" charset="0"/>
                <a:ea typeface="Arial" pitchFamily="34" charset="-122"/>
                <a:cs typeface="Arial" pitchFamily="34" charset="-120"/>
              </a:rPr>
              <a:t>Our biggest gap: digital healthcare skills, such as remote monitoring.</a:t>
            </a:r>
            <a:endParaRPr lang="en-US" sz="1300" dirty="0"/>
          </a:p>
        </p:txBody>
      </p:sp>
      <p:pic>
        <p:nvPicPr>
          <p:cNvPr id="22" name="Image 5" descr="a/s5_scene.png">    </p:cNvPr>
          <p:cNvPicPr>
            <a:picLocks noChangeAspect="1"/>
          </p:cNvPicPr>
          <p:nvPr/>
        </p:nvPicPr>
        <p:blipFill>
          <a:blip r:embed="rId6"/>
          <a:stretch>
            <a:fillRect/>
          </a:stretch>
        </p:blipFill>
        <p:spPr>
          <a:xfrm>
            <a:off x="8551333" y="4340352"/>
            <a:ext cx="3471672" cy="251764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548640" y="274320"/>
            <a:ext cx="10698480" cy="731520"/>
          </a:xfrm>
          <a:prstGeom prst="rect">
            <a:avLst/>
          </a:prstGeom>
          <a:noFill/>
          <a:ln/>
        </p:spPr>
        <p:txBody>
          <a:bodyPr wrap="square" lIns="0" tIns="0" rIns="0" bIns="0" rtlCol="0" anchor="ctr"/>
          <a:lstStyle/>
          <a:p>
            <a:pPr algn="ctr" indent="0" marL="0">
              <a:buNone/>
            </a:pPr>
            <a:r>
              <a:rPr lang="en-US" sz="2600" b="1" dirty="0">
                <a:solidFill>
                  <a:srgbClr val="2C4A9A"/>
                </a:solidFill>
                <a:latin typeface="Arial" pitchFamily="34" charset="0"/>
                <a:ea typeface="Arial" pitchFamily="34" charset="-122"/>
                <a:cs typeface="Arial" pitchFamily="34" charset="-120"/>
              </a:rPr>
              <a:t>RECRUITMENT: CHOOSE CHANNELS TO FIT THE ROLE</a:t>
            </a:r>
            <a:endParaRPr lang="en-US" sz="2600" dirty="0"/>
          </a:p>
        </p:txBody>
      </p:sp>
      <p:sp>
        <p:nvSpPr>
          <p:cNvPr id="3" name="Text 1"/>
          <p:cNvSpPr/>
          <p:nvPr/>
        </p:nvSpPr>
        <p:spPr>
          <a:xfrm>
            <a:off x="11384280" y="201168"/>
            <a:ext cx="594360" cy="411480"/>
          </a:xfrm>
          <a:prstGeom prst="rect">
            <a:avLst/>
          </a:prstGeom>
          <a:noFill/>
          <a:ln/>
        </p:spPr>
        <p:txBody>
          <a:bodyPr wrap="square" lIns="0" tIns="0" rIns="0" bIns="0" rtlCol="0" anchor="ctr"/>
          <a:lstStyle/>
          <a:p>
            <a:pPr algn="r" indent="0" marL="0">
              <a:buNone/>
            </a:pPr>
            <a:r>
              <a:rPr lang="en-US" sz="1800" b="1" dirty="0">
                <a:solidFill>
                  <a:srgbClr val="2C4A9A"/>
                </a:solidFill>
                <a:latin typeface="Arial" pitchFamily="34" charset="0"/>
                <a:ea typeface="Arial" pitchFamily="34" charset="-122"/>
                <a:cs typeface="Arial" pitchFamily="34" charset="-120"/>
              </a:rPr>
              <a:t>6</a:t>
            </a:r>
            <a:endParaRPr lang="en-US" sz="1800" dirty="0"/>
          </a:p>
        </p:txBody>
      </p:sp>
      <p:sp>
        <p:nvSpPr>
          <p:cNvPr id="4" name="Shape 2"/>
          <p:cNvSpPr/>
          <p:nvPr/>
        </p:nvSpPr>
        <p:spPr>
          <a:xfrm>
            <a:off x="548640" y="1188720"/>
            <a:ext cx="2594610" cy="1965960"/>
          </a:xfrm>
          <a:prstGeom prst="roundRect">
            <a:avLst>
              <a:gd name="adj" fmla="val 5581"/>
            </a:avLst>
          </a:prstGeom>
          <a:solidFill>
            <a:srgbClr val="FFFFFF"/>
          </a:solidFill>
          <a:ln w="12700">
            <a:solidFill>
              <a:srgbClr val="DADDE3"/>
            </a:solidFill>
            <a:prstDash val="solid"/>
          </a:ln>
        </p:spPr>
      </p:sp>
      <p:sp>
        <p:nvSpPr>
          <p:cNvPr id="5" name="Text 3"/>
          <p:cNvSpPr/>
          <p:nvPr/>
        </p:nvSpPr>
        <p:spPr>
          <a:xfrm>
            <a:off x="658368" y="1261872"/>
            <a:ext cx="2375154" cy="181965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Internal recruitment</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Strength: quicker start and visible career growth.</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Risk: leaves another vacancy.</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Use for: development and succession.</a:t>
            </a:r>
            <a:endParaRPr lang="en-US" sz="1500" dirty="0"/>
          </a:p>
        </p:txBody>
      </p:sp>
      <p:sp>
        <p:nvSpPr>
          <p:cNvPr id="6" name="Shape 4"/>
          <p:cNvSpPr/>
          <p:nvPr/>
        </p:nvSpPr>
        <p:spPr>
          <a:xfrm>
            <a:off x="3371850" y="1188720"/>
            <a:ext cx="2594610" cy="1965960"/>
          </a:xfrm>
          <a:prstGeom prst="roundRect">
            <a:avLst>
              <a:gd name="adj" fmla="val 5581"/>
            </a:avLst>
          </a:prstGeom>
          <a:solidFill>
            <a:srgbClr val="FFFFFF"/>
          </a:solidFill>
          <a:ln w="12700">
            <a:solidFill>
              <a:srgbClr val="DADDE3"/>
            </a:solidFill>
            <a:prstDash val="solid"/>
          </a:ln>
        </p:spPr>
      </p:sp>
      <p:sp>
        <p:nvSpPr>
          <p:cNvPr id="7" name="Text 5"/>
          <p:cNvSpPr/>
          <p:nvPr/>
        </p:nvSpPr>
        <p:spPr>
          <a:xfrm>
            <a:off x="3481578" y="1261872"/>
            <a:ext cx="2375154" cy="181965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External recruitment</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Strength: new skills and a wider talent pool.</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Risk: cost, delay and longer onboarding.</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Use for: scarce or new skills.</a:t>
            </a:r>
            <a:endParaRPr lang="en-US" sz="1500" dirty="0"/>
          </a:p>
        </p:txBody>
      </p:sp>
      <p:sp>
        <p:nvSpPr>
          <p:cNvPr id="8" name="Shape 6"/>
          <p:cNvSpPr/>
          <p:nvPr/>
        </p:nvSpPr>
        <p:spPr>
          <a:xfrm>
            <a:off x="6195060" y="1188720"/>
            <a:ext cx="2594610" cy="1965960"/>
          </a:xfrm>
          <a:prstGeom prst="roundRect">
            <a:avLst>
              <a:gd name="adj" fmla="val 5581"/>
            </a:avLst>
          </a:prstGeom>
          <a:solidFill>
            <a:srgbClr val="FFFFFF"/>
          </a:solidFill>
          <a:ln w="12700">
            <a:solidFill>
              <a:srgbClr val="DADDE3"/>
            </a:solidFill>
            <a:prstDash val="solid"/>
          </a:ln>
        </p:spPr>
      </p:sp>
      <p:sp>
        <p:nvSpPr>
          <p:cNvPr id="9" name="Text 7"/>
          <p:cNvSpPr/>
          <p:nvPr/>
        </p:nvSpPr>
        <p:spPr>
          <a:xfrm>
            <a:off x="6304788" y="1261872"/>
            <a:ext cx="2375154" cy="181965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Online recruitment</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Strength: wide reach and fast applications.</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Risk: many applicants who do not fit.</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Use for: job adverts and talent pools.</a:t>
            </a:r>
            <a:endParaRPr lang="en-US" sz="1500" dirty="0"/>
          </a:p>
        </p:txBody>
      </p:sp>
      <p:sp>
        <p:nvSpPr>
          <p:cNvPr id="10" name="Shape 8"/>
          <p:cNvSpPr/>
          <p:nvPr/>
        </p:nvSpPr>
        <p:spPr>
          <a:xfrm>
            <a:off x="9018270" y="1188720"/>
            <a:ext cx="2594610" cy="1965960"/>
          </a:xfrm>
          <a:prstGeom prst="roundRect">
            <a:avLst>
              <a:gd name="adj" fmla="val 5581"/>
            </a:avLst>
          </a:prstGeom>
          <a:solidFill>
            <a:srgbClr val="FFFFFF"/>
          </a:solidFill>
          <a:ln w="12700">
            <a:solidFill>
              <a:srgbClr val="DADDE3"/>
            </a:solidFill>
            <a:prstDash val="solid"/>
          </a:ln>
        </p:spPr>
      </p:sp>
      <p:sp>
        <p:nvSpPr>
          <p:cNvPr id="11" name="Text 9"/>
          <p:cNvSpPr/>
          <p:nvPr/>
        </p:nvSpPr>
        <p:spPr>
          <a:xfrm>
            <a:off x="9127998" y="1261872"/>
            <a:ext cx="2375154" cy="181965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Social media</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Strength: visibility and targeted outreach.</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Risk: can exclude some groups or allow bias.</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Use for: awareness, always with a formal application route.</a:t>
            </a:r>
            <a:endParaRPr lang="en-US" sz="1500" dirty="0"/>
          </a:p>
        </p:txBody>
      </p:sp>
      <p:sp>
        <p:nvSpPr>
          <p:cNvPr id="12" name="Text 10"/>
          <p:cNvSpPr/>
          <p:nvPr/>
        </p:nvSpPr>
        <p:spPr>
          <a:xfrm>
            <a:off x="548640" y="3337560"/>
            <a:ext cx="7315200" cy="411480"/>
          </a:xfrm>
          <a:prstGeom prst="rect">
            <a:avLst/>
          </a:prstGeom>
          <a:noFill/>
          <a:ln/>
        </p:spPr>
        <p:txBody>
          <a:bodyPr wrap="square" lIns="0" tIns="0" rIns="0" bIns="0" rtlCol="0" anchor="ctr"/>
          <a:lstStyle/>
          <a:p>
            <a:pPr algn="l" indent="0" marL="0">
              <a:buNone/>
            </a:pPr>
            <a:r>
              <a:rPr lang="en-US" sz="2000" b="1" dirty="0">
                <a:solidFill>
                  <a:srgbClr val="2C4A9A"/>
                </a:solidFill>
                <a:latin typeface="Arial" pitchFamily="34" charset="0"/>
                <a:ea typeface="Arial" pitchFamily="34" charset="-122"/>
                <a:cs typeface="Arial" pitchFamily="34" charset="-120"/>
              </a:rPr>
              <a:t>Recommendation: a mixed approach</a:t>
            </a:r>
            <a:endParaRPr lang="en-US" sz="2000" dirty="0"/>
          </a:p>
        </p:txBody>
      </p:sp>
      <p:sp>
        <p:nvSpPr>
          <p:cNvPr id="13" name="Shape 11"/>
          <p:cNvSpPr/>
          <p:nvPr/>
        </p:nvSpPr>
        <p:spPr>
          <a:xfrm>
            <a:off x="548640" y="3840480"/>
            <a:ext cx="9052560" cy="475488"/>
          </a:xfrm>
          <a:prstGeom prst="roundRect">
            <a:avLst>
              <a:gd name="adj" fmla="val 15385"/>
            </a:avLst>
          </a:prstGeom>
          <a:solidFill>
            <a:srgbClr val="EEF2FB"/>
          </a:solidFill>
          <a:ln w="12700">
            <a:solidFill>
              <a:srgbClr val="EEF2FB"/>
            </a:solidFill>
            <a:prstDash val="solid"/>
          </a:ln>
        </p:spPr>
      </p:sp>
      <p:sp>
        <p:nvSpPr>
          <p:cNvPr id="14" name="Text 12"/>
          <p:cNvSpPr/>
          <p:nvPr/>
        </p:nvSpPr>
        <p:spPr>
          <a:xfrm>
            <a:off x="731520" y="3840480"/>
            <a:ext cx="3017520" cy="475488"/>
          </a:xfrm>
          <a:prstGeom prst="rect">
            <a:avLst/>
          </a:prstGeom>
          <a:noFill/>
          <a:ln/>
        </p:spPr>
        <p:txBody>
          <a:bodyPr wrap="square" lIns="0" tIns="0" rIns="0" bIns="0" rtlCol="0" anchor="ctr"/>
          <a:lstStyle/>
          <a:p>
            <a:pPr algn="l" indent="0" marL="0">
              <a:buNone/>
            </a:pPr>
            <a:r>
              <a:rPr lang="en-US" sz="1300" b="1" dirty="0">
                <a:solidFill>
                  <a:srgbClr val="2C4A9A"/>
                </a:solidFill>
                <a:latin typeface="Arial" pitchFamily="34" charset="0"/>
                <a:ea typeface="Arial" pitchFamily="34" charset="-122"/>
                <a:cs typeface="Arial" pitchFamily="34" charset="-120"/>
              </a:rPr>
              <a:t>Team leaders and future managers</a:t>
            </a:r>
            <a:endParaRPr lang="en-US" sz="1300" dirty="0"/>
          </a:p>
        </p:txBody>
      </p:sp>
      <p:sp>
        <p:nvSpPr>
          <p:cNvPr id="15" name="Text 13"/>
          <p:cNvSpPr/>
          <p:nvPr/>
        </p:nvSpPr>
        <p:spPr>
          <a:xfrm>
            <a:off x="3840480" y="3840480"/>
            <a:ext cx="5669280" cy="475488"/>
          </a:xfrm>
          <a:prstGeom prst="rect">
            <a:avLst/>
          </a:prstGeom>
          <a:noFill/>
          <a:ln/>
        </p:spPr>
        <p:txBody>
          <a:bodyPr wrap="square" lIns="0" tIns="0" rIns="0" bIns="0" rtlCol="0" anchor="ctr"/>
          <a:lstStyle/>
          <a:p>
            <a:pPr algn="l" indent="0" marL="0">
              <a:buNone/>
            </a:pPr>
            <a:r>
              <a:rPr lang="en-US" sz="1300" dirty="0">
                <a:solidFill>
                  <a:srgbClr val="2B2F38"/>
                </a:solidFill>
                <a:latin typeface="Arial" pitchFamily="34" charset="0"/>
                <a:ea typeface="Arial" pitchFamily="34" charset="-122"/>
                <a:cs typeface="Arial" pitchFamily="34" charset="-120"/>
              </a:rPr>
              <a:t>Internal first: shows career growth and keeps knowledge in the organisation.</a:t>
            </a:r>
            <a:endParaRPr lang="en-US" sz="1300" dirty="0"/>
          </a:p>
        </p:txBody>
      </p:sp>
      <p:sp>
        <p:nvSpPr>
          <p:cNvPr id="16" name="Shape 14"/>
          <p:cNvSpPr/>
          <p:nvPr/>
        </p:nvSpPr>
        <p:spPr>
          <a:xfrm>
            <a:off x="548640" y="4407408"/>
            <a:ext cx="9052560" cy="475488"/>
          </a:xfrm>
          <a:prstGeom prst="roundRect">
            <a:avLst>
              <a:gd name="adj" fmla="val 15385"/>
            </a:avLst>
          </a:prstGeom>
          <a:solidFill>
            <a:srgbClr val="EEF2FB"/>
          </a:solidFill>
          <a:ln w="12700">
            <a:solidFill>
              <a:srgbClr val="EEF2FB"/>
            </a:solidFill>
            <a:prstDash val="solid"/>
          </a:ln>
        </p:spPr>
      </p:sp>
      <p:sp>
        <p:nvSpPr>
          <p:cNvPr id="17" name="Text 15"/>
          <p:cNvSpPr/>
          <p:nvPr/>
        </p:nvSpPr>
        <p:spPr>
          <a:xfrm>
            <a:off x="731520" y="4407408"/>
            <a:ext cx="3017520" cy="475488"/>
          </a:xfrm>
          <a:prstGeom prst="rect">
            <a:avLst/>
          </a:prstGeom>
          <a:noFill/>
          <a:ln/>
        </p:spPr>
        <p:txBody>
          <a:bodyPr wrap="square" lIns="0" tIns="0" rIns="0" bIns="0" rtlCol="0" anchor="ctr"/>
          <a:lstStyle/>
          <a:p>
            <a:pPr algn="l" indent="0" marL="0">
              <a:buNone/>
            </a:pPr>
            <a:r>
              <a:rPr lang="en-US" sz="1300" b="1" dirty="0">
                <a:solidFill>
                  <a:srgbClr val="2C4A9A"/>
                </a:solidFill>
                <a:latin typeface="Arial" pitchFamily="34" charset="0"/>
                <a:ea typeface="Arial" pitchFamily="34" charset="-122"/>
                <a:cs typeface="Arial" pitchFamily="34" charset="-120"/>
              </a:rPr>
              <a:t>Digital Care Nurses and IT specialists</a:t>
            </a:r>
            <a:endParaRPr lang="en-US" sz="1300" dirty="0"/>
          </a:p>
        </p:txBody>
      </p:sp>
      <p:sp>
        <p:nvSpPr>
          <p:cNvPr id="18" name="Text 16"/>
          <p:cNvSpPr/>
          <p:nvPr/>
        </p:nvSpPr>
        <p:spPr>
          <a:xfrm>
            <a:off x="3840480" y="4407408"/>
            <a:ext cx="5669280" cy="475488"/>
          </a:xfrm>
          <a:prstGeom prst="rect">
            <a:avLst/>
          </a:prstGeom>
          <a:noFill/>
          <a:ln/>
        </p:spPr>
        <p:txBody>
          <a:bodyPr wrap="square" lIns="0" tIns="0" rIns="0" bIns="0" rtlCol="0" anchor="ctr"/>
          <a:lstStyle/>
          <a:p>
            <a:pPr algn="l" indent="0" marL="0">
              <a:buNone/>
            </a:pPr>
            <a:r>
              <a:rPr lang="en-US" sz="1300" dirty="0">
                <a:solidFill>
                  <a:srgbClr val="2B2F38"/>
                </a:solidFill>
                <a:latin typeface="Arial" pitchFamily="34" charset="0"/>
                <a:ea typeface="Arial" pitchFamily="34" charset="-122"/>
                <a:cs typeface="Arial" pitchFamily="34" charset="-120"/>
              </a:rPr>
              <a:t>External + online + LinkedIn: these skills are scarce, so we need a wider pool.</a:t>
            </a:r>
            <a:endParaRPr lang="en-US" sz="1300" dirty="0"/>
          </a:p>
        </p:txBody>
      </p:sp>
      <p:sp>
        <p:nvSpPr>
          <p:cNvPr id="19" name="Shape 17"/>
          <p:cNvSpPr/>
          <p:nvPr/>
        </p:nvSpPr>
        <p:spPr>
          <a:xfrm>
            <a:off x="548640" y="4974336"/>
            <a:ext cx="9052560" cy="475488"/>
          </a:xfrm>
          <a:prstGeom prst="roundRect">
            <a:avLst>
              <a:gd name="adj" fmla="val 15385"/>
            </a:avLst>
          </a:prstGeom>
          <a:solidFill>
            <a:srgbClr val="EEF2FB"/>
          </a:solidFill>
          <a:ln w="12700">
            <a:solidFill>
              <a:srgbClr val="EEF2FB"/>
            </a:solidFill>
            <a:prstDash val="solid"/>
          </a:ln>
        </p:spPr>
      </p:sp>
      <p:sp>
        <p:nvSpPr>
          <p:cNvPr id="20" name="Text 18"/>
          <p:cNvSpPr/>
          <p:nvPr/>
        </p:nvSpPr>
        <p:spPr>
          <a:xfrm>
            <a:off x="731520" y="4974336"/>
            <a:ext cx="3017520" cy="475488"/>
          </a:xfrm>
          <a:prstGeom prst="rect">
            <a:avLst/>
          </a:prstGeom>
          <a:noFill/>
          <a:ln/>
        </p:spPr>
        <p:txBody>
          <a:bodyPr wrap="square" lIns="0" tIns="0" rIns="0" bIns="0" rtlCol="0" anchor="ctr"/>
          <a:lstStyle/>
          <a:p>
            <a:pPr algn="l" indent="0" marL="0">
              <a:buNone/>
            </a:pPr>
            <a:r>
              <a:rPr lang="en-US" sz="1300" b="1" dirty="0">
                <a:solidFill>
                  <a:srgbClr val="2C4A9A"/>
                </a:solidFill>
                <a:latin typeface="Arial" pitchFamily="34" charset="0"/>
                <a:ea typeface="Arial" pitchFamily="34" charset="-122"/>
                <a:cs typeface="Arial" pitchFamily="34" charset="-120"/>
              </a:rPr>
              <a:t>All roles</a:t>
            </a:r>
            <a:endParaRPr lang="en-US" sz="1300" dirty="0"/>
          </a:p>
        </p:txBody>
      </p:sp>
      <p:sp>
        <p:nvSpPr>
          <p:cNvPr id="21" name="Text 19"/>
          <p:cNvSpPr/>
          <p:nvPr/>
        </p:nvSpPr>
        <p:spPr>
          <a:xfrm>
            <a:off x="3840480" y="4974336"/>
            <a:ext cx="5669280" cy="475488"/>
          </a:xfrm>
          <a:prstGeom prst="rect">
            <a:avLst/>
          </a:prstGeom>
          <a:noFill/>
          <a:ln/>
        </p:spPr>
        <p:txBody>
          <a:bodyPr wrap="square" lIns="0" tIns="0" rIns="0" bIns="0" rtlCol="0" anchor="ctr"/>
          <a:lstStyle/>
          <a:p>
            <a:pPr algn="l" indent="0" marL="0">
              <a:buNone/>
            </a:pPr>
            <a:r>
              <a:rPr lang="en-US" sz="1300" dirty="0">
                <a:solidFill>
                  <a:srgbClr val="2B2F38"/>
                </a:solidFill>
                <a:latin typeface="Arial" pitchFamily="34" charset="0"/>
                <a:ea typeface="Arial" pitchFamily="34" charset="-122"/>
                <a:cs typeface="Arial" pitchFamily="34" charset="-120"/>
              </a:rPr>
              <a:t>Realistic job previews, accessible adverts and clearly stated essential criteria.</a:t>
            </a:r>
            <a:endParaRPr lang="en-US" sz="1300" dirty="0"/>
          </a:p>
        </p:txBody>
      </p:sp>
      <p:sp>
        <p:nvSpPr>
          <p:cNvPr id="22" name="Text 20"/>
          <p:cNvSpPr/>
          <p:nvPr/>
        </p:nvSpPr>
        <p:spPr>
          <a:xfrm>
            <a:off x="548640" y="5669280"/>
            <a:ext cx="9052560" cy="548640"/>
          </a:xfrm>
          <a:prstGeom prst="rect">
            <a:avLst/>
          </a:prstGeom>
          <a:noFill/>
          <a:ln/>
        </p:spPr>
        <p:txBody>
          <a:bodyPr wrap="square" lIns="0" tIns="0" rIns="0" bIns="0" rtlCol="0" anchor="t"/>
          <a:lstStyle/>
          <a:p>
            <a:pPr algn="l" indent="0" marL="0">
              <a:buNone/>
            </a:pPr>
            <a:r>
              <a:rPr lang="en-US" sz="1300" dirty="0">
                <a:solidFill>
                  <a:srgbClr val="2B2F38"/>
                </a:solidFill>
                <a:latin typeface="Arial" pitchFamily="34" charset="0"/>
                <a:ea typeface="Arial" pitchFamily="34" charset="-122"/>
                <a:cs typeface="Arial" pitchFamily="34" charset="-120"/>
              </a:rPr>
              <a:t>Track: time-to-fill, cost, candidate drop-off, shortlist diversity and retention at 6 and 12 months (CIPD, 2026).</a:t>
            </a:r>
            <a:endParaRPr lang="en-US" sz="1300" dirty="0"/>
          </a:p>
        </p:txBody>
      </p:sp>
      <p:pic>
        <p:nvPicPr>
          <p:cNvPr id="23" name="Image 0" descr="a/s6_doc.png">    </p:cNvPr>
          <p:cNvPicPr>
            <a:picLocks noChangeAspect="1"/>
          </p:cNvPicPr>
          <p:nvPr/>
        </p:nvPicPr>
        <p:blipFill>
          <a:blip r:embed="rId1"/>
          <a:stretch>
            <a:fillRect/>
          </a:stretch>
        </p:blipFill>
        <p:spPr>
          <a:xfrm>
            <a:off x="9893808" y="4922520"/>
            <a:ext cx="2298192" cy="193548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548640" y="274320"/>
            <a:ext cx="10698480" cy="731520"/>
          </a:xfrm>
          <a:prstGeom prst="rect">
            <a:avLst/>
          </a:prstGeom>
          <a:noFill/>
          <a:ln/>
        </p:spPr>
        <p:txBody>
          <a:bodyPr wrap="square" lIns="0" tIns="0" rIns="0" bIns="0" rtlCol="0" anchor="ctr"/>
          <a:lstStyle/>
          <a:p>
            <a:pPr algn="ctr" indent="0" marL="0">
              <a:buNone/>
            </a:pPr>
            <a:r>
              <a:rPr lang="en-US" sz="2800" b="1" dirty="0">
                <a:solidFill>
                  <a:srgbClr val="2C4A9A"/>
                </a:solidFill>
                <a:latin typeface="Arial" pitchFamily="34" charset="0"/>
                <a:ea typeface="Arial" pitchFamily="34" charset="-122"/>
                <a:cs typeface="Arial" pitchFamily="34" charset="-120"/>
              </a:rPr>
              <a:t>SELECTION: DIGITAL CARE NURSE EXAMPLE</a:t>
            </a:r>
            <a:endParaRPr lang="en-US" sz="2800" dirty="0"/>
          </a:p>
        </p:txBody>
      </p:sp>
      <p:sp>
        <p:nvSpPr>
          <p:cNvPr id="3" name="Text 1"/>
          <p:cNvSpPr/>
          <p:nvPr/>
        </p:nvSpPr>
        <p:spPr>
          <a:xfrm>
            <a:off x="11384280" y="201168"/>
            <a:ext cx="594360" cy="411480"/>
          </a:xfrm>
          <a:prstGeom prst="rect">
            <a:avLst/>
          </a:prstGeom>
          <a:noFill/>
          <a:ln/>
        </p:spPr>
        <p:txBody>
          <a:bodyPr wrap="square" lIns="0" tIns="0" rIns="0" bIns="0" rtlCol="0" anchor="ctr"/>
          <a:lstStyle/>
          <a:p>
            <a:pPr algn="r" indent="0" marL="0">
              <a:buNone/>
            </a:pPr>
            <a:r>
              <a:rPr lang="en-US" sz="1800" b="1" dirty="0">
                <a:solidFill>
                  <a:srgbClr val="2C4A9A"/>
                </a:solidFill>
                <a:latin typeface="Arial" pitchFamily="34" charset="0"/>
                <a:ea typeface="Arial" pitchFamily="34" charset="-122"/>
                <a:cs typeface="Arial" pitchFamily="34" charset="-120"/>
              </a:rPr>
              <a:t>7</a:t>
            </a:r>
            <a:endParaRPr lang="en-US" sz="1800" dirty="0"/>
          </a:p>
        </p:txBody>
      </p:sp>
      <p:pic>
        <p:nvPicPr>
          <p:cNvPr id="4" name="Image 0" descr="a/s7_hand.png">    </p:cNvPr>
          <p:cNvPicPr>
            <a:picLocks noChangeAspect="1"/>
          </p:cNvPicPr>
          <p:nvPr/>
        </p:nvPicPr>
        <p:blipFill>
          <a:blip r:embed="rId1"/>
          <a:stretch>
            <a:fillRect/>
          </a:stretch>
        </p:blipFill>
        <p:spPr>
          <a:xfrm>
            <a:off x="0" y="813816"/>
            <a:ext cx="1240536" cy="2261616"/>
          </a:xfrm>
          <a:prstGeom prst="rect">
            <a:avLst/>
          </a:prstGeom>
        </p:spPr>
      </p:pic>
      <p:sp>
        <p:nvSpPr>
          <p:cNvPr id="5" name="Shape 2"/>
          <p:cNvSpPr/>
          <p:nvPr/>
        </p:nvSpPr>
        <p:spPr>
          <a:xfrm>
            <a:off x="1463040" y="1143000"/>
            <a:ext cx="3230880" cy="1920240"/>
          </a:xfrm>
          <a:prstGeom prst="roundRect">
            <a:avLst>
              <a:gd name="adj" fmla="val 5714"/>
            </a:avLst>
          </a:prstGeom>
          <a:solidFill>
            <a:srgbClr val="FFFFFF"/>
          </a:solidFill>
          <a:ln w="12700">
            <a:solidFill>
              <a:srgbClr val="DADDE3"/>
            </a:solidFill>
            <a:prstDash val="solid"/>
          </a:ln>
        </p:spPr>
      </p:sp>
      <p:sp>
        <p:nvSpPr>
          <p:cNvPr id="6" name="Text 3"/>
          <p:cNvSpPr/>
          <p:nvPr/>
        </p:nvSpPr>
        <p:spPr>
          <a:xfrm>
            <a:off x="1572768" y="1216152"/>
            <a:ext cx="3011424" cy="1773936"/>
          </a:xfrm>
          <a:prstGeom prst="rect">
            <a:avLst/>
          </a:prstGeom>
          <a:noFill/>
          <a:ln/>
        </p:spPr>
        <p:txBody>
          <a:bodyPr wrap="square" lIns="50800" tIns="50800" rIns="50800" bIns="50800" rtlCol="0" anchor="t"/>
          <a:lstStyle/>
          <a:p>
            <a:pPr indent="0" marL="0">
              <a:buNone/>
            </a:pPr>
            <a:r>
              <a:rPr lang="en-US" sz="1600" b="1" dirty="0">
                <a:solidFill>
                  <a:srgbClr val="2C4A9A"/>
                </a:solidFill>
                <a:latin typeface="Arial" pitchFamily="34" charset="0"/>
                <a:ea typeface="Arial" pitchFamily="34" charset="-122"/>
                <a:cs typeface="Arial" pitchFamily="34" charset="-120"/>
              </a:rPr>
              <a:t>Job level</a:t>
            </a:r>
            <a:endParaRPr lang="en-US" sz="16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Registered nurse level. Works remotely and makes escalation decisions about patients.</a:t>
            </a:r>
            <a:endParaRPr lang="en-US" sz="1600" dirty="0"/>
          </a:p>
        </p:txBody>
      </p:sp>
      <p:sp>
        <p:nvSpPr>
          <p:cNvPr id="7" name="Shape 4"/>
          <p:cNvSpPr/>
          <p:nvPr/>
        </p:nvSpPr>
        <p:spPr>
          <a:xfrm>
            <a:off x="4922520" y="1143000"/>
            <a:ext cx="3230880" cy="1920240"/>
          </a:xfrm>
          <a:prstGeom prst="roundRect">
            <a:avLst>
              <a:gd name="adj" fmla="val 5714"/>
            </a:avLst>
          </a:prstGeom>
          <a:solidFill>
            <a:srgbClr val="FFFFFF"/>
          </a:solidFill>
          <a:ln w="12700">
            <a:solidFill>
              <a:srgbClr val="DADDE3"/>
            </a:solidFill>
            <a:prstDash val="solid"/>
          </a:ln>
        </p:spPr>
      </p:sp>
      <p:sp>
        <p:nvSpPr>
          <p:cNvPr id="8" name="Text 5"/>
          <p:cNvSpPr/>
          <p:nvPr/>
        </p:nvSpPr>
        <p:spPr>
          <a:xfrm>
            <a:off x="5032248" y="1216152"/>
            <a:ext cx="3011424" cy="1773936"/>
          </a:xfrm>
          <a:prstGeom prst="rect">
            <a:avLst/>
          </a:prstGeom>
          <a:noFill/>
          <a:ln/>
        </p:spPr>
        <p:txBody>
          <a:bodyPr wrap="square" lIns="50800" tIns="50800" rIns="50800" bIns="50800" rtlCol="0" anchor="t"/>
          <a:lstStyle/>
          <a:p>
            <a:pPr indent="0" marL="0">
              <a:buNone/>
            </a:pPr>
            <a:r>
              <a:rPr lang="en-US" sz="1600" b="1" dirty="0">
                <a:solidFill>
                  <a:srgbClr val="2C4A9A"/>
                </a:solidFill>
                <a:latin typeface="Arial" pitchFamily="34" charset="0"/>
                <a:ea typeface="Arial" pitchFamily="34" charset="-122"/>
                <a:cs typeface="Arial" pitchFamily="34" charset="-120"/>
              </a:rPr>
              <a:t>Job description</a:t>
            </a:r>
            <a:endParaRPr lang="en-US" sz="16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Monitors patients remotely, runs video consultations, escalates risks and keeps accurate records.</a:t>
            </a:r>
            <a:endParaRPr lang="en-US" sz="1600" dirty="0"/>
          </a:p>
        </p:txBody>
      </p:sp>
      <p:sp>
        <p:nvSpPr>
          <p:cNvPr id="9" name="Shape 6"/>
          <p:cNvSpPr/>
          <p:nvPr/>
        </p:nvSpPr>
        <p:spPr>
          <a:xfrm>
            <a:off x="8382000" y="1143000"/>
            <a:ext cx="3230880" cy="1920240"/>
          </a:xfrm>
          <a:prstGeom prst="roundRect">
            <a:avLst>
              <a:gd name="adj" fmla="val 5714"/>
            </a:avLst>
          </a:prstGeom>
          <a:solidFill>
            <a:srgbClr val="FFFFFF"/>
          </a:solidFill>
          <a:ln w="12700">
            <a:solidFill>
              <a:srgbClr val="DADDE3"/>
            </a:solidFill>
            <a:prstDash val="solid"/>
          </a:ln>
        </p:spPr>
      </p:sp>
      <p:sp>
        <p:nvSpPr>
          <p:cNvPr id="10" name="Text 7"/>
          <p:cNvSpPr/>
          <p:nvPr/>
        </p:nvSpPr>
        <p:spPr>
          <a:xfrm>
            <a:off x="8491728" y="1216152"/>
            <a:ext cx="3011424" cy="1773936"/>
          </a:xfrm>
          <a:prstGeom prst="rect">
            <a:avLst/>
          </a:prstGeom>
          <a:noFill/>
          <a:ln/>
        </p:spPr>
        <p:txBody>
          <a:bodyPr wrap="square" lIns="50800" tIns="50800" rIns="50800" bIns="50800" rtlCol="0" anchor="t"/>
          <a:lstStyle/>
          <a:p>
            <a:pPr indent="0" marL="0">
              <a:buNone/>
            </a:pPr>
            <a:r>
              <a:rPr lang="en-US" sz="1600" b="1" dirty="0">
                <a:solidFill>
                  <a:srgbClr val="2C4A9A"/>
                </a:solidFill>
                <a:latin typeface="Arial" pitchFamily="34" charset="0"/>
                <a:ea typeface="Arial" pitchFamily="34" charset="-122"/>
                <a:cs typeface="Arial" pitchFamily="34" charset="-120"/>
              </a:rPr>
              <a:t>Person specification</a:t>
            </a:r>
            <a:endParaRPr lang="en-US" sz="16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Essential: nurse registration (NMC), clinical experience, clear communication, basic digital skills. Desirable: remote monitoring experience.</a:t>
            </a:r>
            <a:endParaRPr lang="en-US" sz="1600" dirty="0"/>
          </a:p>
        </p:txBody>
      </p:sp>
      <p:sp>
        <p:nvSpPr>
          <p:cNvPr id="11" name="Text 8"/>
          <p:cNvSpPr/>
          <p:nvPr/>
        </p:nvSpPr>
        <p:spPr>
          <a:xfrm>
            <a:off x="548640" y="3291840"/>
            <a:ext cx="7315200" cy="411480"/>
          </a:xfrm>
          <a:prstGeom prst="rect">
            <a:avLst/>
          </a:prstGeom>
          <a:noFill/>
          <a:ln/>
        </p:spPr>
        <p:txBody>
          <a:bodyPr wrap="square" lIns="0" tIns="0" rIns="0" bIns="0" rtlCol="0" anchor="ctr"/>
          <a:lstStyle/>
          <a:p>
            <a:pPr algn="l" indent="0" marL="0">
              <a:buNone/>
            </a:pPr>
            <a:r>
              <a:rPr lang="en-US" sz="2000" b="1" dirty="0">
                <a:solidFill>
                  <a:srgbClr val="2C4A9A"/>
                </a:solidFill>
                <a:latin typeface="Arial" pitchFamily="34" charset="0"/>
                <a:ea typeface="Arial" pitchFamily="34" charset="-122"/>
                <a:cs typeface="Arial" pitchFamily="34" charset="-120"/>
              </a:rPr>
              <a:t>Fair, evidence-based selection process</a:t>
            </a:r>
            <a:endParaRPr lang="en-US" sz="2000" dirty="0"/>
          </a:p>
        </p:txBody>
      </p:sp>
      <p:sp>
        <p:nvSpPr>
          <p:cNvPr id="12" name="Shape 9"/>
          <p:cNvSpPr/>
          <p:nvPr/>
        </p:nvSpPr>
        <p:spPr>
          <a:xfrm>
            <a:off x="548640" y="3794760"/>
            <a:ext cx="2594610" cy="1188720"/>
          </a:xfrm>
          <a:prstGeom prst="roundRect">
            <a:avLst>
              <a:gd name="adj" fmla="val 9231"/>
            </a:avLst>
          </a:prstGeom>
          <a:solidFill>
            <a:srgbClr val="FFFFFF"/>
          </a:solidFill>
          <a:ln w="12700">
            <a:solidFill>
              <a:srgbClr val="DADDE3"/>
            </a:solidFill>
            <a:prstDash val="solid"/>
          </a:ln>
        </p:spPr>
      </p:sp>
      <p:sp>
        <p:nvSpPr>
          <p:cNvPr id="13" name="Text 10"/>
          <p:cNvSpPr/>
          <p:nvPr/>
        </p:nvSpPr>
        <p:spPr>
          <a:xfrm>
            <a:off x="658368" y="3867912"/>
            <a:ext cx="2375154" cy="1042416"/>
          </a:xfrm>
          <a:prstGeom prst="rect">
            <a:avLst/>
          </a:prstGeom>
          <a:noFill/>
          <a:ln/>
        </p:spPr>
        <p:txBody>
          <a:bodyPr wrap="square" lIns="50800" tIns="50800" rIns="50800" bIns="50800" rtlCol="0" anchor="t"/>
          <a:lstStyle/>
          <a:p>
            <a:pPr indent="0" marL="0">
              <a:buNone/>
            </a:pPr>
            <a:r>
              <a:rPr lang="en-US" sz="1500" b="1" dirty="0">
                <a:solidFill>
                  <a:srgbClr val="2B2F38"/>
                </a:solidFill>
                <a:latin typeface="Arial" pitchFamily="34" charset="0"/>
                <a:ea typeface="Arial" pitchFamily="34" charset="-122"/>
                <a:cs typeface="Arial" pitchFamily="34" charset="-120"/>
              </a:rPr>
              <a:t>Screen</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Use the stated essential criteria only.</a:t>
            </a:r>
            <a:endParaRPr lang="en-US" sz="1500" dirty="0"/>
          </a:p>
        </p:txBody>
      </p:sp>
      <p:sp>
        <p:nvSpPr>
          <p:cNvPr id="14" name="Shape 11"/>
          <p:cNvSpPr/>
          <p:nvPr/>
        </p:nvSpPr>
        <p:spPr>
          <a:xfrm>
            <a:off x="3371850" y="3794760"/>
            <a:ext cx="2594610" cy="1188720"/>
          </a:xfrm>
          <a:prstGeom prst="roundRect">
            <a:avLst>
              <a:gd name="adj" fmla="val 9231"/>
            </a:avLst>
          </a:prstGeom>
          <a:solidFill>
            <a:srgbClr val="FFFFFF"/>
          </a:solidFill>
          <a:ln w="12700">
            <a:solidFill>
              <a:srgbClr val="DADDE3"/>
            </a:solidFill>
            <a:prstDash val="solid"/>
          </a:ln>
        </p:spPr>
      </p:sp>
      <p:sp>
        <p:nvSpPr>
          <p:cNvPr id="15" name="Text 12"/>
          <p:cNvSpPr/>
          <p:nvPr/>
        </p:nvSpPr>
        <p:spPr>
          <a:xfrm>
            <a:off x="3481578" y="3867912"/>
            <a:ext cx="2375154" cy="1042416"/>
          </a:xfrm>
          <a:prstGeom prst="rect">
            <a:avLst/>
          </a:prstGeom>
          <a:noFill/>
          <a:ln/>
        </p:spPr>
        <p:txBody>
          <a:bodyPr wrap="square" lIns="50800" tIns="50800" rIns="50800" bIns="50800" rtlCol="0" anchor="t"/>
          <a:lstStyle/>
          <a:p>
            <a:pPr indent="0" marL="0">
              <a:buNone/>
            </a:pPr>
            <a:r>
              <a:rPr lang="en-US" sz="1500" b="1" dirty="0">
                <a:solidFill>
                  <a:srgbClr val="2B2F38"/>
                </a:solidFill>
                <a:latin typeface="Arial" pitchFamily="34" charset="0"/>
                <a:ea typeface="Arial" pitchFamily="34" charset="-122"/>
                <a:cs typeface="Arial" pitchFamily="34" charset="-120"/>
              </a:rPr>
              <a:t>Assess</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Structured interview + a fictional patient-monitoring task.</a:t>
            </a:r>
            <a:endParaRPr lang="en-US" sz="1500" dirty="0"/>
          </a:p>
        </p:txBody>
      </p:sp>
      <p:sp>
        <p:nvSpPr>
          <p:cNvPr id="16" name="Shape 13"/>
          <p:cNvSpPr/>
          <p:nvPr/>
        </p:nvSpPr>
        <p:spPr>
          <a:xfrm>
            <a:off x="6195060" y="3794760"/>
            <a:ext cx="2594610" cy="1188720"/>
          </a:xfrm>
          <a:prstGeom prst="roundRect">
            <a:avLst>
              <a:gd name="adj" fmla="val 9231"/>
            </a:avLst>
          </a:prstGeom>
          <a:solidFill>
            <a:srgbClr val="FFFFFF"/>
          </a:solidFill>
          <a:ln w="12700">
            <a:solidFill>
              <a:srgbClr val="DADDE3"/>
            </a:solidFill>
            <a:prstDash val="solid"/>
          </a:ln>
        </p:spPr>
      </p:sp>
      <p:sp>
        <p:nvSpPr>
          <p:cNvPr id="17" name="Text 14"/>
          <p:cNvSpPr/>
          <p:nvPr/>
        </p:nvSpPr>
        <p:spPr>
          <a:xfrm>
            <a:off x="6304788" y="3867912"/>
            <a:ext cx="2375154" cy="1042416"/>
          </a:xfrm>
          <a:prstGeom prst="rect">
            <a:avLst/>
          </a:prstGeom>
          <a:noFill/>
          <a:ln/>
        </p:spPr>
        <p:txBody>
          <a:bodyPr wrap="square" lIns="50800" tIns="50800" rIns="50800" bIns="50800" rtlCol="0" anchor="t"/>
          <a:lstStyle/>
          <a:p>
            <a:pPr indent="0" marL="0">
              <a:buNone/>
            </a:pPr>
            <a:r>
              <a:rPr lang="en-US" sz="1500" b="1" dirty="0">
                <a:solidFill>
                  <a:srgbClr val="2B2F38"/>
                </a:solidFill>
                <a:latin typeface="Arial" pitchFamily="34" charset="0"/>
                <a:ea typeface="Arial" pitchFamily="34" charset="-122"/>
                <a:cs typeface="Arial" pitchFamily="34" charset="-120"/>
              </a:rPr>
              <a:t>Agree scores</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Trained panel, clear scoring criteria and written evidence.</a:t>
            </a:r>
            <a:endParaRPr lang="en-US" sz="1500" dirty="0"/>
          </a:p>
        </p:txBody>
      </p:sp>
      <p:sp>
        <p:nvSpPr>
          <p:cNvPr id="18" name="Shape 15"/>
          <p:cNvSpPr/>
          <p:nvPr/>
        </p:nvSpPr>
        <p:spPr>
          <a:xfrm>
            <a:off x="9018270" y="3794760"/>
            <a:ext cx="2594610" cy="1188720"/>
          </a:xfrm>
          <a:prstGeom prst="roundRect">
            <a:avLst>
              <a:gd name="adj" fmla="val 9231"/>
            </a:avLst>
          </a:prstGeom>
          <a:solidFill>
            <a:srgbClr val="FFFFFF"/>
          </a:solidFill>
          <a:ln w="12700">
            <a:solidFill>
              <a:srgbClr val="DADDE3"/>
            </a:solidFill>
            <a:prstDash val="solid"/>
          </a:ln>
        </p:spPr>
      </p:sp>
      <p:sp>
        <p:nvSpPr>
          <p:cNvPr id="19" name="Text 16"/>
          <p:cNvSpPr/>
          <p:nvPr/>
        </p:nvSpPr>
        <p:spPr>
          <a:xfrm>
            <a:off x="9127998" y="3867912"/>
            <a:ext cx="2375154" cy="1042416"/>
          </a:xfrm>
          <a:prstGeom prst="rect">
            <a:avLst/>
          </a:prstGeom>
          <a:noFill/>
          <a:ln/>
        </p:spPr>
        <p:txBody>
          <a:bodyPr wrap="square" lIns="50800" tIns="50800" rIns="50800" bIns="50800" rtlCol="0" anchor="t"/>
          <a:lstStyle/>
          <a:p>
            <a:pPr indent="0" marL="0">
              <a:buNone/>
            </a:pPr>
            <a:r>
              <a:rPr lang="en-US" sz="1500" b="1" dirty="0">
                <a:solidFill>
                  <a:srgbClr val="2B2F38"/>
                </a:solidFill>
                <a:latin typeface="Arial" pitchFamily="34" charset="0"/>
                <a:ea typeface="Arial" pitchFamily="34" charset="-122"/>
                <a:cs typeface="Arial" pitchFamily="34" charset="-120"/>
              </a:rPr>
              <a:t>Review</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Check accessibility, fairness for all groups and candidate feedback.</a:t>
            </a:r>
            <a:endParaRPr lang="en-US" sz="1500" dirty="0"/>
          </a:p>
        </p:txBody>
      </p:sp>
      <p:sp>
        <p:nvSpPr>
          <p:cNvPr id="20" name="Text 17"/>
          <p:cNvSpPr/>
          <p:nvPr/>
        </p:nvSpPr>
        <p:spPr>
          <a:xfrm>
            <a:off x="548640" y="5212080"/>
            <a:ext cx="9692640" cy="594360"/>
          </a:xfrm>
          <a:prstGeom prst="rect">
            <a:avLst/>
          </a:prstGeom>
          <a:noFill/>
          <a:ln/>
        </p:spPr>
        <p:txBody>
          <a:bodyPr wrap="square" lIns="0" tIns="0" rIns="0" bIns="0" rtlCol="0" anchor="t"/>
          <a:lstStyle/>
          <a:p>
            <a:pPr algn="l" indent="0" marL="0">
              <a:buNone/>
            </a:pPr>
            <a:r>
              <a:rPr lang="en-US" sz="1400" dirty="0">
                <a:solidFill>
                  <a:srgbClr val="2B2F38"/>
                </a:solidFill>
                <a:latin typeface="Arial" pitchFamily="34" charset="0"/>
                <a:ea typeface="Arial" pitchFamily="34" charset="-122"/>
                <a:cs typeface="Arial" pitchFamily="34" charset="-120"/>
              </a:rPr>
              <a:t>Equal opportunity: reasonable adjustments, the same questions for everyone and transparent criteria; no assumptions based on personal characteristics.</a:t>
            </a:r>
            <a:endParaRPr lang="en-US" sz="1400" dirty="0"/>
          </a:p>
        </p:txBody>
      </p:sp>
      <p:sp>
        <p:nvSpPr>
          <p:cNvPr id="21" name="Text 18"/>
          <p:cNvSpPr/>
          <p:nvPr/>
        </p:nvSpPr>
        <p:spPr>
          <a:xfrm>
            <a:off x="548640" y="5943600"/>
            <a:ext cx="9692640" cy="320040"/>
          </a:xfrm>
          <a:prstGeom prst="rect">
            <a:avLst/>
          </a:prstGeom>
          <a:noFill/>
          <a:ln/>
        </p:spPr>
        <p:txBody>
          <a:bodyPr wrap="square" lIns="0" tIns="0" rIns="0" bIns="0" rtlCol="0" anchor="t"/>
          <a:lstStyle/>
          <a:p>
            <a:pPr algn="l" indent="0" marL="0">
              <a:buNone/>
            </a:pPr>
            <a:r>
              <a:rPr lang="en-US" sz="1100" dirty="0">
                <a:solidFill>
                  <a:srgbClr val="5F6470"/>
                </a:solidFill>
                <a:latin typeface="Arial" pitchFamily="34" charset="0"/>
                <a:ea typeface="Arial" pitchFamily="34" charset="-122"/>
                <a:cs typeface="Arial" pitchFamily="34" charset="-120"/>
              </a:rPr>
              <a:t>Structured interviews are fairer and more accurate than informal interviews (Campion, Palmer and Campion, 1997).</a:t>
            </a:r>
            <a:endParaRPr lang="en-US" sz="1100" dirty="0"/>
          </a:p>
        </p:txBody>
      </p:sp>
      <p:pic>
        <p:nvPicPr>
          <p:cNvPr id="22" name="Image 1" descr="a/corner.png">    </p:cNvPr>
          <p:cNvPicPr>
            <a:picLocks noChangeAspect="1"/>
          </p:cNvPicPr>
          <p:nvPr/>
        </p:nvPicPr>
        <p:blipFill>
          <a:blip r:embed="rId2"/>
          <a:stretch>
            <a:fillRect/>
          </a:stretch>
        </p:blipFill>
        <p:spPr>
          <a:xfrm>
            <a:off x="10588752" y="5547360"/>
            <a:ext cx="1603248" cy="1310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548640" y="274320"/>
            <a:ext cx="10698480" cy="731520"/>
          </a:xfrm>
          <a:prstGeom prst="rect">
            <a:avLst/>
          </a:prstGeom>
          <a:noFill/>
          <a:ln/>
        </p:spPr>
        <p:txBody>
          <a:bodyPr wrap="square" lIns="0" tIns="0" rIns="0" bIns="0" rtlCol="0" anchor="ctr"/>
          <a:lstStyle/>
          <a:p>
            <a:pPr algn="ctr" indent="0" marL="0">
              <a:buNone/>
            </a:pPr>
            <a:r>
              <a:rPr lang="en-US" sz="2600" b="1" dirty="0">
                <a:solidFill>
                  <a:srgbClr val="2C4A9A"/>
                </a:solidFill>
                <a:latin typeface="Arial" pitchFamily="34" charset="0"/>
                <a:ea typeface="Arial" pitchFamily="34" charset="-122"/>
                <a:cs typeface="Arial" pitchFamily="34" charset="-120"/>
              </a:rPr>
              <a:t>LEARNING AND DEVELOPMENT: ONE EMPLOYEE'S NEEDS</a:t>
            </a:r>
            <a:endParaRPr lang="en-US" sz="2600" dirty="0"/>
          </a:p>
        </p:txBody>
      </p:sp>
      <p:sp>
        <p:nvSpPr>
          <p:cNvPr id="3" name="Text 1"/>
          <p:cNvSpPr/>
          <p:nvPr/>
        </p:nvSpPr>
        <p:spPr>
          <a:xfrm>
            <a:off x="11384280" y="201168"/>
            <a:ext cx="594360" cy="411480"/>
          </a:xfrm>
          <a:prstGeom prst="rect">
            <a:avLst/>
          </a:prstGeom>
          <a:noFill/>
          <a:ln/>
        </p:spPr>
        <p:txBody>
          <a:bodyPr wrap="square" lIns="0" tIns="0" rIns="0" bIns="0" rtlCol="0" anchor="ctr"/>
          <a:lstStyle/>
          <a:p>
            <a:pPr algn="r" indent="0" marL="0">
              <a:buNone/>
            </a:pPr>
            <a:r>
              <a:rPr lang="en-US" sz="1800" b="1" dirty="0">
                <a:solidFill>
                  <a:srgbClr val="2C4A9A"/>
                </a:solidFill>
                <a:latin typeface="Arial" pitchFamily="34" charset="0"/>
                <a:ea typeface="Arial" pitchFamily="34" charset="-122"/>
                <a:cs typeface="Arial" pitchFamily="34" charset="-120"/>
              </a:rPr>
              <a:t>8</a:t>
            </a:r>
            <a:endParaRPr lang="en-US" sz="1800" dirty="0"/>
          </a:p>
        </p:txBody>
      </p:sp>
      <p:sp>
        <p:nvSpPr>
          <p:cNvPr id="4" name="Shape 2"/>
          <p:cNvSpPr/>
          <p:nvPr/>
        </p:nvSpPr>
        <p:spPr>
          <a:xfrm>
            <a:off x="548640" y="1143000"/>
            <a:ext cx="11064240" cy="640080"/>
          </a:xfrm>
          <a:prstGeom prst="roundRect">
            <a:avLst>
              <a:gd name="adj" fmla="val 17143"/>
            </a:avLst>
          </a:prstGeom>
          <a:solidFill>
            <a:srgbClr val="EEF2FB"/>
          </a:solidFill>
          <a:ln w="12700">
            <a:solidFill>
              <a:srgbClr val="EEF2FB"/>
            </a:solidFill>
            <a:prstDash val="solid"/>
          </a:ln>
        </p:spPr>
      </p:sp>
      <p:sp>
        <p:nvSpPr>
          <p:cNvPr id="5" name="Text 3"/>
          <p:cNvSpPr/>
          <p:nvPr/>
        </p:nvSpPr>
        <p:spPr>
          <a:xfrm>
            <a:off x="777240" y="1143000"/>
            <a:ext cx="10607040" cy="640080"/>
          </a:xfrm>
          <a:prstGeom prst="rect">
            <a:avLst/>
          </a:prstGeom>
          <a:noFill/>
          <a:ln/>
        </p:spPr>
        <p:txBody>
          <a:bodyPr wrap="square" lIns="0" tIns="0" rIns="0" bIns="0" rtlCol="0" anchor="ctr"/>
          <a:lstStyle/>
          <a:p>
            <a:pPr algn="l" indent="0" marL="0">
              <a:buNone/>
            </a:pPr>
            <a:r>
              <a:rPr lang="en-US" sz="1500" b="1" dirty="0">
                <a:solidFill>
                  <a:srgbClr val="2C4A9A"/>
                </a:solidFill>
                <a:latin typeface="Arial" pitchFamily="34" charset="0"/>
                <a:ea typeface="Arial" pitchFamily="34" charset="-122"/>
                <a:cs typeface="Arial" pitchFamily="34" charset="-120"/>
              </a:rPr>
              <a:t>Example: </a:t>
            </a:r>
            <a:r>
              <a:rPr lang="en-US" sz="1500" dirty="0">
                <a:solidFill>
                  <a:srgbClr val="2B2F38"/>
                </a:solidFill>
                <a:latin typeface="Arial" pitchFamily="34" charset="0"/>
                <a:ea typeface="Arial" pitchFamily="34" charset="-122"/>
                <a:cs typeface="Arial" pitchFamily="34" charset="-120"/>
              </a:rPr>
              <a:t>Sarah, a new Digital Care Nurse, has strong clinical experience but has never used our remote monitoring platform.</a:t>
            </a:r>
            <a:endParaRPr lang="en-US" sz="1500" dirty="0"/>
          </a:p>
        </p:txBody>
      </p:sp>
      <p:sp>
        <p:nvSpPr>
          <p:cNvPr id="6" name="Shape 4"/>
          <p:cNvSpPr/>
          <p:nvPr/>
        </p:nvSpPr>
        <p:spPr>
          <a:xfrm>
            <a:off x="548640" y="1965960"/>
            <a:ext cx="2594610" cy="1600200"/>
          </a:xfrm>
          <a:prstGeom prst="roundRect">
            <a:avLst>
              <a:gd name="adj" fmla="val 6857"/>
            </a:avLst>
          </a:prstGeom>
          <a:solidFill>
            <a:srgbClr val="FFFFFF"/>
          </a:solidFill>
          <a:ln w="12700">
            <a:solidFill>
              <a:srgbClr val="DADDE3"/>
            </a:solidFill>
            <a:prstDash val="solid"/>
          </a:ln>
        </p:spPr>
      </p:sp>
      <p:sp>
        <p:nvSpPr>
          <p:cNvPr id="7" name="Text 5"/>
          <p:cNvSpPr/>
          <p:nvPr/>
        </p:nvSpPr>
        <p:spPr>
          <a:xfrm>
            <a:off x="658368" y="2039112"/>
            <a:ext cx="2375154" cy="145389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Diagnose</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Manager compares role skills with observed practice. Gap: platform use and escalation.</a:t>
            </a:r>
            <a:endParaRPr lang="en-US" sz="1500" dirty="0"/>
          </a:p>
        </p:txBody>
      </p:sp>
      <p:sp>
        <p:nvSpPr>
          <p:cNvPr id="8" name="Shape 6"/>
          <p:cNvSpPr/>
          <p:nvPr/>
        </p:nvSpPr>
        <p:spPr>
          <a:xfrm>
            <a:off x="3371850" y="1965960"/>
            <a:ext cx="2594610" cy="1600200"/>
          </a:xfrm>
          <a:prstGeom prst="roundRect">
            <a:avLst>
              <a:gd name="adj" fmla="val 6857"/>
            </a:avLst>
          </a:prstGeom>
          <a:solidFill>
            <a:srgbClr val="FFFFFF"/>
          </a:solidFill>
          <a:ln w="12700">
            <a:solidFill>
              <a:srgbClr val="DADDE3"/>
            </a:solidFill>
            <a:prstDash val="solid"/>
          </a:ln>
        </p:spPr>
      </p:sp>
      <p:sp>
        <p:nvSpPr>
          <p:cNvPr id="9" name="Text 7"/>
          <p:cNvSpPr/>
          <p:nvPr/>
        </p:nvSpPr>
        <p:spPr>
          <a:xfrm>
            <a:off x="3481578" y="2039112"/>
            <a:ext cx="2375154" cy="145389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Plan</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Agreed objective: use the platform safely within 8 weeks.</a:t>
            </a:r>
            <a:endParaRPr lang="en-US" sz="1500" dirty="0"/>
          </a:p>
        </p:txBody>
      </p:sp>
      <p:sp>
        <p:nvSpPr>
          <p:cNvPr id="10" name="Shape 8"/>
          <p:cNvSpPr/>
          <p:nvPr/>
        </p:nvSpPr>
        <p:spPr>
          <a:xfrm>
            <a:off x="6195060" y="1965960"/>
            <a:ext cx="2594610" cy="1600200"/>
          </a:xfrm>
          <a:prstGeom prst="roundRect">
            <a:avLst>
              <a:gd name="adj" fmla="val 6857"/>
            </a:avLst>
          </a:prstGeom>
          <a:solidFill>
            <a:srgbClr val="FFFFFF"/>
          </a:solidFill>
          <a:ln w="12700">
            <a:solidFill>
              <a:srgbClr val="DADDE3"/>
            </a:solidFill>
            <a:prstDash val="solid"/>
          </a:ln>
        </p:spPr>
      </p:sp>
      <p:sp>
        <p:nvSpPr>
          <p:cNvPr id="11" name="Text 9"/>
          <p:cNvSpPr/>
          <p:nvPr/>
        </p:nvSpPr>
        <p:spPr>
          <a:xfrm>
            <a:off x="6304788" y="2039112"/>
            <a:ext cx="2375154" cy="145389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Practise</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Induction, shadowing a buddy, simulation and short online lessons.</a:t>
            </a:r>
            <a:endParaRPr lang="en-US" sz="1500" dirty="0"/>
          </a:p>
        </p:txBody>
      </p:sp>
      <p:sp>
        <p:nvSpPr>
          <p:cNvPr id="12" name="Shape 10"/>
          <p:cNvSpPr/>
          <p:nvPr/>
        </p:nvSpPr>
        <p:spPr>
          <a:xfrm>
            <a:off x="9018270" y="1965960"/>
            <a:ext cx="2594610" cy="1600200"/>
          </a:xfrm>
          <a:prstGeom prst="roundRect">
            <a:avLst>
              <a:gd name="adj" fmla="val 6857"/>
            </a:avLst>
          </a:prstGeom>
          <a:solidFill>
            <a:srgbClr val="FFFFFF"/>
          </a:solidFill>
          <a:ln w="12700">
            <a:solidFill>
              <a:srgbClr val="DADDE3"/>
            </a:solidFill>
            <a:prstDash val="solid"/>
          </a:ln>
        </p:spPr>
      </p:sp>
      <p:sp>
        <p:nvSpPr>
          <p:cNvPr id="13" name="Text 11"/>
          <p:cNvSpPr/>
          <p:nvPr/>
        </p:nvSpPr>
        <p:spPr>
          <a:xfrm>
            <a:off x="9127998" y="2039112"/>
            <a:ext cx="2375154" cy="145389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Evaluate</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At week 8, check safe platform use and correct escalation, not attendance alone.</a:t>
            </a:r>
            <a:endParaRPr lang="en-US" sz="1500" dirty="0"/>
          </a:p>
        </p:txBody>
      </p:sp>
      <p:sp>
        <p:nvSpPr>
          <p:cNvPr id="14" name="Shape 12"/>
          <p:cNvSpPr/>
          <p:nvPr/>
        </p:nvSpPr>
        <p:spPr>
          <a:xfrm>
            <a:off x="548640" y="3749040"/>
            <a:ext cx="4572000" cy="1325880"/>
          </a:xfrm>
          <a:prstGeom prst="roundRect">
            <a:avLst>
              <a:gd name="adj" fmla="val 8276"/>
            </a:avLst>
          </a:prstGeom>
          <a:solidFill>
            <a:srgbClr val="FFFFFF"/>
          </a:solidFill>
          <a:ln w="12700">
            <a:solidFill>
              <a:srgbClr val="DADDE3"/>
            </a:solidFill>
            <a:prstDash val="solid"/>
          </a:ln>
        </p:spPr>
      </p:sp>
      <p:sp>
        <p:nvSpPr>
          <p:cNvPr id="15" name="Text 13"/>
          <p:cNvSpPr/>
          <p:nvPr/>
        </p:nvSpPr>
        <p:spPr>
          <a:xfrm>
            <a:off x="658368" y="3822192"/>
            <a:ext cx="4352544" cy="1179576"/>
          </a:xfrm>
          <a:prstGeom prst="rect">
            <a:avLst/>
          </a:prstGeom>
          <a:noFill/>
          <a:ln/>
        </p:spPr>
        <p:txBody>
          <a:bodyPr wrap="square" lIns="50800" tIns="50800" rIns="50800" bIns="50800" rtlCol="0" anchor="t"/>
          <a:lstStyle/>
          <a:p>
            <a:pPr indent="0" marL="0">
              <a:buNone/>
            </a:pPr>
            <a:r>
              <a:rPr lang="en-US" sz="1500" b="1" dirty="0">
                <a:solidFill>
                  <a:srgbClr val="2B2F38"/>
                </a:solidFill>
                <a:latin typeface="Arial" pitchFamily="34" charset="0"/>
                <a:ea typeface="Arial" pitchFamily="34" charset="-122"/>
                <a:cs typeface="Arial" pitchFamily="34" charset="-120"/>
              </a:rPr>
              <a:t>Core learning priorities for all staff</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Role-specific safety and safeguarding; digital systems; communication; handovers; inclusive service.</a:t>
            </a:r>
            <a:endParaRPr lang="en-US" sz="1500" dirty="0"/>
          </a:p>
        </p:txBody>
      </p:sp>
      <p:sp>
        <p:nvSpPr>
          <p:cNvPr id="16" name="Shape 14"/>
          <p:cNvSpPr/>
          <p:nvPr/>
        </p:nvSpPr>
        <p:spPr>
          <a:xfrm>
            <a:off x="5349240" y="3749040"/>
            <a:ext cx="5440680" cy="1325880"/>
          </a:xfrm>
          <a:prstGeom prst="roundRect">
            <a:avLst>
              <a:gd name="adj" fmla="val 8276"/>
            </a:avLst>
          </a:prstGeom>
          <a:solidFill>
            <a:srgbClr val="FFFFFF"/>
          </a:solidFill>
          <a:ln w="12700">
            <a:solidFill>
              <a:srgbClr val="DADDE3"/>
            </a:solidFill>
            <a:prstDash val="solid"/>
          </a:ln>
        </p:spPr>
      </p:sp>
      <p:sp>
        <p:nvSpPr>
          <p:cNvPr id="17" name="Text 15"/>
          <p:cNvSpPr/>
          <p:nvPr/>
        </p:nvSpPr>
        <p:spPr>
          <a:xfrm>
            <a:off x="5458968" y="3822192"/>
            <a:ext cx="5221224" cy="1179576"/>
          </a:xfrm>
          <a:prstGeom prst="rect">
            <a:avLst/>
          </a:prstGeom>
          <a:noFill/>
          <a:ln/>
        </p:spPr>
        <p:txBody>
          <a:bodyPr wrap="square" lIns="50800" tIns="50800" rIns="50800" bIns="50800" rtlCol="0" anchor="t"/>
          <a:lstStyle/>
          <a:p>
            <a:pPr indent="0" marL="0">
              <a:buNone/>
            </a:pPr>
            <a:r>
              <a:rPr lang="en-US" sz="1500" b="1" dirty="0">
                <a:solidFill>
                  <a:srgbClr val="2B2F38"/>
                </a:solidFill>
                <a:latin typeface="Arial" pitchFamily="34" charset="0"/>
                <a:ea typeface="Arial" pitchFamily="34" charset="-122"/>
                <a:cs typeface="Arial" pitchFamily="34" charset="-120"/>
              </a:rPr>
              <a:t>Sarah's development plan</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Need: platform skills → Objective: safe use in 8 weeks → Activity: lessons, buddy, simulation → Support: weekly manager check-in → Review: week 8.</a:t>
            </a:r>
            <a:endParaRPr lang="en-US" sz="1500" dirty="0"/>
          </a:p>
        </p:txBody>
      </p:sp>
      <p:sp>
        <p:nvSpPr>
          <p:cNvPr id="18" name="Text 16"/>
          <p:cNvSpPr/>
          <p:nvPr/>
        </p:nvSpPr>
        <p:spPr>
          <a:xfrm>
            <a:off x="548640" y="5303520"/>
            <a:ext cx="10058400" cy="365760"/>
          </a:xfrm>
          <a:prstGeom prst="rect">
            <a:avLst/>
          </a:prstGeom>
          <a:noFill/>
          <a:ln/>
        </p:spPr>
        <p:txBody>
          <a:bodyPr wrap="square" lIns="0" tIns="0" rIns="0" bIns="0" rtlCol="0" anchor="t"/>
          <a:lstStyle/>
          <a:p>
            <a:pPr algn="l" indent="0" marL="0">
              <a:buNone/>
            </a:pPr>
            <a:r>
              <a:rPr lang="en-US" sz="1200" dirty="0">
                <a:solidFill>
                  <a:srgbClr val="5F6470"/>
                </a:solidFill>
                <a:latin typeface="Arial" pitchFamily="34" charset="0"/>
                <a:ea typeface="Arial" pitchFamily="34" charset="-122"/>
                <a:cs typeface="Arial" pitchFamily="34" charset="-120"/>
              </a:rPr>
              <a:t>Training works best when practice, feedback and support at work reinforce learning (Salas et al., 2012).</a:t>
            </a:r>
            <a:endParaRPr lang="en-US" sz="1200" dirty="0"/>
          </a:p>
        </p:txBody>
      </p:sp>
      <p:pic>
        <p:nvPicPr>
          <p:cNvPr id="19" name="Image 0" descr="a/s8_woman.png">    </p:cNvPr>
          <p:cNvPicPr>
            <a:picLocks noChangeAspect="1"/>
          </p:cNvPicPr>
          <p:nvPr/>
        </p:nvPicPr>
        <p:blipFill>
          <a:blip r:embed="rId1"/>
          <a:stretch>
            <a:fillRect/>
          </a:stretch>
        </p:blipFill>
        <p:spPr>
          <a:xfrm>
            <a:off x="11006328" y="4120896"/>
            <a:ext cx="1185672" cy="273710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548640" y="274320"/>
            <a:ext cx="10698480" cy="731520"/>
          </a:xfrm>
          <a:prstGeom prst="rect">
            <a:avLst/>
          </a:prstGeom>
          <a:noFill/>
          <a:ln/>
        </p:spPr>
        <p:txBody>
          <a:bodyPr wrap="square" lIns="0" tIns="0" rIns="0" bIns="0" rtlCol="0" anchor="ctr"/>
          <a:lstStyle/>
          <a:p>
            <a:pPr algn="ctr" indent="0" marL="0">
              <a:buNone/>
            </a:pPr>
            <a:r>
              <a:rPr lang="en-US" sz="2800" b="1" dirty="0">
                <a:solidFill>
                  <a:srgbClr val="2C4A9A"/>
                </a:solidFill>
                <a:latin typeface="Arial" pitchFamily="34" charset="0"/>
                <a:ea typeface="Arial" pitchFamily="34" charset="-122"/>
                <a:cs typeface="Arial" pitchFamily="34" charset="-120"/>
              </a:rPr>
              <a:t>TALENT MANAGEMENT AND PERFORMANCE</a:t>
            </a:r>
            <a:endParaRPr lang="en-US" sz="2800" dirty="0"/>
          </a:p>
        </p:txBody>
      </p:sp>
      <p:sp>
        <p:nvSpPr>
          <p:cNvPr id="3" name="Text 1"/>
          <p:cNvSpPr/>
          <p:nvPr/>
        </p:nvSpPr>
        <p:spPr>
          <a:xfrm>
            <a:off x="11384280" y="201168"/>
            <a:ext cx="594360" cy="411480"/>
          </a:xfrm>
          <a:prstGeom prst="rect">
            <a:avLst/>
          </a:prstGeom>
          <a:noFill/>
          <a:ln/>
        </p:spPr>
        <p:txBody>
          <a:bodyPr wrap="square" lIns="0" tIns="0" rIns="0" bIns="0" rtlCol="0" anchor="ctr"/>
          <a:lstStyle/>
          <a:p>
            <a:pPr algn="r" indent="0" marL="0">
              <a:buNone/>
            </a:pPr>
            <a:r>
              <a:rPr lang="en-US" sz="1800" b="1" dirty="0">
                <a:solidFill>
                  <a:srgbClr val="2C4A9A"/>
                </a:solidFill>
                <a:latin typeface="Arial" pitchFamily="34" charset="0"/>
                <a:ea typeface="Arial" pitchFamily="34" charset="-122"/>
                <a:cs typeface="Arial" pitchFamily="34" charset="-120"/>
              </a:rPr>
              <a:t>9</a:t>
            </a:r>
            <a:endParaRPr lang="en-US" sz="1800" dirty="0"/>
          </a:p>
        </p:txBody>
      </p:sp>
      <p:sp>
        <p:nvSpPr>
          <p:cNvPr id="4" name="Shape 2"/>
          <p:cNvSpPr/>
          <p:nvPr/>
        </p:nvSpPr>
        <p:spPr>
          <a:xfrm>
            <a:off x="548640" y="1188720"/>
            <a:ext cx="3505200" cy="1783080"/>
          </a:xfrm>
          <a:prstGeom prst="roundRect">
            <a:avLst>
              <a:gd name="adj" fmla="val 6154"/>
            </a:avLst>
          </a:prstGeom>
          <a:solidFill>
            <a:srgbClr val="FFFFFF"/>
          </a:solidFill>
          <a:ln w="12700">
            <a:solidFill>
              <a:srgbClr val="DADDE3"/>
            </a:solidFill>
            <a:prstDash val="solid"/>
          </a:ln>
        </p:spPr>
      </p:sp>
      <p:sp>
        <p:nvSpPr>
          <p:cNvPr id="5" name="Text 3"/>
          <p:cNvSpPr/>
          <p:nvPr/>
        </p:nvSpPr>
        <p:spPr>
          <a:xfrm>
            <a:off x="658368" y="1261872"/>
            <a:ext cx="3285744" cy="1636776"/>
          </a:xfrm>
          <a:prstGeom prst="rect">
            <a:avLst/>
          </a:prstGeom>
          <a:noFill/>
          <a:ln/>
        </p:spPr>
        <p:txBody>
          <a:bodyPr wrap="square" lIns="50800" tIns="50800" rIns="50800" bIns="50800" rtlCol="0" anchor="t"/>
          <a:lstStyle/>
          <a:p>
            <a:pPr indent="0" marL="0">
              <a:buNone/>
            </a:pPr>
            <a:r>
              <a:rPr lang="en-US" sz="1600" b="1" dirty="0">
                <a:solidFill>
                  <a:srgbClr val="2C4A9A"/>
                </a:solidFill>
                <a:latin typeface="Arial" pitchFamily="34" charset="0"/>
                <a:ea typeface="Arial" pitchFamily="34" charset="-122"/>
                <a:cs typeface="Arial" pitchFamily="34" charset="-120"/>
              </a:rPr>
              <a:t>Talent management</a:t>
            </a:r>
            <a:endParaRPr lang="en-US" sz="1600" dirty="0"/>
          </a:p>
          <a:p>
            <a:pPr indent="0" marL="0">
              <a:spcBef>
                <a:spcPts val="300"/>
              </a:spcBef>
              <a:buNone/>
            </a:pPr>
            <a:r>
              <a:rPr lang="en-US" sz="1400" dirty="0">
                <a:solidFill>
                  <a:srgbClr val="2B2F38"/>
                </a:solidFill>
                <a:latin typeface="Arial" pitchFamily="34" charset="0"/>
                <a:ea typeface="Arial" pitchFamily="34" charset="-122"/>
                <a:cs typeface="Arial" pitchFamily="34" charset="-120"/>
              </a:rPr>
              <a:t>Career pathways, mentoring, transparent promotion criteria, internal moves and succession plans for critical roles.</a:t>
            </a:r>
            <a:endParaRPr lang="en-US" sz="1600" dirty="0"/>
          </a:p>
        </p:txBody>
      </p:sp>
      <p:sp>
        <p:nvSpPr>
          <p:cNvPr id="6" name="Shape 4"/>
          <p:cNvSpPr/>
          <p:nvPr/>
        </p:nvSpPr>
        <p:spPr>
          <a:xfrm>
            <a:off x="4328160" y="1188720"/>
            <a:ext cx="3505200" cy="1783080"/>
          </a:xfrm>
          <a:prstGeom prst="roundRect">
            <a:avLst>
              <a:gd name="adj" fmla="val 6154"/>
            </a:avLst>
          </a:prstGeom>
          <a:solidFill>
            <a:srgbClr val="FFFFFF"/>
          </a:solidFill>
          <a:ln w="12700">
            <a:solidFill>
              <a:srgbClr val="DADDE3"/>
            </a:solidFill>
            <a:prstDash val="solid"/>
          </a:ln>
        </p:spPr>
      </p:sp>
      <p:sp>
        <p:nvSpPr>
          <p:cNvPr id="7" name="Text 5"/>
          <p:cNvSpPr/>
          <p:nvPr/>
        </p:nvSpPr>
        <p:spPr>
          <a:xfrm>
            <a:off x="4437888" y="1261872"/>
            <a:ext cx="3285744" cy="1636776"/>
          </a:xfrm>
          <a:prstGeom prst="rect">
            <a:avLst/>
          </a:prstGeom>
          <a:noFill/>
          <a:ln/>
        </p:spPr>
        <p:txBody>
          <a:bodyPr wrap="square" lIns="50800" tIns="50800" rIns="50800" bIns="50800" rtlCol="0" anchor="t"/>
          <a:lstStyle/>
          <a:p>
            <a:pPr indent="0" marL="0">
              <a:buNone/>
            </a:pPr>
            <a:r>
              <a:rPr lang="en-US" sz="1600" b="1" dirty="0">
                <a:solidFill>
                  <a:srgbClr val="2C4A9A"/>
                </a:solidFill>
                <a:latin typeface="Arial" pitchFamily="34" charset="0"/>
                <a:ea typeface="Arial" pitchFamily="34" charset="-122"/>
                <a:cs typeface="Arial" pitchFamily="34" charset="-120"/>
              </a:rPr>
              <a:t>Performance management</a:t>
            </a:r>
            <a:endParaRPr lang="en-US" sz="1600" dirty="0"/>
          </a:p>
          <a:p>
            <a:pPr indent="0" marL="0">
              <a:spcBef>
                <a:spcPts val="300"/>
              </a:spcBef>
              <a:buNone/>
            </a:pPr>
            <a:r>
              <a:rPr lang="en-US" sz="1400" dirty="0">
                <a:solidFill>
                  <a:srgbClr val="2B2F38"/>
                </a:solidFill>
                <a:latin typeface="Arial" pitchFamily="34" charset="0"/>
                <a:ea typeface="Arial" pitchFamily="34" charset="-122"/>
                <a:cs typeface="Arial" pitchFamily="34" charset="-120"/>
              </a:rPr>
              <a:t>Monthly coaching, quarterly goal reviews and an annual development talk. Clear goals improve performance (Locke and Latham, 2002).</a:t>
            </a:r>
            <a:endParaRPr lang="en-US" sz="1600" dirty="0"/>
          </a:p>
        </p:txBody>
      </p:sp>
      <p:sp>
        <p:nvSpPr>
          <p:cNvPr id="8" name="Shape 6"/>
          <p:cNvSpPr/>
          <p:nvPr/>
        </p:nvSpPr>
        <p:spPr>
          <a:xfrm>
            <a:off x="8107680" y="1188720"/>
            <a:ext cx="3505200" cy="1783080"/>
          </a:xfrm>
          <a:prstGeom prst="roundRect">
            <a:avLst>
              <a:gd name="adj" fmla="val 6154"/>
            </a:avLst>
          </a:prstGeom>
          <a:solidFill>
            <a:srgbClr val="FFFFFF"/>
          </a:solidFill>
          <a:ln w="12700">
            <a:solidFill>
              <a:srgbClr val="DADDE3"/>
            </a:solidFill>
            <a:prstDash val="solid"/>
          </a:ln>
        </p:spPr>
      </p:sp>
      <p:sp>
        <p:nvSpPr>
          <p:cNvPr id="9" name="Text 7"/>
          <p:cNvSpPr/>
          <p:nvPr/>
        </p:nvSpPr>
        <p:spPr>
          <a:xfrm>
            <a:off x="8217408" y="1261872"/>
            <a:ext cx="3285744" cy="1636776"/>
          </a:xfrm>
          <a:prstGeom prst="rect">
            <a:avLst/>
          </a:prstGeom>
          <a:noFill/>
          <a:ln/>
        </p:spPr>
        <p:txBody>
          <a:bodyPr wrap="square" lIns="50800" tIns="50800" rIns="50800" bIns="50800" rtlCol="0" anchor="t"/>
          <a:lstStyle/>
          <a:p>
            <a:pPr indent="0" marL="0">
              <a:buNone/>
            </a:pPr>
            <a:r>
              <a:rPr lang="en-US" sz="1600" b="1" dirty="0">
                <a:solidFill>
                  <a:srgbClr val="2C4A9A"/>
                </a:solidFill>
                <a:latin typeface="Arial" pitchFamily="34" charset="0"/>
                <a:ea typeface="Arial" pitchFamily="34" charset="-122"/>
                <a:cs typeface="Arial" pitchFamily="34" charset="-120"/>
              </a:rPr>
              <a:t>Balanced measures</a:t>
            </a:r>
            <a:endParaRPr lang="en-US" sz="1600" dirty="0"/>
          </a:p>
          <a:p>
            <a:pPr indent="0" marL="0">
              <a:spcBef>
                <a:spcPts val="300"/>
              </a:spcBef>
              <a:buNone/>
            </a:pPr>
            <a:r>
              <a:rPr lang="en-US" sz="1400" dirty="0">
                <a:solidFill>
                  <a:srgbClr val="2B2F38"/>
                </a:solidFill>
                <a:latin typeface="Arial" pitchFamily="34" charset="0"/>
                <a:ea typeface="Arial" pitchFamily="34" charset="-122"/>
                <a:cs typeface="Arial" pitchFamily="34" charset="-120"/>
              </a:rPr>
              <a:t>Quality and safety, patient experience, teamwork, reliability and learning, not only speed or volume.</a:t>
            </a:r>
            <a:endParaRPr lang="en-US" sz="1600" dirty="0"/>
          </a:p>
        </p:txBody>
      </p:sp>
      <p:sp>
        <p:nvSpPr>
          <p:cNvPr id="10" name="Text 8"/>
          <p:cNvSpPr/>
          <p:nvPr/>
        </p:nvSpPr>
        <p:spPr>
          <a:xfrm>
            <a:off x="548640" y="3154680"/>
            <a:ext cx="7315200" cy="411480"/>
          </a:xfrm>
          <a:prstGeom prst="rect">
            <a:avLst/>
          </a:prstGeom>
          <a:noFill/>
          <a:ln/>
        </p:spPr>
        <p:txBody>
          <a:bodyPr wrap="square" lIns="0" tIns="0" rIns="0" bIns="0" rtlCol="0" anchor="ctr"/>
          <a:lstStyle/>
          <a:p>
            <a:pPr algn="l" indent="0" marL="0">
              <a:buNone/>
            </a:pPr>
            <a:r>
              <a:rPr lang="en-US" sz="2000" b="1" dirty="0">
                <a:solidFill>
                  <a:srgbClr val="2C4A9A"/>
                </a:solidFill>
                <a:latin typeface="Arial" pitchFamily="34" charset="0"/>
                <a:ea typeface="Arial" pitchFamily="34" charset="-122"/>
                <a:cs typeface="Arial" pitchFamily="34" charset="-120"/>
              </a:rPr>
              <a:t>Avoid common pitfalls</a:t>
            </a:r>
            <a:endParaRPr lang="en-US" sz="2000" dirty="0"/>
          </a:p>
        </p:txBody>
      </p:sp>
      <p:sp>
        <p:nvSpPr>
          <p:cNvPr id="11" name="Text 9"/>
          <p:cNvSpPr/>
          <p:nvPr/>
        </p:nvSpPr>
        <p:spPr>
          <a:xfrm>
            <a:off x="548640" y="3611880"/>
            <a:ext cx="10881360" cy="1188720"/>
          </a:xfrm>
          <a:prstGeom prst="rect">
            <a:avLst/>
          </a:prstGeom>
          <a:noFill/>
          <a:ln/>
        </p:spPr>
        <p:txBody>
          <a:bodyPr wrap="square" lIns="0" tIns="0" rIns="0" bIns="0" rtlCol="0" anchor="t"/>
          <a:lstStyle/>
          <a:p>
            <a:pPr marL="342900" indent="-342900">
              <a:spcAft>
                <a:spcPts val="500"/>
              </a:spcAft>
              <a:buSzPct val="100000"/>
              <a:buChar char="•"/>
            </a:pPr>
            <a:r>
              <a:rPr lang="en-US" sz="1500" dirty="0">
                <a:solidFill>
                  <a:srgbClr val="2B2F38"/>
                </a:solidFill>
                <a:latin typeface="Arial" pitchFamily="34" charset="0"/>
                <a:ea typeface="Arial" pitchFamily="34" charset="-122"/>
                <a:cs typeface="Arial" pitchFamily="34" charset="-120"/>
              </a:rPr>
              <a:t>One career path for everyone can exclude part-time or shift workers.</a:t>
            </a:r>
            <a:endParaRPr lang="en-US" sz="1500" dirty="0"/>
          </a:p>
          <a:p>
            <a:pPr marL="342900" indent="-342900">
              <a:spcAft>
                <a:spcPts val="500"/>
              </a:spcAft>
              <a:buSzPct val="100000"/>
              <a:buChar char="•"/>
            </a:pPr>
            <a:r>
              <a:rPr lang="en-US" sz="1500" dirty="0">
                <a:solidFill>
                  <a:srgbClr val="2B2F38"/>
                </a:solidFill>
                <a:latin typeface="Arial" pitchFamily="34" charset="0"/>
                <a:ea typeface="Arial" pitchFamily="34" charset="-122"/>
                <a:cs typeface="Arial" pitchFamily="34" charset="-120"/>
              </a:rPr>
              <a:t>Individual targets can damage teamwork if rewards create competition.</a:t>
            </a:r>
            <a:endParaRPr lang="en-US" sz="1500" dirty="0"/>
          </a:p>
          <a:p>
            <a:pPr marL="342900" indent="-342900">
              <a:spcAft>
                <a:spcPts val="500"/>
              </a:spcAft>
              <a:buSzPct val="100000"/>
              <a:buChar char="•"/>
            </a:pPr>
            <a:r>
              <a:rPr lang="en-US" sz="1500" dirty="0">
                <a:solidFill>
                  <a:srgbClr val="2B2F38"/>
                </a:solidFill>
                <a:latin typeface="Arial" pitchFamily="34" charset="0"/>
                <a:ea typeface="Arial" pitchFamily="34" charset="-122"/>
                <a:cs typeface="Arial" pitchFamily="34" charset="-120"/>
              </a:rPr>
              <a:t>Annual-only reviews delay feedback; regular coaching needs manager time and training.</a:t>
            </a:r>
            <a:endParaRPr lang="en-US" sz="1500" dirty="0"/>
          </a:p>
        </p:txBody>
      </p:sp>
      <p:sp>
        <p:nvSpPr>
          <p:cNvPr id="12" name="Text 10"/>
          <p:cNvSpPr/>
          <p:nvPr/>
        </p:nvSpPr>
        <p:spPr>
          <a:xfrm>
            <a:off x="3017520" y="5257800"/>
            <a:ext cx="7315200" cy="594360"/>
          </a:xfrm>
          <a:prstGeom prst="rect">
            <a:avLst/>
          </a:prstGeom>
          <a:noFill/>
          <a:ln/>
        </p:spPr>
        <p:txBody>
          <a:bodyPr wrap="square" lIns="0" tIns="0" rIns="0" bIns="0" rtlCol="0" anchor="t"/>
          <a:lstStyle/>
          <a:p>
            <a:pPr algn="l" indent="0" marL="0">
              <a:buNone/>
            </a:pPr>
            <a:r>
              <a:rPr lang="en-US" sz="1300" dirty="0">
                <a:solidFill>
                  <a:srgbClr val="5F6470"/>
                </a:solidFill>
                <a:latin typeface="Arial" pitchFamily="34" charset="0"/>
                <a:ea typeface="Arial" pitchFamily="34" charset="-122"/>
                <a:cs typeface="Arial" pitchFamily="34" charset="-120"/>
              </a:rPr>
              <a:t>Staff are more likely to stay when they feel supported by the organisation (Eisenberger et al., 1986; Hom et al., 2017).</a:t>
            </a:r>
            <a:endParaRPr lang="en-US" sz="1300" dirty="0"/>
          </a:p>
        </p:txBody>
      </p:sp>
      <p:pic>
        <p:nvPicPr>
          <p:cNvPr id="13" name="Image 0" descr="a/s9_men.png">    </p:cNvPr>
          <p:cNvPicPr>
            <a:picLocks noChangeAspect="1"/>
          </p:cNvPicPr>
          <p:nvPr/>
        </p:nvPicPr>
        <p:blipFill>
          <a:blip r:embed="rId1"/>
          <a:stretch>
            <a:fillRect/>
          </a:stretch>
        </p:blipFill>
        <p:spPr>
          <a:xfrm>
            <a:off x="0" y="4934712"/>
            <a:ext cx="2599944" cy="1923288"/>
          </a:xfrm>
          <a:prstGeom prst="rect">
            <a:avLst/>
          </a:prstGeom>
        </p:spPr>
      </p:pic>
      <p:pic>
        <p:nvPicPr>
          <p:cNvPr id="14" name="Image 1" descr="a/corner.png">    </p:cNvPr>
          <p:cNvPicPr>
            <a:picLocks noChangeAspect="1"/>
          </p:cNvPicPr>
          <p:nvPr/>
        </p:nvPicPr>
        <p:blipFill>
          <a:blip r:embed="rId2"/>
          <a:stretch>
            <a:fillRect/>
          </a:stretch>
        </p:blipFill>
        <p:spPr>
          <a:xfrm>
            <a:off x="10588752" y="5547360"/>
            <a:ext cx="1603248" cy="131064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548640" y="274320"/>
            <a:ext cx="10698480" cy="731520"/>
          </a:xfrm>
          <a:prstGeom prst="rect">
            <a:avLst/>
          </a:prstGeom>
          <a:noFill/>
          <a:ln/>
        </p:spPr>
        <p:txBody>
          <a:bodyPr wrap="square" lIns="0" tIns="0" rIns="0" bIns="0" rtlCol="0" anchor="ctr"/>
          <a:lstStyle/>
          <a:p>
            <a:pPr algn="ctr" indent="0" marL="0">
              <a:buNone/>
            </a:pPr>
            <a:r>
              <a:rPr lang="en-US" sz="2800" b="1" dirty="0">
                <a:solidFill>
                  <a:srgbClr val="2C4A9A"/>
                </a:solidFill>
                <a:latin typeface="Arial" pitchFamily="34" charset="0"/>
                <a:ea typeface="Arial" pitchFamily="34" charset="-122"/>
                <a:cs typeface="Arial" pitchFamily="34" charset="-120"/>
              </a:rPr>
              <a:t>REWARD, MOTIVATION AND LEADERSHIP</a:t>
            </a:r>
            <a:endParaRPr lang="en-US" sz="2800" dirty="0"/>
          </a:p>
        </p:txBody>
      </p:sp>
      <p:sp>
        <p:nvSpPr>
          <p:cNvPr id="3" name="Text 1"/>
          <p:cNvSpPr/>
          <p:nvPr/>
        </p:nvSpPr>
        <p:spPr>
          <a:xfrm>
            <a:off x="11384280" y="201168"/>
            <a:ext cx="594360" cy="411480"/>
          </a:xfrm>
          <a:prstGeom prst="rect">
            <a:avLst/>
          </a:prstGeom>
          <a:noFill/>
          <a:ln/>
        </p:spPr>
        <p:txBody>
          <a:bodyPr wrap="square" lIns="0" tIns="0" rIns="0" bIns="0" rtlCol="0" anchor="ctr"/>
          <a:lstStyle/>
          <a:p>
            <a:pPr algn="r" indent="0" marL="0">
              <a:buNone/>
            </a:pPr>
            <a:r>
              <a:rPr lang="en-US" sz="1800" b="1" dirty="0">
                <a:solidFill>
                  <a:srgbClr val="2C4A9A"/>
                </a:solidFill>
                <a:latin typeface="Arial" pitchFamily="34" charset="0"/>
                <a:ea typeface="Arial" pitchFamily="34" charset="-122"/>
                <a:cs typeface="Arial" pitchFamily="34" charset="-120"/>
              </a:rPr>
              <a:t>10</a:t>
            </a:r>
            <a:endParaRPr lang="en-US" sz="1800" dirty="0"/>
          </a:p>
        </p:txBody>
      </p:sp>
      <p:sp>
        <p:nvSpPr>
          <p:cNvPr id="4" name="Shape 2"/>
          <p:cNvSpPr/>
          <p:nvPr/>
        </p:nvSpPr>
        <p:spPr>
          <a:xfrm>
            <a:off x="548640" y="1143000"/>
            <a:ext cx="3505200" cy="1737360"/>
          </a:xfrm>
          <a:prstGeom prst="roundRect">
            <a:avLst>
              <a:gd name="adj" fmla="val 6316"/>
            </a:avLst>
          </a:prstGeom>
          <a:solidFill>
            <a:srgbClr val="FFFFFF"/>
          </a:solidFill>
          <a:ln w="12700">
            <a:solidFill>
              <a:srgbClr val="DADDE3"/>
            </a:solidFill>
            <a:prstDash val="solid"/>
          </a:ln>
        </p:spPr>
      </p:sp>
      <p:sp>
        <p:nvSpPr>
          <p:cNvPr id="5" name="Text 3"/>
          <p:cNvSpPr/>
          <p:nvPr/>
        </p:nvSpPr>
        <p:spPr>
          <a:xfrm>
            <a:off x="658368" y="1216152"/>
            <a:ext cx="3285744" cy="1591056"/>
          </a:xfrm>
          <a:prstGeom prst="rect">
            <a:avLst/>
          </a:prstGeom>
          <a:noFill/>
          <a:ln/>
        </p:spPr>
        <p:txBody>
          <a:bodyPr wrap="square" lIns="50800" tIns="50800" rIns="50800" bIns="50800" rtlCol="0" anchor="t"/>
          <a:lstStyle/>
          <a:p>
            <a:pPr indent="0" marL="0">
              <a:buNone/>
            </a:pPr>
            <a:r>
              <a:rPr lang="en-US" sz="1600" b="1" dirty="0">
                <a:solidFill>
                  <a:srgbClr val="2C4A9A"/>
                </a:solidFill>
                <a:latin typeface="Arial" pitchFamily="34" charset="0"/>
                <a:ea typeface="Arial" pitchFamily="34" charset="-122"/>
                <a:cs typeface="Arial" pitchFamily="34" charset="-120"/>
              </a:rPr>
              <a:t>Reward systems</a:t>
            </a:r>
            <a:endParaRPr lang="en-US" sz="16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Fair, transparent pay and benefits; consistent criteria; recognise contribution without rewarding unsafe shortcuts.</a:t>
            </a:r>
            <a:endParaRPr lang="en-US" sz="1600" dirty="0"/>
          </a:p>
        </p:txBody>
      </p:sp>
      <p:sp>
        <p:nvSpPr>
          <p:cNvPr id="6" name="Shape 4"/>
          <p:cNvSpPr/>
          <p:nvPr/>
        </p:nvSpPr>
        <p:spPr>
          <a:xfrm>
            <a:off x="4328160" y="1143000"/>
            <a:ext cx="3505200" cy="1737360"/>
          </a:xfrm>
          <a:prstGeom prst="roundRect">
            <a:avLst>
              <a:gd name="adj" fmla="val 6316"/>
            </a:avLst>
          </a:prstGeom>
          <a:solidFill>
            <a:srgbClr val="FFFFFF"/>
          </a:solidFill>
          <a:ln w="12700">
            <a:solidFill>
              <a:srgbClr val="DADDE3"/>
            </a:solidFill>
            <a:prstDash val="solid"/>
          </a:ln>
        </p:spPr>
      </p:sp>
      <p:sp>
        <p:nvSpPr>
          <p:cNvPr id="7" name="Text 5"/>
          <p:cNvSpPr/>
          <p:nvPr/>
        </p:nvSpPr>
        <p:spPr>
          <a:xfrm>
            <a:off x="4437888" y="1216152"/>
            <a:ext cx="3285744" cy="1591056"/>
          </a:xfrm>
          <a:prstGeom prst="rect">
            <a:avLst/>
          </a:prstGeom>
          <a:noFill/>
          <a:ln/>
        </p:spPr>
        <p:txBody>
          <a:bodyPr wrap="square" lIns="50800" tIns="50800" rIns="50800" bIns="50800" rtlCol="0" anchor="t"/>
          <a:lstStyle/>
          <a:p>
            <a:pPr indent="0" marL="0">
              <a:buNone/>
            </a:pPr>
            <a:r>
              <a:rPr lang="en-US" sz="1600" b="1" dirty="0">
                <a:solidFill>
                  <a:srgbClr val="2C4A9A"/>
                </a:solidFill>
                <a:latin typeface="Arial" pitchFamily="34" charset="0"/>
                <a:ea typeface="Arial" pitchFamily="34" charset="-122"/>
                <a:cs typeface="Arial" pitchFamily="34" charset="-120"/>
              </a:rPr>
              <a:t>Employee motivation</a:t>
            </a:r>
            <a:endParaRPr lang="en-US" sz="16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Connect work to purpose; support autonomy, competence and belonging; give timely, specific recognition (Deci and Ryan, 2000).</a:t>
            </a:r>
            <a:endParaRPr lang="en-US" sz="1600" dirty="0"/>
          </a:p>
        </p:txBody>
      </p:sp>
      <p:sp>
        <p:nvSpPr>
          <p:cNvPr id="8" name="Shape 6"/>
          <p:cNvSpPr/>
          <p:nvPr/>
        </p:nvSpPr>
        <p:spPr>
          <a:xfrm>
            <a:off x="8107680" y="1143000"/>
            <a:ext cx="3505200" cy="1737360"/>
          </a:xfrm>
          <a:prstGeom prst="roundRect">
            <a:avLst>
              <a:gd name="adj" fmla="val 6316"/>
            </a:avLst>
          </a:prstGeom>
          <a:solidFill>
            <a:srgbClr val="FFFFFF"/>
          </a:solidFill>
          <a:ln w="12700">
            <a:solidFill>
              <a:srgbClr val="DADDE3"/>
            </a:solidFill>
            <a:prstDash val="solid"/>
          </a:ln>
        </p:spPr>
      </p:sp>
      <p:sp>
        <p:nvSpPr>
          <p:cNvPr id="9" name="Text 7"/>
          <p:cNvSpPr/>
          <p:nvPr/>
        </p:nvSpPr>
        <p:spPr>
          <a:xfrm>
            <a:off x="8217408" y="1216152"/>
            <a:ext cx="3285744" cy="1591056"/>
          </a:xfrm>
          <a:prstGeom prst="rect">
            <a:avLst/>
          </a:prstGeom>
          <a:noFill/>
          <a:ln/>
        </p:spPr>
        <p:txBody>
          <a:bodyPr wrap="square" lIns="50800" tIns="50800" rIns="50800" bIns="50800" rtlCol="0" anchor="t"/>
          <a:lstStyle/>
          <a:p>
            <a:pPr indent="0" marL="0">
              <a:buNone/>
            </a:pPr>
            <a:r>
              <a:rPr lang="en-US" sz="1600" b="1" dirty="0">
                <a:solidFill>
                  <a:srgbClr val="2C4A9A"/>
                </a:solidFill>
                <a:latin typeface="Arial" pitchFamily="34" charset="0"/>
                <a:ea typeface="Arial" pitchFamily="34" charset="-122"/>
                <a:cs typeface="Arial" pitchFamily="34" charset="-120"/>
              </a:rPr>
              <a:t>Leadership styles</a:t>
            </a:r>
            <a:endParaRPr lang="en-US" sz="16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Transformational (coaching) style for learning and improvement; clear, directive style for urgent safety decisions (Bass and Riggio, 2006).</a:t>
            </a:r>
            <a:endParaRPr lang="en-US" sz="1600" dirty="0"/>
          </a:p>
        </p:txBody>
      </p:sp>
      <p:sp>
        <p:nvSpPr>
          <p:cNvPr id="10" name="Text 8"/>
          <p:cNvSpPr/>
          <p:nvPr/>
        </p:nvSpPr>
        <p:spPr>
          <a:xfrm>
            <a:off x="548640" y="3017520"/>
            <a:ext cx="8229600" cy="411480"/>
          </a:xfrm>
          <a:prstGeom prst="rect">
            <a:avLst/>
          </a:prstGeom>
          <a:noFill/>
          <a:ln/>
        </p:spPr>
        <p:txBody>
          <a:bodyPr wrap="square" lIns="0" tIns="0" rIns="0" bIns="0" rtlCol="0" anchor="ctr"/>
          <a:lstStyle/>
          <a:p>
            <a:pPr algn="l" indent="0" marL="0">
              <a:buNone/>
            </a:pPr>
            <a:r>
              <a:rPr lang="en-US" sz="2000" b="1" dirty="0">
                <a:solidFill>
                  <a:srgbClr val="2C4A9A"/>
                </a:solidFill>
                <a:latin typeface="Arial" pitchFamily="34" charset="0"/>
                <a:ea typeface="Arial" pitchFamily="34" charset="-122"/>
                <a:cs typeface="Arial" pitchFamily="34" charset="-120"/>
              </a:rPr>
              <a:t>Different staff groups, different rewards</a:t>
            </a:r>
            <a:endParaRPr lang="en-US" sz="2000" dirty="0"/>
          </a:p>
        </p:txBody>
      </p:sp>
      <p:sp>
        <p:nvSpPr>
          <p:cNvPr id="11" name="Shape 9"/>
          <p:cNvSpPr/>
          <p:nvPr/>
        </p:nvSpPr>
        <p:spPr>
          <a:xfrm>
            <a:off x="548640" y="3474720"/>
            <a:ext cx="4846320" cy="1143000"/>
          </a:xfrm>
          <a:prstGeom prst="roundRect">
            <a:avLst>
              <a:gd name="adj" fmla="val 9600"/>
            </a:avLst>
          </a:prstGeom>
          <a:solidFill>
            <a:srgbClr val="FFFFFF"/>
          </a:solidFill>
          <a:ln w="12700">
            <a:solidFill>
              <a:srgbClr val="DADDE3"/>
            </a:solidFill>
            <a:prstDash val="solid"/>
          </a:ln>
        </p:spPr>
      </p:sp>
      <p:sp>
        <p:nvSpPr>
          <p:cNvPr id="12" name="Text 10"/>
          <p:cNvSpPr/>
          <p:nvPr/>
        </p:nvSpPr>
        <p:spPr>
          <a:xfrm>
            <a:off x="658368" y="3547872"/>
            <a:ext cx="4626864" cy="996696"/>
          </a:xfrm>
          <a:prstGeom prst="rect">
            <a:avLst/>
          </a:prstGeom>
          <a:noFill/>
          <a:ln/>
        </p:spPr>
        <p:txBody>
          <a:bodyPr wrap="square" lIns="50800" tIns="50800" rIns="50800" bIns="50800" rtlCol="0" anchor="t"/>
          <a:lstStyle/>
          <a:p>
            <a:pPr indent="0" marL="0">
              <a:buNone/>
            </a:pPr>
            <a:r>
              <a:rPr lang="en-US" sz="1500" b="1" dirty="0">
                <a:solidFill>
                  <a:srgbClr val="2B2F38"/>
                </a:solidFill>
                <a:latin typeface="Arial" pitchFamily="34" charset="0"/>
                <a:ea typeface="Arial" pitchFamily="34" charset="-122"/>
                <a:cs typeface="Arial" pitchFamily="34" charset="-120"/>
              </a:rPr>
              <a:t>Clinical staff</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Often compare us with NHS pay and benefits. Value flexible shifts, wellbeing support and professional development.</a:t>
            </a:r>
            <a:endParaRPr lang="en-US" sz="1500" dirty="0"/>
          </a:p>
        </p:txBody>
      </p:sp>
      <p:sp>
        <p:nvSpPr>
          <p:cNvPr id="13" name="Shape 11"/>
          <p:cNvSpPr/>
          <p:nvPr/>
        </p:nvSpPr>
        <p:spPr>
          <a:xfrm>
            <a:off x="5577840" y="3474720"/>
            <a:ext cx="4846320" cy="1143000"/>
          </a:xfrm>
          <a:prstGeom prst="roundRect">
            <a:avLst>
              <a:gd name="adj" fmla="val 9600"/>
            </a:avLst>
          </a:prstGeom>
          <a:solidFill>
            <a:srgbClr val="FFFFFF"/>
          </a:solidFill>
          <a:ln w="12700">
            <a:solidFill>
              <a:srgbClr val="DADDE3"/>
            </a:solidFill>
            <a:prstDash val="solid"/>
          </a:ln>
        </p:spPr>
      </p:sp>
      <p:sp>
        <p:nvSpPr>
          <p:cNvPr id="14" name="Text 12"/>
          <p:cNvSpPr/>
          <p:nvPr/>
        </p:nvSpPr>
        <p:spPr>
          <a:xfrm>
            <a:off x="5687568" y="3547872"/>
            <a:ext cx="4626864" cy="996696"/>
          </a:xfrm>
          <a:prstGeom prst="rect">
            <a:avLst/>
          </a:prstGeom>
          <a:noFill/>
          <a:ln/>
        </p:spPr>
        <p:txBody>
          <a:bodyPr wrap="square" lIns="50800" tIns="50800" rIns="50800" bIns="50800" rtlCol="0" anchor="t"/>
          <a:lstStyle/>
          <a:p>
            <a:pPr indent="0" marL="0">
              <a:buNone/>
            </a:pPr>
            <a:r>
              <a:rPr lang="en-US" sz="1500" b="1" dirty="0">
                <a:solidFill>
                  <a:srgbClr val="2B2F38"/>
                </a:solidFill>
                <a:latin typeface="Arial" pitchFamily="34" charset="0"/>
                <a:ea typeface="Arial" pitchFamily="34" charset="-122"/>
                <a:cs typeface="Arial" pitchFamily="34" charset="-120"/>
              </a:rPr>
              <a:t>Technology staff</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Compare us with the tech job market. Value competitive salary, remote work and fast career growth.</a:t>
            </a:r>
            <a:endParaRPr lang="en-US" sz="1500" dirty="0"/>
          </a:p>
        </p:txBody>
      </p:sp>
      <p:sp>
        <p:nvSpPr>
          <p:cNvPr id="15" name="Text 13"/>
          <p:cNvSpPr/>
          <p:nvPr/>
        </p:nvSpPr>
        <p:spPr>
          <a:xfrm>
            <a:off x="548640" y="4800600"/>
            <a:ext cx="9875520" cy="1005840"/>
          </a:xfrm>
          <a:prstGeom prst="rect">
            <a:avLst/>
          </a:prstGeom>
          <a:noFill/>
          <a:ln/>
        </p:spPr>
        <p:txBody>
          <a:bodyPr wrap="square" lIns="0" tIns="0" rIns="0" bIns="0" rtlCol="0" anchor="t"/>
          <a:lstStyle/>
          <a:p>
            <a:pPr algn="l" indent="0" marL="0">
              <a:buNone/>
            </a:pPr>
            <a:r>
              <a:rPr lang="en-US" sz="1400" b="1" dirty="0">
                <a:solidFill>
                  <a:srgbClr val="2C4A9A"/>
                </a:solidFill>
                <a:latin typeface="Arial" pitchFamily="34" charset="0"/>
                <a:ea typeface="Arial" pitchFamily="34" charset="-122"/>
                <a:cs typeface="Arial" pitchFamily="34" charset="-120"/>
              </a:rPr>
              <a:t>Critical comparison: </a:t>
            </a:r>
            <a:r>
              <a:rPr lang="en-US" sz="1400" dirty="0">
                <a:solidFill>
                  <a:srgbClr val="2B2F38"/>
                </a:solidFill>
                <a:latin typeface="Arial" pitchFamily="34" charset="0"/>
                <a:ea typeface="Arial" pitchFamily="34" charset="-122"/>
                <a:cs typeface="Arial" pitchFamily="34" charset="-120"/>
              </a:rPr>
              <a:t>we can use both. Money helps attract and keep staff, but alone it does not fix workload, fairness or poor supervision. Non-financial rewards build engagement, but never replace fair pay or safe staffing.</a:t>
            </a:r>
            <a:endParaRPr lang="en-US" sz="1400" dirty="0"/>
          </a:p>
        </p:txBody>
      </p:sp>
      <p:pic>
        <p:nvPicPr>
          <p:cNvPr id="16" name="Image 0" descr="a/s10_medal.png">    </p:cNvPr>
          <p:cNvPicPr>
            <a:picLocks noChangeAspect="1"/>
          </p:cNvPicPr>
          <p:nvPr/>
        </p:nvPicPr>
        <p:blipFill>
          <a:blip r:embed="rId1"/>
          <a:stretch>
            <a:fillRect/>
          </a:stretch>
        </p:blipFill>
        <p:spPr>
          <a:xfrm>
            <a:off x="10750296" y="4666488"/>
            <a:ext cx="1441704" cy="219151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548640" y="274320"/>
            <a:ext cx="10698480" cy="731520"/>
          </a:xfrm>
          <a:prstGeom prst="rect">
            <a:avLst/>
          </a:prstGeom>
          <a:noFill/>
          <a:ln/>
        </p:spPr>
        <p:txBody>
          <a:bodyPr wrap="square" lIns="0" tIns="0" rIns="0" bIns="0" rtlCol="0" anchor="ctr"/>
          <a:lstStyle/>
          <a:p>
            <a:pPr algn="ctr" indent="0" marL="0">
              <a:buNone/>
            </a:pPr>
            <a:r>
              <a:rPr lang="en-US" sz="2600" b="1" dirty="0">
                <a:solidFill>
                  <a:srgbClr val="2C4A9A"/>
                </a:solidFill>
                <a:latin typeface="Arial" pitchFamily="34" charset="0"/>
                <a:ea typeface="Arial" pitchFamily="34" charset="-122"/>
                <a:cs typeface="Arial" pitchFamily="34" charset="-120"/>
              </a:rPr>
              <a:t>IMPLEMENTATION, EVALUATION AND CONCLUSION</a:t>
            </a:r>
            <a:endParaRPr lang="en-US" sz="2600" dirty="0"/>
          </a:p>
        </p:txBody>
      </p:sp>
      <p:sp>
        <p:nvSpPr>
          <p:cNvPr id="3" name="Text 1"/>
          <p:cNvSpPr/>
          <p:nvPr/>
        </p:nvSpPr>
        <p:spPr>
          <a:xfrm>
            <a:off x="11384280" y="201168"/>
            <a:ext cx="594360" cy="411480"/>
          </a:xfrm>
          <a:prstGeom prst="rect">
            <a:avLst/>
          </a:prstGeom>
          <a:noFill/>
          <a:ln/>
        </p:spPr>
        <p:txBody>
          <a:bodyPr wrap="square" lIns="0" tIns="0" rIns="0" bIns="0" rtlCol="0" anchor="ctr"/>
          <a:lstStyle/>
          <a:p>
            <a:pPr algn="r" indent="0" marL="0">
              <a:buNone/>
            </a:pPr>
            <a:r>
              <a:rPr lang="en-US" sz="1800" b="1" dirty="0">
                <a:solidFill>
                  <a:srgbClr val="2C4A9A"/>
                </a:solidFill>
                <a:latin typeface="Arial" pitchFamily="34" charset="0"/>
                <a:ea typeface="Arial" pitchFamily="34" charset="-122"/>
                <a:cs typeface="Arial" pitchFamily="34" charset="-120"/>
              </a:rPr>
              <a:t>11</a:t>
            </a:r>
            <a:endParaRPr lang="en-US" sz="1800" dirty="0"/>
          </a:p>
        </p:txBody>
      </p:sp>
      <p:sp>
        <p:nvSpPr>
          <p:cNvPr id="4" name="Shape 2"/>
          <p:cNvSpPr/>
          <p:nvPr/>
        </p:nvSpPr>
        <p:spPr>
          <a:xfrm>
            <a:off x="548640" y="1143000"/>
            <a:ext cx="2594610" cy="1051560"/>
          </a:xfrm>
          <a:prstGeom prst="roundRect">
            <a:avLst>
              <a:gd name="adj" fmla="val 10435"/>
            </a:avLst>
          </a:prstGeom>
          <a:solidFill>
            <a:srgbClr val="FFFFFF"/>
          </a:solidFill>
          <a:ln w="12700">
            <a:solidFill>
              <a:srgbClr val="DADDE3"/>
            </a:solidFill>
            <a:prstDash val="solid"/>
          </a:ln>
        </p:spPr>
      </p:sp>
      <p:sp>
        <p:nvSpPr>
          <p:cNvPr id="5" name="Text 3"/>
          <p:cNvSpPr/>
          <p:nvPr/>
        </p:nvSpPr>
        <p:spPr>
          <a:xfrm>
            <a:off x="658368" y="1216152"/>
            <a:ext cx="2375154" cy="90525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0–30 days</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Collect baseline workforce and skills data.</a:t>
            </a:r>
            <a:endParaRPr lang="en-US" sz="1500" dirty="0"/>
          </a:p>
        </p:txBody>
      </p:sp>
      <p:sp>
        <p:nvSpPr>
          <p:cNvPr id="6" name="Shape 4"/>
          <p:cNvSpPr/>
          <p:nvPr/>
        </p:nvSpPr>
        <p:spPr>
          <a:xfrm>
            <a:off x="3371850" y="1143000"/>
            <a:ext cx="2594610" cy="1051560"/>
          </a:xfrm>
          <a:prstGeom prst="roundRect">
            <a:avLst>
              <a:gd name="adj" fmla="val 10435"/>
            </a:avLst>
          </a:prstGeom>
          <a:solidFill>
            <a:srgbClr val="FFFFFF"/>
          </a:solidFill>
          <a:ln w="12700">
            <a:solidFill>
              <a:srgbClr val="DADDE3"/>
            </a:solidFill>
            <a:prstDash val="solid"/>
          </a:ln>
        </p:spPr>
      </p:sp>
      <p:sp>
        <p:nvSpPr>
          <p:cNvPr id="7" name="Text 5"/>
          <p:cNvSpPr/>
          <p:nvPr/>
        </p:nvSpPr>
        <p:spPr>
          <a:xfrm>
            <a:off x="3481578" y="1216152"/>
            <a:ext cx="2375154" cy="90525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31–90 days</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Pilot structured recruitment and individual learning plans.</a:t>
            </a:r>
            <a:endParaRPr lang="en-US" sz="1500" dirty="0"/>
          </a:p>
        </p:txBody>
      </p:sp>
      <p:sp>
        <p:nvSpPr>
          <p:cNvPr id="8" name="Shape 6"/>
          <p:cNvSpPr/>
          <p:nvPr/>
        </p:nvSpPr>
        <p:spPr>
          <a:xfrm>
            <a:off x="6195060" y="1143000"/>
            <a:ext cx="2594610" cy="1051560"/>
          </a:xfrm>
          <a:prstGeom prst="roundRect">
            <a:avLst>
              <a:gd name="adj" fmla="val 10435"/>
            </a:avLst>
          </a:prstGeom>
          <a:solidFill>
            <a:srgbClr val="FFFFFF"/>
          </a:solidFill>
          <a:ln w="12700">
            <a:solidFill>
              <a:srgbClr val="DADDE3"/>
            </a:solidFill>
            <a:prstDash val="solid"/>
          </a:ln>
        </p:spPr>
      </p:sp>
      <p:sp>
        <p:nvSpPr>
          <p:cNvPr id="9" name="Text 7"/>
          <p:cNvSpPr/>
          <p:nvPr/>
        </p:nvSpPr>
        <p:spPr>
          <a:xfrm>
            <a:off x="6304788" y="1216152"/>
            <a:ext cx="2375154" cy="90525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3–6 months</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Train managers; start coaching and stay interviews.</a:t>
            </a:r>
            <a:endParaRPr lang="en-US" sz="1500" dirty="0"/>
          </a:p>
        </p:txBody>
      </p:sp>
      <p:sp>
        <p:nvSpPr>
          <p:cNvPr id="10" name="Shape 8"/>
          <p:cNvSpPr/>
          <p:nvPr/>
        </p:nvSpPr>
        <p:spPr>
          <a:xfrm>
            <a:off x="9018270" y="1143000"/>
            <a:ext cx="2594610" cy="1051560"/>
          </a:xfrm>
          <a:prstGeom prst="roundRect">
            <a:avLst>
              <a:gd name="adj" fmla="val 10435"/>
            </a:avLst>
          </a:prstGeom>
          <a:solidFill>
            <a:srgbClr val="FFFFFF"/>
          </a:solidFill>
          <a:ln w="12700">
            <a:solidFill>
              <a:srgbClr val="DADDE3"/>
            </a:solidFill>
            <a:prstDash val="solid"/>
          </a:ln>
        </p:spPr>
      </p:sp>
      <p:sp>
        <p:nvSpPr>
          <p:cNvPr id="11" name="Text 9"/>
          <p:cNvSpPr/>
          <p:nvPr/>
        </p:nvSpPr>
        <p:spPr>
          <a:xfrm>
            <a:off x="9127998" y="1216152"/>
            <a:ext cx="2375154" cy="905256"/>
          </a:xfrm>
          <a:prstGeom prst="rect">
            <a:avLst/>
          </a:prstGeom>
          <a:noFill/>
          <a:ln/>
        </p:spPr>
        <p:txBody>
          <a:bodyPr wrap="square" lIns="50800" tIns="50800" rIns="50800" bIns="50800" rtlCol="0" anchor="t"/>
          <a:lstStyle/>
          <a:p>
            <a:pPr indent="0" marL="0">
              <a:buNone/>
            </a:pPr>
            <a:r>
              <a:rPr lang="en-US" sz="1500" b="1" dirty="0">
                <a:solidFill>
                  <a:srgbClr val="2C4A9A"/>
                </a:solidFill>
                <a:latin typeface="Arial" pitchFamily="34" charset="0"/>
                <a:ea typeface="Arial" pitchFamily="34" charset="-122"/>
                <a:cs typeface="Arial" pitchFamily="34" charset="-120"/>
              </a:rPr>
              <a:t>6–12 months</a:t>
            </a:r>
            <a:endParaRPr lang="en-US" sz="1500" dirty="0"/>
          </a:p>
          <a:p>
            <a:pPr indent="0" marL="0">
              <a:spcBef>
                <a:spcPts val="300"/>
              </a:spcBef>
              <a:buNone/>
            </a:pPr>
            <a:r>
              <a:rPr lang="en-US" sz="1300" dirty="0">
                <a:solidFill>
                  <a:srgbClr val="2B2F38"/>
                </a:solidFill>
                <a:latin typeface="Arial" pitchFamily="34" charset="0"/>
                <a:ea typeface="Arial" pitchFamily="34" charset="-122"/>
                <a:cs typeface="Arial" pitchFamily="34" charset="-120"/>
              </a:rPr>
              <a:t>Evaluate results; expand what works.</a:t>
            </a:r>
            <a:endParaRPr lang="en-US" sz="1500" dirty="0"/>
          </a:p>
        </p:txBody>
      </p:sp>
      <p:sp>
        <p:nvSpPr>
          <p:cNvPr id="12" name="Text 10"/>
          <p:cNvSpPr/>
          <p:nvPr/>
        </p:nvSpPr>
        <p:spPr>
          <a:xfrm>
            <a:off x="548640" y="2377440"/>
            <a:ext cx="3657600" cy="411480"/>
          </a:xfrm>
          <a:prstGeom prst="rect">
            <a:avLst/>
          </a:prstGeom>
          <a:noFill/>
          <a:ln/>
        </p:spPr>
        <p:txBody>
          <a:bodyPr wrap="square" lIns="0" tIns="0" rIns="0" bIns="0" rtlCol="0" anchor="ctr"/>
          <a:lstStyle/>
          <a:p>
            <a:pPr algn="l" indent="0" marL="0">
              <a:buNone/>
            </a:pPr>
            <a:r>
              <a:rPr lang="en-US" sz="2000" b="1" dirty="0">
                <a:solidFill>
                  <a:srgbClr val="2C4A9A"/>
                </a:solidFill>
                <a:latin typeface="Arial" pitchFamily="34" charset="0"/>
                <a:ea typeface="Arial" pitchFamily="34" charset="-122"/>
                <a:cs typeface="Arial" pitchFamily="34" charset="-120"/>
              </a:rPr>
              <a:t>Monitor</a:t>
            </a:r>
            <a:endParaRPr lang="en-US" sz="2000" dirty="0"/>
          </a:p>
        </p:txBody>
      </p:sp>
      <p:sp>
        <p:nvSpPr>
          <p:cNvPr id="13" name="Text 11"/>
          <p:cNvSpPr/>
          <p:nvPr/>
        </p:nvSpPr>
        <p:spPr>
          <a:xfrm>
            <a:off x="548640" y="2788920"/>
            <a:ext cx="11064240" cy="594360"/>
          </a:xfrm>
          <a:prstGeom prst="rect">
            <a:avLst/>
          </a:prstGeom>
          <a:noFill/>
          <a:ln/>
        </p:spPr>
        <p:txBody>
          <a:bodyPr wrap="square" lIns="0" tIns="0" rIns="0" bIns="0" rtlCol="0" anchor="t"/>
          <a:lstStyle/>
          <a:p>
            <a:pPr algn="l" indent="0" marL="0">
              <a:buNone/>
            </a:pPr>
            <a:r>
              <a:rPr lang="en-US" sz="1400" dirty="0">
                <a:solidFill>
                  <a:srgbClr val="2B2F38"/>
                </a:solidFill>
                <a:latin typeface="Arial" pitchFamily="34" charset="0"/>
                <a:ea typeface="Arial" pitchFamily="34" charset="-122"/>
                <a:cs typeface="Arial" pitchFamily="34" charset="-120"/>
              </a:rPr>
              <a:t>Vacancy rate • time-to-fill • retention at 6/12 months • absence • internal fill rate • confirmed safe skills • staff pulse survey • patient/service quality</a:t>
            </a:r>
            <a:endParaRPr lang="en-US" sz="1400" dirty="0"/>
          </a:p>
        </p:txBody>
      </p:sp>
      <p:sp>
        <p:nvSpPr>
          <p:cNvPr id="14" name="Text 12"/>
          <p:cNvSpPr/>
          <p:nvPr/>
        </p:nvSpPr>
        <p:spPr>
          <a:xfrm>
            <a:off x="548640" y="3520440"/>
            <a:ext cx="4754880" cy="411480"/>
          </a:xfrm>
          <a:prstGeom prst="rect">
            <a:avLst/>
          </a:prstGeom>
          <a:noFill/>
          <a:ln/>
        </p:spPr>
        <p:txBody>
          <a:bodyPr wrap="square" lIns="0" tIns="0" rIns="0" bIns="0" rtlCol="0" anchor="ctr"/>
          <a:lstStyle/>
          <a:p>
            <a:pPr algn="l" indent="0" marL="0">
              <a:buNone/>
            </a:pPr>
            <a:r>
              <a:rPr lang="en-US" sz="2000" b="1" dirty="0">
                <a:solidFill>
                  <a:srgbClr val="2C4A9A"/>
                </a:solidFill>
                <a:latin typeface="Arial" pitchFamily="34" charset="0"/>
                <a:ea typeface="Arial" pitchFamily="34" charset="-122"/>
                <a:cs typeface="Arial" pitchFamily="34" charset="-120"/>
              </a:rPr>
              <a:t>Board decisions requested</a:t>
            </a:r>
            <a:endParaRPr lang="en-US" sz="2000" dirty="0"/>
          </a:p>
        </p:txBody>
      </p:sp>
      <p:sp>
        <p:nvSpPr>
          <p:cNvPr id="15" name="Text 13"/>
          <p:cNvSpPr/>
          <p:nvPr/>
        </p:nvSpPr>
        <p:spPr>
          <a:xfrm>
            <a:off x="548640" y="3977640"/>
            <a:ext cx="4754880" cy="1737360"/>
          </a:xfrm>
          <a:prstGeom prst="rect">
            <a:avLst/>
          </a:prstGeom>
          <a:noFill/>
          <a:ln/>
        </p:spPr>
        <p:txBody>
          <a:bodyPr wrap="square" lIns="0" tIns="0" rIns="0" bIns="0" rtlCol="0" anchor="t"/>
          <a:lstStyle/>
          <a:p>
            <a:pPr indent="0" marL="0">
              <a:spcAft>
                <a:spcPts val="600"/>
              </a:spcAft>
              <a:buNone/>
            </a:pPr>
            <a:r>
              <a:rPr lang="en-US" sz="1400" dirty="0">
                <a:solidFill>
                  <a:srgbClr val="2B2F38"/>
                </a:solidFill>
                <a:latin typeface="Arial" pitchFamily="34" charset="0"/>
                <a:ea typeface="Arial" pitchFamily="34" charset="-122"/>
                <a:cs typeface="Arial" pitchFamily="34" charset="-120"/>
              </a:rPr>
              <a:t>1.  Sponsor a monthly workforce review.</a:t>
            </a:r>
            <a:endParaRPr lang="en-US" sz="1400" dirty="0"/>
          </a:p>
          <a:p>
            <a:pPr indent="0" marL="0">
              <a:spcAft>
                <a:spcPts val="600"/>
              </a:spcAft>
              <a:buNone/>
            </a:pPr>
            <a:r>
              <a:rPr lang="en-US" sz="1400" dirty="0">
                <a:solidFill>
                  <a:srgbClr val="2B2F38"/>
                </a:solidFill>
                <a:latin typeface="Arial" pitchFamily="34" charset="0"/>
                <a:ea typeface="Arial" pitchFamily="34" charset="-122"/>
                <a:cs typeface="Arial" pitchFamily="34" charset="-120"/>
              </a:rPr>
              <a:t>2.  Adopt structured and fair recruitment.</a:t>
            </a:r>
            <a:endParaRPr lang="en-US" sz="1400" dirty="0"/>
          </a:p>
          <a:p>
            <a:pPr indent="0" marL="0">
              <a:spcAft>
                <a:spcPts val="600"/>
              </a:spcAft>
              <a:buNone/>
            </a:pPr>
            <a:r>
              <a:rPr lang="en-US" sz="1400" dirty="0">
                <a:solidFill>
                  <a:srgbClr val="2B2F38"/>
                </a:solidFill>
                <a:latin typeface="Arial" pitchFamily="34" charset="0"/>
                <a:ea typeface="Arial" pitchFamily="34" charset="-122"/>
                <a:cs typeface="Arial" pitchFamily="34" charset="-120"/>
              </a:rPr>
              <a:t>3.  Protect role-based learning time.</a:t>
            </a:r>
            <a:endParaRPr lang="en-US" sz="1400" dirty="0"/>
          </a:p>
          <a:p>
            <a:pPr indent="0" marL="0">
              <a:spcAft>
                <a:spcPts val="600"/>
              </a:spcAft>
              <a:buNone/>
            </a:pPr>
            <a:r>
              <a:rPr lang="en-US" sz="1400" dirty="0">
                <a:solidFill>
                  <a:srgbClr val="2B2F38"/>
                </a:solidFill>
                <a:latin typeface="Arial" pitchFamily="34" charset="0"/>
                <a:ea typeface="Arial" pitchFamily="34" charset="-122"/>
                <a:cs typeface="Arial" pitchFamily="34" charset="-120"/>
              </a:rPr>
              <a:t>4.  Require a balanced people-and-service dashboard.</a:t>
            </a:r>
            <a:endParaRPr lang="en-US" sz="1400" dirty="0"/>
          </a:p>
        </p:txBody>
      </p:sp>
      <p:sp>
        <p:nvSpPr>
          <p:cNvPr id="16" name="Shape 14"/>
          <p:cNvSpPr/>
          <p:nvPr/>
        </p:nvSpPr>
        <p:spPr>
          <a:xfrm>
            <a:off x="5486400" y="3566160"/>
            <a:ext cx="3566160" cy="2286000"/>
          </a:xfrm>
          <a:prstGeom prst="roundRect">
            <a:avLst>
              <a:gd name="adj" fmla="val 4800"/>
            </a:avLst>
          </a:prstGeom>
          <a:solidFill>
            <a:srgbClr val="EEF2FB"/>
          </a:solidFill>
          <a:ln w="12700">
            <a:solidFill>
              <a:srgbClr val="EEF2FB"/>
            </a:solidFill>
            <a:prstDash val="solid"/>
          </a:ln>
        </p:spPr>
      </p:sp>
      <p:sp>
        <p:nvSpPr>
          <p:cNvPr id="17" name="Text 15"/>
          <p:cNvSpPr/>
          <p:nvPr/>
        </p:nvSpPr>
        <p:spPr>
          <a:xfrm>
            <a:off x="5669280" y="3657600"/>
            <a:ext cx="3291840" cy="2103120"/>
          </a:xfrm>
          <a:prstGeom prst="rect">
            <a:avLst/>
          </a:prstGeom>
          <a:noFill/>
          <a:ln/>
        </p:spPr>
        <p:txBody>
          <a:bodyPr wrap="square" lIns="0" tIns="0" rIns="0" bIns="0" rtlCol="0" anchor="t"/>
          <a:lstStyle/>
          <a:p>
            <a:pPr indent="0" marL="0">
              <a:spcAft>
                <a:spcPts val="300"/>
              </a:spcAft>
              <a:buNone/>
            </a:pPr>
            <a:r>
              <a:rPr lang="en-US" sz="1600" b="1" dirty="0">
                <a:solidFill>
                  <a:srgbClr val="2C4A9A"/>
                </a:solidFill>
                <a:latin typeface="Arial" pitchFamily="34" charset="0"/>
                <a:ea typeface="Arial" pitchFamily="34" charset="-122"/>
                <a:cs typeface="Arial" pitchFamily="34" charset="-120"/>
              </a:rPr>
              <a:t>Expected benefits</a:t>
            </a:r>
            <a:endParaRPr lang="en-US" sz="1400" dirty="0"/>
          </a:p>
          <a:p>
            <a:pPr marL="342900" indent="-342900">
              <a:spcAft>
                <a:spcPts val="300"/>
              </a:spcAft>
              <a:buSzPct val="100000"/>
              <a:buChar char="•"/>
            </a:pPr>
            <a:r>
              <a:rPr lang="en-US" sz="1400" dirty="0">
                <a:solidFill>
                  <a:srgbClr val="2B2F38"/>
                </a:solidFill>
                <a:latin typeface="Arial" pitchFamily="34" charset="0"/>
                <a:ea typeface="Arial" pitchFamily="34" charset="-122"/>
                <a:cs typeface="Arial" pitchFamily="34" charset="-120"/>
              </a:rPr>
              <a:t>Lower staff turnover</a:t>
            </a:r>
            <a:endParaRPr lang="en-US" sz="1400" dirty="0"/>
          </a:p>
          <a:p>
            <a:pPr marL="342900" indent="-342900">
              <a:spcAft>
                <a:spcPts val="300"/>
              </a:spcAft>
              <a:buSzPct val="100000"/>
              <a:buChar char="•"/>
            </a:pPr>
            <a:r>
              <a:rPr lang="en-US" sz="1400" dirty="0">
                <a:solidFill>
                  <a:srgbClr val="2B2F38"/>
                </a:solidFill>
                <a:latin typeface="Arial" pitchFamily="34" charset="0"/>
                <a:ea typeface="Arial" pitchFamily="34" charset="-122"/>
                <a:cs typeface="Arial" pitchFamily="34" charset="-120"/>
              </a:rPr>
              <a:t>Faster hiring for scarce roles</a:t>
            </a:r>
            <a:endParaRPr lang="en-US" sz="1400" dirty="0"/>
          </a:p>
          <a:p>
            <a:pPr marL="342900" indent="-342900">
              <a:spcAft>
                <a:spcPts val="300"/>
              </a:spcAft>
              <a:buSzPct val="100000"/>
              <a:buChar char="•"/>
            </a:pPr>
            <a:r>
              <a:rPr lang="en-US" sz="1400" dirty="0">
                <a:solidFill>
                  <a:srgbClr val="2B2F38"/>
                </a:solidFill>
                <a:latin typeface="Arial" pitchFamily="34" charset="0"/>
                <a:ea typeface="Arial" pitchFamily="34" charset="-122"/>
                <a:cs typeface="Arial" pitchFamily="34" charset="-120"/>
              </a:rPr>
              <a:t>Less stress and burnout</a:t>
            </a:r>
            <a:endParaRPr lang="en-US" sz="1400" dirty="0"/>
          </a:p>
          <a:p>
            <a:pPr marL="342900" indent="-342900">
              <a:spcAft>
                <a:spcPts val="300"/>
              </a:spcAft>
              <a:buSzPct val="100000"/>
              <a:buChar char="•"/>
            </a:pPr>
            <a:r>
              <a:rPr lang="en-US" sz="1400" dirty="0">
                <a:solidFill>
                  <a:srgbClr val="2B2F38"/>
                </a:solidFill>
                <a:latin typeface="Arial" pitchFamily="34" charset="0"/>
                <a:ea typeface="Arial" pitchFamily="34" charset="-122"/>
                <a:cs typeface="Arial" pitchFamily="34" charset="-120"/>
              </a:rPr>
              <a:t>Stronger digital skills</a:t>
            </a:r>
            <a:endParaRPr lang="en-US" sz="1400" dirty="0"/>
          </a:p>
          <a:p>
            <a:pPr marL="342900" indent="-342900">
              <a:spcAft>
                <a:spcPts val="300"/>
              </a:spcAft>
              <a:buSzPct val="100000"/>
              <a:buChar char="•"/>
            </a:pPr>
            <a:r>
              <a:rPr lang="en-US" sz="1400" dirty="0">
                <a:solidFill>
                  <a:srgbClr val="2B2F38"/>
                </a:solidFill>
                <a:latin typeface="Arial" pitchFamily="34" charset="0"/>
                <a:ea typeface="Arial" pitchFamily="34" charset="-122"/>
                <a:cs typeface="Arial" pitchFamily="34" charset="-120"/>
              </a:rPr>
              <a:t>Safer, better patient care</a:t>
            </a:r>
            <a:endParaRPr lang="en-US" sz="1400" dirty="0"/>
          </a:p>
        </p:txBody>
      </p:sp>
      <p:pic>
        <p:nvPicPr>
          <p:cNvPr id="18" name="Image 0" descr="a/s11_people.png">    </p:cNvPr>
          <p:cNvPicPr>
            <a:picLocks noChangeAspect="1"/>
          </p:cNvPicPr>
          <p:nvPr/>
        </p:nvPicPr>
        <p:blipFill>
          <a:blip r:embed="rId1"/>
          <a:stretch>
            <a:fillRect/>
          </a:stretch>
        </p:blipFill>
        <p:spPr>
          <a:xfrm>
            <a:off x="9156192" y="3313176"/>
            <a:ext cx="3035808" cy="354482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548640" y="274320"/>
            <a:ext cx="10698480" cy="731520"/>
          </a:xfrm>
          <a:prstGeom prst="rect">
            <a:avLst/>
          </a:prstGeom>
          <a:noFill/>
          <a:ln/>
        </p:spPr>
        <p:txBody>
          <a:bodyPr wrap="square" lIns="0" tIns="0" rIns="0" bIns="0" rtlCol="0" anchor="ctr"/>
          <a:lstStyle/>
          <a:p>
            <a:pPr algn="ctr" indent="0" marL="0">
              <a:buNone/>
            </a:pPr>
            <a:r>
              <a:rPr lang="en-US" sz="2800" b="1" dirty="0">
                <a:solidFill>
                  <a:srgbClr val="2C4A9A"/>
                </a:solidFill>
                <a:latin typeface="Arial" pitchFamily="34" charset="0"/>
                <a:ea typeface="Arial" pitchFamily="34" charset="-122"/>
                <a:cs typeface="Arial" pitchFamily="34" charset="-120"/>
              </a:rPr>
              <a:t>REFERENCES</a:t>
            </a:r>
            <a:endParaRPr lang="en-US" sz="2800" dirty="0"/>
          </a:p>
        </p:txBody>
      </p:sp>
      <p:sp>
        <p:nvSpPr>
          <p:cNvPr id="3" name="Text 1"/>
          <p:cNvSpPr/>
          <p:nvPr/>
        </p:nvSpPr>
        <p:spPr>
          <a:xfrm>
            <a:off x="11384280" y="201168"/>
            <a:ext cx="594360" cy="411480"/>
          </a:xfrm>
          <a:prstGeom prst="rect">
            <a:avLst/>
          </a:prstGeom>
          <a:noFill/>
          <a:ln/>
        </p:spPr>
        <p:txBody>
          <a:bodyPr wrap="square" lIns="0" tIns="0" rIns="0" bIns="0" rtlCol="0" anchor="ctr"/>
          <a:lstStyle/>
          <a:p>
            <a:pPr algn="r" indent="0" marL="0">
              <a:buNone/>
            </a:pPr>
            <a:r>
              <a:rPr lang="en-US" sz="1800" b="1" dirty="0">
                <a:solidFill>
                  <a:srgbClr val="2C4A9A"/>
                </a:solidFill>
                <a:latin typeface="Arial" pitchFamily="34" charset="0"/>
                <a:ea typeface="Arial" pitchFamily="34" charset="-122"/>
                <a:cs typeface="Arial" pitchFamily="34" charset="-120"/>
              </a:rPr>
              <a:t>12</a:t>
            </a:r>
            <a:endParaRPr lang="en-US" sz="1800" dirty="0"/>
          </a:p>
        </p:txBody>
      </p:sp>
      <p:sp>
        <p:nvSpPr>
          <p:cNvPr id="4" name="Text 2"/>
          <p:cNvSpPr/>
          <p:nvPr/>
        </p:nvSpPr>
        <p:spPr>
          <a:xfrm>
            <a:off x="548640" y="1097280"/>
            <a:ext cx="5440680" cy="5394960"/>
          </a:xfrm>
          <a:prstGeom prst="rect">
            <a:avLst/>
          </a:prstGeom>
          <a:noFill/>
          <a:ln/>
        </p:spPr>
        <p:txBody>
          <a:bodyPr wrap="square" lIns="0" tIns="0" rIns="0" bIns="0" rtlCol="0" anchor="t"/>
          <a:lstStyle/>
          <a:p>
            <a:pPr indent="0" marL="0">
              <a:spcAft>
                <a:spcPts val="900"/>
              </a:spcAft>
              <a:buNone/>
            </a:pPr>
            <a:r>
              <a:rPr lang="en-US" sz="1200" dirty="0">
                <a:solidFill>
                  <a:srgbClr val="2B2F38"/>
                </a:solidFill>
                <a:latin typeface="Arial" pitchFamily="34" charset="0"/>
                <a:ea typeface="Arial" pitchFamily="34" charset="-122"/>
                <a:cs typeface="Arial" pitchFamily="34" charset="-120"/>
              </a:rPr>
              <a:t>Bass, B.M. and Riggio, R.E. (2006) </a:t>
            </a:r>
            <a:r>
              <a:rPr lang="en-US" sz="1200" i="1" dirty="0">
                <a:solidFill>
                  <a:srgbClr val="2B2F38"/>
                </a:solidFill>
                <a:latin typeface="Arial" pitchFamily="34" charset="0"/>
                <a:ea typeface="Arial" pitchFamily="34" charset="-122"/>
                <a:cs typeface="Arial" pitchFamily="34" charset="-120"/>
              </a:rPr>
              <a:t>Transformational leadership</a:t>
            </a:r>
            <a:r>
              <a:rPr lang="en-US" sz="1200" dirty="0">
                <a:solidFill>
                  <a:srgbClr val="2B2F38"/>
                </a:solidFill>
                <a:latin typeface="Arial" pitchFamily="34" charset="0"/>
                <a:ea typeface="Arial" pitchFamily="34" charset="-122"/>
                <a:cs typeface="Arial" pitchFamily="34" charset="-120"/>
              </a:rPr>
              <a:t>. 2nd edn. Mahwah, NJ: Lawrence Erlbaum Associates.</a:t>
            </a:r>
            <a:endParaRPr lang="en-US" sz="1200" dirty="0"/>
          </a:p>
          <a:p>
            <a:pPr indent="0" marL="0">
              <a:spcAft>
                <a:spcPts val="900"/>
              </a:spcAft>
              <a:buNone/>
            </a:pPr>
            <a:r>
              <a:rPr lang="en-US" sz="1200" dirty="0">
                <a:solidFill>
                  <a:srgbClr val="2B2F38"/>
                </a:solidFill>
                <a:latin typeface="Arial" pitchFamily="34" charset="0"/>
                <a:ea typeface="Arial" pitchFamily="34" charset="-122"/>
                <a:cs typeface="Arial" pitchFamily="34" charset="-120"/>
              </a:rPr>
              <a:t>Boselie, P., Dietz, G. and Boon, C. (2005) ‘Commonalities and contradictions in HRM and performance research’, </a:t>
            </a:r>
            <a:r>
              <a:rPr lang="en-US" sz="1200" i="1" dirty="0">
                <a:solidFill>
                  <a:srgbClr val="2B2F38"/>
                </a:solidFill>
                <a:latin typeface="Arial" pitchFamily="34" charset="0"/>
                <a:ea typeface="Arial" pitchFamily="34" charset="-122"/>
                <a:cs typeface="Arial" pitchFamily="34" charset="-120"/>
              </a:rPr>
              <a:t>Human Resource Management Journal</a:t>
            </a:r>
            <a:r>
              <a:rPr lang="en-US" sz="1200" dirty="0">
                <a:solidFill>
                  <a:srgbClr val="2B2F38"/>
                </a:solidFill>
                <a:latin typeface="Arial" pitchFamily="34" charset="0"/>
                <a:ea typeface="Arial" pitchFamily="34" charset="-122"/>
                <a:cs typeface="Arial" pitchFamily="34" charset="-120"/>
              </a:rPr>
              <a:t>, 15(3), pp. 67–94.</a:t>
            </a:r>
            <a:endParaRPr lang="en-US" sz="1200" dirty="0"/>
          </a:p>
          <a:p>
            <a:pPr indent="0" marL="0">
              <a:spcAft>
                <a:spcPts val="900"/>
              </a:spcAft>
              <a:buNone/>
            </a:pPr>
            <a:r>
              <a:rPr lang="en-US" sz="1200" dirty="0">
                <a:solidFill>
                  <a:srgbClr val="2B2F38"/>
                </a:solidFill>
                <a:latin typeface="Arial" pitchFamily="34" charset="0"/>
                <a:ea typeface="Arial" pitchFamily="34" charset="-122"/>
                <a:cs typeface="Arial" pitchFamily="34" charset="-120"/>
              </a:rPr>
              <a:t>Campion, M.A., Palmer, D.K. and Campion, J.E. (1997) ‘A review of structure in the selection interview’, </a:t>
            </a:r>
            <a:r>
              <a:rPr lang="en-US" sz="1200" i="1" dirty="0">
                <a:solidFill>
                  <a:srgbClr val="2B2F38"/>
                </a:solidFill>
                <a:latin typeface="Arial" pitchFamily="34" charset="0"/>
                <a:ea typeface="Arial" pitchFamily="34" charset="-122"/>
                <a:cs typeface="Arial" pitchFamily="34" charset="-120"/>
              </a:rPr>
              <a:t>Personnel Psychology</a:t>
            </a:r>
            <a:r>
              <a:rPr lang="en-US" sz="1200" dirty="0">
                <a:solidFill>
                  <a:srgbClr val="2B2F38"/>
                </a:solidFill>
                <a:latin typeface="Arial" pitchFamily="34" charset="0"/>
                <a:ea typeface="Arial" pitchFamily="34" charset="-122"/>
                <a:cs typeface="Arial" pitchFamily="34" charset="-120"/>
              </a:rPr>
              <a:t>, 50(3), pp. 655–702.</a:t>
            </a:r>
            <a:endParaRPr lang="en-US" sz="1200" dirty="0"/>
          </a:p>
          <a:p>
            <a:pPr indent="0" marL="0">
              <a:spcAft>
                <a:spcPts val="900"/>
              </a:spcAft>
              <a:buNone/>
            </a:pPr>
            <a:r>
              <a:rPr lang="en-US" sz="1200" dirty="0">
                <a:solidFill>
                  <a:srgbClr val="2B2F38"/>
                </a:solidFill>
                <a:latin typeface="Arial" pitchFamily="34" charset="0"/>
                <a:ea typeface="Arial" pitchFamily="34" charset="-122"/>
                <a:cs typeface="Arial" pitchFamily="34" charset="-120"/>
              </a:rPr>
              <a:t>CIPD (2023) </a:t>
            </a:r>
            <a:r>
              <a:rPr lang="en-US" sz="1200" i="1" dirty="0">
                <a:solidFill>
                  <a:srgbClr val="2B2F38"/>
                </a:solidFill>
                <a:latin typeface="Arial" pitchFamily="34" charset="0"/>
                <a:ea typeface="Arial" pitchFamily="34" charset="-122"/>
                <a:cs typeface="Arial" pitchFamily="34" charset="-120"/>
              </a:rPr>
              <a:t>Health and wellbeing at work</a:t>
            </a:r>
            <a:r>
              <a:rPr lang="en-US" sz="1200" dirty="0">
                <a:solidFill>
                  <a:srgbClr val="2B2F38"/>
                </a:solidFill>
                <a:latin typeface="Arial" pitchFamily="34" charset="0"/>
                <a:ea typeface="Arial" pitchFamily="34" charset="-122"/>
                <a:cs typeface="Arial" pitchFamily="34" charset="-120"/>
              </a:rPr>
              <a:t>. London: CIPD. Available at: https://www.cipd.org/globalassets/media/knowledge/knowledge-hub/reports/2023-pdfs/8436-health-and-wellbeing-report-2023.pdf (Accessed: 21 October 2026).</a:t>
            </a:r>
            <a:endParaRPr lang="en-US" sz="1200" dirty="0"/>
          </a:p>
          <a:p>
            <a:pPr indent="0" marL="0">
              <a:spcAft>
                <a:spcPts val="900"/>
              </a:spcAft>
              <a:buNone/>
            </a:pPr>
            <a:r>
              <a:rPr lang="en-US" sz="1200" dirty="0">
                <a:solidFill>
                  <a:srgbClr val="2B2F38"/>
                </a:solidFill>
                <a:latin typeface="Arial" pitchFamily="34" charset="0"/>
                <a:ea typeface="Arial" pitchFamily="34" charset="-122"/>
                <a:cs typeface="Arial" pitchFamily="34" charset="-120"/>
              </a:rPr>
              <a:t>CIPD (2025) </a:t>
            </a:r>
            <a:r>
              <a:rPr lang="en-US" sz="1200" i="1" dirty="0">
                <a:solidFill>
                  <a:srgbClr val="2B2F38"/>
                </a:solidFill>
                <a:latin typeface="Arial" pitchFamily="34" charset="0"/>
                <a:ea typeface="Arial" pitchFamily="34" charset="-122"/>
                <a:cs typeface="Arial" pitchFamily="34" charset="-120"/>
              </a:rPr>
              <a:t>Strategic human resource management</a:t>
            </a:r>
            <a:r>
              <a:rPr lang="en-US" sz="1200" dirty="0">
                <a:solidFill>
                  <a:srgbClr val="2B2F38"/>
                </a:solidFill>
                <a:latin typeface="Arial" pitchFamily="34" charset="0"/>
                <a:ea typeface="Arial" pitchFamily="34" charset="-122"/>
                <a:cs typeface="Arial" pitchFamily="34" charset="-120"/>
              </a:rPr>
              <a:t>. Available at: https://www.cipd.org/uk/knowledge/factsheets/strategic-hrm-factsheet/ (Accessed: 19 October 2026).</a:t>
            </a:r>
            <a:endParaRPr lang="en-US" sz="1200" dirty="0"/>
          </a:p>
          <a:p>
            <a:pPr indent="0" marL="0">
              <a:spcAft>
                <a:spcPts val="900"/>
              </a:spcAft>
              <a:buNone/>
            </a:pPr>
            <a:r>
              <a:rPr lang="en-US" sz="1200" dirty="0">
                <a:solidFill>
                  <a:srgbClr val="2B2F38"/>
                </a:solidFill>
                <a:latin typeface="Arial" pitchFamily="34" charset="0"/>
                <a:ea typeface="Arial" pitchFamily="34" charset="-122"/>
                <a:cs typeface="Arial" pitchFamily="34" charset="-120"/>
              </a:rPr>
              <a:t>CIPD (2026) </a:t>
            </a:r>
            <a:r>
              <a:rPr lang="en-US" sz="1200" i="1" dirty="0">
                <a:solidFill>
                  <a:srgbClr val="2B2F38"/>
                </a:solidFill>
                <a:latin typeface="Arial" pitchFamily="34" charset="0"/>
                <a:ea typeface="Arial" pitchFamily="34" charset="-122"/>
                <a:cs typeface="Arial" pitchFamily="34" charset="-120"/>
              </a:rPr>
              <a:t>Resourcing and talent planning report 2026</a:t>
            </a:r>
            <a:r>
              <a:rPr lang="en-US" sz="1200" dirty="0">
                <a:solidFill>
                  <a:srgbClr val="2B2F38"/>
                </a:solidFill>
                <a:latin typeface="Arial" pitchFamily="34" charset="0"/>
                <a:ea typeface="Arial" pitchFamily="34" charset="-122"/>
                <a:cs typeface="Arial" pitchFamily="34" charset="-120"/>
              </a:rPr>
              <a:t>. London: CIPD. Available at: https://www.cipd.org/uk/knowledge/reports/resourcing-surveys/ (Accessed: 21 October 2026).</a:t>
            </a:r>
            <a:endParaRPr lang="en-US" sz="1200" dirty="0"/>
          </a:p>
          <a:p>
            <a:pPr indent="0" marL="0">
              <a:spcAft>
                <a:spcPts val="900"/>
              </a:spcAft>
              <a:buNone/>
            </a:pPr>
            <a:r>
              <a:rPr lang="en-US" sz="1200" dirty="0">
                <a:solidFill>
                  <a:srgbClr val="2B2F38"/>
                </a:solidFill>
                <a:latin typeface="Arial" pitchFamily="34" charset="0"/>
                <a:ea typeface="Arial" pitchFamily="34" charset="-122"/>
                <a:cs typeface="Arial" pitchFamily="34" charset="-120"/>
              </a:rPr>
              <a:t>Deci, E.L. and Ryan, R.M. (2000) ‘The “what” and “why” of goal pursuits: human needs and the self-determination of behavior’, </a:t>
            </a:r>
            <a:r>
              <a:rPr lang="en-US" sz="1200" i="1" dirty="0">
                <a:solidFill>
                  <a:srgbClr val="2B2F38"/>
                </a:solidFill>
                <a:latin typeface="Arial" pitchFamily="34" charset="0"/>
                <a:ea typeface="Arial" pitchFamily="34" charset="-122"/>
                <a:cs typeface="Arial" pitchFamily="34" charset="-120"/>
              </a:rPr>
              <a:t>Psychological Inquiry</a:t>
            </a:r>
            <a:r>
              <a:rPr lang="en-US" sz="1200" dirty="0">
                <a:solidFill>
                  <a:srgbClr val="2B2F38"/>
                </a:solidFill>
                <a:latin typeface="Arial" pitchFamily="34" charset="0"/>
                <a:ea typeface="Arial" pitchFamily="34" charset="-122"/>
                <a:cs typeface="Arial" pitchFamily="34" charset="-120"/>
              </a:rPr>
              <a:t>, 11(4), pp. 227–268.</a:t>
            </a:r>
            <a:endParaRPr lang="en-US" sz="1200" dirty="0"/>
          </a:p>
        </p:txBody>
      </p:sp>
      <p:sp>
        <p:nvSpPr>
          <p:cNvPr id="5" name="Text 3"/>
          <p:cNvSpPr/>
          <p:nvPr/>
        </p:nvSpPr>
        <p:spPr>
          <a:xfrm>
            <a:off x="6217920" y="1097280"/>
            <a:ext cx="5440680" cy="5394960"/>
          </a:xfrm>
          <a:prstGeom prst="rect">
            <a:avLst/>
          </a:prstGeom>
          <a:noFill/>
          <a:ln/>
        </p:spPr>
        <p:txBody>
          <a:bodyPr wrap="square" lIns="0" tIns="0" rIns="0" bIns="0" rtlCol="0" anchor="t"/>
          <a:lstStyle/>
          <a:p>
            <a:pPr indent="0" marL="0">
              <a:spcAft>
                <a:spcPts val="900"/>
              </a:spcAft>
              <a:buNone/>
            </a:pPr>
            <a:r>
              <a:rPr lang="en-US" sz="1200" dirty="0">
                <a:solidFill>
                  <a:srgbClr val="2B2F38"/>
                </a:solidFill>
                <a:latin typeface="Arial" pitchFamily="34" charset="0"/>
                <a:ea typeface="Arial" pitchFamily="34" charset="-122"/>
                <a:cs typeface="Arial" pitchFamily="34" charset="-120"/>
              </a:rPr>
              <a:t>Eisenberger, R. et al. (1986) ‘Perceived organizational support’, </a:t>
            </a:r>
            <a:r>
              <a:rPr lang="en-US" sz="1200" i="1" dirty="0">
                <a:solidFill>
                  <a:srgbClr val="2B2F38"/>
                </a:solidFill>
                <a:latin typeface="Arial" pitchFamily="34" charset="0"/>
                <a:ea typeface="Arial" pitchFamily="34" charset="-122"/>
                <a:cs typeface="Arial" pitchFamily="34" charset="-120"/>
              </a:rPr>
              <a:t>Journal of Applied Psychology</a:t>
            </a:r>
            <a:r>
              <a:rPr lang="en-US" sz="1200" dirty="0">
                <a:solidFill>
                  <a:srgbClr val="2B2F38"/>
                </a:solidFill>
                <a:latin typeface="Arial" pitchFamily="34" charset="0"/>
                <a:ea typeface="Arial" pitchFamily="34" charset="-122"/>
                <a:cs typeface="Arial" pitchFamily="34" charset="-120"/>
              </a:rPr>
              <a:t>, 71(3), pp. 500–507.</a:t>
            </a:r>
            <a:endParaRPr lang="en-US" sz="1200" dirty="0"/>
          </a:p>
          <a:p>
            <a:pPr indent="0" marL="0">
              <a:spcAft>
                <a:spcPts val="900"/>
              </a:spcAft>
              <a:buNone/>
            </a:pPr>
            <a:r>
              <a:rPr lang="en-US" sz="1200" dirty="0">
                <a:solidFill>
                  <a:srgbClr val="2B2F38"/>
                </a:solidFill>
                <a:latin typeface="Arial" pitchFamily="34" charset="0"/>
                <a:ea typeface="Arial" pitchFamily="34" charset="-122"/>
                <a:cs typeface="Arial" pitchFamily="34" charset="-120"/>
              </a:rPr>
              <a:t>Hom, P.W. et al. (2017) ‘One hundred years of employee turnover theory and research’, </a:t>
            </a:r>
            <a:r>
              <a:rPr lang="en-US" sz="1200" i="1" dirty="0">
                <a:solidFill>
                  <a:srgbClr val="2B2F38"/>
                </a:solidFill>
                <a:latin typeface="Arial" pitchFamily="34" charset="0"/>
                <a:ea typeface="Arial" pitchFamily="34" charset="-122"/>
                <a:cs typeface="Arial" pitchFamily="34" charset="-120"/>
              </a:rPr>
              <a:t>Journal of Applied Psychology</a:t>
            </a:r>
            <a:r>
              <a:rPr lang="en-US" sz="1200" dirty="0">
                <a:solidFill>
                  <a:srgbClr val="2B2F38"/>
                </a:solidFill>
                <a:latin typeface="Arial" pitchFamily="34" charset="0"/>
                <a:ea typeface="Arial" pitchFamily="34" charset="-122"/>
                <a:cs typeface="Arial" pitchFamily="34" charset="-120"/>
              </a:rPr>
              <a:t>, 102(3), pp. 530–545.</a:t>
            </a:r>
            <a:endParaRPr lang="en-US" sz="1200" dirty="0"/>
          </a:p>
          <a:p>
            <a:pPr indent="0" marL="0">
              <a:spcAft>
                <a:spcPts val="900"/>
              </a:spcAft>
              <a:buNone/>
            </a:pPr>
            <a:r>
              <a:rPr lang="en-US" sz="1200" dirty="0">
                <a:solidFill>
                  <a:srgbClr val="2B2F38"/>
                </a:solidFill>
                <a:latin typeface="Arial" pitchFamily="34" charset="0"/>
                <a:ea typeface="Arial" pitchFamily="34" charset="-122"/>
                <a:cs typeface="Arial" pitchFamily="34" charset="-120"/>
              </a:rPr>
              <a:t>Jiang, K. et al. (2012) ‘How does human resource management influence organizational outcomes?’, </a:t>
            </a:r>
            <a:r>
              <a:rPr lang="en-US" sz="1200" i="1" dirty="0">
                <a:solidFill>
                  <a:srgbClr val="2B2F38"/>
                </a:solidFill>
                <a:latin typeface="Arial" pitchFamily="34" charset="0"/>
                <a:ea typeface="Arial" pitchFamily="34" charset="-122"/>
                <a:cs typeface="Arial" pitchFamily="34" charset="-120"/>
              </a:rPr>
              <a:t>Academy of Management Journal</a:t>
            </a:r>
            <a:r>
              <a:rPr lang="en-US" sz="1200" dirty="0">
                <a:solidFill>
                  <a:srgbClr val="2B2F38"/>
                </a:solidFill>
                <a:latin typeface="Arial" pitchFamily="34" charset="0"/>
                <a:ea typeface="Arial" pitchFamily="34" charset="-122"/>
                <a:cs typeface="Arial" pitchFamily="34" charset="-120"/>
              </a:rPr>
              <a:t>, 55(6), pp. 1264–1294.</a:t>
            </a:r>
            <a:endParaRPr lang="en-US" sz="1200" dirty="0"/>
          </a:p>
          <a:p>
            <a:pPr indent="0" marL="0">
              <a:spcAft>
                <a:spcPts val="900"/>
              </a:spcAft>
              <a:buNone/>
            </a:pPr>
            <a:r>
              <a:rPr lang="en-US" sz="1200" dirty="0">
                <a:solidFill>
                  <a:srgbClr val="2B2F38"/>
                </a:solidFill>
                <a:latin typeface="Arial" pitchFamily="34" charset="0"/>
                <a:ea typeface="Arial" pitchFamily="34" charset="-122"/>
                <a:cs typeface="Arial" pitchFamily="34" charset="-120"/>
              </a:rPr>
              <a:t>Locke, E.A. and Latham, G.P. (2002) ‘Building a practically useful theory of goal setting and task motivation’, </a:t>
            </a:r>
            <a:r>
              <a:rPr lang="en-US" sz="1200" i="1" dirty="0">
                <a:solidFill>
                  <a:srgbClr val="2B2F38"/>
                </a:solidFill>
                <a:latin typeface="Arial" pitchFamily="34" charset="0"/>
                <a:ea typeface="Arial" pitchFamily="34" charset="-122"/>
                <a:cs typeface="Arial" pitchFamily="34" charset="-120"/>
              </a:rPr>
              <a:t>American Psychologist</a:t>
            </a:r>
            <a:r>
              <a:rPr lang="en-US" sz="1200" dirty="0">
                <a:solidFill>
                  <a:srgbClr val="2B2F38"/>
                </a:solidFill>
                <a:latin typeface="Arial" pitchFamily="34" charset="0"/>
                <a:ea typeface="Arial" pitchFamily="34" charset="-122"/>
                <a:cs typeface="Arial" pitchFamily="34" charset="-120"/>
              </a:rPr>
              <a:t>, 57(9), pp. 705–717.</a:t>
            </a:r>
            <a:endParaRPr lang="en-US" sz="1200" dirty="0"/>
          </a:p>
          <a:p>
            <a:pPr indent="0" marL="0">
              <a:spcAft>
                <a:spcPts val="900"/>
              </a:spcAft>
              <a:buNone/>
            </a:pPr>
            <a:r>
              <a:rPr lang="en-US" sz="1200" dirty="0">
                <a:solidFill>
                  <a:srgbClr val="2B2F38"/>
                </a:solidFill>
                <a:latin typeface="Arial" pitchFamily="34" charset="0"/>
                <a:ea typeface="Arial" pitchFamily="34" charset="-122"/>
                <a:cs typeface="Arial" pitchFamily="34" charset="-120"/>
              </a:rPr>
              <a:t>NHS England (2023) </a:t>
            </a:r>
            <a:r>
              <a:rPr lang="en-US" sz="1200" i="1" dirty="0">
                <a:solidFill>
                  <a:srgbClr val="2B2F38"/>
                </a:solidFill>
                <a:latin typeface="Arial" pitchFamily="34" charset="0"/>
                <a:ea typeface="Arial" pitchFamily="34" charset="-122"/>
                <a:cs typeface="Arial" pitchFamily="34" charset="-120"/>
              </a:rPr>
              <a:t>NHS Long Term Workforce Plan</a:t>
            </a:r>
            <a:r>
              <a:rPr lang="en-US" sz="1200" dirty="0">
                <a:solidFill>
                  <a:srgbClr val="2B2F38"/>
                </a:solidFill>
                <a:latin typeface="Arial" pitchFamily="34" charset="0"/>
                <a:ea typeface="Arial" pitchFamily="34" charset="-122"/>
                <a:cs typeface="Arial" pitchFamily="34" charset="-120"/>
              </a:rPr>
              <a:t>. Available at: https://www.england.nhs.uk/long-read/nhs-long-term-workforce-plan-2/ (Accessed: 21 October 2026).</a:t>
            </a:r>
            <a:endParaRPr lang="en-US" sz="1200" dirty="0"/>
          </a:p>
          <a:p>
            <a:pPr indent="0" marL="0">
              <a:spcAft>
                <a:spcPts val="900"/>
              </a:spcAft>
              <a:buNone/>
            </a:pPr>
            <a:r>
              <a:rPr lang="en-US" sz="1200" dirty="0">
                <a:solidFill>
                  <a:srgbClr val="2B2F38"/>
                </a:solidFill>
                <a:latin typeface="Arial" pitchFamily="34" charset="0"/>
                <a:ea typeface="Arial" pitchFamily="34" charset="-122"/>
                <a:cs typeface="Arial" pitchFamily="34" charset="-120"/>
              </a:rPr>
              <a:t>Salas, E. et al. (2012) ‘The science of training and development in organizations’, </a:t>
            </a:r>
            <a:r>
              <a:rPr lang="en-US" sz="1200" i="1" dirty="0">
                <a:solidFill>
                  <a:srgbClr val="2B2F38"/>
                </a:solidFill>
                <a:latin typeface="Arial" pitchFamily="34" charset="0"/>
                <a:ea typeface="Arial" pitchFamily="34" charset="-122"/>
                <a:cs typeface="Arial" pitchFamily="34" charset="-120"/>
              </a:rPr>
              <a:t>Psychological Science in the Public Interest</a:t>
            </a:r>
            <a:r>
              <a:rPr lang="en-US" sz="1200" dirty="0">
                <a:solidFill>
                  <a:srgbClr val="2B2F38"/>
                </a:solidFill>
                <a:latin typeface="Arial" pitchFamily="34" charset="0"/>
                <a:ea typeface="Arial" pitchFamily="34" charset="-122"/>
                <a:cs typeface="Arial" pitchFamily="34" charset="-120"/>
              </a:rPr>
              <a:t>, 13(2), pp. 74–101.</a:t>
            </a:r>
            <a:endParaRPr lang="en-US" sz="1200" dirty="0"/>
          </a:p>
          <a:p>
            <a:pPr indent="0" marL="0">
              <a:spcAft>
                <a:spcPts val="900"/>
              </a:spcAft>
              <a:buNone/>
            </a:pPr>
            <a:r>
              <a:rPr lang="en-US" sz="1200" dirty="0">
                <a:solidFill>
                  <a:srgbClr val="2B2F38"/>
                </a:solidFill>
                <a:latin typeface="Arial" pitchFamily="34" charset="0"/>
                <a:ea typeface="Arial" pitchFamily="34" charset="-122"/>
                <a:cs typeface="Arial" pitchFamily="34" charset="-120"/>
              </a:rPr>
              <a:t>Wright, P.M. and McMahan, G.C. (1992) ‘Theoretical perspectives for strategic human resource management’, </a:t>
            </a:r>
            <a:r>
              <a:rPr lang="en-US" sz="1200" i="1" dirty="0">
                <a:solidFill>
                  <a:srgbClr val="2B2F38"/>
                </a:solidFill>
                <a:latin typeface="Arial" pitchFamily="34" charset="0"/>
                <a:ea typeface="Arial" pitchFamily="34" charset="-122"/>
                <a:cs typeface="Arial" pitchFamily="34" charset="-120"/>
              </a:rPr>
              <a:t>Journal of Management</a:t>
            </a:r>
            <a:r>
              <a:rPr lang="en-US" sz="1200" dirty="0">
                <a:solidFill>
                  <a:srgbClr val="2B2F38"/>
                </a:solidFill>
                <a:latin typeface="Arial" pitchFamily="34" charset="0"/>
                <a:ea typeface="Arial" pitchFamily="34" charset="-122"/>
                <a:cs typeface="Arial" pitchFamily="34" charset="-120"/>
              </a:rPr>
              <a:t>, 18(2), pp. 295–320.</a:t>
            </a:r>
            <a:endParaRPr lang="en-US" sz="12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12</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HRM Recommendations for HealthConnect UK</dc:title>
  <dc:subject>PptxGenJS Presentation</dc:subject>
  <dc:creator>Anastasija Jevstafjeva</dc:creator>
  <cp:lastModifiedBy>Anastasija Jevstafjeva</cp:lastModifiedBy>
  <cp:revision>1</cp:revision>
  <dcterms:created xsi:type="dcterms:W3CDTF">2026-10-21T20:39:19Z</dcterms:created>
  <dcterms:modified xsi:type="dcterms:W3CDTF">2026-10-21T20:39:19Z</dcterms:modified>
</cp:coreProperties>
</file>