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7"/>
  </p:notesMasterIdLst>
  <p:sldIdLst>
    <p:sldId id="276" r:id="rId2"/>
    <p:sldId id="298" r:id="rId3"/>
    <p:sldId id="299" r:id="rId4"/>
    <p:sldId id="274" r:id="rId5"/>
    <p:sldId id="260" r:id="rId6"/>
    <p:sldId id="257" r:id="rId7"/>
    <p:sldId id="259" r:id="rId8"/>
    <p:sldId id="303" r:id="rId9"/>
    <p:sldId id="285" r:id="rId10"/>
    <p:sldId id="296" r:id="rId11"/>
    <p:sldId id="265" r:id="rId12"/>
    <p:sldId id="280" r:id="rId13"/>
    <p:sldId id="279" r:id="rId14"/>
    <p:sldId id="266" r:id="rId15"/>
    <p:sldId id="300" r:id="rId16"/>
    <p:sldId id="283" r:id="rId17"/>
    <p:sldId id="281" r:id="rId18"/>
    <p:sldId id="287" r:id="rId19"/>
    <p:sldId id="269" r:id="rId20"/>
    <p:sldId id="267" r:id="rId21"/>
    <p:sldId id="272" r:id="rId22"/>
    <p:sldId id="301" r:id="rId23"/>
    <p:sldId id="302" r:id="rId24"/>
    <p:sldId id="268" r:id="rId25"/>
    <p:sldId id="289" r:id="rId26"/>
    <p:sldId id="288" r:id="rId27"/>
    <p:sldId id="304" r:id="rId28"/>
    <p:sldId id="305" r:id="rId29"/>
    <p:sldId id="290" r:id="rId30"/>
    <p:sldId id="294" r:id="rId31"/>
    <p:sldId id="291" r:id="rId32"/>
    <p:sldId id="292" r:id="rId33"/>
    <p:sldId id="293" r:id="rId34"/>
    <p:sldId id="295" r:id="rId35"/>
    <p:sldId id="270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03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4FB244-242D-514F-A997-A9F48ECB5FA4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7DE08-2D4D-9E45-AC74-B447EB907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417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 title="Crop Mark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 title="Side bar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69396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0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696">
          <p15:clr>
            <a:srgbClr val="F26B43"/>
          </p15:clr>
        </p15:guide>
        <p15:guide id="6" orient="horz" pos="432">
          <p15:clr>
            <a:srgbClr val="F26B43"/>
          </p15:clr>
        </p15:guide>
        <p15:guide id="7" orient="horz" pos="1512">
          <p15:clr>
            <a:srgbClr val="F26B43"/>
          </p15:clr>
        </p15:guide>
        <p15:guide id="8" pos="5184">
          <p15:clr>
            <a:srgbClr val="F26B43"/>
          </p15:clr>
        </p15:guide>
        <p15:guide id="9" pos="702">
          <p15:clr>
            <a:srgbClr val="F26B43"/>
          </p15:clr>
        </p15:guide>
        <p15:guide id="10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yrsiausabothol.cymru/profiadau-mynychwyr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orth.ac.uk/en/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adnoddau.porth.ac.uk/webapps/blackboard/content/listContent.jsp?course_id=_281_1&amp;content_id=_11606_1&amp;mode=reset" TargetMode="Externa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adnoddau.porth.ac.uk/webapps/blackboard/content/listContent.jsp?course_id=_281_1&amp;content_id=_37700_1&amp;mode=reset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cjes.org.uk/Knowledge-Bank/Welsh/News-Newyddion.aspx" TargetMode="Externa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cjes.org.uk/Knowledge-Bank/Welsh/Cymraeg-Ail-Iaith/Welsh-Scheme-of-Work/General-Resources/Books.aspx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cjes.org.uk/Knowledge-Bank/Welsh/Cymraeg-Ail-Iaith/Welsh-Scheme-of-Work/Blwyddyn-6/Haf-Summer-1.aspx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cjes.org.uk/Documents/Welsh/Updates-L2/QR-Codes-for-Reading-Books.aspx" TargetMode="External"/><Relationship Id="rId2" Type="http://schemas.openxmlformats.org/officeDocument/2006/relationships/hyperlink" Target="http://www.cscjes.org.uk/Knowledge-Bank/Welsh/Cymraeg-Ail-Iaith/Welsh-Scheme-of-Work/General-Resources/Books.aspx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cscjes.org.uk/Knowledge-Bank/Welsh/News-Newyddion/Pecyn-Darllen-Cymraeg-Ail-Iaith/Year-3.aspx" TargetMode="External"/><Relationship Id="rId4" Type="http://schemas.openxmlformats.org/officeDocument/2006/relationships/hyperlink" Target="http://www.cscjes.org.uk/Knowledge-Bank/Welsh/Cymraeg-Ail-Iaith/Pecyn-Darllen-Cymraeg-Ail-Iaith/Foundation-Phase.aspx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cjes.org.uk/Knowledge-Bank/Welsh/Language-Patterns/Welsh-Continuum.aspx" TargetMode="Externa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cjes.org.uk/Knowledge-Bank/Welsh/News-Newyddion/Welsh-Scheme-of-Work/Helpwr-Heddiw.aspx" TargetMode="Externa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cjes.org.uk/Knowledge-Bank/Welsh/News-Newyddion/Welsh-Scheme-of-Work/General-Resources.aspx" TargetMode="Externa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cjes.org.uk/Knowledge-Bank/Welsh/News-Newyddion/Welsh-Scheme-of-Work.aspx" TargetMode="Externa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cjes.org.uk/Knowledge-Bank/Welsh/Cymraeg-Ail-Iaith/Welsh-Scheme-of-Work/General-Resources/Language-Mats.aspx" TargetMode="Externa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cjes.org.uk/Knowledge-Bank/Welsh/News-Newyddion/Welsh-Scheme-of-Work/Songs.aspx" TargetMode="External"/><Relationship Id="rId2" Type="http://schemas.openxmlformats.org/officeDocument/2006/relationships/hyperlink" Target="https://www.youtube.com/watch?v=l9-fAl002jA" TargetMode="Externa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cjes.org.uk/Knowledge-Bank/Welsh/Cymraeg-Ail-Iaith/Welsh-Scheme-of-Work/Language-Games-Booklet.aspx" TargetMode="Externa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cjes.org.uk/Knowledge-Bank/Welsh/News-Newyddion/Welsh-Portfolios.aspx" TargetMode="Externa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cjes.org.uk/Knowledge-Bank/Welsh/Cymraeg-Ail-Iaith/Welsh-Scheme-of-Work/General-Resources/Loop-Games.aspx" TargetMode="Externa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cjes.org.uk/Knowledge-Bank/Welsh/Cymraeg-Ail-Iaith/Welsh-Scheme-of-Work/General-Resources/Randomiser-Games.aspx" TargetMode="Externa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ymraegailiaith.com/athrawon/adnoddau-dysgu/" TargetMode="Externa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3.w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gif"/><Relationship Id="rId5" Type="http://schemas.openxmlformats.org/officeDocument/2006/relationships/image" Target="../media/image14.gif"/><Relationship Id="rId4" Type="http://schemas.openxmlformats.org/officeDocument/2006/relationships/image" Target="../media/image13.wmf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adnoddau.cbac.co.uk/Pages/ResourceSingle.aspx?rIid=496" TargetMode="Externa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arn-welsh.net/welshtopics" TargetMode="External"/><Relationship Id="rId2" Type="http://schemas.openxmlformats.org/officeDocument/2006/relationships/hyperlink" Target="https://www.cadarn.ac.uk/article/online-resources-learning-and-using-wels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Cymraeg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Datblygu’r</a:t>
            </a:r>
            <a:r>
              <a:rPr lang="en-GB" sz="2800" dirty="0" smtClean="0"/>
              <a:t> </a:t>
            </a:r>
            <a:r>
              <a:rPr lang="en-GB" sz="2800" dirty="0" err="1"/>
              <a:t>Cymraeg</a:t>
            </a:r>
            <a:r>
              <a:rPr lang="en-GB" sz="2800" dirty="0"/>
              <a:t> </a:t>
            </a:r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ysgolion</a:t>
            </a:r>
            <a:r>
              <a:rPr lang="en-GB" sz="2800" dirty="0"/>
              <a:t> </a:t>
            </a:r>
            <a:r>
              <a:rPr lang="en-GB" sz="2800" dirty="0" err="1"/>
              <a:t>Saesneg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3476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Ymweldiadau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484784"/>
            <a:ext cx="7200900" cy="4382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2.10.17		</a:t>
            </a:r>
            <a:r>
              <a:rPr lang="en-US" dirty="0" err="1" smtClean="0"/>
              <a:t>Pontardulais</a:t>
            </a:r>
            <a:r>
              <a:rPr lang="en-US" dirty="0" smtClean="0"/>
              <a:t> Primary School</a:t>
            </a:r>
          </a:p>
          <a:p>
            <a:pPr marL="0" lvl="8" indent="0">
              <a:buNone/>
            </a:pPr>
            <a:r>
              <a:rPr lang="en-US" sz="2000" dirty="0"/>
              <a:t> </a:t>
            </a:r>
            <a:r>
              <a:rPr lang="en-US" sz="2000" dirty="0" smtClean="0"/>
              <a:t>                         	Upper </a:t>
            </a:r>
            <a:r>
              <a:rPr lang="en-US" sz="2000" dirty="0"/>
              <a:t>J</a:t>
            </a:r>
            <a:r>
              <a:rPr lang="en-US" sz="2000" dirty="0" smtClean="0"/>
              <a:t>ames Street, </a:t>
            </a:r>
            <a:r>
              <a:rPr lang="en-US" sz="2000" dirty="0" err="1" smtClean="0"/>
              <a:t>Pontardulais</a:t>
            </a:r>
            <a:endParaRPr lang="en-US" sz="2000" dirty="0" smtClean="0"/>
          </a:p>
          <a:p>
            <a:pPr marL="0" lvl="8" indent="0">
              <a:buNone/>
            </a:pPr>
            <a:r>
              <a:rPr lang="en-US" sz="2000" dirty="0"/>
              <a:t>	</a:t>
            </a:r>
            <a:r>
              <a:rPr lang="en-US" sz="2000" dirty="0" smtClean="0"/>
              <a:t>		</a:t>
            </a:r>
            <a:r>
              <a:rPr lang="en-US" dirty="0" smtClean="0"/>
              <a:t>make way to </a:t>
            </a:r>
            <a:r>
              <a:rPr lang="en-US" dirty="0" err="1" smtClean="0"/>
              <a:t>Penllergaer</a:t>
            </a:r>
            <a:r>
              <a:rPr lang="en-US" dirty="0" smtClean="0"/>
              <a:t> </a:t>
            </a:r>
            <a:r>
              <a:rPr lang="en-US" dirty="0" err="1" smtClean="0"/>
              <a:t>rounderabout</a:t>
            </a:r>
            <a:r>
              <a:rPr lang="en-US" dirty="0" smtClean="0"/>
              <a:t> (J47) and take 1</a:t>
            </a:r>
            <a:r>
              <a:rPr lang="en-US" baseline="30000" dirty="0" smtClean="0"/>
              <a:t>st</a:t>
            </a:r>
            <a:r>
              <a:rPr lang="en-US" dirty="0" smtClean="0"/>
              <a:t> exit to 				</a:t>
            </a:r>
            <a:r>
              <a:rPr lang="en-US" dirty="0" err="1" smtClean="0"/>
              <a:t>Penllergaer</a:t>
            </a:r>
            <a:r>
              <a:rPr lang="en-US" dirty="0" smtClean="0"/>
              <a:t> then 3</a:t>
            </a:r>
            <a:r>
              <a:rPr lang="en-US" baseline="30000" dirty="0" smtClean="0"/>
              <a:t>rd</a:t>
            </a:r>
            <a:r>
              <a:rPr lang="en-US" dirty="0" smtClean="0"/>
              <a:t> exit to </a:t>
            </a:r>
            <a:r>
              <a:rPr lang="en-US" dirty="0" err="1" smtClean="0"/>
              <a:t>Pontardulais</a:t>
            </a:r>
            <a:r>
              <a:rPr lang="en-US" dirty="0" smtClean="0"/>
              <a:t>. Turn right at old people’s 			home then turn 2nd right into James street</a:t>
            </a:r>
            <a:endParaRPr lang="en-US" sz="2000" dirty="0"/>
          </a:p>
          <a:p>
            <a:pPr marL="0" lvl="8" indent="0">
              <a:buNone/>
            </a:pPr>
            <a:r>
              <a:rPr lang="en-US" sz="2000" dirty="0" smtClean="0"/>
              <a:t>9.10.17		</a:t>
            </a:r>
            <a:r>
              <a:rPr lang="en-US" sz="2000" dirty="0" err="1" smtClean="0"/>
              <a:t>Ysgol</a:t>
            </a:r>
            <a:r>
              <a:rPr lang="en-US" sz="2000" dirty="0" smtClean="0"/>
              <a:t> </a:t>
            </a:r>
            <a:r>
              <a:rPr lang="en-US" sz="2000" dirty="0" err="1" smtClean="0"/>
              <a:t>yr</a:t>
            </a:r>
            <a:r>
              <a:rPr lang="en-US" sz="2000" dirty="0" smtClean="0"/>
              <a:t> Hendy, </a:t>
            </a:r>
            <a:r>
              <a:rPr lang="en-US" sz="2000" dirty="0" err="1" smtClean="0"/>
              <a:t>Iscoed</a:t>
            </a:r>
            <a:r>
              <a:rPr lang="en-US" sz="2000" dirty="0" smtClean="0"/>
              <a:t> Road, Hendy</a:t>
            </a:r>
          </a:p>
          <a:p>
            <a:pPr marL="0" lvl="8" indent="0">
              <a:buNone/>
            </a:pPr>
            <a:r>
              <a:rPr lang="en-US" sz="2000" dirty="0"/>
              <a:t>	</a:t>
            </a:r>
            <a:r>
              <a:rPr lang="en-US" sz="2000" dirty="0" smtClean="0"/>
              <a:t>		</a:t>
            </a:r>
            <a:r>
              <a:rPr lang="en-US" dirty="0" smtClean="0"/>
              <a:t>join the motorway and exit at J48. Turn right into Hendy. After 				about ¾ mile the entrance to the school is on the right </a:t>
            </a:r>
            <a:r>
              <a:rPr lang="mr-IN" dirty="0" smtClean="0"/>
              <a:t>–</a:t>
            </a:r>
            <a:r>
              <a:rPr lang="en-US" dirty="0" smtClean="0"/>
              <a:t> 				school is hidden behind houses so look out for the zig-zag lines!</a:t>
            </a:r>
          </a:p>
          <a:p>
            <a:pPr marL="0" lvl="8" indent="0">
              <a:buNone/>
            </a:pPr>
            <a:r>
              <a:rPr lang="en-US" sz="2000" dirty="0" smtClean="0"/>
              <a:t>16.10.17		TBC </a:t>
            </a:r>
            <a:r>
              <a:rPr lang="mr-IN" sz="2000" dirty="0" smtClean="0"/>
              <a:t>–</a:t>
            </a:r>
            <a:r>
              <a:rPr lang="en-US" sz="2000" dirty="0" smtClean="0"/>
              <a:t> </a:t>
            </a:r>
            <a:r>
              <a:rPr lang="en-US" sz="2000" dirty="0" err="1" smtClean="0"/>
              <a:t>Tycroes</a:t>
            </a:r>
            <a:r>
              <a:rPr lang="en-US" sz="2000" dirty="0" smtClean="0"/>
              <a:t> Primary School</a:t>
            </a:r>
          </a:p>
          <a:p>
            <a:pPr marL="0" lvl="8" indent="0">
              <a:buNone/>
            </a:pPr>
            <a:r>
              <a:rPr lang="en-US" sz="2000" dirty="0"/>
              <a:t>	</a:t>
            </a:r>
            <a:r>
              <a:rPr lang="en-US" sz="2000" dirty="0" smtClean="0"/>
              <a:t>		</a:t>
            </a:r>
            <a:r>
              <a:rPr lang="en-US" dirty="0" smtClean="0"/>
              <a:t>join motorway until the end J49. Take 3</a:t>
            </a:r>
            <a:r>
              <a:rPr lang="en-US" baseline="30000" dirty="0" smtClean="0"/>
              <a:t>rd</a:t>
            </a:r>
            <a:r>
              <a:rPr lang="en-US" dirty="0" smtClean="0"/>
              <a:t> exit on </a:t>
            </a:r>
            <a:r>
              <a:rPr lang="en-US" dirty="0" err="1" smtClean="0"/>
              <a:t>rounderabout</a:t>
            </a:r>
            <a:r>
              <a:rPr lang="en-US" dirty="0" smtClean="0"/>
              <a:t> to 			</a:t>
            </a:r>
            <a:r>
              <a:rPr lang="en-US" dirty="0" err="1" smtClean="0"/>
              <a:t>Ammanford</a:t>
            </a:r>
            <a:r>
              <a:rPr lang="en-US" dirty="0" smtClean="0"/>
              <a:t>. After two miles, school is on your right</a:t>
            </a:r>
          </a:p>
          <a:p>
            <a:pPr marL="0" lvl="8" indent="0">
              <a:buNone/>
            </a:pPr>
            <a:r>
              <a:rPr lang="en-US" sz="2000" dirty="0" smtClean="0"/>
              <a:t>23.10.17		</a:t>
            </a:r>
            <a:r>
              <a:rPr lang="en-US" sz="2000" dirty="0" err="1" smtClean="0"/>
              <a:t>Penllergaer</a:t>
            </a:r>
            <a:r>
              <a:rPr lang="en-US" sz="2000" dirty="0" smtClean="0"/>
              <a:t> Primary School</a:t>
            </a:r>
          </a:p>
          <a:p>
            <a:pPr marL="0" lvl="8" indent="0">
              <a:buNone/>
            </a:pPr>
            <a:r>
              <a:rPr lang="en-US" dirty="0"/>
              <a:t> </a:t>
            </a:r>
            <a:r>
              <a:rPr lang="en-US" dirty="0" smtClean="0"/>
              <a:t>       			make </a:t>
            </a:r>
            <a:r>
              <a:rPr lang="en-US" dirty="0"/>
              <a:t>way to </a:t>
            </a:r>
            <a:r>
              <a:rPr lang="en-US" dirty="0" err="1"/>
              <a:t>Penllergaer</a:t>
            </a:r>
            <a:r>
              <a:rPr lang="en-US" dirty="0"/>
              <a:t> </a:t>
            </a:r>
            <a:r>
              <a:rPr lang="en-US" dirty="0" err="1"/>
              <a:t>rounderabout</a:t>
            </a:r>
            <a:r>
              <a:rPr lang="en-US" dirty="0"/>
              <a:t> (J47) and take 1</a:t>
            </a:r>
            <a:r>
              <a:rPr lang="en-US" baseline="30000" dirty="0"/>
              <a:t>st</a:t>
            </a:r>
            <a:r>
              <a:rPr lang="en-US" dirty="0"/>
              <a:t> exit to 			</a:t>
            </a:r>
            <a:r>
              <a:rPr lang="en-US" dirty="0" smtClean="0"/>
              <a:t>	</a:t>
            </a:r>
            <a:r>
              <a:rPr lang="en-US" dirty="0" err="1" smtClean="0"/>
              <a:t>Penllergaer</a:t>
            </a:r>
            <a:r>
              <a:rPr lang="en-US" dirty="0" smtClean="0"/>
              <a:t>. The school is on your right before the next 					</a:t>
            </a:r>
            <a:r>
              <a:rPr lang="en-US" dirty="0" err="1" smtClean="0"/>
              <a:t>rounderabout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621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943000"/>
          </a:xfrm>
        </p:spPr>
        <p:txBody>
          <a:bodyPr/>
          <a:lstStyle/>
          <a:p>
            <a:r>
              <a:rPr lang="en-US" dirty="0" smtClean="0"/>
              <a:t>Meeting arrangements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628800"/>
            <a:ext cx="7200900" cy="4238600"/>
          </a:xfrm>
        </p:spPr>
        <p:txBody>
          <a:bodyPr/>
          <a:lstStyle/>
          <a:p>
            <a:r>
              <a:rPr lang="en-US" dirty="0" smtClean="0"/>
              <a:t>I’ll be teaching in TK255 up until 1pm each Monday. </a:t>
            </a:r>
            <a:r>
              <a:rPr lang="en-US" dirty="0"/>
              <a:t>W</a:t>
            </a:r>
            <a:r>
              <a:rPr lang="en-US" dirty="0" smtClean="0"/>
              <a:t>e can meet there to arrange lifts and car sharing opportunities.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92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628800"/>
            <a:ext cx="7200900" cy="4238600"/>
          </a:xfrm>
        </p:spPr>
        <p:txBody>
          <a:bodyPr/>
          <a:lstStyle/>
          <a:p>
            <a:endParaRPr lang="en-US" dirty="0"/>
          </a:p>
          <a:p>
            <a:r>
              <a:rPr lang="en-US" sz="2800" dirty="0" err="1" smtClean="0"/>
              <a:t>Cynllun</a:t>
            </a:r>
            <a:r>
              <a:rPr lang="en-US" sz="2800" dirty="0" smtClean="0"/>
              <a:t> </a:t>
            </a:r>
            <a:r>
              <a:rPr lang="en-US" sz="2800" dirty="0" err="1" smtClean="0"/>
              <a:t>Colegau</a:t>
            </a:r>
            <a:r>
              <a:rPr lang="en-US" sz="2800" dirty="0" smtClean="0"/>
              <a:t> </a:t>
            </a:r>
            <a:r>
              <a:rPr lang="en-US" sz="2800" dirty="0" err="1" smtClean="0"/>
              <a:t>Cymru</a:t>
            </a:r>
            <a:endParaRPr lang="en-US" sz="2800" dirty="0" smtClean="0"/>
          </a:p>
          <a:p>
            <a:r>
              <a:rPr lang="en-US" sz="2800" dirty="0" smtClean="0"/>
              <a:t>Cam 1* </a:t>
            </a:r>
            <a:r>
              <a:rPr lang="en-US" sz="2800" dirty="0" err="1" smtClean="0"/>
              <a:t>i</a:t>
            </a:r>
            <a:r>
              <a:rPr lang="en-US" sz="2800" dirty="0" smtClean="0"/>
              <a:t> gam 3***</a:t>
            </a:r>
          </a:p>
          <a:p>
            <a:r>
              <a:rPr lang="en-US" sz="2800" dirty="0" smtClean="0"/>
              <a:t>Darn o </a:t>
            </a:r>
            <a:r>
              <a:rPr lang="en-US" sz="2800" dirty="0" err="1" smtClean="0"/>
              <a:t>waith</a:t>
            </a:r>
            <a:r>
              <a:rPr lang="en-US" sz="2800" dirty="0" smtClean="0"/>
              <a:t> </a:t>
            </a:r>
            <a:r>
              <a:rPr lang="en-US" sz="2800" dirty="0" err="1" smtClean="0"/>
              <a:t>ysgrifenedig</a:t>
            </a:r>
            <a:r>
              <a:rPr lang="en-US" sz="2800" dirty="0" smtClean="0"/>
              <a:t> </a:t>
            </a:r>
            <a:r>
              <a:rPr lang="mr-IN" sz="2800" dirty="0" smtClean="0"/>
              <a:t>–</a:t>
            </a:r>
            <a:r>
              <a:rPr lang="en-US" sz="2800" dirty="0" smtClean="0"/>
              <a:t> 250+ o </a:t>
            </a:r>
            <a:r>
              <a:rPr lang="en-US" sz="2800" dirty="0" err="1" smtClean="0"/>
              <a:t>eiriau</a:t>
            </a:r>
            <a:endParaRPr lang="en-US" sz="2800" dirty="0" smtClean="0"/>
          </a:p>
          <a:p>
            <a:r>
              <a:rPr lang="en-US" sz="2800" dirty="0" err="1" smtClean="0"/>
              <a:t>Bydd</a:t>
            </a:r>
            <a:r>
              <a:rPr lang="en-US" sz="2800" dirty="0" smtClean="0"/>
              <a:t> </a:t>
            </a:r>
            <a:r>
              <a:rPr lang="en-US" sz="2800" dirty="0" err="1" smtClean="0"/>
              <a:t>llafar</a:t>
            </a:r>
            <a:r>
              <a:rPr lang="en-US" sz="2800" dirty="0" smtClean="0"/>
              <a:t> a </a:t>
            </a:r>
            <a:r>
              <a:rPr lang="en-US" sz="2800" dirty="0" err="1" smtClean="0"/>
              <a:t>darllen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cael</a:t>
            </a:r>
            <a:r>
              <a:rPr lang="en-US" sz="2800" dirty="0" smtClean="0"/>
              <a:t> </a:t>
            </a:r>
            <a:r>
              <a:rPr lang="en-US" sz="2800" dirty="0" err="1" smtClean="0"/>
              <a:t>eu</a:t>
            </a:r>
            <a:r>
              <a:rPr lang="en-US" sz="2800" dirty="0" smtClean="0"/>
              <a:t> </a:t>
            </a:r>
            <a:r>
              <a:rPr lang="en-US" sz="2800" dirty="0" err="1" smtClean="0"/>
              <a:t>assesu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yr</a:t>
            </a:r>
            <a:r>
              <a:rPr lang="en-US" sz="2800" dirty="0" smtClean="0"/>
              <a:t> </a:t>
            </a:r>
            <a:r>
              <a:rPr lang="en-US" sz="2800" dirty="0" err="1" smtClean="0"/>
              <a:t>ysgol</a:t>
            </a:r>
            <a:r>
              <a:rPr lang="en-US" sz="2800" dirty="0" smtClean="0"/>
              <a:t>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4199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err="1" smtClean="0"/>
              <a:t>Cofrestr</a:t>
            </a:r>
            <a:endParaRPr lang="en-GB" sz="5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7283152" cy="475942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Bore </a:t>
            </a:r>
            <a:r>
              <a:rPr lang="en-GB" dirty="0" err="1" smtClean="0"/>
              <a:t>da</a:t>
            </a:r>
            <a:r>
              <a:rPr lang="en-GB" dirty="0" smtClean="0"/>
              <a:t>, Daniel.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byw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oed</a:t>
            </a:r>
            <a:r>
              <a:rPr lang="en-GB" dirty="0" smtClean="0"/>
              <a:t> </a:t>
            </a:r>
            <a:r>
              <a:rPr lang="en-GB" dirty="0" err="1" smtClean="0"/>
              <a:t>di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 </a:t>
            </a:r>
            <a:r>
              <a:rPr lang="en-GB" dirty="0" err="1" smtClean="0"/>
              <a:t>ffon</a:t>
            </a:r>
            <a:r>
              <a:rPr lang="en-GB" dirty="0" smtClean="0"/>
              <a:t> </a:t>
            </a:r>
            <a:r>
              <a:rPr lang="en-GB" dirty="0" err="1" smtClean="0"/>
              <a:t>di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cath</a:t>
            </a:r>
            <a:r>
              <a:rPr lang="en-GB" dirty="0" smtClean="0"/>
              <a:t> ‘</a:t>
            </a:r>
            <a:r>
              <a:rPr lang="en-GB" dirty="0" err="1" smtClean="0"/>
              <a:t>da</a:t>
            </a:r>
            <a:r>
              <a:rPr lang="en-GB" dirty="0" smtClean="0"/>
              <a:t> </a:t>
            </a:r>
            <a:r>
              <a:rPr lang="en-GB" dirty="0" err="1" smtClean="0"/>
              <a:t>ti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tywydd</a:t>
            </a:r>
            <a:r>
              <a:rPr lang="en-GB" dirty="0" smtClean="0"/>
              <a:t>, </a:t>
            </a:r>
            <a:r>
              <a:rPr lang="en-GB" dirty="0" err="1" smtClean="0"/>
              <a:t>heddiw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oedd</a:t>
            </a:r>
            <a:r>
              <a:rPr lang="en-GB" dirty="0" smtClean="0"/>
              <a:t> y </a:t>
            </a:r>
            <a:r>
              <a:rPr lang="en-GB" dirty="0" err="1" smtClean="0"/>
              <a:t>tywydd</a:t>
            </a:r>
            <a:r>
              <a:rPr lang="en-GB" dirty="0" smtClean="0"/>
              <a:t> </a:t>
            </a:r>
            <a:r>
              <a:rPr lang="en-GB" dirty="0" err="1" smtClean="0"/>
              <a:t>ddoe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wisgo</a:t>
            </a:r>
            <a:r>
              <a:rPr lang="en-GB" dirty="0" smtClean="0"/>
              <a:t>, </a:t>
            </a:r>
            <a:r>
              <a:rPr lang="en-GB" dirty="0" err="1" smtClean="0"/>
              <a:t>heddiw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pêl</a:t>
            </a:r>
            <a:r>
              <a:rPr lang="en-GB" dirty="0" smtClean="0"/>
              <a:t> </a:t>
            </a:r>
            <a:r>
              <a:rPr lang="en-GB" dirty="0" err="1" smtClean="0"/>
              <a:t>droed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mwynhau</a:t>
            </a:r>
            <a:r>
              <a:rPr lang="en-GB" dirty="0" smtClean="0"/>
              <a:t> </a:t>
            </a:r>
            <a:r>
              <a:rPr lang="en-GB" dirty="0" err="1" smtClean="0"/>
              <a:t>gwylio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teledu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hoff</a:t>
            </a:r>
            <a:r>
              <a:rPr lang="en-GB" dirty="0" smtClean="0"/>
              <a:t> </a:t>
            </a:r>
            <a:r>
              <a:rPr lang="en-GB" dirty="0" err="1" smtClean="0"/>
              <a:t>fwyd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7" name="Content Placeholder 6" descr="speech bubb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700808"/>
            <a:ext cx="2976842" cy="208823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Beth am </a:t>
            </a:r>
            <a:r>
              <a:rPr lang="en-GB" dirty="0" err="1" smtClean="0"/>
              <a:t>chwarae</a:t>
            </a:r>
            <a:r>
              <a:rPr lang="en-GB" dirty="0" smtClean="0"/>
              <a:t> BINGO?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Dwy</a:t>
            </a:r>
            <a:r>
              <a:rPr lang="en-GB" dirty="0" smtClean="0"/>
              <a:t> </a:t>
            </a:r>
            <a:r>
              <a:rPr lang="en-GB" dirty="0" err="1" smtClean="0"/>
              <a:t>linell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draws a </a:t>
            </a:r>
            <a:r>
              <a:rPr lang="en-GB" dirty="0" err="1" smtClean="0"/>
              <a:t>dwy</a:t>
            </a:r>
            <a:r>
              <a:rPr lang="en-GB" dirty="0" smtClean="0"/>
              <a:t> </a:t>
            </a:r>
            <a:r>
              <a:rPr lang="en-GB" dirty="0" err="1" smtClean="0"/>
              <a:t>linell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lawr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Gymraeg</a:t>
            </a:r>
            <a:r>
              <a:rPr lang="en-GB" dirty="0" smtClean="0"/>
              <a:t>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sz="5400" dirty="0" smtClean="0"/>
              <a:t> +  </a:t>
            </a:r>
            <a:r>
              <a:rPr lang="en-GB" sz="5400" dirty="0" err="1" smtClean="0"/>
              <a:t>Adio</a:t>
            </a:r>
            <a:endParaRPr lang="en-GB" sz="5400" dirty="0" smtClean="0"/>
          </a:p>
          <a:p>
            <a:r>
              <a:rPr lang="en-GB" sz="5400" dirty="0" smtClean="0"/>
              <a:t> -   </a:t>
            </a:r>
            <a:r>
              <a:rPr lang="en-GB" sz="5400" dirty="0" err="1" smtClean="0"/>
              <a:t>Tynnu</a:t>
            </a:r>
            <a:endParaRPr lang="en-GB" sz="5400" dirty="0" smtClean="0"/>
          </a:p>
          <a:p>
            <a:r>
              <a:rPr lang="en-GB" sz="5400" dirty="0" smtClean="0"/>
              <a:t> x   </a:t>
            </a:r>
            <a:r>
              <a:rPr lang="en-GB" sz="5400" dirty="0" err="1" smtClean="0"/>
              <a:t>Lluosi</a:t>
            </a:r>
            <a:endParaRPr lang="en-GB" sz="5400" dirty="0" smtClean="0"/>
          </a:p>
          <a:p>
            <a:r>
              <a:rPr lang="en-GB" sz="5400" dirty="0" smtClean="0"/>
              <a:t> /    </a:t>
            </a:r>
            <a:r>
              <a:rPr lang="en-GB" sz="5400" dirty="0" err="1" smtClean="0"/>
              <a:t>Rhannu</a:t>
            </a:r>
            <a:endParaRPr lang="en-GB" sz="5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015008"/>
          </a:xfrm>
        </p:spPr>
        <p:txBody>
          <a:bodyPr/>
          <a:lstStyle/>
          <a:p>
            <a:r>
              <a:rPr lang="en-US" dirty="0" smtClean="0"/>
              <a:t>Assessment at end of KS2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844824"/>
            <a:ext cx="7200900" cy="4022576"/>
          </a:xfrm>
        </p:spPr>
        <p:txBody>
          <a:bodyPr/>
          <a:lstStyle/>
          <a:p>
            <a:r>
              <a:rPr lang="en-US" dirty="0" smtClean="0"/>
              <a:t>Learners levels for the three attainment targets are </a:t>
            </a:r>
            <a:r>
              <a:rPr lang="en-US" dirty="0" err="1" smtClean="0"/>
              <a:t>conbined</a:t>
            </a:r>
            <a:r>
              <a:rPr lang="en-US" dirty="0" smtClean="0"/>
              <a:t> to provide a subject level.</a:t>
            </a:r>
          </a:p>
          <a:p>
            <a:r>
              <a:rPr lang="en-US" dirty="0" smtClean="0"/>
              <a:t>Weighting</a:t>
            </a:r>
          </a:p>
          <a:p>
            <a:r>
              <a:rPr lang="en-US" dirty="0" err="1" smtClean="0"/>
              <a:t>Oracy</a:t>
            </a:r>
            <a:r>
              <a:rPr lang="en-US" dirty="0" smtClean="0"/>
              <a:t>	70%</a:t>
            </a:r>
          </a:p>
          <a:p>
            <a:r>
              <a:rPr lang="en-US" dirty="0" smtClean="0"/>
              <a:t>Reading 	15%</a:t>
            </a:r>
          </a:p>
          <a:p>
            <a:r>
              <a:rPr lang="en-US" dirty="0" smtClean="0"/>
              <a:t>Writing 	15%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223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788454"/>
            <a:ext cx="6735668" cy="2098226"/>
          </a:xfrm>
        </p:spPr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sz="4400" dirty="0" err="1" smtClean="0"/>
              <a:t>www.saysomething.com</a:t>
            </a:r>
            <a:endParaRPr lang="en-US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25 lessons which develops your speaking and listening skills in Welsh. This is a progressive </a:t>
            </a:r>
            <a:r>
              <a:rPr lang="en-US" dirty="0" err="1" smtClean="0"/>
              <a:t>programme</a:t>
            </a:r>
            <a:r>
              <a:rPr lang="en-US" dirty="0" smtClean="0"/>
              <a:t> of 30 minute daily lessons.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899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1788454"/>
            <a:ext cx="6807676" cy="2098226"/>
          </a:xfrm>
        </p:spPr>
        <p:txBody>
          <a:bodyPr/>
          <a:lstStyle/>
          <a:p>
            <a:r>
              <a:rPr lang="en-US" sz="4800" dirty="0" err="1" smtClean="0"/>
              <a:t>Cwrs</a:t>
            </a:r>
            <a:r>
              <a:rPr lang="en-US" sz="4800" dirty="0" smtClean="0"/>
              <a:t> </a:t>
            </a:r>
            <a:r>
              <a:rPr lang="en-US" sz="4800" dirty="0" err="1" smtClean="0"/>
              <a:t>Sabothol</a:t>
            </a:r>
            <a:r>
              <a:rPr lang="en-US" sz="4800" dirty="0" smtClean="0"/>
              <a:t> </a:t>
            </a:r>
            <a:r>
              <a:rPr lang="en-US" sz="4800" dirty="0" err="1" smtClean="0"/>
              <a:t>Cymru</a:t>
            </a: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2800" dirty="0" smtClean="0"/>
              <a:t>Films of Welsh being taught </a:t>
            </a:r>
            <a:br>
              <a:rPr lang="en-US" sz="2800" dirty="0" smtClean="0"/>
            </a:br>
            <a:r>
              <a:rPr lang="en-US" sz="2800" dirty="0" smtClean="0"/>
              <a:t>(Anna Edwards </a:t>
            </a:r>
            <a:r>
              <a:rPr lang="mr-IN" sz="2800" dirty="0" smtClean="0"/>
              <a:t>–</a:t>
            </a:r>
            <a:r>
              <a:rPr lang="en-US" sz="2800" dirty="0" smtClean="0"/>
              <a:t> </a:t>
            </a:r>
            <a:r>
              <a:rPr lang="en-US" sz="2800" dirty="0" err="1" smtClean="0"/>
              <a:t>Penllergaer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err="1" smtClean="0"/>
              <a:t>Ysgol</a:t>
            </a:r>
            <a:r>
              <a:rPr lang="en-US" sz="2800" dirty="0" smtClean="0"/>
              <a:t> </a:t>
            </a:r>
            <a:r>
              <a:rPr lang="en-US" sz="2800" dirty="0" err="1" smtClean="0"/>
              <a:t>Sant</a:t>
            </a:r>
            <a:r>
              <a:rPr lang="en-US" sz="2800" dirty="0" smtClean="0"/>
              <a:t> </a:t>
            </a:r>
            <a:r>
              <a:rPr lang="en-US" sz="2800" dirty="0" err="1" smtClean="0"/>
              <a:t>Ffrancis</a:t>
            </a:r>
            <a:r>
              <a:rPr lang="en-US" sz="2800" dirty="0" smtClean="0"/>
              <a:t>)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www.cyrsiausabothol.cymru/profiadau-mynychwyr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51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Y PORTH</a:t>
            </a:r>
            <a:endParaRPr lang="en-GB" sz="5400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704968"/>
          </a:xfrm>
        </p:spPr>
        <p:txBody>
          <a:bodyPr>
            <a:normAutofit fontScale="47500" lnSpcReduction="20000"/>
          </a:bodyPr>
          <a:lstStyle/>
          <a:p>
            <a:r>
              <a:rPr lang="en-GB" sz="3700" dirty="0" smtClean="0">
                <a:hlinkClick r:id="rId2"/>
              </a:rPr>
              <a:t>https://www.porth.ac.uk/en/</a:t>
            </a:r>
            <a:endParaRPr lang="en-GB" sz="3700" dirty="0" smtClean="0"/>
          </a:p>
          <a:p>
            <a:endParaRPr lang="en-GB" sz="3000" dirty="0"/>
          </a:p>
          <a:p>
            <a:r>
              <a:rPr lang="en-GB" sz="3000" dirty="0" smtClean="0"/>
              <a:t>This is the general way to enter the website</a:t>
            </a:r>
          </a:p>
          <a:p>
            <a:r>
              <a:rPr lang="en-GB" sz="3000" dirty="0" smtClean="0"/>
              <a:t>Browse &amp; log in</a:t>
            </a:r>
          </a:p>
          <a:p>
            <a:r>
              <a:rPr lang="en-GB" sz="3000" dirty="0" err="1" smtClean="0"/>
              <a:t>Adnoddau</a:t>
            </a:r>
            <a:r>
              <a:rPr lang="en-GB" sz="3000" dirty="0" smtClean="0"/>
              <a:t> </a:t>
            </a:r>
            <a:r>
              <a:rPr lang="en-GB" sz="3000" dirty="0" err="1" smtClean="0"/>
              <a:t>agored</a:t>
            </a:r>
            <a:endParaRPr lang="en-GB" sz="3000" dirty="0" smtClean="0"/>
          </a:p>
          <a:p>
            <a:r>
              <a:rPr lang="en-GB" sz="3000" dirty="0" smtClean="0"/>
              <a:t>ADD0902 </a:t>
            </a:r>
            <a:r>
              <a:rPr lang="en-GB" sz="3000" dirty="0" err="1" smtClean="0"/>
              <a:t>Cynllun</a:t>
            </a:r>
            <a:r>
              <a:rPr lang="en-GB" sz="3000" dirty="0" smtClean="0"/>
              <a:t> </a:t>
            </a:r>
            <a:r>
              <a:rPr lang="en-GB" sz="3000" dirty="0" err="1" smtClean="0"/>
              <a:t>Colegau</a:t>
            </a:r>
            <a:r>
              <a:rPr lang="en-GB" sz="3000" dirty="0" smtClean="0"/>
              <a:t> </a:t>
            </a:r>
            <a:r>
              <a:rPr lang="en-GB" sz="3000" dirty="0" err="1" smtClean="0"/>
              <a:t>Cymru</a:t>
            </a:r>
            <a:endParaRPr lang="en-GB" sz="3000" dirty="0" smtClean="0"/>
          </a:p>
          <a:p>
            <a:r>
              <a:rPr lang="en-GB" sz="3000" dirty="0" smtClean="0"/>
              <a:t>Language Manual / Resources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Y </a:t>
            </a:r>
            <a:r>
              <a:rPr lang="en-GB" sz="5400" dirty="0"/>
              <a:t>PORTH</a:t>
            </a:r>
            <a:br>
              <a:rPr lang="en-GB" sz="5400" dirty="0"/>
            </a:br>
            <a:r>
              <a:rPr lang="en-GB" sz="5400" dirty="0" smtClean="0"/>
              <a:t>**Resources**</a:t>
            </a:r>
            <a:endParaRPr lang="en-GB" sz="5400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560952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>
                <a:hlinkClick r:id="rId2"/>
              </a:rPr>
              <a:t>https://adnoddau.porth.ac.uk/webapps/blackboard/content/listContent.jsp?course_id=_281_1&amp;content_id=_</a:t>
            </a:r>
            <a:r>
              <a:rPr lang="en-GB" dirty="0" smtClean="0">
                <a:hlinkClick r:id="rId2"/>
              </a:rPr>
              <a:t>11606_1&amp;mode=reset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71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Porth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*</a:t>
            </a:r>
            <a:r>
              <a:rPr lang="en-US" sz="4800" dirty="0" smtClean="0"/>
              <a:t>Language manual*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29" y="4077072"/>
            <a:ext cx="5123755" cy="1296144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https://adnoddau.porth.ac.uk/webapps/blackboard/content/listContent.jsp?course_id=_281_1&amp;content_id=_</a:t>
            </a:r>
            <a:r>
              <a:rPr lang="en-US" dirty="0" smtClean="0">
                <a:hlinkClick r:id="rId2"/>
              </a:rPr>
              <a:t>37700_1&amp;mode=reset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186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 smtClean="0"/>
              <a:t>Central South Consortium</a:t>
            </a:r>
            <a:br>
              <a:rPr lang="en-GB" sz="4000" dirty="0" smtClean="0"/>
            </a:br>
            <a:r>
              <a:rPr lang="en-GB" sz="4000" dirty="0" smtClean="0"/>
              <a:t>Schemes of Work</a:t>
            </a:r>
            <a:endParaRPr lang="en-GB" sz="40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http://www.cscjes.org.uk/Knowledge-Bank/Welsh/News-Newyddion.aspx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Papa pop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www.cscjes.org.uk/Knowledge-Bank/Welsh/Cymraeg-Ail-Iaith/Welsh-Scheme-of-Work/General-Resources/Books.aspx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69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Central South </a:t>
            </a:r>
            <a:r>
              <a:rPr lang="en-US" dirty="0" smtClean="0"/>
              <a:t>Cons</a:t>
            </a:r>
            <a:r>
              <a:rPr lang="en-US" dirty="0"/>
              <a:t>ortium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Nici</a:t>
            </a:r>
            <a:r>
              <a:rPr lang="en-US" dirty="0" smtClean="0"/>
              <a:t> a </a:t>
            </a:r>
            <a:r>
              <a:rPr lang="en-US" dirty="0" err="1" smtClean="0"/>
              <a:t>Cris</a:t>
            </a:r>
            <a:r>
              <a:rPr lang="en-US" dirty="0" smtClean="0"/>
              <a:t> - </a:t>
            </a:r>
            <a:r>
              <a:rPr lang="en-US" dirty="0" err="1" smtClean="0"/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Range of Year 6 activities on ‘</a:t>
            </a:r>
            <a:r>
              <a:rPr lang="en-US" dirty="0" err="1" smtClean="0"/>
              <a:t>Gwyliau</a:t>
            </a:r>
            <a:r>
              <a:rPr lang="en-US" dirty="0" smtClean="0"/>
              <a:t>’</a:t>
            </a:r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www.cscjes.org.uk/Knowledge-Bank/Welsh/Cymraeg-Ail-Iaith/Welsh-Scheme-of-Work/Blwyddyn-6/Haf-Summer-1.aspx</a:t>
            </a:r>
            <a:endParaRPr lang="en-US" dirty="0" smtClean="0"/>
          </a:p>
          <a:p>
            <a:r>
              <a:rPr lang="en-US" dirty="0" err="1" smtClean="0"/>
              <a:t>Nici</a:t>
            </a:r>
            <a:r>
              <a:rPr lang="en-US" dirty="0" smtClean="0"/>
              <a:t> &amp; </a:t>
            </a:r>
            <a:r>
              <a:rPr lang="en-US" dirty="0" err="1" smtClean="0"/>
              <a:t>Cris</a:t>
            </a:r>
            <a:r>
              <a:rPr lang="en-US" dirty="0" smtClean="0"/>
              <a:t> book in Cam 3 - </a:t>
            </a:r>
            <a:r>
              <a:rPr lang="en-US" dirty="0" err="1" smtClean="0"/>
              <a:t>Ppt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Activities</a:t>
            </a:r>
          </a:p>
          <a:p>
            <a:r>
              <a:rPr lang="en-US" dirty="0" smtClean="0"/>
              <a:t>http</a:t>
            </a:r>
            <a:r>
              <a:rPr lang="en-US" dirty="0"/>
              <a:t>://</a:t>
            </a:r>
            <a:r>
              <a:rPr lang="en-US" dirty="0" err="1"/>
              <a:t>www.cscjes.org.uk</a:t>
            </a:r>
            <a:r>
              <a:rPr lang="en-US" dirty="0"/>
              <a:t>/Knowledge-Bank/Welsh/News-</a:t>
            </a:r>
            <a:r>
              <a:rPr lang="en-US" dirty="0" err="1"/>
              <a:t>Newyddion</a:t>
            </a:r>
            <a:r>
              <a:rPr lang="en-US" dirty="0"/>
              <a:t>/</a:t>
            </a:r>
            <a:r>
              <a:rPr lang="en-US" dirty="0" err="1"/>
              <a:t>Pecyn</a:t>
            </a:r>
            <a:r>
              <a:rPr lang="en-US" dirty="0"/>
              <a:t>-</a:t>
            </a:r>
            <a:r>
              <a:rPr lang="en-US" dirty="0" err="1"/>
              <a:t>Darllen</a:t>
            </a:r>
            <a:r>
              <a:rPr lang="en-US" dirty="0"/>
              <a:t>-</a:t>
            </a:r>
            <a:r>
              <a:rPr lang="en-US" dirty="0" err="1"/>
              <a:t>Cymraeg</a:t>
            </a:r>
            <a:r>
              <a:rPr lang="en-US" dirty="0"/>
              <a:t>-Ail-</a:t>
            </a:r>
            <a:r>
              <a:rPr lang="en-US" dirty="0" err="1"/>
              <a:t>Iaith</a:t>
            </a:r>
            <a:r>
              <a:rPr lang="en-US" dirty="0"/>
              <a:t>/Year-3.aspx</a:t>
            </a:r>
          </a:p>
        </p:txBody>
      </p:sp>
    </p:spTree>
    <p:extLst>
      <p:ext uri="{BB962C8B-B14F-4D97-AF65-F5344CB8AC3E}">
        <p14:creationId xmlns:p14="http://schemas.microsoft.com/office/powerpoint/2010/main" val="91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548680"/>
            <a:ext cx="7200900" cy="108012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Central </a:t>
            </a:r>
            <a:r>
              <a:rPr lang="en-US" smtClean="0"/>
              <a:t>South Consortium</a:t>
            </a:r>
            <a:br>
              <a:rPr lang="en-US" smtClean="0"/>
            </a:br>
            <a:r>
              <a:rPr lang="en-US" smtClean="0"/>
              <a:t>Reading Materials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1772816"/>
            <a:ext cx="3335840" cy="4094585"/>
          </a:xfrm>
        </p:spPr>
        <p:txBody>
          <a:bodyPr>
            <a:normAutofit fontScale="85000" lnSpcReduction="20000"/>
          </a:bodyPr>
          <a:lstStyle/>
          <a:p>
            <a:endParaRPr lang="en-US" dirty="0"/>
          </a:p>
          <a:p>
            <a:r>
              <a:rPr lang="en-US" dirty="0" smtClean="0"/>
              <a:t>Links to all Welsh books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www.cscjes.org.uk/Knowledge-Bank/Welsh/Cymraeg-Ail-Iaith/Welsh-Scheme-of-Work/General-Resources/Books.aspx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QR Codes of reading books</a:t>
            </a:r>
          </a:p>
          <a:p>
            <a:endParaRPr lang="en-US" dirty="0"/>
          </a:p>
          <a:p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www.cscjes.org.uk/Documents/Welsh/Updates-L2/QR-Codes-for-Reading-Books.aspx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1772816"/>
            <a:ext cx="3335840" cy="4094585"/>
          </a:xfrm>
        </p:spPr>
        <p:txBody>
          <a:bodyPr>
            <a:normAutofit fontScale="85000" lnSpcReduction="20000"/>
          </a:bodyPr>
          <a:lstStyle/>
          <a:p>
            <a:endParaRPr lang="en-US" smtClean="0"/>
          </a:p>
          <a:p>
            <a:r>
              <a:rPr lang="en-US" smtClean="0"/>
              <a:t>Foundation </a:t>
            </a:r>
            <a:r>
              <a:rPr lang="en-US" dirty="0"/>
              <a:t>Phase Reading</a:t>
            </a:r>
          </a:p>
          <a:p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www.cscjes.org.uk/Knowledge-Bank/Welsh/Cymraeg-Ail-Iaith/Pecyn-Darllen-Cymraeg-Ail-Iaith/Foundation-Phase.aspx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Key Stage 2 Reading</a:t>
            </a:r>
          </a:p>
          <a:p>
            <a:endParaRPr lang="en-US" dirty="0"/>
          </a:p>
          <a:p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www.cscjes.org.uk/Knowledge-Bank/Welsh/News-Newyddion/Pecyn-Darllen-Cymraeg-Ail-Iaith/Year-3.aspx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7145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/>
              <a:t>Central South </a:t>
            </a:r>
            <a:r>
              <a:rPr lang="en-GB" sz="4800" dirty="0" smtClean="0"/>
              <a:t>Consortium</a:t>
            </a:r>
            <a:br>
              <a:rPr lang="en-GB" sz="4800" dirty="0" smtClean="0"/>
            </a:br>
            <a:r>
              <a:rPr lang="en-GB" sz="4800" dirty="0" smtClean="0"/>
              <a:t>Language Continuum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http://www.cscjes.org.uk/Knowledge-Bank/Welsh/Language-Patterns/Welsh-Continuum.aspx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618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Central South Consortium</a:t>
            </a:r>
            <a:br>
              <a:rPr lang="en-GB" dirty="0" smtClean="0"/>
            </a:br>
            <a:r>
              <a:rPr lang="en-GB" dirty="0" err="1" smtClean="0"/>
              <a:t>Helpwr</a:t>
            </a:r>
            <a:r>
              <a:rPr lang="en-GB" dirty="0" smtClean="0"/>
              <a:t> </a:t>
            </a:r>
            <a:r>
              <a:rPr lang="en-GB" dirty="0" err="1" smtClean="0"/>
              <a:t>Heddiw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http://www.cscjes.org.uk/Knowledge-Bank/Welsh/News-Newyddion/Welsh-Scheme-of-Work/Helpwr-Heddiw.aspx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Central South Consortium</a:t>
            </a:r>
            <a:br>
              <a:rPr lang="en-GB" dirty="0" smtClean="0"/>
            </a:br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http://www.cscjes.org.uk/Knowledge-Bank/Welsh/News-Newyddion/Welsh-Scheme-of-Work/General-Resources.aspx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dirty="0" smtClean="0"/>
              <a:t>Central South Consortium</a:t>
            </a:r>
            <a:br>
              <a:rPr lang="en-GB" sz="5400" dirty="0" smtClean="0"/>
            </a:br>
            <a:r>
              <a:rPr lang="en-GB" sz="5400" dirty="0" smtClean="0"/>
              <a:t>Schemes of Work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</a:t>
            </a:r>
            <a:r>
              <a:rPr lang="en-GB" smtClean="0">
                <a:hlinkClick r:id="rId2"/>
              </a:rPr>
              <a:t>://www.cscjes.org.uk/Knowledge-Bank/Welsh/News-Newyddion/Welsh-Scheme-of-Work.aspx</a:t>
            </a:r>
            <a:endParaRPr lang="en-GB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CentRal</a:t>
            </a:r>
            <a:r>
              <a:rPr lang="en-US" dirty="0" smtClean="0"/>
              <a:t> South</a:t>
            </a:r>
            <a:br>
              <a:rPr lang="en-US" dirty="0" smtClean="0"/>
            </a:br>
            <a:r>
              <a:rPr lang="en-US" dirty="0" smtClean="0"/>
              <a:t>Language Mats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www.cscjes.org.uk/Knowledge-Bank/Welsh/Cymraeg-Ail-Iaith/Welsh-Scheme-of-Work/General-Resources/Language-Mats.aspx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663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Dillad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bicini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binc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trowsus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glas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cot 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ymbarél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636912"/>
            <a:ext cx="914400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siwmper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-T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het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welis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ddiflas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dillad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normal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ddillad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jîns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Converse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nhw’n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ffasiynol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e/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nhw’n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bicini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binc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cot 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ddillad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wisg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wisgaist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763688" y="5229200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50" name="Picture 26" descr="C:\Users\daviee5\AppData\Local\Microsoft\Windows\Temporary Internet Files\Content.IE5\CCSCU2M3\MP9004484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114255"/>
            <a:ext cx="1115616" cy="743745"/>
          </a:xfrm>
          <a:prstGeom prst="rect">
            <a:avLst/>
          </a:prstGeom>
          <a:noFill/>
        </p:spPr>
      </p:pic>
      <p:pic>
        <p:nvPicPr>
          <p:cNvPr id="1055" name="Picture 31" descr="C:\Users\daviee5\AppData\Local\Microsoft\Windows\Temporary Internet Files\Content.IE5\137MIUFX\MP9004316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4408" y="2708920"/>
            <a:ext cx="899592" cy="1196752"/>
          </a:xfrm>
          <a:prstGeom prst="rect">
            <a:avLst/>
          </a:prstGeom>
          <a:noFill/>
        </p:spPr>
      </p:pic>
      <p:pic>
        <p:nvPicPr>
          <p:cNvPr id="1057" name="Picture 33" descr="C:\Users\daviee5\AppData\Local\Microsoft\Windows\Temporary Internet Files\Content.IE5\CCSCU2M3\MP9004317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755576" cy="1268760"/>
          </a:xfrm>
          <a:prstGeom prst="rect">
            <a:avLst/>
          </a:prstGeom>
          <a:noFill/>
        </p:spPr>
      </p:pic>
      <p:pic>
        <p:nvPicPr>
          <p:cNvPr id="1058" name="Picture 34" descr="C:\Users\daviee5\AppData\Local\Microsoft\Windows\Temporary Internet Files\Content.IE5\Q3FF0LC0\MP9003417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44408" y="0"/>
            <a:ext cx="899592" cy="1261109"/>
          </a:xfrm>
          <a:prstGeom prst="rect">
            <a:avLst/>
          </a:prstGeom>
          <a:noFill/>
        </p:spPr>
      </p:pic>
      <p:pic>
        <p:nvPicPr>
          <p:cNvPr id="1060" name="Picture 36" descr="C:\Users\daviee5\AppData\Local\Microsoft\Windows\Temporary Internet Files\Content.IE5\Q3FF0LC0\MP90039043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6093296"/>
            <a:ext cx="1512168" cy="764704"/>
          </a:xfrm>
          <a:prstGeom prst="rect">
            <a:avLst/>
          </a:prstGeom>
          <a:noFill/>
        </p:spPr>
      </p:pic>
      <p:pic>
        <p:nvPicPr>
          <p:cNvPr id="1061" name="Picture 37" descr="C:\Users\daviee5\AppData\Local\Microsoft\Windows\Temporary Internet Files\Content.IE5\CCSCU2M3\MP9003096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" y="2636912"/>
            <a:ext cx="755576" cy="1137320"/>
          </a:xfrm>
          <a:prstGeom prst="rect">
            <a:avLst/>
          </a:prstGeom>
          <a:noFill/>
        </p:spPr>
      </p:pic>
      <p:pic>
        <p:nvPicPr>
          <p:cNvPr id="1062" name="Picture 38" descr="C:\Users\daviee5\AppData\Local\Microsoft\Windows\Temporary Internet Files\Content.IE5\137MIUFX\MP90040707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0"/>
            <a:ext cx="1584176" cy="671811"/>
          </a:xfrm>
          <a:prstGeom prst="rect">
            <a:avLst/>
          </a:prstGeom>
          <a:noFill/>
        </p:spPr>
      </p:pic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2401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Central South Consortium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 smtClean="0"/>
              <a:t>Caneuon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>
                <a:hlinkClick r:id="rId2"/>
              </a:rPr>
              <a:t>https://www.youtube.com/watch?v=l9-fAl002jA</a:t>
            </a:r>
            <a:endParaRPr lang="en-GB" dirty="0" smtClean="0"/>
          </a:p>
          <a:p>
            <a:endParaRPr lang="en-GB" dirty="0" smtClean="0"/>
          </a:p>
          <a:p>
            <a:r>
              <a:rPr lang="en-GB" smtClean="0">
                <a:hlinkClick r:id="rId3"/>
              </a:rPr>
              <a:t>http://www.cscjes.org.uk/Knowledge-Bank/Welsh/News-Newyddion/Welsh-Scheme-of-Work/Songs.aspx</a:t>
            </a:r>
            <a:endParaRPr lang="en-GB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Central South Consortium </a:t>
            </a:r>
            <a:r>
              <a:rPr lang="en-GB" sz="4800" dirty="0" smtClean="0"/>
              <a:t>Language Games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www.cscjes.org.uk/Knowledge-Bank/Welsh/Cymraeg-Ail-Iaith/Welsh-Scheme-of-Work/Language-Games-Booklet.aspx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861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Central South </a:t>
            </a:r>
            <a:r>
              <a:rPr lang="en-GB" dirty="0" smtClean="0"/>
              <a:t>Consortium</a:t>
            </a:r>
            <a:br>
              <a:rPr lang="en-GB" dirty="0" smtClean="0"/>
            </a:br>
            <a:r>
              <a:rPr lang="en-GB" sz="4800" dirty="0" smtClean="0"/>
              <a:t>Portfolio Templates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http://www.cscjes.org.uk/Knowledge-Bank/Welsh/News-Newyddion/Welsh-Portfolios.aspx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3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Loop games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www.cscjes.org.uk/Knowledge-Bank/Welsh/Cymraeg-Ail-Iaith/Welsh-Scheme-of-Work/General-Resources/Loop-Games.aspx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6115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Randomisers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</a:t>
            </a:r>
            <a:r>
              <a:rPr lang="en-GB">
                <a:hlinkClick r:id="rId2"/>
              </a:rPr>
              <a:t>://</a:t>
            </a:r>
            <a:r>
              <a:rPr lang="en-GB" smtClean="0">
                <a:hlinkClick r:id="rId2"/>
              </a:rPr>
              <a:t>www.cscjes.org.uk/Knowledge-Bank/Welsh/Cymraeg-Ail-Iaith/Welsh-Scheme-of-Work/General-Resources/Randomiser-Games.aspx</a:t>
            </a:r>
            <a:endParaRPr lang="en-GB" smtClean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9166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sz="5400" b="1" dirty="0" err="1" smtClean="0"/>
              <a:t>Cymraeg</a:t>
            </a:r>
            <a:r>
              <a:rPr lang="en-US" sz="5400" b="1" dirty="0" smtClean="0"/>
              <a:t> Ail </a:t>
            </a:r>
            <a:r>
              <a:rPr lang="en-US" sz="5400" b="1" dirty="0" err="1" smtClean="0"/>
              <a:t>Iaith</a:t>
            </a:r>
            <a:r>
              <a:rPr lang="en-US" sz="5400" dirty="0" smtClean="0"/>
              <a:t/>
            </a:r>
            <a:br>
              <a:rPr lang="en-US" sz="5400" dirty="0" smtClean="0"/>
            </a:br>
            <a:r>
              <a:rPr lang="en-US" sz="4000" dirty="0" smtClean="0"/>
              <a:t>You’ll need to register and then log on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http://www.cymraegailiaith.com/athrawon/adnoddau-dysgu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932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870992"/>
          </a:xfrm>
        </p:spPr>
        <p:txBody>
          <a:bodyPr/>
          <a:lstStyle/>
          <a:p>
            <a:r>
              <a:rPr lang="en-US" dirty="0" smtClean="0"/>
              <a:t>How </a:t>
            </a:r>
            <a:r>
              <a:rPr lang="en-US" smtClean="0"/>
              <a:t>to register: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268760"/>
            <a:ext cx="7200900" cy="4598640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cy-GB" dirty="0"/>
              <a:t>1.	</a:t>
            </a:r>
            <a:r>
              <a:rPr lang="cy-GB" dirty="0" smtClean="0"/>
              <a:t>Click on ‘Mewngofnodi’ on the right under </a:t>
            </a:r>
            <a:r>
              <a:rPr lang="cy-GB" dirty="0"/>
              <a:t>‘Maes Athrawon’.  </a:t>
            </a:r>
            <a:endParaRPr lang="en-GB" dirty="0"/>
          </a:p>
          <a:p>
            <a:r>
              <a:rPr lang="cy-GB" dirty="0"/>
              <a:t>2.	</a:t>
            </a:r>
            <a:r>
              <a:rPr lang="cy-GB" dirty="0" smtClean="0"/>
              <a:t>A box will appear; Click on </a:t>
            </a:r>
            <a:r>
              <a:rPr lang="cy-GB" b="1" dirty="0" smtClean="0"/>
              <a:t>‘</a:t>
            </a:r>
            <a:r>
              <a:rPr lang="cy-GB" dirty="0" smtClean="0"/>
              <a:t>Cofrestrwch</a:t>
            </a:r>
            <a:r>
              <a:rPr lang="cy-GB" b="1" dirty="0"/>
              <a:t>‘ </a:t>
            </a:r>
            <a:r>
              <a:rPr lang="cy-GB" dirty="0" smtClean="0"/>
              <a:t>which under the box</a:t>
            </a:r>
            <a:endParaRPr lang="en-GB" dirty="0"/>
          </a:p>
          <a:p>
            <a:r>
              <a:rPr lang="cy-GB" dirty="0"/>
              <a:t>3.	</a:t>
            </a:r>
            <a:r>
              <a:rPr lang="cy-GB" dirty="0" smtClean="0"/>
              <a:t>Complete your details by choosing an user name</a:t>
            </a:r>
            <a:endParaRPr lang="en-GB" dirty="0"/>
          </a:p>
          <a:p>
            <a:r>
              <a:rPr lang="cy-GB" dirty="0"/>
              <a:t>4.	</a:t>
            </a:r>
            <a:r>
              <a:rPr lang="cy-GB" dirty="0" smtClean="0"/>
              <a:t>An email will come to you with your password / cyfrinai</a:t>
            </a:r>
            <a:endParaRPr lang="en-GB" dirty="0"/>
          </a:p>
          <a:p>
            <a:r>
              <a:rPr lang="cy-GB" dirty="0"/>
              <a:t>5.	</a:t>
            </a:r>
            <a:r>
              <a:rPr lang="cy-GB" dirty="0" smtClean="0"/>
              <a:t>Close the website</a:t>
            </a:r>
            <a:endParaRPr lang="en-GB" dirty="0"/>
          </a:p>
          <a:p>
            <a:r>
              <a:rPr lang="cy-GB" dirty="0"/>
              <a:t>6.	</a:t>
            </a:r>
            <a:r>
              <a:rPr lang="cy-GB" dirty="0" smtClean="0"/>
              <a:t>Go into the website again and click on ‘Mewngofnodi’ again  </a:t>
            </a:r>
            <a:endParaRPr lang="en-GB" dirty="0"/>
          </a:p>
          <a:p>
            <a:r>
              <a:rPr lang="cy-GB" dirty="0"/>
              <a:t>7.	</a:t>
            </a:r>
            <a:r>
              <a:rPr lang="cy-GB" dirty="0" smtClean="0"/>
              <a:t>Another box will appear;  Complete with your user name (not your email) and password</a:t>
            </a:r>
            <a:endParaRPr lang="en-GB" dirty="0"/>
          </a:p>
          <a:p>
            <a:r>
              <a:rPr lang="cy-GB" dirty="0" smtClean="0"/>
              <a:t>8. Then everything should be open to you!</a:t>
            </a:r>
            <a:endParaRPr lang="en-GB" dirty="0"/>
          </a:p>
          <a:p>
            <a:r>
              <a:rPr lang="cy-GB" dirty="0" smtClean="0"/>
              <a:t>9. If you still have problems send an email to the person who runs the website</a:t>
            </a:r>
          </a:p>
          <a:p>
            <a:r>
              <a:rPr lang="cy-GB" dirty="0" smtClean="0"/>
              <a:t>10. the teachers’ section is all through the medium of Welsh!</a:t>
            </a:r>
            <a:r>
              <a:rPr lang="cy-GB" dirty="0"/>
              <a:t> 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15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isa\AppData\Local\Microsoft\Windows\Temporary Internet Files\Content.IE5\22HNPOD3\MP9004425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963"/>
            <a:ext cx="9144000" cy="607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32171" y="2348880"/>
            <a:ext cx="832675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prstTxWarp prst="textChevron">
              <a:avLst/>
            </a:prstTxWarp>
            <a:spAutoFit/>
          </a:bodyPr>
          <a:lstStyle/>
          <a:p>
            <a:pPr algn="ctr"/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Beth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gallwn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ni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wneud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ar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y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traeth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en-GB" sz="5400" b="1" cap="none" spc="0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3" name="Picture 5" descr="C:\Users\Lisa\AppData\Local\Microsoft\Windows\Temporary Internet Files\Content.IE5\VB5PZGX7\MC900389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943" y="448634"/>
            <a:ext cx="1872208" cy="1844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68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204864"/>
            <a:ext cx="8229600" cy="1143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2" descr="C:\Users\Lisa\AppData\Local\Microsoft\Windows\Temporary Internet Files\Content.IE5\22HNPOD3\MP9004425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963"/>
            <a:ext cx="9144000" cy="607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isa\AppData\Local\Microsoft\Windows\Temporary Internet Files\Content.IE5\22HNPOD3\MC9001405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650" y="3598919"/>
            <a:ext cx="2880320" cy="1963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isa\AppData\Local\Microsoft\Windows\Temporary Internet Files\Content.IE5\VB5PZGX7\MC9000009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53" y="3041205"/>
            <a:ext cx="4439069" cy="1539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Callout 4"/>
          <p:cNvSpPr/>
          <p:nvPr/>
        </p:nvSpPr>
        <p:spPr>
          <a:xfrm>
            <a:off x="323528" y="1145836"/>
            <a:ext cx="2448272" cy="194421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Dyma</a:t>
            </a:r>
            <a:r>
              <a:rPr lang="en-GB" dirty="0" smtClean="0"/>
              <a:t> Daisy y </a:t>
            </a:r>
            <a:r>
              <a:rPr lang="en-GB" dirty="0" err="1" smtClean="0"/>
              <a:t>Dolffin</a:t>
            </a:r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5220072" y="1844822"/>
            <a:ext cx="2160240" cy="1584176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Dyma</a:t>
            </a:r>
            <a:r>
              <a:rPr lang="en-GB" dirty="0" smtClean="0"/>
              <a:t> Charlie y </a:t>
            </a:r>
            <a:r>
              <a:rPr lang="en-GB" dirty="0" err="1" smtClean="0"/>
              <a:t>Cranc</a:t>
            </a:r>
            <a:endParaRPr lang="en-GB" dirty="0"/>
          </a:p>
        </p:txBody>
      </p:sp>
      <p:pic>
        <p:nvPicPr>
          <p:cNvPr id="8" name="Picture 5" descr="C:\Users\Lisa\AppData\Local\Microsoft\Windows\Temporary Internet Files\Content.IE5\VB5PZGX7\MC900389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433" y="389963"/>
            <a:ext cx="1872208" cy="1844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64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204864"/>
            <a:ext cx="8229600" cy="1143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2" descr="C:\Users\Lisa\AppData\Local\Microsoft\Windows\Temporary Internet Files\Content.IE5\22HNPOD3\MP9004425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963"/>
            <a:ext cx="9144000" cy="607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isa\AppData\Local\Microsoft\Windows\Temporary Internet Files\Content.IE5\22HNPOD3\MC9001405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450" y="4144889"/>
            <a:ext cx="2880320" cy="1963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isa\AppData\Local\Microsoft\Windows\Temporary Internet Files\Content.IE5\VB5PZGX7\MC9000009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31" y="4771034"/>
            <a:ext cx="4439069" cy="1539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Callout 4"/>
          <p:cNvSpPr/>
          <p:nvPr/>
        </p:nvSpPr>
        <p:spPr>
          <a:xfrm>
            <a:off x="611560" y="3428997"/>
            <a:ext cx="2160240" cy="143178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gallwn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traeth</a:t>
            </a:r>
            <a:r>
              <a:rPr lang="en-GB" dirty="0" smtClean="0"/>
              <a:t> Charlie?</a:t>
            </a:r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4902450" y="2726668"/>
            <a:ext cx="1927718" cy="1404658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Gallwn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hedfan</a:t>
            </a:r>
            <a:r>
              <a:rPr lang="en-GB" dirty="0" smtClean="0"/>
              <a:t> </a:t>
            </a:r>
            <a:r>
              <a:rPr lang="en-GB" dirty="0" err="1" smtClean="0"/>
              <a:t>barcud</a:t>
            </a:r>
            <a:r>
              <a:rPr lang="en-GB" dirty="0" smtClean="0"/>
              <a:t>!</a:t>
            </a:r>
            <a:endParaRPr lang="en-GB" dirty="0"/>
          </a:p>
        </p:txBody>
      </p:sp>
      <p:pic>
        <p:nvPicPr>
          <p:cNvPr id="3074" name="Picture 2" descr="C:\Users\Lisa\AppData\Local\Microsoft\Windows\Temporary Internet Files\Content.IE5\VB5PZGX7\MM90028401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575" y="3274514"/>
            <a:ext cx="2758616" cy="242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Lisa\AppData\Local\Microsoft\Windows\Temporary Internet Files\Content.IE5\97TKIPDH\MM90004663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733" y="941690"/>
            <a:ext cx="3218300" cy="2030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isa\AppData\Local\Microsoft\Windows\Temporary Internet Files\Content.IE5\22HNPOD3\MM900041153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86" y="508811"/>
            <a:ext cx="4265856" cy="4057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http://</a:t>
            </a:r>
            <a:r>
              <a:rPr lang="en-US" dirty="0" err="1"/>
              <a:t>adnoddau.cbac.co.uk</a:t>
            </a:r>
            <a:r>
              <a:rPr lang="en-US" dirty="0"/>
              <a:t>/Pages/</a:t>
            </a:r>
            <a:r>
              <a:rPr lang="en-US" dirty="0" err="1"/>
              <a:t>ResourceSingle.aspx?rIid</a:t>
            </a:r>
            <a:r>
              <a:rPr lang="en-US" dirty="0"/>
              <a:t>=496</a:t>
            </a:r>
          </a:p>
        </p:txBody>
      </p:sp>
    </p:spTree>
    <p:extLst>
      <p:ext uri="{BB962C8B-B14F-4D97-AF65-F5344CB8AC3E}">
        <p14:creationId xmlns:p14="http://schemas.microsoft.com/office/powerpoint/2010/main" val="721808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WJEC /CBAC</a:t>
            </a:r>
            <a:br>
              <a:rPr lang="en-US" dirty="0" smtClean="0"/>
            </a:br>
            <a:r>
              <a:rPr lang="en-US" sz="3600" dirty="0" smtClean="0"/>
              <a:t>Welsh across the curriculum film clips</a:t>
            </a:r>
            <a:endParaRPr lang="en-US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adnoddau.cbac.co.uk/Pages/ResourceSingle.aspx?rIid=496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743258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Websites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www.cadarn.ac.uk/article/online-resources-learning-and-using-welsh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www.learn-welsh.net/welshtopics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</a:majorFont>
      <a:minorFont>
        <a:latin typeface="Franklin Gothic Book" panose="020B0503020102020204"/>
        <a:ea typeface=""/>
        <a:cs typeface="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5820</TotalTime>
  <Words>706</Words>
  <Application>Microsoft Office PowerPoint</Application>
  <PresentationFormat>On-screen Show (4:3)</PresentationFormat>
  <Paragraphs>171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Calibri</vt:lpstr>
      <vt:lpstr>Comic Sans MS</vt:lpstr>
      <vt:lpstr>Franklin Gothic Book</vt:lpstr>
      <vt:lpstr>Crop</vt:lpstr>
      <vt:lpstr>Cymraeg</vt:lpstr>
      <vt:lpstr>Ymweldiadau Ysgol</vt:lpstr>
      <vt:lpstr>Meeting arrangements</vt:lpstr>
      <vt:lpstr>Assessment</vt:lpstr>
      <vt:lpstr>Cofrestr</vt:lpstr>
      <vt:lpstr>Beth am chwarae BINGO?</vt:lpstr>
      <vt:lpstr>Mathemateg yn Gymraeg!!</vt:lpstr>
      <vt:lpstr>Assessment at end of KS2</vt:lpstr>
      <vt:lpstr>  www.saysomething.com</vt:lpstr>
      <vt:lpstr>Cwrs Sabothol Cymru Films of Welsh being taught  (Anna Edwards – Penllergaer Ysgol Sant Ffrancis)</vt:lpstr>
      <vt:lpstr>Y PORTH</vt:lpstr>
      <vt:lpstr>Y PORTH **Resources**</vt:lpstr>
      <vt:lpstr>Y Porth *Language manual*</vt:lpstr>
      <vt:lpstr>Central South Consortium Schemes of Work</vt:lpstr>
      <vt:lpstr>Papa pop</vt:lpstr>
      <vt:lpstr>Central South Consortium Nici a Cris - Gwyliau</vt:lpstr>
      <vt:lpstr>Central South Consortium Reading Materials</vt:lpstr>
      <vt:lpstr>Central South Consortium Language Continuum</vt:lpstr>
      <vt:lpstr>Central South Consortium Helpwr Heddiw</vt:lpstr>
      <vt:lpstr>Central South Consortium Resources</vt:lpstr>
      <vt:lpstr>Central South Consortium Schemes of Work</vt:lpstr>
      <vt:lpstr>CentRal South Language Mats</vt:lpstr>
      <vt:lpstr>PowerPoint Presentation</vt:lpstr>
      <vt:lpstr>Central South Consortium Creu Caneuon</vt:lpstr>
      <vt:lpstr>Central South Consortium Language Games</vt:lpstr>
      <vt:lpstr>Central South Consortium Portfolio Templates</vt:lpstr>
      <vt:lpstr>Loop games</vt:lpstr>
      <vt:lpstr>Randomisers</vt:lpstr>
      <vt:lpstr> Cymraeg Ail Iaith You’ll need to register and then log on</vt:lpstr>
      <vt:lpstr>How to register:</vt:lpstr>
      <vt:lpstr>PowerPoint Presentation</vt:lpstr>
      <vt:lpstr>PowerPoint Presentation</vt:lpstr>
      <vt:lpstr>PowerPoint Presentation</vt:lpstr>
      <vt:lpstr>WJEC /CBAC Welsh across the curriculum film clips</vt:lpstr>
      <vt:lpstr>Useful Websites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Cymraeg!</dc:title>
  <dc:creator>Natalie</dc:creator>
  <cp:lastModifiedBy>Natalie Griffiths</cp:lastModifiedBy>
  <cp:revision>53</cp:revision>
  <dcterms:created xsi:type="dcterms:W3CDTF">2016-03-06T12:10:33Z</dcterms:created>
  <dcterms:modified xsi:type="dcterms:W3CDTF">2017-10-23T08:43:35Z</dcterms:modified>
</cp:coreProperties>
</file>