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842" autoAdjust="0"/>
  </p:normalViewPr>
  <p:slideViewPr>
    <p:cSldViewPr snapToGrid="0" snapToObjects="1">
      <p:cViewPr varScale="1">
        <p:scale>
          <a:sx n="63" d="100"/>
          <a:sy n="63" d="100"/>
        </p:scale>
        <p:origin x="138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F6EF54-9097-4760-BEF0-0D6698F1681D}" type="datetimeFigureOut">
              <a:rPr lang="en-US" smtClean="0"/>
              <a:t>3/28/2026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FF987A-E883-4C63-92DB-8B0E80F590C7}" type="slidenum">
              <a:rPr lang="en-US" smtClean="0"/>
              <a:t>‹#›</a:t>
            </a:fld>
            <a:endParaRPr lang="en-US"/>
          </a:p>
        </p:txBody>
      </p:sp>
    </p:spTree>
    <p:extLst>
      <p:ext uri="{BB962C8B-B14F-4D97-AF65-F5344CB8AC3E}">
        <p14:creationId xmlns:p14="http://schemas.microsoft.com/office/powerpoint/2010/main" val="3001449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is based on my Professional Development Plan for the Learning in the Digital Era module. In this presentation, I will discuss my self-evaluation, my professional development plan, evidence of my progress, and a summary of lifelong learning concepts. The aim is to show how I am developing as an independent learner, improving my skills, and preparing for future academic and professional success.</a:t>
            </a:r>
          </a:p>
        </p:txBody>
      </p:sp>
      <p:sp>
        <p:nvSpPr>
          <p:cNvPr id="4" name="Slide Number Placeholder 3"/>
          <p:cNvSpPr>
            <a:spLocks noGrp="1"/>
          </p:cNvSpPr>
          <p:nvPr>
            <p:ph type="sldNum" sz="quarter" idx="5"/>
          </p:nvPr>
        </p:nvSpPr>
        <p:spPr/>
        <p:txBody>
          <a:bodyPr/>
          <a:lstStyle/>
          <a:p>
            <a:fld id="{BEFF987A-E883-4C63-92DB-8B0E80F590C7}" type="slidenum">
              <a:rPr lang="en-US" smtClean="0"/>
              <a:t>1</a:t>
            </a:fld>
            <a:endParaRPr lang="en-US"/>
          </a:p>
        </p:txBody>
      </p:sp>
    </p:spTree>
    <p:extLst>
      <p:ext uri="{BB962C8B-B14F-4D97-AF65-F5344CB8AC3E}">
        <p14:creationId xmlns:p14="http://schemas.microsoft.com/office/powerpoint/2010/main" val="2426635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focuses on evaluating my current skills, identifying areas for improvement, and creating a structured development plan. A Professional Development Plan helps learners set clear goals and monitor their progress over time. In today’s digital environment, technology plays an important role in learning, as it supports independent study and improves efficiency. Lifelong learning is also important because it allows individuals to continuously develop their skills and adapt to changes in education and the workplace.</a:t>
            </a:r>
          </a:p>
        </p:txBody>
      </p:sp>
      <p:sp>
        <p:nvSpPr>
          <p:cNvPr id="4" name="Slide Number Placeholder 3"/>
          <p:cNvSpPr>
            <a:spLocks noGrp="1"/>
          </p:cNvSpPr>
          <p:nvPr>
            <p:ph type="sldNum" sz="quarter" idx="5"/>
          </p:nvPr>
        </p:nvSpPr>
        <p:spPr/>
        <p:txBody>
          <a:bodyPr/>
          <a:lstStyle/>
          <a:p>
            <a:fld id="{BEFF987A-E883-4C63-92DB-8B0E80F590C7}" type="slidenum">
              <a:rPr lang="en-US" smtClean="0"/>
              <a:t>2</a:t>
            </a:fld>
            <a:endParaRPr lang="en-US"/>
          </a:p>
        </p:txBody>
      </p:sp>
    </p:spTree>
    <p:extLst>
      <p:ext uri="{BB962C8B-B14F-4D97-AF65-F5344CB8AC3E}">
        <p14:creationId xmlns:p14="http://schemas.microsoft.com/office/powerpoint/2010/main" val="89211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Through self-evaluation, I identified several strengths, including strong communication skills, good </a:t>
            </a:r>
            <a:r>
              <a:rPr lang="en-US" dirty="0" err="1"/>
              <a:t>organisation</a:t>
            </a:r>
            <a:r>
              <a:rPr lang="en-US" dirty="0"/>
              <a:t>, and effective time management. I also have strong academic writing skills, which help me present ideas clearly and develop structured arguments. However, I also identified weaknesses, particularly in my technical skills and confidence when using digital tools. Reflecting on these areas has helped me understand where I need to improve. It also highlights the importance of developing employability skills to meet the expectations of modern workplaces.</a:t>
            </a:r>
          </a:p>
          <a:p>
            <a:endParaRPr lang="en-US" dirty="0"/>
          </a:p>
        </p:txBody>
      </p:sp>
      <p:sp>
        <p:nvSpPr>
          <p:cNvPr id="4" name="Slide Number Placeholder 3"/>
          <p:cNvSpPr>
            <a:spLocks noGrp="1"/>
          </p:cNvSpPr>
          <p:nvPr>
            <p:ph type="sldNum" sz="quarter" idx="5"/>
          </p:nvPr>
        </p:nvSpPr>
        <p:spPr/>
        <p:txBody>
          <a:bodyPr/>
          <a:lstStyle/>
          <a:p>
            <a:fld id="{BEFF987A-E883-4C63-92DB-8B0E80F590C7}" type="slidenum">
              <a:rPr lang="en-US" smtClean="0"/>
              <a:t>3</a:t>
            </a:fld>
            <a:endParaRPr lang="en-US"/>
          </a:p>
        </p:txBody>
      </p:sp>
    </p:spTree>
    <p:extLst>
      <p:ext uri="{BB962C8B-B14F-4D97-AF65-F5344CB8AC3E}">
        <p14:creationId xmlns:p14="http://schemas.microsoft.com/office/powerpoint/2010/main" val="2804947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reflect on my learning, I used a reflective approach that focuses on learning from experience and improving through analysis. This helped me identify key areas for development, especially improving my digital skills and technical knowledge. My future career goals also influenced my development plan, as I want to build skills that are relevant to my chosen field. Reflection is important because it helps learners understand their progress and identify areas that require improvement. Feedback also plays a key role, as it provides guidance for improving performance and achieving better outcomes.</a:t>
            </a:r>
          </a:p>
          <a:p>
            <a:endParaRPr lang="en-US" dirty="0"/>
          </a:p>
        </p:txBody>
      </p:sp>
      <p:sp>
        <p:nvSpPr>
          <p:cNvPr id="4" name="Slide Number Placeholder 3"/>
          <p:cNvSpPr>
            <a:spLocks noGrp="1"/>
          </p:cNvSpPr>
          <p:nvPr>
            <p:ph type="sldNum" sz="quarter" idx="5"/>
          </p:nvPr>
        </p:nvSpPr>
        <p:spPr/>
        <p:txBody>
          <a:bodyPr/>
          <a:lstStyle/>
          <a:p>
            <a:fld id="{BEFF987A-E883-4C63-92DB-8B0E80F590C7}" type="slidenum">
              <a:rPr lang="en-US" smtClean="0"/>
              <a:t>4</a:t>
            </a:fld>
            <a:endParaRPr lang="en-US"/>
          </a:p>
        </p:txBody>
      </p:sp>
    </p:spTree>
    <p:extLst>
      <p:ext uri="{BB962C8B-B14F-4D97-AF65-F5344CB8AC3E}">
        <p14:creationId xmlns:p14="http://schemas.microsoft.com/office/powerpoint/2010/main" val="1788470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my Professional Development Plan, I used SMART goals to ensure my objectives are clear and achievable. These goals are specific, measurable, achievable, relevant, and time-based, which helps create a structured approach to development. One of my key goals is to improve my digital literacy by completing online courses. Another goal is to improve my communication skills through presentations and group activities. I also aim to develop better independent learning strategies. Overall, having a structured plan increases motivation and supports the achievement of academic and professional goals.</a:t>
            </a:r>
          </a:p>
        </p:txBody>
      </p:sp>
      <p:sp>
        <p:nvSpPr>
          <p:cNvPr id="4" name="Slide Number Placeholder 3"/>
          <p:cNvSpPr>
            <a:spLocks noGrp="1"/>
          </p:cNvSpPr>
          <p:nvPr>
            <p:ph type="sldNum" sz="quarter" idx="5"/>
          </p:nvPr>
        </p:nvSpPr>
        <p:spPr/>
        <p:txBody>
          <a:bodyPr/>
          <a:lstStyle/>
          <a:p>
            <a:fld id="{BEFF987A-E883-4C63-92DB-8B0E80F590C7}" type="slidenum">
              <a:rPr lang="en-US" smtClean="0"/>
              <a:t>5</a:t>
            </a:fld>
            <a:endParaRPr lang="en-US"/>
          </a:p>
        </p:txBody>
      </p:sp>
    </p:spTree>
    <p:extLst>
      <p:ext uri="{BB962C8B-B14F-4D97-AF65-F5344CB8AC3E}">
        <p14:creationId xmlns:p14="http://schemas.microsoft.com/office/powerpoint/2010/main" val="1217327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demonstrate my progress, I completed an online course focused on improving my digital skills. I have included screenshots as evidence of my engagement with the learning platform. This experience has improved my confidence in using digital tools and technologies. It has also helped me become more independent in my learning. Practical learning activities like this are important because they support skill development and allow knowledge to be applied in real-life situations.</a:t>
            </a:r>
          </a:p>
        </p:txBody>
      </p:sp>
      <p:sp>
        <p:nvSpPr>
          <p:cNvPr id="4" name="Slide Number Placeholder 3"/>
          <p:cNvSpPr>
            <a:spLocks noGrp="1"/>
          </p:cNvSpPr>
          <p:nvPr>
            <p:ph type="sldNum" sz="quarter" idx="5"/>
          </p:nvPr>
        </p:nvSpPr>
        <p:spPr/>
        <p:txBody>
          <a:bodyPr/>
          <a:lstStyle/>
          <a:p>
            <a:fld id="{BEFF987A-E883-4C63-92DB-8B0E80F590C7}" type="slidenum">
              <a:rPr lang="en-US" smtClean="0"/>
              <a:t>6</a:t>
            </a:fld>
            <a:endParaRPr lang="en-US"/>
          </a:p>
        </p:txBody>
      </p:sp>
    </p:spTree>
    <p:extLst>
      <p:ext uri="{BB962C8B-B14F-4D97-AF65-F5344CB8AC3E}">
        <p14:creationId xmlns:p14="http://schemas.microsoft.com/office/powerpoint/2010/main" val="3657578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One of the key topics from Unit 4 is lifelong learning, which refers to continuously developing knowledge and skills throughout life. Lifelong learning is especially important in the digital era because technology and industries are constantly changing. Digital literacy is essential, as it enables individuals to use technology effectively in both education and the workplace. Learners must also develop adaptability and resilience to succeed in changing environments. Technology supports flexible and accessible learning, making it easier to continue developing skills over time.</a:t>
            </a:r>
          </a:p>
          <a:p>
            <a:endParaRPr lang="en-US" dirty="0"/>
          </a:p>
        </p:txBody>
      </p:sp>
      <p:sp>
        <p:nvSpPr>
          <p:cNvPr id="4" name="Slide Number Placeholder 3"/>
          <p:cNvSpPr>
            <a:spLocks noGrp="1"/>
          </p:cNvSpPr>
          <p:nvPr>
            <p:ph type="sldNum" sz="quarter" idx="5"/>
          </p:nvPr>
        </p:nvSpPr>
        <p:spPr/>
        <p:txBody>
          <a:bodyPr/>
          <a:lstStyle/>
          <a:p>
            <a:fld id="{BEFF987A-E883-4C63-92DB-8B0E80F590C7}" type="slidenum">
              <a:rPr lang="en-US" smtClean="0"/>
              <a:t>7</a:t>
            </a:fld>
            <a:endParaRPr lang="en-US"/>
          </a:p>
        </p:txBody>
      </p:sp>
    </p:spTree>
    <p:extLst>
      <p:ext uri="{BB962C8B-B14F-4D97-AF65-F5344CB8AC3E}">
        <p14:creationId xmlns:p14="http://schemas.microsoft.com/office/powerpoint/2010/main" val="266620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conclusion, this presentation has highlighted my strengths and weaknesses through self-evaluation. I developed a Professional Development Plan with clear goals to improve my skills. I also provided evidence of my progress, showing that I am actively working towards my development. Lifelong learning plays an important role in helping me adapt and grow in the future. Overall, this process has improved my confidence, independence, and readiness for academic and professional challenges.</a:t>
            </a:r>
          </a:p>
          <a:p>
            <a:endParaRPr lang="en-US" dirty="0"/>
          </a:p>
        </p:txBody>
      </p:sp>
      <p:sp>
        <p:nvSpPr>
          <p:cNvPr id="4" name="Slide Number Placeholder 3"/>
          <p:cNvSpPr>
            <a:spLocks noGrp="1"/>
          </p:cNvSpPr>
          <p:nvPr>
            <p:ph type="sldNum" sz="quarter" idx="5"/>
          </p:nvPr>
        </p:nvSpPr>
        <p:spPr/>
        <p:txBody>
          <a:bodyPr/>
          <a:lstStyle/>
          <a:p>
            <a:fld id="{BEFF987A-E883-4C63-92DB-8B0E80F590C7}" type="slidenum">
              <a:rPr lang="en-US" smtClean="0"/>
              <a:t>8</a:t>
            </a:fld>
            <a:endParaRPr lang="en-US"/>
          </a:p>
        </p:txBody>
      </p:sp>
    </p:spTree>
    <p:extLst>
      <p:ext uri="{BB962C8B-B14F-4D97-AF65-F5344CB8AC3E}">
        <p14:creationId xmlns:p14="http://schemas.microsoft.com/office/powerpoint/2010/main" val="3561852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FF987A-E883-4C63-92DB-8B0E80F590C7}" type="slidenum">
              <a:rPr lang="en-US" smtClean="0"/>
              <a:t>9</a:t>
            </a:fld>
            <a:endParaRPr lang="en-US"/>
          </a:p>
        </p:txBody>
      </p:sp>
    </p:spTree>
    <p:extLst>
      <p:ext uri="{BB962C8B-B14F-4D97-AF65-F5344CB8AC3E}">
        <p14:creationId xmlns:p14="http://schemas.microsoft.com/office/powerpoint/2010/main" val="7749774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5BCAD085-E8A6-8845-BD4E-CB4CCA059FC4}" type="datetimeFigureOut">
              <a:rPr lang="en-US" smtClean="0"/>
              <a:t>3/28/2026</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34068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384175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260438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606527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282860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262717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5BCAD085-E8A6-8845-BD4E-CB4CCA059FC4}" type="datetimeFigureOut">
              <a:rPr lang="en-US" smtClean="0"/>
              <a:t>3/28/2026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3080011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3565698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8589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900069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3353711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0467798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215535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3/28/2026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8852580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3/28/2026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2035552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5BCAD085-E8A6-8845-BD4E-CB4CCA059FC4}" type="datetimeFigureOut">
              <a:rPr lang="en-US" smtClean="0"/>
              <a:t>3/28/2026</a:t>
            </a:fld>
            <a:endParaRPr lang="en-US"/>
          </a:p>
        </p:txBody>
      </p:sp>
      <p:sp>
        <p:nvSpPr>
          <p:cNvPr id="5" name="Footer Placeholder 4"/>
          <p:cNvSpPr>
            <a:spLocks noGrp="1"/>
          </p:cNvSpPr>
          <p:nvPr>
            <p:ph type="ftr" sz="quarter" idx="11"/>
          </p:nvPr>
        </p:nvSpPr>
        <p:spPr>
          <a:xfrm>
            <a:off x="516133" y="6387910"/>
            <a:ext cx="3859795" cy="228660"/>
          </a:xfrm>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3240331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3/28/2026</a:t>
            </a:fld>
            <a:endParaRPr lang="en-US"/>
          </a:p>
        </p:txBody>
      </p:sp>
      <p:sp>
        <p:nvSpPr>
          <p:cNvPr id="5" name="Footer Placeholder 4"/>
          <p:cNvSpPr>
            <a:spLocks noGrp="1"/>
          </p:cNvSpPr>
          <p:nvPr>
            <p:ph type="ftr" sz="quarter" idx="11"/>
          </p:nvPr>
        </p:nvSpPr>
        <p:spPr>
          <a:xfrm>
            <a:off x="538546" y="6365498"/>
            <a:ext cx="3859795" cy="228660"/>
          </a:xfrm>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636202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5BCAD085-E8A6-8845-BD4E-CB4CCA059FC4}" type="datetimeFigureOut">
              <a:rPr lang="en-US" smtClean="0"/>
              <a:t>3/28/2026</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0652210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Professional Development Plan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lstStyle/>
          <a:p>
            <a:endParaRPr/>
          </a:p>
          <a:p>
            <a:r>
              <a:t>Evaluate personal skills and development needs</a:t>
            </a:r>
          </a:p>
          <a:p>
            <a:r>
              <a:t>Outline structured professional development plan</a:t>
            </a:r>
          </a:p>
          <a:p>
            <a:r>
              <a:t>Apply evidence-based learning strategies</a:t>
            </a:r>
          </a:p>
          <a:p>
            <a:r>
              <a:t>Digital tools enhance self-regulated learning [6]</a:t>
            </a:r>
          </a:p>
          <a:p>
            <a:r>
              <a:t>Lifelong learning supports adaptability [15]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Self-Evaluation</a:t>
            </a:r>
          </a:p>
        </p:txBody>
      </p:sp>
      <p:sp>
        <p:nvSpPr>
          <p:cNvPr id="3" name="Content Placeholder 2"/>
          <p:cNvSpPr>
            <a:spLocks noGrp="1"/>
          </p:cNvSpPr>
          <p:nvPr>
            <p:ph idx="1"/>
          </p:nvPr>
        </p:nvSpPr>
        <p:spPr/>
        <p:txBody>
          <a:bodyPr/>
          <a:lstStyle/>
          <a:p>
            <a:endParaRPr/>
          </a:p>
          <a:p>
            <a:r>
              <a:t>Strengths include communication and time management</a:t>
            </a:r>
          </a:p>
          <a:p>
            <a:r>
              <a:t>Strong academic writing and critical thinking abilities</a:t>
            </a:r>
          </a:p>
          <a:p>
            <a:r>
              <a:t>Weakness in digital tools and technical confidence</a:t>
            </a:r>
          </a:p>
          <a:p>
            <a:r>
              <a:t>Reflection improves awareness and performance [14]</a:t>
            </a:r>
          </a:p>
          <a:p>
            <a:r>
              <a:t>Skills must align with industry expectations [11]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Reflection &amp; Goals</a:t>
            </a:r>
          </a:p>
        </p:txBody>
      </p:sp>
      <p:sp>
        <p:nvSpPr>
          <p:cNvPr id="3" name="Content Placeholder 2"/>
          <p:cNvSpPr>
            <a:spLocks noGrp="1"/>
          </p:cNvSpPr>
          <p:nvPr>
            <p:ph idx="1"/>
          </p:nvPr>
        </p:nvSpPr>
        <p:spPr/>
        <p:txBody>
          <a:bodyPr/>
          <a:lstStyle/>
          <a:p>
            <a:endParaRPr/>
          </a:p>
          <a:p>
            <a:r>
              <a:t>Kolb model supports experiential learning reflection [3]</a:t>
            </a:r>
          </a:p>
          <a:p>
            <a:r>
              <a:t>Need to improve digital and technical skills</a:t>
            </a:r>
          </a:p>
          <a:p>
            <a:r>
              <a:t>Career goals guide development priorities</a:t>
            </a:r>
          </a:p>
          <a:p>
            <a:r>
              <a:t>Reflection identifies strengths and weaknesses clearly</a:t>
            </a:r>
          </a:p>
          <a:p>
            <a:r>
              <a:t>Feedback improves performance development [2]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PDP (SMART Goals)</a:t>
            </a:r>
          </a:p>
        </p:txBody>
      </p:sp>
      <p:sp>
        <p:nvSpPr>
          <p:cNvPr id="3" name="Content Placeholder 2"/>
          <p:cNvSpPr>
            <a:spLocks noGrp="1"/>
          </p:cNvSpPr>
          <p:nvPr>
            <p:ph idx="1"/>
          </p:nvPr>
        </p:nvSpPr>
        <p:spPr/>
        <p:txBody>
          <a:bodyPr/>
          <a:lstStyle/>
          <a:p>
            <a:endParaRPr/>
          </a:p>
          <a:p>
            <a:r>
              <a:t>SMART goals ensure structured development [5]</a:t>
            </a:r>
          </a:p>
          <a:p>
            <a:r>
              <a:t>Improve digital literacy via online platforms</a:t>
            </a:r>
          </a:p>
          <a:p>
            <a:r>
              <a:t>Enhance communication through presentations</a:t>
            </a:r>
          </a:p>
          <a:p>
            <a:r>
              <a:t>Develop self-regulated learning strategies [6]</a:t>
            </a:r>
          </a:p>
          <a:p>
            <a:r>
              <a:t>Planning increases motivation and achievement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Goal Progress</a:t>
            </a:r>
          </a:p>
        </p:txBody>
      </p:sp>
      <p:sp>
        <p:nvSpPr>
          <p:cNvPr id="3" name="Content Placeholder 2"/>
          <p:cNvSpPr>
            <a:spLocks noGrp="1"/>
          </p:cNvSpPr>
          <p:nvPr>
            <p:ph idx="1"/>
          </p:nvPr>
        </p:nvSpPr>
        <p:spPr/>
        <p:txBody>
          <a:bodyPr/>
          <a:lstStyle/>
          <a:p>
            <a:endParaRPr/>
          </a:p>
          <a:p>
            <a:r>
              <a:t>Completed online course improving digital skills</a:t>
            </a:r>
          </a:p>
          <a:p>
            <a:r>
              <a:t>Screenshots show engagement with learning platforms</a:t>
            </a:r>
          </a:p>
          <a:p>
            <a:r>
              <a:t>Improved confidence using digital tools</a:t>
            </a:r>
          </a:p>
          <a:p>
            <a:r>
              <a:t>Self-regulated learning enhances outcomes [9]</a:t>
            </a:r>
          </a:p>
          <a:p>
            <a:r>
              <a:t>Practical learning supports professional growth [10]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Lifelong Learning</a:t>
            </a:r>
          </a:p>
        </p:txBody>
      </p:sp>
      <p:sp>
        <p:nvSpPr>
          <p:cNvPr id="3" name="Content Placeholder 2"/>
          <p:cNvSpPr>
            <a:spLocks noGrp="1"/>
          </p:cNvSpPr>
          <p:nvPr>
            <p:ph idx="1"/>
          </p:nvPr>
        </p:nvSpPr>
        <p:spPr/>
        <p:txBody>
          <a:bodyPr/>
          <a:lstStyle/>
          <a:p>
            <a:endParaRPr/>
          </a:p>
          <a:p>
            <a:r>
              <a:t>Continuous development of skills is essential [15]</a:t>
            </a:r>
          </a:p>
          <a:p>
            <a:r>
              <a:t>Digital literacy critical for modern environments [13]</a:t>
            </a:r>
          </a:p>
          <a:p>
            <a:r>
              <a:t>Adaptability and resilience are key competencies</a:t>
            </a:r>
          </a:p>
          <a:p>
            <a:r>
              <a:t>Technology enables flexible learning [7]</a:t>
            </a:r>
          </a:p>
          <a:p>
            <a:r>
              <a:t>Supports employability and career growth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endParaRPr/>
          </a:p>
          <a:p>
            <a:r>
              <a:t>Identified strengths and weaknesses effectively</a:t>
            </a:r>
          </a:p>
          <a:p>
            <a:r>
              <a:t>PDP supports structured skill development</a:t>
            </a:r>
          </a:p>
          <a:p>
            <a:r>
              <a:t>Evidence shows real progress and accountability</a:t>
            </a:r>
          </a:p>
          <a:p>
            <a:r>
              <a:t>Lifelong learning enables adaptability</a:t>
            </a:r>
          </a:p>
          <a:p>
            <a:r>
              <a:t>Enhances employability and independence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a:xfrm>
            <a:off x="615071" y="2489200"/>
            <a:ext cx="7913858" cy="4064000"/>
          </a:xfrm>
        </p:spPr>
        <p:txBody>
          <a:bodyPr>
            <a:normAutofit fontScale="40000" lnSpcReduction="20000"/>
          </a:bodyPr>
          <a:lstStyle/>
          <a:p>
            <a:endParaRPr dirty="0"/>
          </a:p>
          <a:p>
            <a:r>
              <a:rPr lang="en-US" dirty="0"/>
              <a:t>[2] D. Boud and J. Molloy, “Rethinking models of feedback for learning: The challenge of design,” </a:t>
            </a:r>
            <a:r>
              <a:rPr lang="en-US" i="1" dirty="0"/>
              <a:t>Assessment &amp; Evaluation in Higher Education</a:t>
            </a:r>
            <a:r>
              <a:rPr lang="en-US" dirty="0"/>
              <a:t>, vol. 48, no. 2, pp. 1–13, 2023.</a:t>
            </a:r>
          </a:p>
          <a:p>
            <a:r>
              <a:rPr lang="en-US" dirty="0"/>
              <a:t>[3] A. Kolb, D. Kolb, and R. Passarelli, “The experiential learning theory of David Kolb: A systematic review and update,” </a:t>
            </a:r>
            <a:r>
              <a:rPr lang="en-US" i="1" dirty="0"/>
              <a:t>Management Learning</a:t>
            </a:r>
            <a:r>
              <a:rPr lang="en-US" dirty="0"/>
              <a:t>, vol. 52, no. 1, pp. 1–36, 2021.</a:t>
            </a:r>
          </a:p>
          <a:p>
            <a:r>
              <a:rPr lang="en-US" dirty="0"/>
              <a:t>[4] G. Gibbs, </a:t>
            </a:r>
            <a:r>
              <a:rPr lang="en-US" i="1" dirty="0"/>
              <a:t>Learning by Doing: A Guide to Teaching and Learning Methods</a:t>
            </a:r>
            <a:r>
              <a:rPr lang="en-US" dirty="0"/>
              <a:t>. Oxford: Oxford Polytechnic, updated ed., 2022.</a:t>
            </a:r>
          </a:p>
          <a:p>
            <a:r>
              <a:rPr lang="en-US" dirty="0"/>
              <a:t>[5] E. Locke and G. Latham, “Building a practically useful theory of goal setting and task motivation: A 35-year odyssey,” </a:t>
            </a:r>
            <a:r>
              <a:rPr lang="en-US" i="1" dirty="0"/>
              <a:t>American Psychologist</a:t>
            </a:r>
            <a:r>
              <a:rPr lang="en-US" dirty="0"/>
              <a:t>, vol. 76, no. 3, pp. 317–336, 2021.</a:t>
            </a:r>
          </a:p>
          <a:p>
            <a:r>
              <a:rPr lang="en-US" dirty="0"/>
              <a:t>[6] J. Broadbent and W. Poon, “Self-regulated learning strategies &amp; academic achievement in online learning environments,” </a:t>
            </a:r>
            <a:r>
              <a:rPr lang="en-US" i="1" dirty="0"/>
              <a:t>Internet and Higher Education</a:t>
            </a:r>
            <a:r>
              <a:rPr lang="en-US" dirty="0"/>
              <a:t>, vol. 50, 2021.</a:t>
            </a:r>
          </a:p>
          <a:p>
            <a:r>
              <a:rPr lang="en-US" dirty="0"/>
              <a:t>[7] S. Bennett, L. Lockyer, and A. Agostinho, “Towards sustainable technology-enhanced innovation in higher education,” </a:t>
            </a:r>
            <a:r>
              <a:rPr lang="en-US" i="1" dirty="0"/>
              <a:t>Educational Technology Research and Development</a:t>
            </a:r>
            <a:r>
              <a:rPr lang="en-US" dirty="0"/>
              <a:t>, vol. 70, no. 2, pp. 1–18, 2022.</a:t>
            </a:r>
          </a:p>
          <a:p>
            <a:r>
              <a:rPr lang="en-US" dirty="0"/>
              <a:t>[8] J. Redecker, “European framework for the digital competence of educators (</a:t>
            </a:r>
            <a:r>
              <a:rPr lang="en-US" dirty="0" err="1"/>
              <a:t>DigCompEdu</a:t>
            </a:r>
            <a:r>
              <a:rPr lang="en-US" dirty="0"/>
              <a:t>): Updated insights,” </a:t>
            </a:r>
            <a:r>
              <a:rPr lang="en-US" i="1" dirty="0"/>
              <a:t>European Commission Report</a:t>
            </a:r>
            <a:r>
              <a:rPr lang="en-US" dirty="0"/>
              <a:t>, 2022.</a:t>
            </a:r>
          </a:p>
          <a:p>
            <a:r>
              <a:rPr lang="en-US" dirty="0"/>
              <a:t>[9] A. Littlejohn, N. Hood, C. Milligan, and P. Mustain, “Learning in MOOCs: Motivations and self-regulated learning,” </a:t>
            </a:r>
            <a:r>
              <a:rPr lang="en-US" i="1" dirty="0"/>
              <a:t>The Internet and Higher Education</a:t>
            </a:r>
            <a:r>
              <a:rPr lang="en-US" dirty="0"/>
              <a:t>, vol. 49, 2021.</a:t>
            </a:r>
          </a:p>
          <a:p>
            <a:r>
              <a:rPr lang="en-US" dirty="0"/>
              <a:t>[10] M. Eraut and H. Hirsh, “The significance of workplace learning for professional development,” </a:t>
            </a:r>
            <a:r>
              <a:rPr lang="en-US" i="1" dirty="0"/>
              <a:t>Oxford Review of Education</a:t>
            </a:r>
            <a:r>
              <a:rPr lang="en-US" dirty="0"/>
              <a:t>, vol. 47, no. 2, pp. 1–15, 2021.</a:t>
            </a:r>
          </a:p>
          <a:p>
            <a:r>
              <a:rPr lang="en-US" dirty="0"/>
              <a:t>[11] World Economic Forum, “The Future of Jobs Report,” 2023.</a:t>
            </a:r>
          </a:p>
          <a:p>
            <a:r>
              <a:rPr lang="en-US" dirty="0"/>
              <a:t>[12] J. Cottrell, </a:t>
            </a:r>
            <a:r>
              <a:rPr lang="en-US" i="1" dirty="0"/>
              <a:t>Skills for Success: Personal Development and Employability</a:t>
            </a:r>
            <a:r>
              <a:rPr lang="en-US" dirty="0"/>
              <a:t>, 4th ed. London: Palgrave Macmillan, 2022.</a:t>
            </a:r>
          </a:p>
          <a:p>
            <a:r>
              <a:rPr lang="en-US" dirty="0"/>
              <a:t>[13] A. Brown and S. Green, “Digital literacy and lifelong learning: A contemporary perspective,” </a:t>
            </a:r>
            <a:r>
              <a:rPr lang="en-US" i="1" dirty="0"/>
              <a:t>Journal of Learning Development in Higher Education</a:t>
            </a:r>
            <a:r>
              <a:rPr lang="en-US" dirty="0"/>
              <a:t>, no. 24, 2023.</a:t>
            </a:r>
          </a:p>
          <a:p>
            <a:r>
              <a:rPr lang="en-US" dirty="0"/>
              <a:t>[14] M. T. Wang and J. Eccles, “School engagement and resilience: Theory and evidence,” </a:t>
            </a:r>
            <a:r>
              <a:rPr lang="en-US" i="1" dirty="0"/>
              <a:t>Educational Psychologist</a:t>
            </a:r>
            <a:r>
              <a:rPr lang="en-US" dirty="0"/>
              <a:t>, vol. 56, no. 2, pp. 1–15, 2021.</a:t>
            </a:r>
          </a:p>
          <a:p>
            <a:r>
              <a:rPr lang="en-US" dirty="0"/>
              <a:t>[15] OECD, “Lifelong Learning and Skills Development for the Digital Age,” OECD Publishing, 2022.</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15</TotalTime>
  <Words>1441</Words>
  <Application>Microsoft Office PowerPoint</Application>
  <PresentationFormat>On-screen Show (4:3)</PresentationFormat>
  <Paragraphs>83</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Ion Boardroom</vt:lpstr>
      <vt:lpstr>Professional Development Plan</vt:lpstr>
      <vt:lpstr>Introduction</vt:lpstr>
      <vt:lpstr>Self-Evaluation</vt:lpstr>
      <vt:lpstr>Reflection &amp; Goals</vt:lpstr>
      <vt:lpstr>PDP (SMART Goals)</vt:lpstr>
      <vt:lpstr>Goal Progress</vt:lpstr>
      <vt:lpstr>Lifelong Learning</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haroon traders</cp:lastModifiedBy>
  <cp:revision>2</cp:revision>
  <dcterms:created xsi:type="dcterms:W3CDTF">2013-01-27T09:14:16Z</dcterms:created>
  <dcterms:modified xsi:type="dcterms:W3CDTF">2026-03-28T09:53:21Z</dcterms:modified>
  <cp:category/>
</cp:coreProperties>
</file>