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69" r:id="rId3"/>
    <p:sldId id="271" r:id="rId4"/>
    <p:sldId id="272" r:id="rId5"/>
    <p:sldId id="273" r:id="rId6"/>
    <p:sldId id="264" r:id="rId7"/>
    <p:sldId id="265" r:id="rId8"/>
    <p:sldId id="274" r:id="rId9"/>
    <p:sldId id="266" r:id="rId10"/>
    <p:sldId id="263" r:id="rId11"/>
    <p:sldId id="258" r:id="rId12"/>
    <p:sldId id="25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306799F8-075E-4A3A-A7F6-7FBC6576F1A4}" styleName="">
    <a:wholeTbl>
      <a:tcTxStyle>
        <a:font>
          <a:latin typeface="+mn-lt"/>
          <a:ea typeface="+mn-ea"/>
          <a:cs typeface="+mn-cs"/>
        </a:font>
        <a:srgbClr val="FFFFFF"/>
      </a:tcTxStyle>
      <a:tcStyle>
        <a:tcBdr>
          <a:left>
            <a:ln w="3172" cap="flat" cmpd="sng" algn="ctr">
              <a:solidFill>
                <a:srgbClr val="D8D8D8"/>
              </a:solidFill>
              <a:prstDash val="solid"/>
              <a:round/>
              <a:headEnd type="none" w="med" len="med"/>
              <a:tailEnd type="none" w="med" len="med"/>
            </a:ln>
          </a:left>
          <a:right>
            <a:ln w="3172" cap="flat" cmpd="sng" algn="ctr">
              <a:solidFill>
                <a:srgbClr val="D8D8D8"/>
              </a:solidFill>
              <a:prstDash val="solid"/>
              <a:round/>
              <a:headEnd type="none" w="med" len="med"/>
              <a:tailEnd type="none" w="med" len="med"/>
            </a:ln>
          </a:right>
          <a:top>
            <a:ln w="3172" cap="flat" cmpd="sng" algn="ctr">
              <a:solidFill>
                <a:srgbClr val="D8D8D8"/>
              </a:solidFill>
              <a:prstDash val="solid"/>
              <a:round/>
              <a:headEnd type="none" w="med" len="med"/>
              <a:tailEnd type="none" w="med" len="med"/>
            </a:ln>
          </a:top>
          <a:bottom>
            <a:ln w="3172" cap="flat" cmpd="sng" algn="ctr">
              <a:solidFill>
                <a:srgbClr val="D8D8D8"/>
              </a:solidFill>
              <a:prstDash val="solid"/>
              <a:round/>
              <a:headEnd type="none" w="med" len="med"/>
              <a:tailEnd type="none" w="med" len="med"/>
            </a:ln>
          </a:bottom>
        </a:tcBdr>
        <a:fill>
          <a:solidFill>
            <a:srgbClr val="A5A5A5"/>
          </a:solidFill>
        </a:fill>
      </a:tcStyle>
    </a:wholeTbl>
    <a:band1H>
      <a:tcStyle>
        <a:tcBdr/>
        <a:fill>
          <a:solidFill>
            <a:srgbClr val="FFFFFF"/>
          </a:solidFill>
        </a:fill>
      </a:tcStyle>
    </a:band1H>
    <a:band1V>
      <a:tcStyle>
        <a:tcBdr/>
        <a:fill>
          <a:solidFill>
            <a:srgbClr val="FFFFFF"/>
          </a:solidFill>
        </a:fill>
      </a:tcStyle>
    </a:band1V>
    <a:lastCol>
      <a:tcTxStyle b="on">
        <a:font>
          <a:latin typeface=""/>
          <a:ea typeface=""/>
          <a:cs typeface=""/>
        </a:font>
      </a:tcTxStyle>
      <a:tcStyle>
        <a:tcBdr>
          <a:left>
            <a:ln w="3172" cap="flat" cmpd="sng" algn="ctr">
              <a:solidFill>
                <a:srgbClr val="FFFFFF"/>
              </a:solidFill>
              <a:prstDash val="solid"/>
              <a:round/>
              <a:headEnd type="none" w="med" len="med"/>
              <a:tailEnd type="none" w="med" len="med"/>
            </a:ln>
          </a:left>
        </a:tcBdr>
        <a:fill>
          <a:solidFill>
            <a:srgbClr val="A5A5A5"/>
          </a:solidFill>
        </a:fill>
      </a:tcStyle>
    </a:lastCol>
    <a:firstCol>
      <a:tcTxStyle b="on">
        <a:font>
          <a:latin typeface=""/>
          <a:ea typeface=""/>
          <a:cs typeface=""/>
        </a:font>
      </a:tcTxStyle>
      <a:tcStyle>
        <a:tcBdr>
          <a:right>
            <a:ln w="3172" cap="flat" cmpd="sng" algn="ctr">
              <a:solidFill>
                <a:srgbClr val="FFFFFF"/>
              </a:solidFill>
              <a:prstDash val="solid"/>
              <a:round/>
              <a:headEnd type="none" w="med" len="med"/>
              <a:tailEnd type="none" w="med" len="med"/>
            </a:ln>
          </a:right>
        </a:tcBdr>
        <a:fill>
          <a:solidFill>
            <a:srgbClr val="A5A5A5"/>
          </a:solidFill>
        </a:fill>
      </a:tcStyle>
    </a:firstCol>
    <a:lastRow>
      <a:tcTxStyle b="on">
        <a:font>
          <a:latin typeface=""/>
          <a:ea typeface=""/>
          <a:cs typeface=""/>
        </a:font>
      </a:tcTxStyle>
      <a:tcStyle>
        <a:tcBdr>
          <a:top>
            <a:ln w="3172" cap="flat" cmpd="sng" algn="ctr">
              <a:solidFill>
                <a:srgbClr val="FFFFFF"/>
              </a:solidFill>
              <a:prstDash val="solid"/>
              <a:round/>
              <a:headEnd type="none" w="med" len="med"/>
              <a:tailEnd type="none" w="med" len="med"/>
            </a:ln>
          </a:top>
        </a:tcBdr>
        <a:fill>
          <a:solidFill>
            <a:srgbClr val="A5A5A5"/>
          </a:solidFill>
        </a:fill>
      </a:tcStyle>
    </a:lastRow>
    <a:firstRow>
      <a:tcTxStyle b="on">
        <a:font>
          <a:latin typeface=""/>
          <a:ea typeface=""/>
          <a:cs typeface=""/>
        </a:font>
      </a:tcTxStyle>
      <a:tcStyle>
        <a:tcBdr>
          <a:bottom>
            <a:ln w="3172" cap="flat" cmpd="sng" algn="ctr">
              <a:solidFill>
                <a:srgbClr val="FFFFFF"/>
              </a:solidFill>
              <a:prstDash val="solid"/>
              <a:round/>
              <a:headEnd type="none" w="med" len="med"/>
              <a:tailEnd type="none" w="med" len="med"/>
            </a:ln>
          </a:bottom>
        </a:tcBdr>
        <a:fill>
          <a:solidFill>
            <a:srgbClr val="A5A5A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4785C9-0B6F-4D79-92E8-0772FFEAABBA}"/>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F877B24A-87FD-4E0B-BC74-7CD877880515}"/>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E38B080A-85DB-46B6-A4D6-002A077A1B90}" type="datetime1">
              <a:rPr lang="en-GB"/>
              <a:pPr lvl="0"/>
              <a:t>04/05/2018</a:t>
            </a:fld>
            <a:endParaRPr lang="en-GB"/>
          </a:p>
        </p:txBody>
      </p:sp>
      <p:sp>
        <p:nvSpPr>
          <p:cNvPr id="4" name="Slide Image Placeholder 3">
            <a:extLst>
              <a:ext uri="{FF2B5EF4-FFF2-40B4-BE49-F238E27FC236}">
                <a16:creationId xmlns:a16="http://schemas.microsoft.com/office/drawing/2014/main" id="{044D13EE-E4A1-47D3-8503-D786F77ABCF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0000F3B5-A923-42D9-82B2-2C57AA2E0D1C}"/>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87210DDC-1599-4AE5-A64D-F69D585EF955}"/>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18655179-0E4F-41F1-A887-BBE293947199}"/>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42A6D7E5-DEBE-40FD-A4D9-245A0A9A60B8}" type="slidenum">
              <a:t>‹#›</a:t>
            </a:fld>
            <a:endParaRPr lang="en-GB"/>
          </a:p>
        </p:txBody>
      </p:sp>
    </p:spTree>
    <p:extLst>
      <p:ext uri="{BB962C8B-B14F-4D97-AF65-F5344CB8AC3E}">
        <p14:creationId xmlns:p14="http://schemas.microsoft.com/office/powerpoint/2010/main" val="721748236"/>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1BF154-CA60-4BEB-8E7D-0629FC3A71A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571FC51E-8939-4D98-BB51-D873EE520885}"/>
              </a:ext>
            </a:extLst>
          </p:cNvPr>
          <p:cNvSpPr txBox="1">
            <a:spLocks noGrp="1"/>
          </p:cNvSpPr>
          <p:nvPr>
            <p:ph type="body" sz="quarter" idx="1"/>
          </p:nvPr>
        </p:nvSpPr>
        <p:spPr/>
        <p:txBody>
          <a:bodyPr/>
          <a:lstStyle/>
          <a:p>
            <a:pPr lvl="0"/>
            <a:r>
              <a:rPr lang="en-GB"/>
              <a:t>It has been accused of generating inequality, grinding poverty, debased and alienated work, macroeconomic instability, destruction of community, more egotistic humans, and ecological devastation </a:t>
            </a:r>
            <a:br>
              <a:rPr lang="en-GB"/>
            </a:br>
            <a:endParaRPr lang="en-GB"/>
          </a:p>
          <a:p>
            <a:pPr lvl="0"/>
            <a:endParaRPr lang="en-GB"/>
          </a:p>
        </p:txBody>
      </p:sp>
      <p:sp>
        <p:nvSpPr>
          <p:cNvPr id="4" name="Slide Number Placeholder 3">
            <a:extLst>
              <a:ext uri="{FF2B5EF4-FFF2-40B4-BE49-F238E27FC236}">
                <a16:creationId xmlns:a16="http://schemas.microsoft.com/office/drawing/2014/main" id="{8ADE32D4-D1E4-4934-83BB-3FA52793533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F18F571-FE00-4E24-BC48-B30B744890B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EEB92-1C32-4B53-8331-3BE1C9AC155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p>
        </p:txBody>
      </p:sp>
      <p:sp>
        <p:nvSpPr>
          <p:cNvPr id="3" name="Subtitle 2">
            <a:extLst>
              <a:ext uri="{FF2B5EF4-FFF2-40B4-BE49-F238E27FC236}">
                <a16:creationId xmlns:a16="http://schemas.microsoft.com/office/drawing/2014/main" id="{CAAC5A9C-C098-47FE-B38A-B1296BA8A9F9}"/>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p>
        </p:txBody>
      </p:sp>
      <p:sp>
        <p:nvSpPr>
          <p:cNvPr id="4" name="Date Placeholder 3">
            <a:extLst>
              <a:ext uri="{FF2B5EF4-FFF2-40B4-BE49-F238E27FC236}">
                <a16:creationId xmlns:a16="http://schemas.microsoft.com/office/drawing/2014/main" id="{19862E65-C061-42A4-A528-9B485730D5AF}"/>
              </a:ext>
            </a:extLst>
          </p:cNvPr>
          <p:cNvSpPr txBox="1">
            <a:spLocks noGrp="1"/>
          </p:cNvSpPr>
          <p:nvPr>
            <p:ph type="dt" sz="half" idx="7"/>
          </p:nvPr>
        </p:nvSpPr>
        <p:spPr/>
        <p:txBody>
          <a:bodyPr/>
          <a:lstStyle>
            <a:lvl1pPr>
              <a:defRPr/>
            </a:lvl1pPr>
          </a:lstStyle>
          <a:p>
            <a:pPr lvl="0"/>
            <a:fld id="{B17F7342-E147-4DF6-A97C-3FF60FEBCE93}" type="datetime1">
              <a:rPr lang="en-GB"/>
              <a:pPr lvl="0"/>
              <a:t>04/05/2018</a:t>
            </a:fld>
            <a:endParaRPr lang="en-GB"/>
          </a:p>
        </p:txBody>
      </p:sp>
      <p:sp>
        <p:nvSpPr>
          <p:cNvPr id="5" name="Footer Placeholder 4">
            <a:extLst>
              <a:ext uri="{FF2B5EF4-FFF2-40B4-BE49-F238E27FC236}">
                <a16:creationId xmlns:a16="http://schemas.microsoft.com/office/drawing/2014/main" id="{A0B651C2-CF14-4EB6-A3B3-07D352EC9B0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0F7B0E5-B1D4-4856-AD9C-6F9C72E6B5C1}"/>
              </a:ext>
            </a:extLst>
          </p:cNvPr>
          <p:cNvSpPr txBox="1">
            <a:spLocks noGrp="1"/>
          </p:cNvSpPr>
          <p:nvPr>
            <p:ph type="sldNum" sz="quarter" idx="8"/>
          </p:nvPr>
        </p:nvSpPr>
        <p:spPr/>
        <p:txBody>
          <a:bodyPr/>
          <a:lstStyle>
            <a:lvl1pPr>
              <a:defRPr/>
            </a:lvl1pPr>
          </a:lstStyle>
          <a:p>
            <a:pPr lvl="0"/>
            <a:fld id="{53CC7F23-9CF4-4955-8B4C-18115E6BE24A}" type="slidenum">
              <a:t>‹#›</a:t>
            </a:fld>
            <a:endParaRPr lang="en-GB"/>
          </a:p>
        </p:txBody>
      </p:sp>
    </p:spTree>
    <p:extLst>
      <p:ext uri="{BB962C8B-B14F-4D97-AF65-F5344CB8AC3E}">
        <p14:creationId xmlns:p14="http://schemas.microsoft.com/office/powerpoint/2010/main" val="3206588005"/>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F6D1B-1405-4F92-9C80-04287330D81D}"/>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4657BABD-6AB5-4AE7-8B38-52617673F109}"/>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14243A-5D43-484F-8FC5-1C991CBFA7FC}"/>
              </a:ext>
            </a:extLst>
          </p:cNvPr>
          <p:cNvSpPr txBox="1">
            <a:spLocks noGrp="1"/>
          </p:cNvSpPr>
          <p:nvPr>
            <p:ph type="dt" sz="half" idx="7"/>
          </p:nvPr>
        </p:nvSpPr>
        <p:spPr/>
        <p:txBody>
          <a:bodyPr/>
          <a:lstStyle>
            <a:lvl1pPr>
              <a:defRPr/>
            </a:lvl1pPr>
          </a:lstStyle>
          <a:p>
            <a:pPr lvl="0"/>
            <a:fld id="{C99F8BC2-FB51-49A5-8856-8CD5B1775644}" type="datetime1">
              <a:rPr lang="en-GB"/>
              <a:pPr lvl="0"/>
              <a:t>04/05/2018</a:t>
            </a:fld>
            <a:endParaRPr lang="en-GB"/>
          </a:p>
        </p:txBody>
      </p:sp>
      <p:sp>
        <p:nvSpPr>
          <p:cNvPr id="5" name="Footer Placeholder 4">
            <a:extLst>
              <a:ext uri="{FF2B5EF4-FFF2-40B4-BE49-F238E27FC236}">
                <a16:creationId xmlns:a16="http://schemas.microsoft.com/office/drawing/2014/main" id="{FD62674D-4A26-4312-A84C-36EED274DFC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3292E22F-15F5-4800-A312-467D4297A185}"/>
              </a:ext>
            </a:extLst>
          </p:cNvPr>
          <p:cNvSpPr txBox="1">
            <a:spLocks noGrp="1"/>
          </p:cNvSpPr>
          <p:nvPr>
            <p:ph type="sldNum" sz="quarter" idx="8"/>
          </p:nvPr>
        </p:nvSpPr>
        <p:spPr/>
        <p:txBody>
          <a:bodyPr/>
          <a:lstStyle>
            <a:lvl1pPr>
              <a:defRPr/>
            </a:lvl1pPr>
          </a:lstStyle>
          <a:p>
            <a:pPr lvl="0"/>
            <a:fld id="{463C8412-BB0A-41AC-AF44-443C1AD08FF9}" type="slidenum">
              <a:t>‹#›</a:t>
            </a:fld>
            <a:endParaRPr lang="en-GB"/>
          </a:p>
        </p:txBody>
      </p:sp>
    </p:spTree>
    <p:extLst>
      <p:ext uri="{BB962C8B-B14F-4D97-AF65-F5344CB8AC3E}">
        <p14:creationId xmlns:p14="http://schemas.microsoft.com/office/powerpoint/2010/main" val="26994190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CDD2A-74F5-4582-840E-88A7ACFDE88A}"/>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p>
        </p:txBody>
      </p:sp>
      <p:sp>
        <p:nvSpPr>
          <p:cNvPr id="3" name="Text Placeholder 2">
            <a:extLst>
              <a:ext uri="{FF2B5EF4-FFF2-40B4-BE49-F238E27FC236}">
                <a16:creationId xmlns:a16="http://schemas.microsoft.com/office/drawing/2014/main" id="{EDB47E87-CC02-4211-9569-4BBED2F7B52D}"/>
              </a:ext>
            </a:extLst>
          </p:cNvPr>
          <p:cNvSpPr txBox="1">
            <a:spLocks noGrp="1"/>
          </p:cNvSpPr>
          <p:nvPr>
            <p:ph type="body" idx="1"/>
          </p:nvPr>
        </p:nvSpPr>
        <p:spPr>
          <a:xfrm>
            <a:off x="831847" y="4589465"/>
            <a:ext cx="10515600" cy="1500182"/>
          </a:xfrm>
        </p:spPr>
        <p:txBody>
          <a:bodyPr/>
          <a:lstStyle>
            <a:lvl1pPr marL="0" indent="0">
              <a:buNone/>
              <a:defRPr sz="2400"/>
            </a:lvl1pPr>
          </a:lstStyle>
          <a:p>
            <a:pPr lvl="0"/>
            <a:r>
              <a:rPr lang="en-US"/>
              <a:t>Edit Master text styles</a:t>
            </a:r>
          </a:p>
        </p:txBody>
      </p:sp>
      <p:sp>
        <p:nvSpPr>
          <p:cNvPr id="4" name="Date Placeholder 3">
            <a:extLst>
              <a:ext uri="{FF2B5EF4-FFF2-40B4-BE49-F238E27FC236}">
                <a16:creationId xmlns:a16="http://schemas.microsoft.com/office/drawing/2014/main" id="{CA636B85-1805-4104-ABC0-464EBA0BE131}"/>
              </a:ext>
            </a:extLst>
          </p:cNvPr>
          <p:cNvSpPr txBox="1">
            <a:spLocks noGrp="1"/>
          </p:cNvSpPr>
          <p:nvPr>
            <p:ph type="dt" sz="half" idx="7"/>
          </p:nvPr>
        </p:nvSpPr>
        <p:spPr/>
        <p:txBody>
          <a:bodyPr/>
          <a:lstStyle>
            <a:lvl1pPr>
              <a:defRPr/>
            </a:lvl1pPr>
          </a:lstStyle>
          <a:p>
            <a:pPr lvl="0"/>
            <a:fld id="{21742510-F236-4C3D-ACE4-7E7C43F75F06}" type="datetime1">
              <a:rPr lang="en-GB"/>
              <a:pPr lvl="0"/>
              <a:t>04/05/2018</a:t>
            </a:fld>
            <a:endParaRPr lang="en-GB"/>
          </a:p>
        </p:txBody>
      </p:sp>
      <p:sp>
        <p:nvSpPr>
          <p:cNvPr id="5" name="Footer Placeholder 4">
            <a:extLst>
              <a:ext uri="{FF2B5EF4-FFF2-40B4-BE49-F238E27FC236}">
                <a16:creationId xmlns:a16="http://schemas.microsoft.com/office/drawing/2014/main" id="{C0D723B3-E8E8-4360-8F69-BC898F8C26A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A2CA136-90BD-4126-9809-04B16D6C4E37}"/>
              </a:ext>
            </a:extLst>
          </p:cNvPr>
          <p:cNvSpPr txBox="1">
            <a:spLocks noGrp="1"/>
          </p:cNvSpPr>
          <p:nvPr>
            <p:ph type="sldNum" sz="quarter" idx="8"/>
          </p:nvPr>
        </p:nvSpPr>
        <p:spPr/>
        <p:txBody>
          <a:bodyPr/>
          <a:lstStyle>
            <a:lvl1pPr>
              <a:defRPr/>
            </a:lvl1pPr>
          </a:lstStyle>
          <a:p>
            <a:pPr lvl="0"/>
            <a:fld id="{EE29B3A7-40BF-4140-A23B-FCED6A394F9E}" type="slidenum">
              <a:t>‹#›</a:t>
            </a:fld>
            <a:endParaRPr lang="en-GB"/>
          </a:p>
        </p:txBody>
      </p:sp>
    </p:spTree>
    <p:extLst>
      <p:ext uri="{BB962C8B-B14F-4D97-AF65-F5344CB8AC3E}">
        <p14:creationId xmlns:p14="http://schemas.microsoft.com/office/powerpoint/2010/main" val="201643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A04DD-87D2-4283-B743-45F0487A6EA6}"/>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0774D9F8-DC9B-439C-B4B7-C65F9D614B6B}"/>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93E8A39-ED73-40A4-93E6-E9D8424FCF91}"/>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E2908C6-E2BC-4065-9455-DEA7307034AC}"/>
              </a:ext>
            </a:extLst>
          </p:cNvPr>
          <p:cNvSpPr txBox="1">
            <a:spLocks noGrp="1"/>
          </p:cNvSpPr>
          <p:nvPr>
            <p:ph type="dt" sz="half" idx="7"/>
          </p:nvPr>
        </p:nvSpPr>
        <p:spPr/>
        <p:txBody>
          <a:bodyPr/>
          <a:lstStyle>
            <a:lvl1pPr>
              <a:defRPr/>
            </a:lvl1pPr>
          </a:lstStyle>
          <a:p>
            <a:pPr lvl="0"/>
            <a:fld id="{CC29EA3C-A217-44F9-ABD6-CAEE46400828}" type="datetime1">
              <a:rPr lang="en-GB"/>
              <a:pPr lvl="0"/>
              <a:t>04/05/2018</a:t>
            </a:fld>
            <a:endParaRPr lang="en-GB"/>
          </a:p>
        </p:txBody>
      </p:sp>
      <p:sp>
        <p:nvSpPr>
          <p:cNvPr id="6" name="Footer Placeholder 5">
            <a:extLst>
              <a:ext uri="{FF2B5EF4-FFF2-40B4-BE49-F238E27FC236}">
                <a16:creationId xmlns:a16="http://schemas.microsoft.com/office/drawing/2014/main" id="{9D450FD9-51D7-4244-BBF1-80572B6DC55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1E6BFDB-DD0D-43E4-9DE9-0D17B06211E0}"/>
              </a:ext>
            </a:extLst>
          </p:cNvPr>
          <p:cNvSpPr txBox="1">
            <a:spLocks noGrp="1"/>
          </p:cNvSpPr>
          <p:nvPr>
            <p:ph type="sldNum" sz="quarter" idx="8"/>
          </p:nvPr>
        </p:nvSpPr>
        <p:spPr/>
        <p:txBody>
          <a:bodyPr/>
          <a:lstStyle>
            <a:lvl1pPr>
              <a:defRPr/>
            </a:lvl1pPr>
          </a:lstStyle>
          <a:p>
            <a:pPr lvl="0"/>
            <a:fld id="{B5AE28A0-8F99-4208-8740-6DD64C732438}" type="slidenum">
              <a:t>‹#›</a:t>
            </a:fld>
            <a:endParaRPr lang="en-GB"/>
          </a:p>
        </p:txBody>
      </p:sp>
    </p:spTree>
    <p:extLst>
      <p:ext uri="{BB962C8B-B14F-4D97-AF65-F5344CB8AC3E}">
        <p14:creationId xmlns:p14="http://schemas.microsoft.com/office/powerpoint/2010/main" val="218186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DDFB8-26C4-4248-8A79-FA5498A8FCE7}"/>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84E3418F-AE92-4976-B894-2B8BDF0D9E06}"/>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Edit Master text styles</a:t>
            </a:r>
          </a:p>
        </p:txBody>
      </p:sp>
      <p:sp>
        <p:nvSpPr>
          <p:cNvPr id="4" name="Content Placeholder 3">
            <a:extLst>
              <a:ext uri="{FF2B5EF4-FFF2-40B4-BE49-F238E27FC236}">
                <a16:creationId xmlns:a16="http://schemas.microsoft.com/office/drawing/2014/main" id="{F622A388-6628-4D0B-8673-FC344E7F4341}"/>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A129D9C-345C-41F7-859C-F7F6B4BACEDD}"/>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Edit Master text styles</a:t>
            </a:r>
          </a:p>
        </p:txBody>
      </p:sp>
      <p:sp>
        <p:nvSpPr>
          <p:cNvPr id="6" name="Content Placeholder 5">
            <a:extLst>
              <a:ext uri="{FF2B5EF4-FFF2-40B4-BE49-F238E27FC236}">
                <a16:creationId xmlns:a16="http://schemas.microsoft.com/office/drawing/2014/main" id="{DB1D94DF-2F2A-41D0-A6A6-7684E5764D9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CE23E2F-C43F-4A19-B64A-B10A6A46EC44}"/>
              </a:ext>
            </a:extLst>
          </p:cNvPr>
          <p:cNvSpPr txBox="1">
            <a:spLocks noGrp="1"/>
          </p:cNvSpPr>
          <p:nvPr>
            <p:ph type="dt" sz="half" idx="7"/>
          </p:nvPr>
        </p:nvSpPr>
        <p:spPr/>
        <p:txBody>
          <a:bodyPr/>
          <a:lstStyle>
            <a:lvl1pPr>
              <a:defRPr/>
            </a:lvl1pPr>
          </a:lstStyle>
          <a:p>
            <a:pPr lvl="0"/>
            <a:fld id="{6F565E3A-A213-4009-819C-79F2594C752B}" type="datetime1">
              <a:rPr lang="en-GB"/>
              <a:pPr lvl="0"/>
              <a:t>04/05/2018</a:t>
            </a:fld>
            <a:endParaRPr lang="en-GB"/>
          </a:p>
        </p:txBody>
      </p:sp>
      <p:sp>
        <p:nvSpPr>
          <p:cNvPr id="8" name="Footer Placeholder 7">
            <a:extLst>
              <a:ext uri="{FF2B5EF4-FFF2-40B4-BE49-F238E27FC236}">
                <a16:creationId xmlns:a16="http://schemas.microsoft.com/office/drawing/2014/main" id="{4A526501-9A64-44DE-BF72-B6FFAFA0C345}"/>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E4CD9CA-CA7D-4C71-A497-1B917577E1B8}"/>
              </a:ext>
            </a:extLst>
          </p:cNvPr>
          <p:cNvSpPr txBox="1">
            <a:spLocks noGrp="1"/>
          </p:cNvSpPr>
          <p:nvPr>
            <p:ph type="sldNum" sz="quarter" idx="8"/>
          </p:nvPr>
        </p:nvSpPr>
        <p:spPr/>
        <p:txBody>
          <a:bodyPr/>
          <a:lstStyle>
            <a:lvl1pPr>
              <a:defRPr/>
            </a:lvl1pPr>
          </a:lstStyle>
          <a:p>
            <a:pPr lvl="0"/>
            <a:fld id="{95C853D2-3E4D-4B4B-9F7A-B7477EB07872}" type="slidenum">
              <a:t>‹#›</a:t>
            </a:fld>
            <a:endParaRPr lang="en-GB"/>
          </a:p>
        </p:txBody>
      </p:sp>
    </p:spTree>
    <p:extLst>
      <p:ext uri="{BB962C8B-B14F-4D97-AF65-F5344CB8AC3E}">
        <p14:creationId xmlns:p14="http://schemas.microsoft.com/office/powerpoint/2010/main" val="31182736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EF78C-9E45-4B07-98FC-FF84F2D8FE9E}"/>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92268274-DC85-4760-9B7E-4A9F8FDCA6BC}"/>
              </a:ext>
            </a:extLst>
          </p:cNvPr>
          <p:cNvSpPr txBox="1">
            <a:spLocks noGrp="1"/>
          </p:cNvSpPr>
          <p:nvPr>
            <p:ph type="dt" sz="half" idx="7"/>
          </p:nvPr>
        </p:nvSpPr>
        <p:spPr/>
        <p:txBody>
          <a:bodyPr/>
          <a:lstStyle>
            <a:lvl1pPr>
              <a:defRPr/>
            </a:lvl1pPr>
          </a:lstStyle>
          <a:p>
            <a:pPr lvl="0"/>
            <a:fld id="{3281388E-25D2-4E83-9EDA-C87F843E6220}" type="datetime1">
              <a:rPr lang="en-GB"/>
              <a:pPr lvl="0"/>
              <a:t>04/05/2018</a:t>
            </a:fld>
            <a:endParaRPr lang="en-GB"/>
          </a:p>
        </p:txBody>
      </p:sp>
      <p:sp>
        <p:nvSpPr>
          <p:cNvPr id="4" name="Footer Placeholder 3">
            <a:extLst>
              <a:ext uri="{FF2B5EF4-FFF2-40B4-BE49-F238E27FC236}">
                <a16:creationId xmlns:a16="http://schemas.microsoft.com/office/drawing/2014/main" id="{C0637BAA-8D90-4ADD-B9B7-90654DD66EE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21EAE14A-8E97-49D7-82C1-1080EDF5F14E}"/>
              </a:ext>
            </a:extLst>
          </p:cNvPr>
          <p:cNvSpPr txBox="1">
            <a:spLocks noGrp="1"/>
          </p:cNvSpPr>
          <p:nvPr>
            <p:ph type="sldNum" sz="quarter" idx="8"/>
          </p:nvPr>
        </p:nvSpPr>
        <p:spPr/>
        <p:txBody>
          <a:bodyPr/>
          <a:lstStyle>
            <a:lvl1pPr>
              <a:defRPr/>
            </a:lvl1pPr>
          </a:lstStyle>
          <a:p>
            <a:pPr lvl="0"/>
            <a:fld id="{E77B6A62-399E-49F0-AD5E-B5D7EC26D39D}" type="slidenum">
              <a:t>‹#›</a:t>
            </a:fld>
            <a:endParaRPr lang="en-GB"/>
          </a:p>
        </p:txBody>
      </p:sp>
    </p:spTree>
    <p:extLst>
      <p:ext uri="{BB962C8B-B14F-4D97-AF65-F5344CB8AC3E}">
        <p14:creationId xmlns:p14="http://schemas.microsoft.com/office/powerpoint/2010/main" val="2115017686"/>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4D38F1-87B4-4F5D-9848-3169B9D40DFF}"/>
              </a:ext>
            </a:extLst>
          </p:cNvPr>
          <p:cNvSpPr txBox="1">
            <a:spLocks noGrp="1"/>
          </p:cNvSpPr>
          <p:nvPr>
            <p:ph type="dt" sz="half" idx="7"/>
          </p:nvPr>
        </p:nvSpPr>
        <p:spPr/>
        <p:txBody>
          <a:bodyPr/>
          <a:lstStyle>
            <a:lvl1pPr>
              <a:defRPr/>
            </a:lvl1pPr>
          </a:lstStyle>
          <a:p>
            <a:pPr lvl="0"/>
            <a:fld id="{72A2B34A-7C9D-4739-9968-698131524473}" type="datetime1">
              <a:rPr lang="en-GB"/>
              <a:pPr lvl="0"/>
              <a:t>04/05/2018</a:t>
            </a:fld>
            <a:endParaRPr lang="en-GB"/>
          </a:p>
        </p:txBody>
      </p:sp>
      <p:sp>
        <p:nvSpPr>
          <p:cNvPr id="3" name="Footer Placeholder 2">
            <a:extLst>
              <a:ext uri="{FF2B5EF4-FFF2-40B4-BE49-F238E27FC236}">
                <a16:creationId xmlns:a16="http://schemas.microsoft.com/office/drawing/2014/main" id="{F26197C5-609A-4E2C-A673-DF5F3878143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0D73464-6C5F-4E24-B774-61C4D0564A0B}"/>
              </a:ext>
            </a:extLst>
          </p:cNvPr>
          <p:cNvSpPr txBox="1">
            <a:spLocks noGrp="1"/>
          </p:cNvSpPr>
          <p:nvPr>
            <p:ph type="sldNum" sz="quarter" idx="8"/>
          </p:nvPr>
        </p:nvSpPr>
        <p:spPr/>
        <p:txBody>
          <a:bodyPr/>
          <a:lstStyle>
            <a:lvl1pPr>
              <a:defRPr/>
            </a:lvl1pPr>
          </a:lstStyle>
          <a:p>
            <a:pPr lvl="0"/>
            <a:fld id="{3CC1C4FA-916F-46E5-8A96-624A02297419}" type="slidenum">
              <a:t>‹#›</a:t>
            </a:fld>
            <a:endParaRPr lang="en-GB"/>
          </a:p>
        </p:txBody>
      </p:sp>
    </p:spTree>
    <p:extLst>
      <p:ext uri="{BB962C8B-B14F-4D97-AF65-F5344CB8AC3E}">
        <p14:creationId xmlns:p14="http://schemas.microsoft.com/office/powerpoint/2010/main" val="9466842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9A770D-3F24-4028-AE82-3DF150D753A3}"/>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Content Placeholder 2">
            <a:extLst>
              <a:ext uri="{FF2B5EF4-FFF2-40B4-BE49-F238E27FC236}">
                <a16:creationId xmlns:a16="http://schemas.microsoft.com/office/drawing/2014/main" id="{4CBB1132-777D-4D0E-9965-0241161AFB9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E2F5C4F-E8D6-4E2A-95DF-DA5911D5CFE0}"/>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DE222B7E-23CC-4580-8674-BA3D28F30E9D}"/>
              </a:ext>
            </a:extLst>
          </p:cNvPr>
          <p:cNvSpPr txBox="1">
            <a:spLocks noGrp="1"/>
          </p:cNvSpPr>
          <p:nvPr>
            <p:ph type="dt" sz="half" idx="7"/>
          </p:nvPr>
        </p:nvSpPr>
        <p:spPr/>
        <p:txBody>
          <a:bodyPr/>
          <a:lstStyle>
            <a:lvl1pPr>
              <a:defRPr/>
            </a:lvl1pPr>
          </a:lstStyle>
          <a:p>
            <a:pPr lvl="0"/>
            <a:fld id="{4E28D2C7-60B2-4BE2-8309-642F0EF55813}" type="datetime1">
              <a:rPr lang="en-GB"/>
              <a:pPr lvl="0"/>
              <a:t>04/05/2018</a:t>
            </a:fld>
            <a:endParaRPr lang="en-GB"/>
          </a:p>
        </p:txBody>
      </p:sp>
      <p:sp>
        <p:nvSpPr>
          <p:cNvPr id="6" name="Footer Placeholder 5">
            <a:extLst>
              <a:ext uri="{FF2B5EF4-FFF2-40B4-BE49-F238E27FC236}">
                <a16:creationId xmlns:a16="http://schemas.microsoft.com/office/drawing/2014/main" id="{51240364-8909-4994-B761-131A4D31AEB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05A3109-93E2-4166-8147-AA44C1E7E0C0}"/>
              </a:ext>
            </a:extLst>
          </p:cNvPr>
          <p:cNvSpPr txBox="1">
            <a:spLocks noGrp="1"/>
          </p:cNvSpPr>
          <p:nvPr>
            <p:ph type="sldNum" sz="quarter" idx="8"/>
          </p:nvPr>
        </p:nvSpPr>
        <p:spPr/>
        <p:txBody>
          <a:bodyPr/>
          <a:lstStyle>
            <a:lvl1pPr>
              <a:defRPr/>
            </a:lvl1pPr>
          </a:lstStyle>
          <a:p>
            <a:pPr lvl="0"/>
            <a:fld id="{5EB5A593-6120-4E59-857B-D649ACC774A3}" type="slidenum">
              <a:t>‹#›</a:t>
            </a:fld>
            <a:endParaRPr lang="en-GB"/>
          </a:p>
        </p:txBody>
      </p:sp>
    </p:spTree>
    <p:extLst>
      <p:ext uri="{BB962C8B-B14F-4D97-AF65-F5344CB8AC3E}">
        <p14:creationId xmlns:p14="http://schemas.microsoft.com/office/powerpoint/2010/main" val="1954824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90E67-E0E1-43C1-9A55-7D476DFEF85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p>
        </p:txBody>
      </p:sp>
      <p:sp>
        <p:nvSpPr>
          <p:cNvPr id="3" name="Picture Placeholder 2">
            <a:extLst>
              <a:ext uri="{FF2B5EF4-FFF2-40B4-BE49-F238E27FC236}">
                <a16:creationId xmlns:a16="http://schemas.microsoft.com/office/drawing/2014/main" id="{F6D3EBA3-2652-45DE-A791-AFB78A19453F}"/>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US"/>
              <a:t>Click icon to add picture</a:t>
            </a:r>
          </a:p>
        </p:txBody>
      </p:sp>
      <p:sp>
        <p:nvSpPr>
          <p:cNvPr id="4" name="Text Placeholder 3">
            <a:extLst>
              <a:ext uri="{FF2B5EF4-FFF2-40B4-BE49-F238E27FC236}">
                <a16:creationId xmlns:a16="http://schemas.microsoft.com/office/drawing/2014/main" id="{0E3E7B3D-A055-44DE-AE21-9C278D1DD63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Edit Master text styles</a:t>
            </a:r>
          </a:p>
        </p:txBody>
      </p:sp>
      <p:sp>
        <p:nvSpPr>
          <p:cNvPr id="5" name="Date Placeholder 4">
            <a:extLst>
              <a:ext uri="{FF2B5EF4-FFF2-40B4-BE49-F238E27FC236}">
                <a16:creationId xmlns:a16="http://schemas.microsoft.com/office/drawing/2014/main" id="{46BEA0AD-57A2-47C0-887A-E1AF72A6FAD8}"/>
              </a:ext>
            </a:extLst>
          </p:cNvPr>
          <p:cNvSpPr txBox="1">
            <a:spLocks noGrp="1"/>
          </p:cNvSpPr>
          <p:nvPr>
            <p:ph type="dt" sz="half" idx="7"/>
          </p:nvPr>
        </p:nvSpPr>
        <p:spPr/>
        <p:txBody>
          <a:bodyPr/>
          <a:lstStyle>
            <a:lvl1pPr>
              <a:defRPr/>
            </a:lvl1pPr>
          </a:lstStyle>
          <a:p>
            <a:pPr lvl="0"/>
            <a:fld id="{468C6233-6F60-4240-A5EC-C36AF942E19D}" type="datetime1">
              <a:rPr lang="en-GB"/>
              <a:pPr lvl="0"/>
              <a:t>04/05/2018</a:t>
            </a:fld>
            <a:endParaRPr lang="en-GB"/>
          </a:p>
        </p:txBody>
      </p:sp>
      <p:sp>
        <p:nvSpPr>
          <p:cNvPr id="6" name="Footer Placeholder 5">
            <a:extLst>
              <a:ext uri="{FF2B5EF4-FFF2-40B4-BE49-F238E27FC236}">
                <a16:creationId xmlns:a16="http://schemas.microsoft.com/office/drawing/2014/main" id="{81DA3FA6-7A33-418C-865D-292848F0788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F93187A1-C150-4C93-A4BB-30EBF1034077}"/>
              </a:ext>
            </a:extLst>
          </p:cNvPr>
          <p:cNvSpPr txBox="1">
            <a:spLocks noGrp="1"/>
          </p:cNvSpPr>
          <p:nvPr>
            <p:ph type="sldNum" sz="quarter" idx="8"/>
          </p:nvPr>
        </p:nvSpPr>
        <p:spPr/>
        <p:txBody>
          <a:bodyPr/>
          <a:lstStyle>
            <a:lvl1pPr>
              <a:defRPr/>
            </a:lvl1pPr>
          </a:lstStyle>
          <a:p>
            <a:pPr lvl="0"/>
            <a:fld id="{84A451AF-E1C4-4D62-92CE-569983CDC1F5}" type="slidenum">
              <a:t>‹#›</a:t>
            </a:fld>
            <a:endParaRPr lang="en-GB"/>
          </a:p>
        </p:txBody>
      </p:sp>
    </p:spTree>
    <p:extLst>
      <p:ext uri="{BB962C8B-B14F-4D97-AF65-F5344CB8AC3E}">
        <p14:creationId xmlns:p14="http://schemas.microsoft.com/office/powerpoint/2010/main" val="30376562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E8EF9-8FD8-4C75-B031-EEBBD8E20DC0}"/>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FD5ECB1A-058C-46B2-AFF9-7289912BDEC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872EDF-93CB-43F3-A066-FC7F1D5C94DD}"/>
              </a:ext>
            </a:extLst>
          </p:cNvPr>
          <p:cNvSpPr txBox="1">
            <a:spLocks noGrp="1"/>
          </p:cNvSpPr>
          <p:nvPr>
            <p:ph type="dt" sz="half" idx="7"/>
          </p:nvPr>
        </p:nvSpPr>
        <p:spPr/>
        <p:txBody>
          <a:bodyPr/>
          <a:lstStyle>
            <a:lvl1pPr>
              <a:defRPr/>
            </a:lvl1pPr>
          </a:lstStyle>
          <a:p>
            <a:pPr lvl="0"/>
            <a:fld id="{C16D5068-AEEE-4760-ACED-8401CD57E83B}" type="datetime1">
              <a:rPr lang="en-GB"/>
              <a:pPr lvl="0"/>
              <a:t>04/05/2018</a:t>
            </a:fld>
            <a:endParaRPr lang="en-GB"/>
          </a:p>
        </p:txBody>
      </p:sp>
      <p:sp>
        <p:nvSpPr>
          <p:cNvPr id="5" name="Footer Placeholder 4">
            <a:extLst>
              <a:ext uri="{FF2B5EF4-FFF2-40B4-BE49-F238E27FC236}">
                <a16:creationId xmlns:a16="http://schemas.microsoft.com/office/drawing/2014/main" id="{F6E3CCA0-346E-4FC6-87ED-483BE7704C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51F1CD3-822A-49CE-9E1F-744FC112DFF8}"/>
              </a:ext>
            </a:extLst>
          </p:cNvPr>
          <p:cNvSpPr txBox="1">
            <a:spLocks noGrp="1"/>
          </p:cNvSpPr>
          <p:nvPr>
            <p:ph type="sldNum" sz="quarter" idx="8"/>
          </p:nvPr>
        </p:nvSpPr>
        <p:spPr/>
        <p:txBody>
          <a:bodyPr/>
          <a:lstStyle>
            <a:lvl1pPr>
              <a:defRPr/>
            </a:lvl1pPr>
          </a:lstStyle>
          <a:p>
            <a:pPr lvl="0"/>
            <a:fld id="{4765F814-58C4-45BD-B069-E3806462D1E4}" type="slidenum">
              <a:t>‹#›</a:t>
            </a:fld>
            <a:endParaRPr lang="en-GB"/>
          </a:p>
        </p:txBody>
      </p:sp>
    </p:spTree>
    <p:extLst>
      <p:ext uri="{BB962C8B-B14F-4D97-AF65-F5344CB8AC3E}">
        <p14:creationId xmlns:p14="http://schemas.microsoft.com/office/powerpoint/2010/main" val="17541836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9D8E3C8-D3C9-46FD-B661-015D69329405}"/>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71486FFD-B434-457E-A058-AA88C9B7F739}"/>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C41CF-7226-40BF-9EF5-669CC87E327E}"/>
              </a:ext>
            </a:extLst>
          </p:cNvPr>
          <p:cNvSpPr txBox="1">
            <a:spLocks noGrp="1"/>
          </p:cNvSpPr>
          <p:nvPr>
            <p:ph type="dt" sz="half" idx="7"/>
          </p:nvPr>
        </p:nvSpPr>
        <p:spPr/>
        <p:txBody>
          <a:bodyPr/>
          <a:lstStyle>
            <a:lvl1pPr>
              <a:defRPr/>
            </a:lvl1pPr>
          </a:lstStyle>
          <a:p>
            <a:pPr lvl="0"/>
            <a:fld id="{6E73ADD9-A7DD-461B-90B9-DA52FB4C2FEC}" type="datetime1">
              <a:rPr lang="en-GB"/>
              <a:pPr lvl="0"/>
              <a:t>04/05/2018</a:t>
            </a:fld>
            <a:endParaRPr lang="en-GB"/>
          </a:p>
        </p:txBody>
      </p:sp>
      <p:sp>
        <p:nvSpPr>
          <p:cNvPr id="5" name="Footer Placeholder 4">
            <a:extLst>
              <a:ext uri="{FF2B5EF4-FFF2-40B4-BE49-F238E27FC236}">
                <a16:creationId xmlns:a16="http://schemas.microsoft.com/office/drawing/2014/main" id="{A34CAFF3-1425-4F18-9154-2A8626610E0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439AED8-EDEE-40B9-92C8-04EA680C2ABE}"/>
              </a:ext>
            </a:extLst>
          </p:cNvPr>
          <p:cNvSpPr txBox="1">
            <a:spLocks noGrp="1"/>
          </p:cNvSpPr>
          <p:nvPr>
            <p:ph type="sldNum" sz="quarter" idx="8"/>
          </p:nvPr>
        </p:nvSpPr>
        <p:spPr/>
        <p:txBody>
          <a:bodyPr/>
          <a:lstStyle>
            <a:lvl1pPr>
              <a:defRPr/>
            </a:lvl1pPr>
          </a:lstStyle>
          <a:p>
            <a:pPr lvl="0"/>
            <a:fld id="{71D23B53-6EDC-48B7-A989-8E72F582A1EE}" type="slidenum">
              <a:t>‹#›</a:t>
            </a:fld>
            <a:endParaRPr lang="en-GB"/>
          </a:p>
        </p:txBody>
      </p:sp>
    </p:spTree>
    <p:extLst>
      <p:ext uri="{BB962C8B-B14F-4D97-AF65-F5344CB8AC3E}">
        <p14:creationId xmlns:p14="http://schemas.microsoft.com/office/powerpoint/2010/main" val="2744425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18F3DD6-8695-4568-9529-E2BEACEDA35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BD375B1-F056-4606-8145-397ACFAE813B}"/>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CADA0D-771B-4A05-9F6C-08FB57E67DB2}"/>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lvl="0"/>
            <a:fld id="{63EC0497-092A-4DCE-80B4-2227DCF5E99E}" type="datetime1">
              <a:rPr lang="en-GB"/>
              <a:pPr lvl="0"/>
              <a:t>04/05/2018</a:t>
            </a:fld>
            <a:endParaRPr lang="en-GB"/>
          </a:p>
        </p:txBody>
      </p:sp>
      <p:sp>
        <p:nvSpPr>
          <p:cNvPr id="5" name="Footer Placeholder 4">
            <a:extLst>
              <a:ext uri="{FF2B5EF4-FFF2-40B4-BE49-F238E27FC236}">
                <a16:creationId xmlns:a16="http://schemas.microsoft.com/office/drawing/2014/main" id="{0AAC995C-DAD1-4626-8A8D-ED9C6FE7308B}"/>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CF1A0D6D-0432-4252-9266-C2A178A69FF4}"/>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00" b="0" i="0" u="none" strike="noStrike" kern="1200" cap="none" spc="0" baseline="0">
                <a:solidFill>
                  <a:srgbClr val="FFFFFF"/>
                </a:solidFill>
                <a:uFillTx/>
                <a:latin typeface="Calibri"/>
              </a:defRPr>
            </a:lvl1pPr>
          </a:lstStyle>
          <a:p>
            <a:pPr lvl="0"/>
            <a:fld id="{FD6B8C03-2118-43C6-B163-F72E484EC34D}"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FFFFFF"/>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FFFFFF"/>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FFFFFF"/>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worldsocialism.org/spgb/what-capitalism" TargetMode="External"/><Relationship Id="rId7" Type="http://schemas.openxmlformats.org/officeDocument/2006/relationships/hyperlink" Target="http://www.bbc.co.uk/news/magazine-22000973" TargetMode="External"/><Relationship Id="rId2" Type="http://schemas.openxmlformats.org/officeDocument/2006/relationships/hyperlink" Target="http://www.nationalarchives.gov.uk/education/resources/1834-poor-law/" TargetMode="External"/><Relationship Id="rId1" Type="http://schemas.openxmlformats.org/officeDocument/2006/relationships/slideLayout" Target="../slideLayouts/slideLayout2.xml"/><Relationship Id="rId6" Type="http://schemas.openxmlformats.org/officeDocument/2006/relationships/hyperlink" Target="https://dictionary.cambridge.org/dictionary/english/antagonist" TargetMode="External"/><Relationship Id="rId5" Type="http://schemas.openxmlformats.org/officeDocument/2006/relationships/hyperlink" Target="https://www.ssc.wisc.edu/~wright/621lecture27-2008.pdf" TargetMode="External"/><Relationship Id="rId4" Type="http://schemas.openxmlformats.org/officeDocument/2006/relationships/hyperlink" Target="https://sociologydictionary.org/socialism/"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www.rationalrevolution.net/special/library/communist_manifesto.htm" TargetMode="External"/><Relationship Id="rId3" Type="http://schemas.openxmlformats.org/officeDocument/2006/relationships/hyperlink" Target="http://www.patheos.com/blogs/johnshore/2014/01/more-love-please-and-ixnay-on-the-pervay/" TargetMode="External"/><Relationship Id="rId7" Type="http://schemas.openxmlformats.org/officeDocument/2006/relationships/hyperlink" Target="https://medium.com/@hellovidya/capitalism-is-threatening-american-values-are-we-paying-attention-6e1408beb5d4" TargetMode="External"/><Relationship Id="rId2" Type="http://schemas.openxmlformats.org/officeDocument/2006/relationships/hyperlink" Target="https://en.wikipedia.org/wiki/Category:19th-century_journalists" TargetMode="External"/><Relationship Id="rId1" Type="http://schemas.openxmlformats.org/officeDocument/2006/relationships/slideLayout" Target="../slideLayouts/slideLayout2.xml"/><Relationship Id="rId6" Type="http://schemas.openxmlformats.org/officeDocument/2006/relationships/hyperlink" Target="https://www.pinterest.co.uk/pin/684124999614830322/?lp=true" TargetMode="External"/><Relationship Id="rId5" Type="http://schemas.openxmlformats.org/officeDocument/2006/relationships/hyperlink" Target="http://www.clipartbest.com/cartoon-people-fighting" TargetMode="External"/><Relationship Id="rId10" Type="http://schemas.openxmlformats.org/officeDocument/2006/relationships/hyperlink" Target="https://giphy.com/search/clapping-hands" TargetMode="External"/><Relationship Id="rId4" Type="http://schemas.openxmlformats.org/officeDocument/2006/relationships/hyperlink" Target="http://worldartsme.com/images/notepad-clipart-1.jpg" TargetMode="External"/><Relationship Id="rId9" Type="http://schemas.openxmlformats.org/officeDocument/2006/relationships/hyperlink" Target="http://savingforaliving.com/2018/02/26/capitalism-and-corporation-are-so-bad/"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extBox 5">
            <a:extLst>
              <a:ext uri="{FF2B5EF4-FFF2-40B4-BE49-F238E27FC236}">
                <a16:creationId xmlns:a16="http://schemas.microsoft.com/office/drawing/2014/main" id="{3B83D5C1-4E5C-4CC6-B558-6941187B2CB8}"/>
              </a:ext>
            </a:extLst>
          </p:cNvPr>
          <p:cNvSpPr txBox="1"/>
          <p:nvPr/>
        </p:nvSpPr>
        <p:spPr>
          <a:xfrm>
            <a:off x="56939" y="96999"/>
            <a:ext cx="4189524" cy="6664000"/>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1" i="0" u="sng" strike="noStrike" kern="1200" cap="none" spc="0" baseline="0">
                <a:solidFill>
                  <a:srgbClr val="7F7F7F"/>
                </a:solidFill>
                <a:uFillTx/>
                <a:latin typeface="Calibri"/>
              </a:rPr>
              <a:t>Student Name:</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Calibri"/>
              </a:rPr>
              <a:t>Scarlett Dunne</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1" i="0" u="sng" strike="noStrike" kern="1200" cap="none" spc="0" baseline="0">
                <a:solidFill>
                  <a:srgbClr val="7F7F7F"/>
                </a:solidFill>
                <a:uFillTx/>
                <a:latin typeface="Calibri"/>
              </a:rPr>
              <a:t>Student Number:</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Calibri"/>
              </a:rPr>
              <a:t>1702914</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1" i="0" u="sng" strike="noStrike" kern="1200" cap="none" spc="0" baseline="0">
                <a:solidFill>
                  <a:srgbClr val="7F7F7F"/>
                </a:solidFill>
                <a:uFillTx/>
                <a:latin typeface="Calibri"/>
              </a:rPr>
              <a:t>Module Code:</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Calibri"/>
              </a:rPr>
              <a:t>SJS14017</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1" i="0" u="sng" strike="noStrike" kern="1200" cap="none" spc="0" baseline="0">
                <a:solidFill>
                  <a:srgbClr val="7F7F7F"/>
                </a:solidFill>
                <a:uFillTx/>
                <a:latin typeface="Calibri"/>
              </a:rPr>
              <a:t>Module Tutor:</a:t>
            </a:r>
          </a:p>
          <a:p>
            <a:pPr marL="0" marR="0" lvl="0" indent="0" algn="l" defTabSz="4572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FFFFFF"/>
                </a:solidFill>
                <a:uFillTx/>
                <a:latin typeface="Calibri"/>
              </a:rPr>
              <a:t>Caroline Lohmann - Hancock</a:t>
            </a:r>
          </a:p>
        </p:txBody>
      </p:sp>
      <p:pic>
        <p:nvPicPr>
          <p:cNvPr id="3" name="Picture 8" descr="A close up of a street sign on a pole&#10;&#10;Description generated with very high confidence">
            <a:extLst>
              <a:ext uri="{FF2B5EF4-FFF2-40B4-BE49-F238E27FC236}">
                <a16:creationId xmlns:a16="http://schemas.microsoft.com/office/drawing/2014/main" id="{FE8E3D6B-9941-4823-A0A2-F74EE7BD563D}"/>
              </a:ext>
            </a:extLst>
          </p:cNvPr>
          <p:cNvPicPr>
            <a:picLocks noChangeAspect="1"/>
          </p:cNvPicPr>
          <p:nvPr/>
        </p:nvPicPr>
        <p:blipFill>
          <a:blip r:embed="rId2"/>
          <a:stretch>
            <a:fillRect/>
          </a:stretch>
        </p:blipFill>
        <p:spPr>
          <a:xfrm>
            <a:off x="4246455" y="809024"/>
            <a:ext cx="7250670" cy="5239950"/>
          </a:xfrm>
          <a:prstGeom prst="rect">
            <a:avLst/>
          </a:prstGeom>
          <a:solidFill>
            <a:srgbClr val="EDEDED"/>
          </a:solidFill>
          <a:ln w="190496" cap="sq">
            <a:solidFill>
              <a:srgbClr val="FFFFFF"/>
            </a:solidFill>
            <a:prstDash val="solid"/>
            <a:miter/>
          </a:ln>
          <a:effectLst>
            <a:outerShdw dist="18004" dir="5400000" algn="tl">
              <a:srgbClr val="000000">
                <a:alpha val="40000"/>
              </a:srgbClr>
            </a:outerShdw>
          </a:effectLst>
        </p:spPr>
      </p:pic>
      <p:sp>
        <p:nvSpPr>
          <p:cNvPr id="4" name="TextBox 9">
            <a:extLst>
              <a:ext uri="{FF2B5EF4-FFF2-40B4-BE49-F238E27FC236}">
                <a16:creationId xmlns:a16="http://schemas.microsoft.com/office/drawing/2014/main" id="{4A8FC38C-A468-4BDC-AF97-3C94C66F778A}"/>
              </a:ext>
            </a:extLst>
          </p:cNvPr>
          <p:cNvSpPr txBox="1"/>
          <p:nvPr/>
        </p:nvSpPr>
        <p:spPr>
          <a:xfrm>
            <a:off x="6930886" y="6165579"/>
            <a:ext cx="326003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(Quotes Gram, no date) </a:t>
            </a:r>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Slide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07E1D-8037-4B83-A45E-1F2FBAC31B71}"/>
              </a:ext>
            </a:extLst>
          </p:cNvPr>
          <p:cNvSpPr txBox="1">
            <a:spLocks noGrp="1"/>
          </p:cNvSpPr>
          <p:nvPr>
            <p:ph type="title"/>
          </p:nvPr>
        </p:nvSpPr>
        <p:spPr>
          <a:xfrm>
            <a:off x="838203" y="0"/>
            <a:ext cx="10515600" cy="1055711"/>
          </a:xfrm>
        </p:spPr>
        <p:txBody>
          <a:bodyPr anchorCtr="1"/>
          <a:lstStyle/>
          <a:p>
            <a:pPr lvl="0" algn="ctr"/>
            <a:r>
              <a:rPr lang="en-GB" sz="3600" b="1" u="sng">
                <a:solidFill>
                  <a:srgbClr val="7F7F7F"/>
                </a:solidFill>
                <a:latin typeface="Calibri Body"/>
              </a:rPr>
              <a:t>Contents Page; </a:t>
            </a:r>
          </a:p>
        </p:txBody>
      </p:sp>
      <p:sp>
        <p:nvSpPr>
          <p:cNvPr id="3" name="TextBox 3">
            <a:extLst>
              <a:ext uri="{FF2B5EF4-FFF2-40B4-BE49-F238E27FC236}">
                <a16:creationId xmlns:a16="http://schemas.microsoft.com/office/drawing/2014/main" id="{3758AB98-A9E2-433B-AF6A-EF489DCE414E}"/>
              </a:ext>
            </a:extLst>
          </p:cNvPr>
          <p:cNvSpPr txBox="1"/>
          <p:nvPr/>
        </p:nvSpPr>
        <p:spPr>
          <a:xfrm>
            <a:off x="214719" y="1080327"/>
            <a:ext cx="7067004" cy="618630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2400" b="1" i="1" u="none" strike="noStrike" kern="1200" cap="none" spc="0" baseline="0">
                <a:solidFill>
                  <a:srgbClr val="FFFFFF"/>
                </a:solidFill>
                <a:uFillTx/>
                <a:latin typeface="Calibri"/>
              </a:rPr>
              <a:t>Key Terms</a:t>
            </a:r>
            <a:r>
              <a:rPr lang="en-GB" sz="2400" b="0" i="0" u="none" strike="noStrike" kern="1200" cap="none" spc="0" baseline="0">
                <a:solidFill>
                  <a:srgbClr val="FFFFFF"/>
                </a:solidFill>
                <a:uFillTx/>
                <a:latin typeface="Calibri"/>
              </a:rPr>
              <a:t>………………………………………………….. Slide 3-5</a:t>
            </a: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2400" b="1" i="1" u="none" strike="noStrike" kern="1200" cap="none" spc="0" baseline="0">
                <a:solidFill>
                  <a:srgbClr val="FFFFFF"/>
                </a:solidFill>
                <a:uFillTx/>
                <a:latin typeface="Calibri"/>
              </a:rPr>
              <a:t>The Evolution of Karl Marks</a:t>
            </a:r>
            <a:r>
              <a:rPr lang="en-GB" sz="2400" b="0" i="0" u="none" strike="noStrike" kern="1200" cap="none" spc="0" baseline="0">
                <a:solidFill>
                  <a:srgbClr val="FFFFFF"/>
                </a:solidFill>
                <a:uFillTx/>
                <a:latin typeface="Calibri"/>
              </a:rPr>
              <a:t>…………………………Slide 6</a:t>
            </a:r>
            <a:endParaRPr lang="en-GB" sz="2400" b="1" i="1" u="none" strike="noStrike" kern="1200" cap="none" spc="0" baseline="0">
              <a:solidFill>
                <a:srgbClr val="FFFFFF"/>
              </a:solidFill>
              <a:uFillTx/>
              <a:latin typeface="Calibri"/>
            </a:endParaRP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2400" b="1" i="1" u="none" strike="noStrike" kern="1200" cap="none" spc="0" baseline="0">
                <a:solidFill>
                  <a:srgbClr val="FFFFFF"/>
                </a:solidFill>
                <a:uFillTx/>
                <a:latin typeface="Calibri"/>
              </a:rPr>
              <a:t>The Poor Law……………………………………………..Slide 7</a:t>
            </a: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2400" b="1" i="1" u="none" strike="noStrike" kern="0" cap="none" spc="0" baseline="0">
                <a:solidFill>
                  <a:srgbClr val="FFFFFF"/>
                </a:solidFill>
                <a:uFillTx/>
                <a:latin typeface="Calibri"/>
              </a:rPr>
              <a:t>The British Class System……………………………...Slide 8</a:t>
            </a:r>
            <a:endParaRPr lang="en-GB" sz="2400" b="1" i="1" u="none" strike="noStrike" kern="1200" cap="none" spc="0" baseline="0">
              <a:solidFill>
                <a:srgbClr val="FFFFFF"/>
              </a:solidFill>
              <a:uFillTx/>
              <a:latin typeface="Calibri"/>
            </a:endParaRP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2400" b="1" i="1" u="none" strike="noStrike" kern="1200" cap="none" spc="0" baseline="0">
                <a:solidFill>
                  <a:srgbClr val="FFFFFF"/>
                </a:solidFill>
                <a:uFillTx/>
                <a:latin typeface="Calibri"/>
              </a:rPr>
              <a:t>What is Antagonism?.....................................Slide 9</a:t>
            </a:r>
          </a:p>
          <a:p>
            <a:pPr marL="0" marR="0" lvl="0" indent="0" algn="l" defTabSz="914400" rtl="0" fontAlgn="auto" hangingPunct="1">
              <a:lnSpc>
                <a:spcPct val="200000"/>
              </a:lnSpc>
              <a:spcBef>
                <a:spcPts val="0"/>
              </a:spcBef>
              <a:spcAft>
                <a:spcPts val="0"/>
              </a:spcAft>
              <a:buNone/>
              <a:tabLst/>
              <a:defRPr sz="1800" b="0" i="0" u="none" strike="noStrike" kern="0" cap="none" spc="0" baseline="0">
                <a:solidFill>
                  <a:srgbClr val="000000"/>
                </a:solidFill>
                <a:uFillTx/>
              </a:defRPr>
            </a:pPr>
            <a:r>
              <a:rPr lang="en-GB" sz="2400" b="1" i="1" u="none" strike="noStrike" kern="1200" cap="none" spc="0" baseline="0">
                <a:solidFill>
                  <a:srgbClr val="FFFFFF"/>
                </a:solidFill>
                <a:uFillTx/>
                <a:latin typeface="Calibri"/>
              </a:rPr>
              <a:t>Conclusion ………………………………………………Slide 10</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1"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1"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1"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1"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1" u="none" strike="noStrike" kern="1200" cap="none" spc="0" baseline="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a:solidFill>
                <a:srgbClr val="FFFFFF"/>
              </a:solidFill>
              <a:uFillTx/>
              <a:latin typeface="Calibri"/>
            </a:endParaRPr>
          </a:p>
        </p:txBody>
      </p:sp>
      <p:pic>
        <p:nvPicPr>
          <p:cNvPr id="4" name="Picture 5" descr="A picture containing stationary, writing implement&#10;&#10;Description generated with very high confidence">
            <a:extLst>
              <a:ext uri="{FF2B5EF4-FFF2-40B4-BE49-F238E27FC236}">
                <a16:creationId xmlns:a16="http://schemas.microsoft.com/office/drawing/2014/main" id="{0193B2FA-01D7-4660-B756-4F0919853A96}"/>
              </a:ext>
            </a:extLst>
          </p:cNvPr>
          <p:cNvPicPr>
            <a:picLocks noChangeAspect="1"/>
          </p:cNvPicPr>
          <p:nvPr/>
        </p:nvPicPr>
        <p:blipFill>
          <a:blip r:embed="rId2"/>
          <a:stretch>
            <a:fillRect/>
          </a:stretch>
        </p:blipFill>
        <p:spPr>
          <a:xfrm>
            <a:off x="7323511" y="1055711"/>
            <a:ext cx="4653756" cy="5485769"/>
          </a:xfrm>
          <a:prstGeom prst="rect">
            <a:avLst/>
          </a:prstGeom>
          <a:noFill/>
          <a:ln w="228600" cap="sq">
            <a:solidFill>
              <a:srgbClr val="000000"/>
            </a:solidFill>
            <a:prstDash val="solid"/>
            <a:miter/>
          </a:ln>
        </p:spPr>
      </p:pic>
      <p:sp>
        <p:nvSpPr>
          <p:cNvPr id="5" name="TextBox 6">
            <a:extLst>
              <a:ext uri="{FF2B5EF4-FFF2-40B4-BE49-F238E27FC236}">
                <a16:creationId xmlns:a16="http://schemas.microsoft.com/office/drawing/2014/main" id="{36094215-95B3-4463-8405-C850BD646D3C}"/>
              </a:ext>
            </a:extLst>
          </p:cNvPr>
          <p:cNvSpPr txBox="1"/>
          <p:nvPr/>
        </p:nvSpPr>
        <p:spPr>
          <a:xfrm rot="1271863">
            <a:off x="7270923" y="5846858"/>
            <a:ext cx="229303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(Pinterest, no date) </a:t>
            </a:r>
          </a:p>
        </p:txBody>
      </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0C242-20E9-4F8A-8ABA-B17C8F3E7487}"/>
              </a:ext>
            </a:extLst>
          </p:cNvPr>
          <p:cNvSpPr txBox="1">
            <a:spLocks noGrp="1"/>
          </p:cNvSpPr>
          <p:nvPr>
            <p:ph type="title"/>
          </p:nvPr>
        </p:nvSpPr>
        <p:spPr>
          <a:xfrm>
            <a:off x="838203" y="3218"/>
            <a:ext cx="10515600" cy="677817"/>
          </a:xfrm>
        </p:spPr>
        <p:txBody>
          <a:bodyPr anchorCtr="1"/>
          <a:lstStyle/>
          <a:p>
            <a:pPr lvl="0" algn="ctr"/>
            <a:r>
              <a:rPr lang="en-GB" sz="3600" b="1" u="sng">
                <a:solidFill>
                  <a:srgbClr val="7F7F7F"/>
                </a:solidFill>
                <a:latin typeface="Calibri Body"/>
              </a:rPr>
              <a:t>Key Terms</a:t>
            </a:r>
          </a:p>
        </p:txBody>
      </p:sp>
      <p:sp>
        <p:nvSpPr>
          <p:cNvPr id="3" name="Content Placeholder 2">
            <a:extLst>
              <a:ext uri="{FF2B5EF4-FFF2-40B4-BE49-F238E27FC236}">
                <a16:creationId xmlns:a16="http://schemas.microsoft.com/office/drawing/2014/main" id="{C4457687-2AB1-4781-A71F-FB4EDEEEE7A4}"/>
              </a:ext>
            </a:extLst>
          </p:cNvPr>
          <p:cNvSpPr txBox="1">
            <a:spLocks noGrp="1"/>
          </p:cNvSpPr>
          <p:nvPr>
            <p:ph idx="1"/>
          </p:nvPr>
        </p:nvSpPr>
        <p:spPr>
          <a:xfrm>
            <a:off x="49889" y="661184"/>
            <a:ext cx="6147584" cy="5922495"/>
          </a:xfrm>
        </p:spPr>
        <p:txBody>
          <a:bodyPr/>
          <a:lstStyle/>
          <a:p>
            <a:pPr lvl="0">
              <a:lnSpc>
                <a:spcPct val="80000"/>
              </a:lnSpc>
              <a:buFont typeface="Wingdings" pitchFamily="2"/>
              <a:buChar char="ü"/>
            </a:pPr>
            <a:r>
              <a:rPr lang="en-GB" sz="2300" b="1" i="1" u="sng"/>
              <a:t>What is Capitalism? </a:t>
            </a:r>
          </a:p>
          <a:p>
            <a:pPr marL="0" lvl="0" indent="0">
              <a:lnSpc>
                <a:spcPct val="80000"/>
              </a:lnSpc>
              <a:buNone/>
            </a:pPr>
            <a:r>
              <a:rPr lang="en-GB" sz="2300"/>
              <a:t>‘Capitalism’ refers to the existing social system in most societies, According to The Socialist Party of Great Britain (2018) the term can be categorised into to key components they follow as;</a:t>
            </a:r>
          </a:p>
          <a:p>
            <a:pPr marL="514350" lvl="0" indent="-514350">
              <a:lnSpc>
                <a:spcPct val="80000"/>
              </a:lnSpc>
              <a:buFont typeface="Calibri Light"/>
              <a:buAutoNum type="arabicPeriod"/>
            </a:pPr>
            <a:r>
              <a:rPr lang="en-GB" sz="2300" b="1">
                <a:solidFill>
                  <a:srgbClr val="7F7F7F"/>
                </a:solidFill>
              </a:rPr>
              <a:t>Class Division </a:t>
            </a:r>
          </a:p>
          <a:p>
            <a:pPr marL="514350" lvl="0" indent="-514350">
              <a:lnSpc>
                <a:spcPct val="80000"/>
              </a:lnSpc>
              <a:buFont typeface="Calibri Light"/>
              <a:buAutoNum type="arabicPeriod"/>
            </a:pPr>
            <a:r>
              <a:rPr lang="en-GB" sz="2300" b="1">
                <a:solidFill>
                  <a:srgbClr val="7F7F7F"/>
                </a:solidFill>
              </a:rPr>
              <a:t>Motive for Profit </a:t>
            </a:r>
          </a:p>
          <a:p>
            <a:pPr marL="0" lvl="0" indent="0">
              <a:lnSpc>
                <a:spcPct val="80000"/>
              </a:lnSpc>
              <a:buNone/>
            </a:pPr>
            <a:r>
              <a:rPr lang="en-GB" sz="2300"/>
              <a:t>Additionally, social systems are influential to members of society for instance; economical, education and political (Haralambos, M. and Holborn, M. 2000. p128). In particular, capitalism was formed by the economical and political systems in place (Haralambos, M. and Holborn, M. 2000. p13).</a:t>
            </a:r>
          </a:p>
          <a:p>
            <a:pPr marL="0" lvl="0" indent="0">
              <a:lnSpc>
                <a:spcPct val="80000"/>
              </a:lnSpc>
              <a:buNone/>
            </a:pPr>
            <a:r>
              <a:rPr lang="en-GB" sz="2400"/>
              <a:t>The systems form and regulate </a:t>
            </a:r>
            <a:r>
              <a:rPr lang="en-GB" sz="2400" b="1" i="1" u="sng">
                <a:solidFill>
                  <a:srgbClr val="7F7F7F"/>
                </a:solidFill>
              </a:rPr>
              <a:t>the forces of production </a:t>
            </a:r>
            <a:r>
              <a:rPr lang="en-GB" sz="2400"/>
              <a:t>for example, ‘technology, raw materials and scientific knowledge’ (Haralambos, M and Holborn, M. 2000. p11). </a:t>
            </a:r>
          </a:p>
          <a:p>
            <a:pPr marL="0" lvl="0" indent="0">
              <a:lnSpc>
                <a:spcPct val="80000"/>
              </a:lnSpc>
              <a:buNone/>
            </a:pPr>
            <a:endParaRPr lang="en-GB" sz="2300"/>
          </a:p>
          <a:p>
            <a:pPr marL="0" lvl="0" indent="0">
              <a:lnSpc>
                <a:spcPct val="80000"/>
              </a:lnSpc>
              <a:buNone/>
            </a:pPr>
            <a:endParaRPr lang="en-GB" sz="2000"/>
          </a:p>
          <a:p>
            <a:pPr marL="0" lvl="0" indent="0">
              <a:lnSpc>
                <a:spcPct val="80000"/>
              </a:lnSpc>
              <a:buNone/>
            </a:pPr>
            <a:endParaRPr lang="en-GB" sz="2400"/>
          </a:p>
          <a:p>
            <a:pPr marL="0" lvl="0" indent="0">
              <a:lnSpc>
                <a:spcPct val="80000"/>
              </a:lnSpc>
              <a:buNone/>
            </a:pPr>
            <a:endParaRPr lang="en-GB" sz="2400"/>
          </a:p>
          <a:p>
            <a:pPr marL="0" lvl="0" indent="0">
              <a:lnSpc>
                <a:spcPct val="80000"/>
              </a:lnSpc>
              <a:buNone/>
            </a:pPr>
            <a:endParaRPr lang="en-GB" sz="2400"/>
          </a:p>
          <a:p>
            <a:pPr marL="0" lvl="0" indent="0">
              <a:lnSpc>
                <a:spcPct val="80000"/>
              </a:lnSpc>
              <a:buNone/>
            </a:pPr>
            <a:endParaRPr lang="en-GB" sz="2400"/>
          </a:p>
          <a:p>
            <a:pPr lvl="0">
              <a:lnSpc>
                <a:spcPct val="80000"/>
              </a:lnSpc>
              <a:buFont typeface="Wingdings" pitchFamily="2"/>
              <a:buChar char="ü"/>
            </a:pPr>
            <a:endParaRPr lang="en-GB"/>
          </a:p>
        </p:txBody>
      </p:sp>
      <p:pic>
        <p:nvPicPr>
          <p:cNvPr id="4" name="Picture 2" descr="Image result for capitalism">
            <a:extLst>
              <a:ext uri="{FF2B5EF4-FFF2-40B4-BE49-F238E27FC236}">
                <a16:creationId xmlns:a16="http://schemas.microsoft.com/office/drawing/2014/main" id="{C7ED8A76-622B-40EE-A580-47EAA3D9D148}"/>
              </a:ext>
            </a:extLst>
          </p:cNvPr>
          <p:cNvPicPr>
            <a:picLocks noChangeAspect="1"/>
          </p:cNvPicPr>
          <p:nvPr/>
        </p:nvPicPr>
        <p:blipFill>
          <a:blip r:embed="rId2"/>
          <a:srcRect/>
          <a:stretch>
            <a:fillRect/>
          </a:stretch>
        </p:blipFill>
        <p:spPr>
          <a:xfrm>
            <a:off x="6197464" y="928463"/>
            <a:ext cx="5839788" cy="5064367"/>
          </a:xfrm>
          <a:prstGeom prst="rect">
            <a:avLst/>
          </a:prstGeom>
          <a:noFill/>
          <a:ln cap="flat">
            <a:noFill/>
          </a:ln>
        </p:spPr>
      </p:pic>
      <p:sp>
        <p:nvSpPr>
          <p:cNvPr id="5" name="TextBox 3">
            <a:extLst>
              <a:ext uri="{FF2B5EF4-FFF2-40B4-BE49-F238E27FC236}">
                <a16:creationId xmlns:a16="http://schemas.microsoft.com/office/drawing/2014/main" id="{D1F7C1A3-EC6A-4BEC-B736-20AF099405E7}"/>
              </a:ext>
            </a:extLst>
          </p:cNvPr>
          <p:cNvSpPr txBox="1"/>
          <p:nvPr/>
        </p:nvSpPr>
        <p:spPr>
          <a:xfrm>
            <a:off x="8454679" y="6095317"/>
            <a:ext cx="2124224"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(Medium, 2018) </a:t>
            </a:r>
          </a:p>
        </p:txBody>
      </p:sp>
    </p:spTree>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name="Slide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C6BD7-8835-4A95-8CA7-928E125D1239}"/>
              </a:ext>
            </a:extLst>
          </p:cNvPr>
          <p:cNvSpPr txBox="1">
            <a:spLocks noGrp="1"/>
          </p:cNvSpPr>
          <p:nvPr>
            <p:ph type="title"/>
          </p:nvPr>
        </p:nvSpPr>
        <p:spPr>
          <a:xfrm>
            <a:off x="838203" y="3218"/>
            <a:ext cx="10515600" cy="677817"/>
          </a:xfrm>
        </p:spPr>
        <p:txBody>
          <a:bodyPr anchorCtr="1"/>
          <a:lstStyle/>
          <a:p>
            <a:pPr lvl="0" algn="ctr"/>
            <a:r>
              <a:rPr lang="en-GB" sz="3600" b="1" u="sng">
                <a:solidFill>
                  <a:srgbClr val="7F7F7F"/>
                </a:solidFill>
                <a:latin typeface="Calibri Body"/>
              </a:rPr>
              <a:t>Key Terms</a:t>
            </a:r>
          </a:p>
        </p:txBody>
      </p:sp>
      <p:sp>
        <p:nvSpPr>
          <p:cNvPr id="3" name="Content Placeholder 2">
            <a:extLst>
              <a:ext uri="{FF2B5EF4-FFF2-40B4-BE49-F238E27FC236}">
                <a16:creationId xmlns:a16="http://schemas.microsoft.com/office/drawing/2014/main" id="{257C05C4-AA9B-43FE-BEC8-F7A1A58B04FC}"/>
              </a:ext>
            </a:extLst>
          </p:cNvPr>
          <p:cNvSpPr txBox="1">
            <a:spLocks noGrp="1"/>
          </p:cNvSpPr>
          <p:nvPr>
            <p:ph idx="1"/>
          </p:nvPr>
        </p:nvSpPr>
        <p:spPr>
          <a:xfrm>
            <a:off x="49889" y="661184"/>
            <a:ext cx="7215045" cy="5940116"/>
          </a:xfrm>
        </p:spPr>
        <p:txBody>
          <a:bodyPr/>
          <a:lstStyle/>
          <a:p>
            <a:pPr lvl="0">
              <a:lnSpc>
                <a:spcPct val="80000"/>
              </a:lnSpc>
              <a:buFont typeface="Wingdings" pitchFamily="2"/>
              <a:buChar char="ü"/>
            </a:pPr>
            <a:r>
              <a:rPr lang="en-GB" b="1" i="1" u="sng"/>
              <a:t>What is Communism?</a:t>
            </a:r>
          </a:p>
          <a:p>
            <a:pPr marL="0" lvl="0" indent="0">
              <a:lnSpc>
                <a:spcPct val="140000"/>
              </a:lnSpc>
              <a:buNone/>
            </a:pPr>
            <a:r>
              <a:rPr lang="en-GB" sz="2400"/>
              <a:t>Communism is the opposite concept to Capitalism, the term emphasises the importance of community and social order. Communists believe that social relationships should be placed in the centre of society, oppose to focusing on profit and gain. Lastly, societies infrastructure interweaves social relationships and the forces of production. Moreover, the superstructure is greatly effected by the infrastructure, it is important to note the vulnerability of the structures due to social systems (Haralambos, M and Holborn, M. 2000. p13).</a:t>
            </a:r>
          </a:p>
        </p:txBody>
      </p:sp>
      <p:pic>
        <p:nvPicPr>
          <p:cNvPr id="4" name="Picture 2" descr="Image result for communism">
            <a:extLst>
              <a:ext uri="{FF2B5EF4-FFF2-40B4-BE49-F238E27FC236}">
                <a16:creationId xmlns:a16="http://schemas.microsoft.com/office/drawing/2014/main" id="{70B1F2DF-3AD3-4930-83BC-CE15BF1D0DFB}"/>
              </a:ext>
            </a:extLst>
          </p:cNvPr>
          <p:cNvPicPr>
            <a:picLocks noChangeAspect="1"/>
          </p:cNvPicPr>
          <p:nvPr/>
        </p:nvPicPr>
        <p:blipFill>
          <a:blip r:embed="rId2"/>
          <a:srcRect/>
          <a:stretch>
            <a:fillRect/>
          </a:stretch>
        </p:blipFill>
        <p:spPr>
          <a:xfrm>
            <a:off x="7671724" y="661184"/>
            <a:ext cx="4088858" cy="5940116"/>
          </a:xfrm>
          <a:prstGeom prst="rect">
            <a:avLst/>
          </a:prstGeom>
          <a:noFill/>
          <a:ln cap="flat">
            <a:noFill/>
          </a:ln>
        </p:spPr>
      </p:pic>
      <p:sp>
        <p:nvSpPr>
          <p:cNvPr id="5" name="TextBox 4">
            <a:extLst>
              <a:ext uri="{FF2B5EF4-FFF2-40B4-BE49-F238E27FC236}">
                <a16:creationId xmlns:a16="http://schemas.microsoft.com/office/drawing/2014/main" id="{DDD1359E-3D33-4BEE-BDDE-8D7D25944409}"/>
              </a:ext>
            </a:extLst>
          </p:cNvPr>
          <p:cNvSpPr txBox="1"/>
          <p:nvPr/>
        </p:nvSpPr>
        <p:spPr>
          <a:xfrm rot="16200004">
            <a:off x="10447052" y="3244332"/>
            <a:ext cx="299641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(Rational Revolution, 2010)</a:t>
            </a:r>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name="Slide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BDE4-0DCB-4178-89E1-75A41D57E788}"/>
              </a:ext>
            </a:extLst>
          </p:cNvPr>
          <p:cNvSpPr txBox="1">
            <a:spLocks noGrp="1"/>
          </p:cNvSpPr>
          <p:nvPr>
            <p:ph type="title"/>
          </p:nvPr>
        </p:nvSpPr>
        <p:spPr>
          <a:xfrm>
            <a:off x="838203" y="3218"/>
            <a:ext cx="10515600" cy="677817"/>
          </a:xfrm>
        </p:spPr>
        <p:txBody>
          <a:bodyPr anchorCtr="1"/>
          <a:lstStyle/>
          <a:p>
            <a:pPr lvl="0" algn="ctr"/>
            <a:r>
              <a:rPr lang="en-GB" sz="3600" b="1" u="sng">
                <a:solidFill>
                  <a:srgbClr val="7F7F7F"/>
                </a:solidFill>
                <a:latin typeface="Calibri Body"/>
              </a:rPr>
              <a:t>Key Terms</a:t>
            </a:r>
          </a:p>
        </p:txBody>
      </p:sp>
      <p:sp>
        <p:nvSpPr>
          <p:cNvPr id="3" name="Content Placeholder 2">
            <a:extLst>
              <a:ext uri="{FF2B5EF4-FFF2-40B4-BE49-F238E27FC236}">
                <a16:creationId xmlns:a16="http://schemas.microsoft.com/office/drawing/2014/main" id="{A0A0CF66-DDE4-4B99-8136-F7345DE02C29}"/>
              </a:ext>
            </a:extLst>
          </p:cNvPr>
          <p:cNvSpPr txBox="1">
            <a:spLocks noGrp="1"/>
          </p:cNvSpPr>
          <p:nvPr>
            <p:ph idx="1"/>
          </p:nvPr>
        </p:nvSpPr>
        <p:spPr>
          <a:xfrm>
            <a:off x="109910" y="629528"/>
            <a:ext cx="6147584" cy="5598944"/>
          </a:xfrm>
        </p:spPr>
        <p:txBody>
          <a:bodyPr/>
          <a:lstStyle/>
          <a:p>
            <a:pPr lvl="0">
              <a:buFont typeface="Wingdings" pitchFamily="2"/>
              <a:buChar char="ü"/>
            </a:pPr>
            <a:r>
              <a:rPr lang="en-GB" b="1" i="1" u="sng" dirty="0"/>
              <a:t>What is Socialism?</a:t>
            </a:r>
          </a:p>
        </p:txBody>
      </p:sp>
      <p:pic>
        <p:nvPicPr>
          <p:cNvPr id="4" name="Picture 4" descr="Image result for socialism">
            <a:extLst>
              <a:ext uri="{FF2B5EF4-FFF2-40B4-BE49-F238E27FC236}">
                <a16:creationId xmlns:a16="http://schemas.microsoft.com/office/drawing/2014/main" id="{72BE2FB7-DC91-476A-AE0B-CE938D34B05A}"/>
              </a:ext>
            </a:extLst>
          </p:cNvPr>
          <p:cNvPicPr>
            <a:picLocks noChangeAspect="1"/>
          </p:cNvPicPr>
          <p:nvPr/>
        </p:nvPicPr>
        <p:blipFill>
          <a:blip r:embed="rId3"/>
          <a:srcRect/>
          <a:stretch>
            <a:fillRect/>
          </a:stretch>
        </p:blipFill>
        <p:spPr>
          <a:xfrm>
            <a:off x="7971015" y="1842868"/>
            <a:ext cx="4111075" cy="3395472"/>
          </a:xfrm>
          <a:prstGeom prst="rect">
            <a:avLst/>
          </a:prstGeom>
          <a:noFill/>
          <a:ln cap="flat">
            <a:noFill/>
          </a:ln>
        </p:spPr>
      </p:pic>
      <p:sp>
        <p:nvSpPr>
          <p:cNvPr id="5" name="TextBox 4">
            <a:extLst>
              <a:ext uri="{FF2B5EF4-FFF2-40B4-BE49-F238E27FC236}">
                <a16:creationId xmlns:a16="http://schemas.microsoft.com/office/drawing/2014/main" id="{CDCC7A7E-D90A-4CF2-B8A7-5230E64A1E6C}"/>
              </a:ext>
            </a:extLst>
          </p:cNvPr>
          <p:cNvSpPr txBox="1"/>
          <p:nvPr/>
        </p:nvSpPr>
        <p:spPr>
          <a:xfrm>
            <a:off x="8719915" y="5238340"/>
            <a:ext cx="336217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FFFFFF"/>
                </a:solidFill>
                <a:uFillTx/>
                <a:latin typeface="Calibri"/>
              </a:rPr>
              <a:t>(Democracy At Work, 2017)</a:t>
            </a:r>
          </a:p>
        </p:txBody>
      </p:sp>
      <p:sp>
        <p:nvSpPr>
          <p:cNvPr id="6" name="TextBox 5">
            <a:extLst>
              <a:ext uri="{FF2B5EF4-FFF2-40B4-BE49-F238E27FC236}">
                <a16:creationId xmlns:a16="http://schemas.microsoft.com/office/drawing/2014/main" id="{7EE53592-983B-4A7F-A0F7-F3AC008CE6E3}"/>
              </a:ext>
            </a:extLst>
          </p:cNvPr>
          <p:cNvSpPr txBox="1"/>
          <p:nvPr/>
        </p:nvSpPr>
        <p:spPr>
          <a:xfrm>
            <a:off x="109910" y="1242459"/>
            <a:ext cx="7861105" cy="627864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Calibri"/>
              </a:rPr>
              <a:t>Alike Communism, Socialism believe that equality is the foundation for a successful society. Socialism can be defined as; </a:t>
            </a:r>
            <a:r>
              <a:rPr lang="en-GB" sz="1600" b="0" i="0" u="none" strike="noStrike" kern="1200" cap="none" spc="0" baseline="0" dirty="0">
                <a:solidFill>
                  <a:srgbClr val="A6A6A6"/>
                </a:solidFill>
                <a:uFillTx/>
                <a:latin typeface="Calibri"/>
              </a:rPr>
              <a:t>‘An economic system in which there is government ownership… of goods and their product, with an impetus to share work and wealth equally among the members of society’ </a:t>
            </a:r>
            <a:r>
              <a:rPr lang="en-GB" sz="1600" b="0" i="0" u="none" strike="noStrike" kern="1200" cap="none" spc="0" baseline="0" dirty="0">
                <a:solidFill>
                  <a:srgbClr val="FFFFFF"/>
                </a:solidFill>
                <a:uFillTx/>
                <a:latin typeface="Calibri"/>
              </a:rPr>
              <a:t>(Open Education Sociology Dictionary, 2017).</a:t>
            </a:r>
            <a:endParaRPr lang="en-GB" sz="1600" b="0" i="0" u="none" strike="noStrike" kern="1200" cap="none" spc="0" baseline="0" dirty="0">
              <a:solidFill>
                <a:srgbClr val="A6A6A6"/>
              </a:solidFill>
              <a:uFillTx/>
              <a:latin typeface="Calibri"/>
            </a:endParaRPr>
          </a:p>
          <a:p>
            <a:pPr marL="0" marR="0" lvl="0" indent="0" algn="l" defTabSz="914400" rtl="0" fontAlgn="auto" hangingPunct="1">
              <a:lnSpc>
                <a:spcPct val="150000"/>
              </a:lnSpc>
              <a:spcBef>
                <a:spcPts val="0"/>
              </a:spcBef>
              <a:spcAft>
                <a:spcPts val="0"/>
              </a:spcAft>
              <a:buNone/>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Calibri"/>
              </a:rPr>
              <a:t>Additionally, Socialism critiques Capitalism. </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Calibri"/>
              </a:rPr>
              <a:t>Unequal distribution of wealth</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Calibri"/>
              </a:rPr>
              <a:t>Privation of material resources</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Calibri"/>
              </a:rPr>
              <a:t>Individuals and groups have a lack of control of the employment aspect of their life. </a:t>
            </a:r>
          </a:p>
          <a:p>
            <a:pPr marL="342900" marR="0" lvl="0" indent="-342900" algn="l" defTabSz="914400" rtl="0" fontAlgn="auto" hangingPunct="1">
              <a:lnSpc>
                <a:spcPct val="15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600" b="0" i="0" u="none" strike="noStrike" kern="1200" cap="none" spc="0" baseline="0" dirty="0">
                <a:solidFill>
                  <a:srgbClr val="FFFFFF"/>
                </a:solidFill>
                <a:uFillTx/>
                <a:latin typeface="Calibri"/>
              </a:rPr>
              <a:t>Socialists state that Capitalism discourage value consensus. The Social Science and Computing Operative (2017) expand the lack of human communication. They highlight the repercussions of this; ‘it is organized primarily around motive of taking advantage of the weakness of others for one's own gain. This underwrites a culture of selfish individualism and atomism’ (The Social Science and Computing Operative, 2018).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600" b="0" i="0" u="none" strike="noStrike" kern="1200" cap="none" spc="0" baseline="0" dirty="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600" b="0" i="0" u="none" strike="noStrike" kern="1200" cap="none" spc="0" baseline="0" dirty="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600" b="0" i="0" u="none" strike="noStrike" kern="1200" cap="none" spc="0" baseline="0" dirty="0">
              <a:solidFill>
                <a:srgbClr val="FFFFFF"/>
              </a:solidFill>
              <a:uFillTx/>
              <a:latin typeface="Calibri"/>
            </a:endParaRPr>
          </a:p>
          <a:p>
            <a:pPr marL="342900" marR="0" lvl="0" indent="-342900" algn="l" defTabSz="9144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endParaRPr lang="en-GB" sz="1600" b="0" i="0" u="none" strike="noStrike" kern="1200" cap="none" spc="0" baseline="0" dirty="0">
              <a:solidFill>
                <a:srgbClr val="FFFFFF"/>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FFFFFF"/>
              </a:solidFill>
              <a:uFillTx/>
              <a:latin typeface="Calibri"/>
            </a:endParaRPr>
          </a:p>
        </p:txBody>
      </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66D9-DFF2-4D69-AD42-6E1C02F331D0}"/>
              </a:ext>
            </a:extLst>
          </p:cNvPr>
          <p:cNvSpPr txBox="1">
            <a:spLocks noGrp="1"/>
          </p:cNvSpPr>
          <p:nvPr>
            <p:ph type="title"/>
          </p:nvPr>
        </p:nvSpPr>
        <p:spPr>
          <a:xfrm>
            <a:off x="3621764" y="0"/>
            <a:ext cx="10515600" cy="734802"/>
          </a:xfrm>
        </p:spPr>
        <p:txBody>
          <a:bodyPr anchorCtr="1"/>
          <a:lstStyle/>
          <a:p>
            <a:pPr lvl="0" algn="ctr"/>
            <a:r>
              <a:rPr lang="en-GB" sz="3600" b="1" u="sng">
                <a:solidFill>
                  <a:srgbClr val="7F7F7F"/>
                </a:solidFill>
                <a:latin typeface="Calibri heading"/>
              </a:rPr>
              <a:t>The Evolution of Karl Marx </a:t>
            </a:r>
          </a:p>
        </p:txBody>
      </p:sp>
      <p:sp>
        <p:nvSpPr>
          <p:cNvPr id="3" name="Content Placeholder 2">
            <a:extLst>
              <a:ext uri="{FF2B5EF4-FFF2-40B4-BE49-F238E27FC236}">
                <a16:creationId xmlns:a16="http://schemas.microsoft.com/office/drawing/2014/main" id="{0F9DBD16-C7C1-4106-BAB4-3EB499E4FDB3}"/>
              </a:ext>
            </a:extLst>
          </p:cNvPr>
          <p:cNvSpPr txBox="1">
            <a:spLocks noGrp="1"/>
          </p:cNvSpPr>
          <p:nvPr>
            <p:ph idx="1"/>
          </p:nvPr>
        </p:nvSpPr>
        <p:spPr>
          <a:xfrm>
            <a:off x="5683343" y="806967"/>
            <a:ext cx="6479081" cy="5786698"/>
          </a:xfrm>
        </p:spPr>
        <p:txBody>
          <a:bodyPr/>
          <a:lstStyle/>
          <a:p>
            <a:pPr lvl="0">
              <a:lnSpc>
                <a:spcPct val="70000"/>
              </a:lnSpc>
            </a:pPr>
            <a:r>
              <a:rPr lang="en-GB"/>
              <a:t>Karl Heinrich Marx (1818 – 1883).</a:t>
            </a:r>
          </a:p>
          <a:p>
            <a:pPr lvl="0">
              <a:lnSpc>
                <a:spcPct val="70000"/>
              </a:lnSpc>
            </a:pPr>
            <a:r>
              <a:rPr lang="en-GB"/>
              <a:t>German Philosopher, Economist and Sociologist (Haralambos, M. and Holborn. 2000. p12)</a:t>
            </a:r>
          </a:p>
          <a:p>
            <a:pPr lvl="0">
              <a:lnSpc>
                <a:spcPct val="70000"/>
              </a:lnSpc>
            </a:pPr>
            <a:r>
              <a:rPr lang="en-GB"/>
              <a:t>He had previously studied law. (Rius, 1994. p27-28).</a:t>
            </a:r>
          </a:p>
          <a:p>
            <a:pPr lvl="0">
              <a:lnSpc>
                <a:spcPct val="70000"/>
              </a:lnSpc>
            </a:pPr>
            <a:r>
              <a:rPr lang="en-GB"/>
              <a:t>However, he engaged in deviant behaviour during that time. (Rius, 1994. p28).</a:t>
            </a:r>
          </a:p>
          <a:p>
            <a:pPr lvl="0">
              <a:lnSpc>
                <a:spcPct val="70000"/>
              </a:lnSpc>
            </a:pPr>
            <a:r>
              <a:rPr lang="en-GB"/>
              <a:t>Shortly after he was introduced the research of Hegel (1831) and Feuerbach (1872) highly influenced Marx (1883). (Rius, 1994. p28).</a:t>
            </a:r>
          </a:p>
          <a:p>
            <a:pPr lvl="0">
              <a:lnSpc>
                <a:spcPct val="70000"/>
              </a:lnSpc>
            </a:pPr>
            <a:r>
              <a:rPr lang="en-GB"/>
              <a:t>Due to his fascination with their research, he later achieved a qualification in Philosophy in 1841 (Rius, 1994. p31).</a:t>
            </a:r>
          </a:p>
          <a:p>
            <a:pPr lvl="0">
              <a:lnSpc>
                <a:spcPct val="70000"/>
              </a:lnSpc>
            </a:pPr>
            <a:endParaRPr lang="en-GB" sz="2000"/>
          </a:p>
          <a:p>
            <a:pPr lvl="0">
              <a:lnSpc>
                <a:spcPct val="70000"/>
              </a:lnSpc>
            </a:pPr>
            <a:endParaRPr lang="en-GB" sz="2000"/>
          </a:p>
        </p:txBody>
      </p:sp>
      <p:pic>
        <p:nvPicPr>
          <p:cNvPr id="4" name="Picture 3" descr="A person sitting in a chair&#10;&#10;Description generated with very high confidence">
            <a:extLst>
              <a:ext uri="{FF2B5EF4-FFF2-40B4-BE49-F238E27FC236}">
                <a16:creationId xmlns:a16="http://schemas.microsoft.com/office/drawing/2014/main" id="{17BB7FB8-2BE6-4A76-95D1-23599E572C2B}"/>
              </a:ext>
            </a:extLst>
          </p:cNvPr>
          <p:cNvPicPr>
            <a:picLocks noChangeAspect="1"/>
          </p:cNvPicPr>
          <p:nvPr/>
        </p:nvPicPr>
        <p:blipFill>
          <a:blip r:embed="rId2"/>
          <a:stretch>
            <a:fillRect/>
          </a:stretch>
        </p:blipFill>
        <p:spPr>
          <a:xfrm>
            <a:off x="398907" y="153088"/>
            <a:ext cx="5284436" cy="6512749"/>
          </a:xfrm>
          <a:prstGeom prst="rect">
            <a:avLst/>
          </a:prstGeom>
          <a:noFill/>
          <a:ln cap="flat">
            <a:noFill/>
          </a:ln>
        </p:spPr>
      </p:pic>
      <p:sp>
        <p:nvSpPr>
          <p:cNvPr id="5" name="Rectangle 4">
            <a:extLst>
              <a:ext uri="{FF2B5EF4-FFF2-40B4-BE49-F238E27FC236}">
                <a16:creationId xmlns:a16="http://schemas.microsoft.com/office/drawing/2014/main" id="{BE754F5B-721D-4C43-85DE-B012919941D4}"/>
              </a:ext>
            </a:extLst>
          </p:cNvPr>
          <p:cNvSpPr/>
          <p:nvPr/>
        </p:nvSpPr>
        <p:spPr>
          <a:xfrm rot="5400013">
            <a:off x="-733321" y="3244356"/>
            <a:ext cx="1895066" cy="369335"/>
          </a:xfrm>
          <a:prstGeom prst="rect">
            <a:avLst/>
          </a:prstGeom>
          <a:noFill/>
          <a:ln cap="flat">
            <a:noFill/>
            <a:prstDash val="solid"/>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(Wikipedia, 2017) </a:t>
            </a:r>
          </a:p>
        </p:txBody>
      </p:sp>
    </p:spTree>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F549-8BBE-4C4D-8BF6-1B54A61AC4C5}"/>
              </a:ext>
            </a:extLst>
          </p:cNvPr>
          <p:cNvSpPr txBox="1">
            <a:spLocks noGrp="1"/>
          </p:cNvSpPr>
          <p:nvPr>
            <p:ph type="title"/>
          </p:nvPr>
        </p:nvSpPr>
        <p:spPr>
          <a:xfrm>
            <a:off x="838203" y="105220"/>
            <a:ext cx="10515600" cy="492066"/>
          </a:xfrm>
        </p:spPr>
        <p:txBody>
          <a:bodyPr anchorCtr="1">
            <a:noAutofit/>
          </a:bodyPr>
          <a:lstStyle/>
          <a:p>
            <a:pPr lvl="0" algn="ctr"/>
            <a:r>
              <a:rPr lang="en-GB" sz="3600" b="1" u="sng">
                <a:solidFill>
                  <a:srgbClr val="7F7F7F"/>
                </a:solidFill>
                <a:latin typeface="Calibri Body"/>
              </a:rPr>
              <a:t>The Poor Law</a:t>
            </a:r>
          </a:p>
        </p:txBody>
      </p:sp>
      <p:sp>
        <p:nvSpPr>
          <p:cNvPr id="3" name="TextBox 3">
            <a:extLst>
              <a:ext uri="{FF2B5EF4-FFF2-40B4-BE49-F238E27FC236}">
                <a16:creationId xmlns:a16="http://schemas.microsoft.com/office/drawing/2014/main" id="{FAB10BE5-2B22-4713-8CC2-D7C01A10CD72}"/>
              </a:ext>
            </a:extLst>
          </p:cNvPr>
          <p:cNvSpPr txBox="1"/>
          <p:nvPr/>
        </p:nvSpPr>
        <p:spPr>
          <a:xfrm>
            <a:off x="7527231" y="942353"/>
            <a:ext cx="4492483" cy="5632173"/>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pic>
        <p:nvPicPr>
          <p:cNvPr id="4" name="Picture 5" descr="A picture containing person, indoor, brass, holding&#10;&#10;Description generated with high confidence">
            <a:extLst>
              <a:ext uri="{FF2B5EF4-FFF2-40B4-BE49-F238E27FC236}">
                <a16:creationId xmlns:a16="http://schemas.microsoft.com/office/drawing/2014/main" id="{F9B898FC-2FE1-4776-AD8C-013944AC7354}"/>
              </a:ext>
            </a:extLst>
          </p:cNvPr>
          <p:cNvPicPr>
            <a:picLocks noChangeAspect="1"/>
          </p:cNvPicPr>
          <p:nvPr/>
        </p:nvPicPr>
        <p:blipFill>
          <a:blip r:embed="rId2"/>
          <a:stretch>
            <a:fillRect/>
          </a:stretch>
        </p:blipFill>
        <p:spPr>
          <a:xfrm>
            <a:off x="170892" y="1112477"/>
            <a:ext cx="5910471" cy="4610130"/>
          </a:xfrm>
          <a:prstGeom prst="rect">
            <a:avLst/>
          </a:prstGeom>
          <a:noFill/>
          <a:ln cap="flat">
            <a:noFill/>
          </a:ln>
        </p:spPr>
      </p:pic>
      <p:sp>
        <p:nvSpPr>
          <p:cNvPr id="5" name="TextBox 6">
            <a:extLst>
              <a:ext uri="{FF2B5EF4-FFF2-40B4-BE49-F238E27FC236}">
                <a16:creationId xmlns:a16="http://schemas.microsoft.com/office/drawing/2014/main" id="{2803DBA5-590B-43FA-9ED0-E3093E5D1385}"/>
              </a:ext>
            </a:extLst>
          </p:cNvPr>
          <p:cNvSpPr txBox="1"/>
          <p:nvPr/>
        </p:nvSpPr>
        <p:spPr>
          <a:xfrm>
            <a:off x="2304242" y="5722607"/>
            <a:ext cx="1855308"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(Pathos, 2017)</a:t>
            </a:r>
          </a:p>
        </p:txBody>
      </p:sp>
      <p:sp>
        <p:nvSpPr>
          <p:cNvPr id="6" name="TextBox 7">
            <a:extLst>
              <a:ext uri="{FF2B5EF4-FFF2-40B4-BE49-F238E27FC236}">
                <a16:creationId xmlns:a16="http://schemas.microsoft.com/office/drawing/2014/main" id="{26E892BF-F111-4EE1-B7F5-BE4986D6723E}"/>
              </a:ext>
            </a:extLst>
          </p:cNvPr>
          <p:cNvSpPr txBox="1"/>
          <p:nvPr/>
        </p:nvSpPr>
        <p:spPr>
          <a:xfrm>
            <a:off x="6081363" y="1140430"/>
            <a:ext cx="6110633" cy="7017306"/>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In the Victorian times, those in power formed a piece of legislation entitled </a:t>
            </a:r>
            <a:r>
              <a:rPr lang="en-GB" sz="1800" b="1" i="1" u="none" strike="noStrike" kern="1200" cap="none" spc="0" baseline="0">
                <a:solidFill>
                  <a:srgbClr val="A6A6A6"/>
                </a:solidFill>
                <a:uFillTx/>
                <a:latin typeface="Calibri"/>
              </a:rPr>
              <a:t>‘The Poor Law’ </a:t>
            </a:r>
            <a:r>
              <a:rPr lang="en-GB" sz="1800" b="0" i="0" u="none" strike="noStrike" kern="0" cap="none" spc="0" baseline="0">
                <a:solidFill>
                  <a:srgbClr val="FFFFFF"/>
                </a:solidFill>
                <a:uFillTx/>
                <a:latin typeface="Calibri"/>
              </a:rPr>
              <a:t>(National Achieves, no date) </a:t>
            </a:r>
            <a:endParaRPr lang="en-GB" sz="1800" b="0" i="0" u="none" strike="noStrike" kern="1200" cap="none" spc="0" baseline="0">
              <a:solidFill>
                <a:srgbClr val="FFFFFF"/>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It was introduced in 1834 (National Achieves, no date) </a:t>
            </a:r>
          </a:p>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The provision was designed as a procedure to relieve poverty (National Achieves, no date) </a:t>
            </a:r>
          </a:p>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The Poor Law (1834) allowed poor people to work in a workhouse to receive an income (National Achieves, no date) </a:t>
            </a:r>
          </a:p>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The law aimed to support a individual to obtain their ‘basic needs’ they include food, water, shelter and warmth. </a:t>
            </a:r>
          </a:p>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The law promoted two types of relief;</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457200" marR="0" lvl="0" indent="-457200" algn="l" defTabSz="4572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1" i="1" u="none" strike="noStrike" kern="1200" cap="none" spc="0" baseline="0">
                <a:solidFill>
                  <a:srgbClr val="7F7F7F"/>
                </a:solidFill>
                <a:uFillTx/>
                <a:latin typeface="Calibri"/>
              </a:rPr>
              <a:t>Workhouse</a:t>
            </a:r>
            <a:r>
              <a:rPr lang="en-GB" sz="1800" b="0" i="0" u="none" strike="noStrike" kern="1200" cap="none" spc="0" baseline="0">
                <a:solidFill>
                  <a:srgbClr val="FFFFFF"/>
                </a:solidFill>
                <a:uFillTx/>
                <a:latin typeface="Calibri"/>
              </a:rPr>
              <a:t> – money was dependant on the labour the individual completed at the workhouse. (Clark, et al… 2005. p27)</a:t>
            </a:r>
          </a:p>
          <a:p>
            <a:pPr marL="457200" marR="0" lvl="0" indent="-457200" algn="l" defTabSz="457200" rtl="0" fontAlgn="auto" hangingPunct="1">
              <a:lnSpc>
                <a:spcPct val="100000"/>
              </a:lnSpc>
              <a:spcBef>
                <a:spcPts val="0"/>
              </a:spcBef>
              <a:spcAft>
                <a:spcPts val="0"/>
              </a:spcAft>
              <a:buSzPct val="100000"/>
              <a:buFont typeface="Calibri Light"/>
              <a:buAutoNum type="arabicPeriod"/>
              <a:tabLst/>
              <a:defRPr sz="1800" b="0" i="0" u="none" strike="noStrike" kern="0" cap="none" spc="0" baseline="0">
                <a:solidFill>
                  <a:srgbClr val="000000"/>
                </a:solidFill>
                <a:uFillTx/>
              </a:defRPr>
            </a:pPr>
            <a:r>
              <a:rPr lang="en-GB" sz="1800" b="1" i="1" u="none" strike="noStrike" kern="1200" cap="none" spc="0" baseline="0">
                <a:solidFill>
                  <a:srgbClr val="7F7F7F"/>
                </a:solidFill>
                <a:uFillTx/>
                <a:latin typeface="Calibri"/>
              </a:rPr>
              <a:t>Outdoor</a:t>
            </a:r>
            <a:r>
              <a:rPr lang="en-GB" sz="1800" b="0" i="0" u="none" strike="noStrike" kern="1200" cap="none" spc="0" baseline="0">
                <a:solidFill>
                  <a:srgbClr val="7F7F7F"/>
                </a:solidFill>
                <a:uFillTx/>
                <a:latin typeface="Calibri"/>
              </a:rPr>
              <a:t> </a:t>
            </a:r>
            <a:r>
              <a:rPr lang="en-GB" sz="1800" b="0" i="0" u="none" strike="noStrike" kern="1200" cap="none" spc="0" baseline="0">
                <a:solidFill>
                  <a:srgbClr val="FFFFFF"/>
                </a:solidFill>
                <a:uFillTx/>
                <a:latin typeface="Calibri"/>
              </a:rPr>
              <a:t>– people who had the outdoor provision did not have to complete any form of physical labour. Individuals received payment that can be compared to the benefits system. (Clark, et al… 2005. p27)</a:t>
            </a:r>
          </a:p>
          <a:p>
            <a:pPr marL="285750" marR="0" lvl="0" indent="-285750" algn="r"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r"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r"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r"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a:p>
            <a:pPr marL="285750" marR="0" lvl="0" indent="-285750" algn="l" defTabSz="457200" rtl="0" fontAlgn="auto" hangingPunct="1">
              <a:lnSpc>
                <a:spcPct val="100000"/>
              </a:lnSpc>
              <a:spcBef>
                <a:spcPts val="0"/>
              </a:spcBef>
              <a:spcAft>
                <a:spcPts val="0"/>
              </a:spcAft>
              <a:buSzPct val="100000"/>
              <a:buFont typeface="Wingdings" pitchFamily="2"/>
              <a:buChar char="q"/>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name="Slide1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B2503-6073-43D0-B777-931044DF8CE8}"/>
              </a:ext>
            </a:extLst>
          </p:cNvPr>
          <p:cNvSpPr txBox="1">
            <a:spLocks noGrp="1"/>
          </p:cNvSpPr>
          <p:nvPr>
            <p:ph type="title"/>
          </p:nvPr>
        </p:nvSpPr>
        <p:spPr>
          <a:xfrm>
            <a:off x="725658" y="-127238"/>
            <a:ext cx="10515600" cy="999439"/>
          </a:xfrm>
        </p:spPr>
        <p:txBody>
          <a:bodyPr anchorCtr="1"/>
          <a:lstStyle/>
          <a:p>
            <a:pPr lvl="0" algn="ctr"/>
            <a:r>
              <a:rPr lang="en-GB" sz="3600" b="1" u="sng">
                <a:solidFill>
                  <a:srgbClr val="A6A6A6"/>
                </a:solidFill>
                <a:latin typeface="Calibri Body"/>
              </a:rPr>
              <a:t>British Class System</a:t>
            </a:r>
          </a:p>
        </p:txBody>
      </p:sp>
      <p:pic>
        <p:nvPicPr>
          <p:cNvPr id="3" name="Picture 3">
            <a:extLst>
              <a:ext uri="{FF2B5EF4-FFF2-40B4-BE49-F238E27FC236}">
                <a16:creationId xmlns:a16="http://schemas.microsoft.com/office/drawing/2014/main" id="{683C6801-FC0A-45DF-A71E-9C9CA82A6348}"/>
              </a:ext>
            </a:extLst>
          </p:cNvPr>
          <p:cNvPicPr>
            <a:picLocks noChangeAspect="1"/>
          </p:cNvPicPr>
          <p:nvPr/>
        </p:nvPicPr>
        <p:blipFill>
          <a:blip r:embed="rId2"/>
          <a:srcRect l="14872" t="9390" r="14461" b="7696"/>
          <a:stretch>
            <a:fillRect/>
          </a:stretch>
        </p:blipFill>
        <p:spPr>
          <a:xfrm>
            <a:off x="1671715" y="872200"/>
            <a:ext cx="8623496" cy="5683343"/>
          </a:xfrm>
          <a:prstGeom prst="rect">
            <a:avLst/>
          </a:prstGeom>
          <a:noFill/>
          <a:ln cap="flat">
            <a:noFill/>
          </a:ln>
        </p:spPr>
      </p:pic>
      <p:sp>
        <p:nvSpPr>
          <p:cNvPr id="4" name="TextBox 4">
            <a:extLst>
              <a:ext uri="{FF2B5EF4-FFF2-40B4-BE49-F238E27FC236}">
                <a16:creationId xmlns:a16="http://schemas.microsoft.com/office/drawing/2014/main" id="{D37E498A-3AA2-48A0-B707-717E19B01E21}"/>
              </a:ext>
            </a:extLst>
          </p:cNvPr>
          <p:cNvSpPr txBox="1"/>
          <p:nvPr/>
        </p:nvSpPr>
        <p:spPr>
          <a:xfrm rot="16200004">
            <a:off x="9678457" y="3120554"/>
            <a:ext cx="168365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(BBC, 2018)</a:t>
            </a:r>
          </a:p>
        </p:txBody>
      </p:sp>
    </p:spTree>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78B5C-A228-40D9-BE99-D3AA113BDE98}"/>
              </a:ext>
            </a:extLst>
          </p:cNvPr>
          <p:cNvSpPr txBox="1">
            <a:spLocks noGrp="1"/>
          </p:cNvSpPr>
          <p:nvPr>
            <p:ph type="title"/>
          </p:nvPr>
        </p:nvSpPr>
        <p:spPr>
          <a:xfrm>
            <a:off x="838203" y="0"/>
            <a:ext cx="10515600" cy="840827"/>
          </a:xfrm>
        </p:spPr>
        <p:txBody>
          <a:bodyPr anchorCtr="1"/>
          <a:lstStyle/>
          <a:p>
            <a:pPr lvl="0" algn="ctr"/>
            <a:r>
              <a:rPr lang="en-GB" sz="3600" b="1" u="sng">
                <a:solidFill>
                  <a:srgbClr val="7F7F7F"/>
                </a:solidFill>
                <a:latin typeface="Calibri Body"/>
              </a:rPr>
              <a:t>What is Antagonism?</a:t>
            </a:r>
          </a:p>
        </p:txBody>
      </p:sp>
      <p:pic>
        <p:nvPicPr>
          <p:cNvPr id="3" name="Content Placeholder 4">
            <a:extLst>
              <a:ext uri="{FF2B5EF4-FFF2-40B4-BE49-F238E27FC236}">
                <a16:creationId xmlns:a16="http://schemas.microsoft.com/office/drawing/2014/main" id="{662208D1-44A3-48CA-B8DC-A793FDA44A36}"/>
              </a:ext>
            </a:extLst>
          </p:cNvPr>
          <p:cNvPicPr>
            <a:picLocks noGrp="1" noChangeAspect="1"/>
          </p:cNvPicPr>
          <p:nvPr>
            <p:ph idx="1"/>
          </p:nvPr>
        </p:nvPicPr>
        <p:blipFill>
          <a:blip r:embed="rId2"/>
          <a:stretch>
            <a:fillRect/>
          </a:stretch>
        </p:blipFill>
        <p:spPr>
          <a:xfrm>
            <a:off x="132551" y="1850206"/>
            <a:ext cx="5430091" cy="3875227"/>
          </a:xfrm>
          <a:solidFill>
            <a:srgbClr val="EDEDED"/>
          </a:solidFill>
        </p:spPr>
      </p:pic>
      <p:sp>
        <p:nvSpPr>
          <p:cNvPr id="4" name="TextBox 5">
            <a:extLst>
              <a:ext uri="{FF2B5EF4-FFF2-40B4-BE49-F238E27FC236}">
                <a16:creationId xmlns:a16="http://schemas.microsoft.com/office/drawing/2014/main" id="{75D8E7AF-40B5-42AB-85D1-10AA5C2B62B2}"/>
              </a:ext>
            </a:extLst>
          </p:cNvPr>
          <p:cNvSpPr txBox="1"/>
          <p:nvPr/>
        </p:nvSpPr>
        <p:spPr>
          <a:xfrm>
            <a:off x="1966828" y="1480870"/>
            <a:ext cx="2146855"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alibri"/>
              </a:rPr>
              <a:t>(Clipart Best, 2018)</a:t>
            </a:r>
          </a:p>
        </p:txBody>
      </p:sp>
      <p:graphicFrame>
        <p:nvGraphicFramePr>
          <p:cNvPr id="5" name="Table 9">
            <a:extLst>
              <a:ext uri="{FF2B5EF4-FFF2-40B4-BE49-F238E27FC236}">
                <a16:creationId xmlns:a16="http://schemas.microsoft.com/office/drawing/2014/main" id="{0BBA5357-2E20-40DF-BBA8-52EF43DFD36A}"/>
              </a:ext>
            </a:extLst>
          </p:cNvPr>
          <p:cNvGraphicFramePr>
            <a:graphicFrameLocks noGrp="1"/>
          </p:cNvGraphicFramePr>
          <p:nvPr/>
        </p:nvGraphicFramePr>
        <p:xfrm>
          <a:off x="6096003" y="1083216"/>
          <a:ext cx="5430090" cy="5106575"/>
        </p:xfrm>
        <a:graphic>
          <a:graphicData uri="http://schemas.openxmlformats.org/drawingml/2006/table">
            <a:tbl>
              <a:tblPr firstRow="1" bandRow="1">
                <a:effectLst/>
                <a:tableStyleId>{306799F8-075E-4A3A-A7F6-7FBC6576F1A4}</a:tableStyleId>
              </a:tblPr>
              <a:tblGrid>
                <a:gridCol w="2715045">
                  <a:extLst>
                    <a:ext uri="{9D8B030D-6E8A-4147-A177-3AD203B41FA5}">
                      <a16:colId xmlns:a16="http://schemas.microsoft.com/office/drawing/2014/main" val="3052564434"/>
                    </a:ext>
                  </a:extLst>
                </a:gridCol>
                <a:gridCol w="2715045">
                  <a:extLst>
                    <a:ext uri="{9D8B030D-6E8A-4147-A177-3AD203B41FA5}">
                      <a16:colId xmlns:a16="http://schemas.microsoft.com/office/drawing/2014/main" val="3676632082"/>
                    </a:ext>
                  </a:extLst>
                </a:gridCol>
              </a:tblGrid>
              <a:tr h="452408">
                <a:tc>
                  <a:txBody>
                    <a:bodyPr/>
                    <a:lstStyle/>
                    <a:p>
                      <a:pPr lvl="0" algn="ctr"/>
                      <a:r>
                        <a:rPr lang="en-GB" b="1">
                          <a:solidFill>
                            <a:srgbClr val="000000"/>
                          </a:solidFill>
                        </a:rPr>
                        <a:t>General Definition </a:t>
                      </a:r>
                    </a:p>
                  </a:txBody>
                  <a:tcPr>
                    <a:solidFill>
                      <a:srgbClr val="7F7F7F"/>
                    </a:solidFill>
                  </a:tcPr>
                </a:tc>
                <a:tc>
                  <a:txBody>
                    <a:bodyPr/>
                    <a:lstStyle/>
                    <a:p>
                      <a:pPr lvl="0" algn="ctr"/>
                      <a:r>
                        <a:rPr lang="en-GB" b="1">
                          <a:solidFill>
                            <a:srgbClr val="000000"/>
                          </a:solidFill>
                        </a:rPr>
                        <a:t>Marxism Definition </a:t>
                      </a:r>
                    </a:p>
                  </a:txBody>
                  <a:tcPr>
                    <a:solidFill>
                      <a:srgbClr val="7F7F7F"/>
                    </a:solidFill>
                  </a:tcPr>
                </a:tc>
                <a:extLst>
                  <a:ext uri="{0D108BD9-81ED-4DB2-BD59-A6C34878D82A}">
                    <a16:rowId xmlns:a16="http://schemas.microsoft.com/office/drawing/2014/main" val="2349321259"/>
                  </a:ext>
                </a:extLst>
              </a:tr>
              <a:tr h="4654167">
                <a:tc>
                  <a:txBody>
                    <a:bodyPr/>
                    <a:lstStyle/>
                    <a:p>
                      <a:pPr lvl="0"/>
                      <a:endParaRPr lang="en-GB"/>
                    </a:p>
                    <a:p>
                      <a:pPr lvl="0"/>
                      <a:r>
                        <a:rPr lang="en-GB" sz="2000">
                          <a:solidFill>
                            <a:srgbClr val="FFFFFF"/>
                          </a:solidFill>
                        </a:rPr>
                        <a:t>The Cambridge Dictionary (no date) refers to the term ‘Antagonism’ as </a:t>
                      </a:r>
                    </a:p>
                    <a:p>
                      <a:pPr lvl="0"/>
                      <a:endParaRPr lang="en-GB" sz="2000">
                        <a:solidFill>
                          <a:srgbClr val="FFFFFF"/>
                        </a:solidFill>
                      </a:endParaRPr>
                    </a:p>
                    <a:p>
                      <a:pPr lvl="0"/>
                      <a:r>
                        <a:rPr lang="en-GB" sz="2000" b="1" i="1">
                          <a:solidFill>
                            <a:srgbClr val="181717"/>
                          </a:solidFill>
                        </a:rPr>
                        <a:t>‘hate, extreme unfriendliness, or active opposition to someone’ (Cambridge Dictionary, no date)</a:t>
                      </a:r>
                    </a:p>
                  </a:txBody>
                  <a:tcPr>
                    <a:solidFill>
                      <a:srgbClr val="7F7F7F"/>
                    </a:solidFill>
                  </a:tcPr>
                </a:tc>
                <a:tc>
                  <a:txBody>
                    <a:bodyPr/>
                    <a:lstStyle/>
                    <a:p>
                      <a:pPr lvl="0"/>
                      <a:r>
                        <a:rPr lang="en-GB" sz="2000"/>
                        <a:t>From a Marxist perspective, Rius (1994)  defines Antagonism as the conflict between the </a:t>
                      </a:r>
                      <a:r>
                        <a:rPr lang="en-GB" sz="2000" b="1" i="1" u="sng">
                          <a:solidFill>
                            <a:srgbClr val="D6DCE5"/>
                          </a:solidFill>
                        </a:rPr>
                        <a:t>bourgeoisie</a:t>
                      </a:r>
                      <a:r>
                        <a:rPr lang="en-GB" sz="2000"/>
                        <a:t> and the </a:t>
                      </a:r>
                      <a:r>
                        <a:rPr lang="en-GB" sz="2000" b="1" i="1" u="sng">
                          <a:solidFill>
                            <a:srgbClr val="D6DCE5"/>
                          </a:solidFill>
                        </a:rPr>
                        <a:t>proletariat.  </a:t>
                      </a:r>
                      <a:r>
                        <a:rPr lang="en-GB" sz="2000" i="0">
                          <a:solidFill>
                            <a:srgbClr val="FFFFFF"/>
                          </a:solidFill>
                        </a:rPr>
                        <a:t>Additionally, they state that it is;</a:t>
                      </a:r>
                      <a:endParaRPr lang="en-GB" sz="2000"/>
                    </a:p>
                    <a:p>
                      <a:pPr lvl="0"/>
                      <a:r>
                        <a:rPr lang="en-GB" sz="2000" b="1" i="1">
                          <a:solidFill>
                            <a:srgbClr val="000000"/>
                          </a:solidFill>
                        </a:rPr>
                        <a:t>‘…An irreconcilable contradiction which is resolved by violence’ (Rius, 1994 p113).</a:t>
                      </a:r>
                      <a:endParaRPr lang="en-GB" sz="2000" b="1" i="1">
                        <a:solidFill>
                          <a:srgbClr val="FFFFFF"/>
                        </a:solidFill>
                      </a:endParaRPr>
                    </a:p>
                  </a:txBody>
                  <a:tcPr>
                    <a:solidFill>
                      <a:srgbClr val="7F7F7F"/>
                    </a:solidFill>
                  </a:tcPr>
                </a:tc>
                <a:extLst>
                  <a:ext uri="{0D108BD9-81ED-4DB2-BD59-A6C34878D82A}">
                    <a16:rowId xmlns:a16="http://schemas.microsoft.com/office/drawing/2014/main" val="3721442910"/>
                  </a:ext>
                </a:extLst>
              </a:tr>
            </a:tbl>
          </a:graphicData>
        </a:graphic>
      </p:graphicFrame>
    </p:spTree>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D0324-2430-46B6-840E-DB9B87927159}"/>
              </a:ext>
            </a:extLst>
          </p:cNvPr>
          <p:cNvSpPr txBox="1">
            <a:spLocks noGrp="1"/>
          </p:cNvSpPr>
          <p:nvPr>
            <p:ph type="title"/>
          </p:nvPr>
        </p:nvSpPr>
        <p:spPr>
          <a:xfrm>
            <a:off x="838203" y="0"/>
            <a:ext cx="10515600" cy="787810"/>
          </a:xfrm>
        </p:spPr>
        <p:txBody>
          <a:bodyPr anchorCtr="1"/>
          <a:lstStyle/>
          <a:p>
            <a:pPr lvl="0" algn="ctr"/>
            <a:r>
              <a:rPr lang="en-GB" sz="3600" b="1" u="sng">
                <a:solidFill>
                  <a:srgbClr val="7F7F7F"/>
                </a:solidFill>
                <a:latin typeface="Calibri Body"/>
              </a:rPr>
              <a:t>Conclusion </a:t>
            </a:r>
          </a:p>
        </p:txBody>
      </p:sp>
      <p:sp>
        <p:nvSpPr>
          <p:cNvPr id="3" name="Content Placeholder 4">
            <a:extLst>
              <a:ext uri="{FF2B5EF4-FFF2-40B4-BE49-F238E27FC236}">
                <a16:creationId xmlns:a16="http://schemas.microsoft.com/office/drawing/2014/main" id="{C539D8C5-C72A-4B88-A414-AAAD6D7646FD}"/>
              </a:ext>
            </a:extLst>
          </p:cNvPr>
          <p:cNvSpPr txBox="1">
            <a:spLocks noGrp="1"/>
          </p:cNvSpPr>
          <p:nvPr>
            <p:ph idx="1"/>
          </p:nvPr>
        </p:nvSpPr>
        <p:spPr>
          <a:xfrm>
            <a:off x="225079" y="787810"/>
            <a:ext cx="7205197" cy="5827379"/>
          </a:xfrm>
        </p:spPr>
        <p:txBody>
          <a:bodyPr/>
          <a:lstStyle/>
          <a:p>
            <a:pPr marL="0" lvl="0" indent="0">
              <a:buNone/>
            </a:pPr>
            <a:r>
              <a:rPr lang="en-GB" sz="2000" dirty="0"/>
              <a:t>Taking into account the content discussed, it is apparent that Marx’s (1883) conflict theory is still valued in modernised society when in comparison to the ninetieth century when the theory was first introduced. </a:t>
            </a:r>
          </a:p>
          <a:p>
            <a:pPr marL="0" lvl="0" indent="0">
              <a:buNone/>
            </a:pPr>
            <a:r>
              <a:rPr lang="en-GB" sz="2000" dirty="0"/>
              <a:t>After exploring the definitions, and acknowledging the differences between </a:t>
            </a:r>
            <a:r>
              <a:rPr lang="en-GB" sz="2000" b="1" i="1" u="sng" dirty="0">
                <a:solidFill>
                  <a:srgbClr val="7F7F7F"/>
                </a:solidFill>
              </a:rPr>
              <a:t>Capitalism</a:t>
            </a:r>
            <a:r>
              <a:rPr lang="en-GB" sz="2000" dirty="0"/>
              <a:t>, </a:t>
            </a:r>
            <a:r>
              <a:rPr lang="en-GB" sz="2000" b="1" i="1" u="sng" dirty="0">
                <a:solidFill>
                  <a:srgbClr val="7F7F7F"/>
                </a:solidFill>
              </a:rPr>
              <a:t>Communism</a:t>
            </a:r>
            <a:r>
              <a:rPr lang="en-GB" sz="2000" dirty="0"/>
              <a:t>, and </a:t>
            </a:r>
            <a:r>
              <a:rPr lang="en-GB" sz="2000" b="1" i="1" u="sng" dirty="0">
                <a:solidFill>
                  <a:srgbClr val="7F7F7F"/>
                </a:solidFill>
              </a:rPr>
              <a:t>Socialism</a:t>
            </a:r>
            <a:r>
              <a:rPr lang="en-GB" sz="2000" dirty="0">
                <a:solidFill>
                  <a:srgbClr val="7F7F7F"/>
                </a:solidFill>
              </a:rPr>
              <a:t> </a:t>
            </a:r>
            <a:r>
              <a:rPr lang="en-GB" sz="2000" dirty="0"/>
              <a:t>it has made me value the concepts that underpin Communism; living in a Capitalist society has an impact on every aspect of an  individual or groups life. (Physical, Intellectual, Emotional and Social) Additionally, it can become detrimental to a person that has poor economic, social and cultural interactions within society. </a:t>
            </a:r>
          </a:p>
          <a:p>
            <a:pPr marL="0" lvl="0" indent="0">
              <a:buNone/>
            </a:pPr>
            <a:r>
              <a:rPr lang="en-GB" sz="2000" dirty="0"/>
              <a:t>Furthermore, in a communist society, they believe in universal equality for instance, a person that has trained to become a Doctor and a person that has gained employment as a cleaner which requires no extensive training, receive identical payment. Ultimately, eliminating social exclusion, poverty, and crime. </a:t>
            </a:r>
          </a:p>
          <a:p>
            <a:pPr marL="0" lvl="0" indent="0">
              <a:buNone/>
            </a:pPr>
            <a:r>
              <a:rPr lang="en-GB" sz="2000" dirty="0"/>
              <a:t>Moreover, within a capitalist societies, the example used is not accepted because their belief focuses on rewards oppose to an individuals purpose. </a:t>
            </a:r>
          </a:p>
          <a:p>
            <a:pPr marL="0" lvl="0" indent="0">
              <a:buNone/>
            </a:pPr>
            <a:endParaRPr lang="en-GB" sz="2000" dirty="0"/>
          </a:p>
          <a:p>
            <a:pPr marL="0" lvl="0" indent="0">
              <a:buNone/>
            </a:pPr>
            <a:endParaRPr lang="en-GB" sz="2400" dirty="0">
              <a:solidFill>
                <a:srgbClr val="7F7F7F"/>
              </a:solidFill>
            </a:endParaRPr>
          </a:p>
        </p:txBody>
      </p:sp>
      <p:pic>
        <p:nvPicPr>
          <p:cNvPr id="4" name="Picture 4" descr="Image result for clapping hands gif">
            <a:extLst>
              <a:ext uri="{FF2B5EF4-FFF2-40B4-BE49-F238E27FC236}">
                <a16:creationId xmlns:a16="http://schemas.microsoft.com/office/drawing/2014/main" id="{34404CD9-9608-413B-9FDA-C06E00D9ECC3}"/>
              </a:ext>
            </a:extLst>
          </p:cNvPr>
          <p:cNvPicPr>
            <a:picLocks noChangeAspect="1"/>
          </p:cNvPicPr>
          <p:nvPr/>
        </p:nvPicPr>
        <p:blipFill>
          <a:blip r:embed="rId2"/>
          <a:srcRect/>
          <a:stretch>
            <a:fillRect/>
          </a:stretch>
        </p:blipFill>
        <p:spPr>
          <a:xfrm>
            <a:off x="7585021" y="1682788"/>
            <a:ext cx="4213079" cy="4037414"/>
          </a:xfrm>
          <a:prstGeom prst="rect">
            <a:avLst/>
          </a:prstGeom>
          <a:noFill/>
          <a:ln cap="flat">
            <a:noFill/>
          </a:ln>
        </p:spPr>
      </p:pic>
      <p:sp>
        <p:nvSpPr>
          <p:cNvPr id="5" name="TextBox 4">
            <a:extLst>
              <a:ext uri="{FF2B5EF4-FFF2-40B4-BE49-F238E27FC236}">
                <a16:creationId xmlns:a16="http://schemas.microsoft.com/office/drawing/2014/main" id="{DFE15CBC-0B5D-48ED-B874-34B635549949}"/>
              </a:ext>
            </a:extLst>
          </p:cNvPr>
          <p:cNvSpPr txBox="1"/>
          <p:nvPr/>
        </p:nvSpPr>
        <p:spPr>
          <a:xfrm>
            <a:off x="8876714" y="5720202"/>
            <a:ext cx="2278966" cy="369332"/>
          </a:xfrm>
          <a:prstGeom prst="rect">
            <a:avLst/>
          </a:prstGeom>
          <a:noFill/>
        </p:spPr>
        <p:txBody>
          <a:bodyPr wrap="square" rtlCol="0">
            <a:spAutoFit/>
          </a:bodyPr>
          <a:lstStyle/>
          <a:p>
            <a:r>
              <a:rPr lang="en-GB" dirty="0">
                <a:solidFill>
                  <a:schemeClr val="bg1"/>
                </a:solidFill>
              </a:rPr>
              <a:t>(Giphy, no date)</a:t>
            </a:r>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AAE98-791A-4C5F-94A7-14231140AD3C}"/>
              </a:ext>
            </a:extLst>
          </p:cNvPr>
          <p:cNvSpPr txBox="1">
            <a:spLocks noGrp="1"/>
          </p:cNvSpPr>
          <p:nvPr>
            <p:ph type="title"/>
          </p:nvPr>
        </p:nvSpPr>
        <p:spPr>
          <a:xfrm>
            <a:off x="347865" y="-758"/>
            <a:ext cx="10515600" cy="681794"/>
          </a:xfrm>
        </p:spPr>
        <p:txBody>
          <a:bodyPr anchorCtr="1"/>
          <a:lstStyle/>
          <a:p>
            <a:pPr lvl="0" algn="ctr"/>
            <a:r>
              <a:rPr lang="en-GB" sz="3200" u="sng">
                <a:solidFill>
                  <a:srgbClr val="7F7F7F"/>
                </a:solidFill>
                <a:latin typeface="Calibri Body"/>
              </a:rPr>
              <a:t>References</a:t>
            </a:r>
            <a:endParaRPr lang="en-GB" u="sng">
              <a:solidFill>
                <a:srgbClr val="7F7F7F"/>
              </a:solidFill>
              <a:latin typeface="Calibri Body"/>
            </a:endParaRPr>
          </a:p>
        </p:txBody>
      </p:sp>
      <p:sp>
        <p:nvSpPr>
          <p:cNvPr id="3" name="Content Placeholder 2">
            <a:extLst>
              <a:ext uri="{FF2B5EF4-FFF2-40B4-BE49-F238E27FC236}">
                <a16:creationId xmlns:a16="http://schemas.microsoft.com/office/drawing/2014/main" id="{2136113E-5409-41E6-BEA2-2DB26F434F1D}"/>
              </a:ext>
            </a:extLst>
          </p:cNvPr>
          <p:cNvSpPr txBox="1">
            <a:spLocks noGrp="1"/>
          </p:cNvSpPr>
          <p:nvPr>
            <p:ph idx="1"/>
          </p:nvPr>
        </p:nvSpPr>
        <p:spPr>
          <a:xfrm>
            <a:off x="172282" y="681035"/>
            <a:ext cx="11741426" cy="5905295"/>
          </a:xfrm>
        </p:spPr>
        <p:txBody>
          <a:bodyPr/>
          <a:lstStyle/>
          <a:p>
            <a:pPr lvl="0"/>
            <a:r>
              <a:rPr lang="en-GB" sz="2000"/>
              <a:t>National Achieves (no date) </a:t>
            </a:r>
            <a:r>
              <a:rPr lang="en-GB" sz="2000" i="1"/>
              <a:t>1834 Poor Law. </a:t>
            </a:r>
            <a:r>
              <a:rPr lang="en-GB" sz="2000"/>
              <a:t>Available at: </a:t>
            </a:r>
            <a:r>
              <a:rPr lang="en-GB" sz="2000">
                <a:hlinkClick r:id="rId2"/>
              </a:rPr>
              <a:t>http://www.nationalarchives.gov.uk/education/resources/1834-poor-law/</a:t>
            </a:r>
            <a:r>
              <a:rPr lang="en-GB" sz="2000"/>
              <a:t> (Accessed on: 02.05.2018).</a:t>
            </a:r>
          </a:p>
          <a:p>
            <a:pPr lvl="0"/>
            <a:r>
              <a:rPr lang="en-GB" sz="2000"/>
              <a:t>Clark, J, Smart, C, and Cochrane, A. (2005) Ideologies of Welfare: From Dreams to Disillusion. London: Royal National Institute of the Blind. </a:t>
            </a:r>
          </a:p>
          <a:p>
            <a:pPr lvl="0"/>
            <a:r>
              <a:rPr lang="en-GB" sz="2000"/>
              <a:t>Rius (1994) Marx for Beginners, Icon Books: Cambridge.</a:t>
            </a:r>
          </a:p>
          <a:p>
            <a:pPr lvl="0"/>
            <a:r>
              <a:rPr lang="en-GB" sz="2000"/>
              <a:t>The Socialist Party of Great Britain (2018) </a:t>
            </a:r>
            <a:r>
              <a:rPr lang="en-GB" sz="2000" i="1"/>
              <a:t>What is Capitalism? </a:t>
            </a:r>
            <a:r>
              <a:rPr lang="en-GB" sz="2000"/>
              <a:t>Available at: </a:t>
            </a:r>
            <a:r>
              <a:rPr lang="en-GB" sz="2000">
                <a:hlinkClick r:id="rId3"/>
              </a:rPr>
              <a:t>https://www.worldsocialism.org/spgb/what-capitalism</a:t>
            </a:r>
            <a:r>
              <a:rPr lang="en-GB" sz="2000"/>
              <a:t> (Accessed on: 02.05.2018).</a:t>
            </a:r>
          </a:p>
          <a:p>
            <a:pPr lvl="0"/>
            <a:r>
              <a:rPr lang="en-GB" sz="2000"/>
              <a:t>Haralambos, M. Holborn, M. (2000) </a:t>
            </a:r>
            <a:r>
              <a:rPr lang="en-GB" sz="2000" i="1"/>
              <a:t>Sociology: Themes and Perspectives.</a:t>
            </a:r>
            <a:r>
              <a:rPr lang="en-GB" sz="2000"/>
              <a:t> Colins: London</a:t>
            </a:r>
          </a:p>
          <a:p>
            <a:pPr lvl="0"/>
            <a:r>
              <a:rPr lang="en-GB" sz="2000"/>
              <a:t>Open Education Sociology Dictionary (2017) </a:t>
            </a:r>
            <a:r>
              <a:rPr lang="en-GB" sz="2000" i="1"/>
              <a:t>Socialism. </a:t>
            </a:r>
            <a:r>
              <a:rPr lang="en-GB" sz="2000"/>
              <a:t>Available at: </a:t>
            </a:r>
            <a:r>
              <a:rPr lang="en-GB" sz="2000">
                <a:hlinkClick r:id="rId4"/>
              </a:rPr>
              <a:t>https://sociologydictionary.org/socialism/</a:t>
            </a:r>
            <a:r>
              <a:rPr lang="en-GB" sz="2000"/>
              <a:t> (Accessed on: 02.05.2018). </a:t>
            </a:r>
          </a:p>
          <a:p>
            <a:pPr lvl="0"/>
            <a:r>
              <a:rPr lang="en-GB" sz="2000"/>
              <a:t>The Social Science and Computing Operative (2018) </a:t>
            </a:r>
            <a:r>
              <a:rPr lang="en-GB" sz="2000" i="1"/>
              <a:t>What is Socialism?</a:t>
            </a:r>
            <a:r>
              <a:rPr lang="en-GB" sz="2000"/>
              <a:t> Available at:  </a:t>
            </a:r>
            <a:r>
              <a:rPr lang="en-GB" sz="2000">
                <a:hlinkClick r:id="rId5"/>
              </a:rPr>
              <a:t>https://www.ssc.wisc.edu/~wright/621lecture27-2008.pdf</a:t>
            </a:r>
            <a:r>
              <a:rPr lang="en-GB" sz="2000"/>
              <a:t> (Accessed on: 02.05.2018).</a:t>
            </a:r>
          </a:p>
          <a:p>
            <a:pPr lvl="0"/>
            <a:r>
              <a:rPr lang="en-GB" sz="2000"/>
              <a:t>Cambridge University Press (2018) </a:t>
            </a:r>
            <a:r>
              <a:rPr lang="en-GB" sz="2000" i="1"/>
              <a:t>Antagonism. </a:t>
            </a:r>
            <a:r>
              <a:rPr lang="en-GB" sz="2000"/>
              <a:t>Available at: </a:t>
            </a:r>
            <a:r>
              <a:rPr lang="en-GB" sz="2000">
                <a:hlinkClick r:id="rId6"/>
              </a:rPr>
              <a:t>https://dictionary.cambridge.org/dictionary/english/antagonist</a:t>
            </a:r>
            <a:r>
              <a:rPr lang="en-GB" sz="2000"/>
              <a:t> (Accessed on: 03.05.2018).</a:t>
            </a:r>
          </a:p>
          <a:p>
            <a:pPr lvl="0"/>
            <a:r>
              <a:rPr lang="en-GB" sz="2000"/>
              <a:t>BBC (2018) </a:t>
            </a:r>
            <a:r>
              <a:rPr lang="en-GB" sz="2000" i="1"/>
              <a:t>The Great British Class Calculator: What Class are you? </a:t>
            </a:r>
            <a:r>
              <a:rPr lang="en-GB" sz="2000"/>
              <a:t>Available at: </a:t>
            </a:r>
            <a:r>
              <a:rPr lang="en-GB" sz="2000">
                <a:hlinkClick r:id="rId7"/>
              </a:rPr>
              <a:t>http://www.bbc.co.uk/news/magazine-22000973</a:t>
            </a:r>
            <a:r>
              <a:rPr lang="en-GB" sz="2000"/>
              <a:t> (Accessed on: 03.05.2018). </a:t>
            </a:r>
          </a:p>
          <a:p>
            <a:pPr lvl="0"/>
            <a:endParaRPr lang="en-GB" sz="2000"/>
          </a:p>
          <a:p>
            <a:pPr lvl="0"/>
            <a:endParaRPr lang="en-GB" sz="20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88544-F907-435D-8C01-661EA4F1EF06}"/>
              </a:ext>
            </a:extLst>
          </p:cNvPr>
          <p:cNvSpPr txBox="1">
            <a:spLocks noGrp="1"/>
          </p:cNvSpPr>
          <p:nvPr>
            <p:ph type="title"/>
          </p:nvPr>
        </p:nvSpPr>
        <p:spPr>
          <a:xfrm>
            <a:off x="347865" y="-758"/>
            <a:ext cx="10515600" cy="681794"/>
          </a:xfrm>
        </p:spPr>
        <p:txBody>
          <a:bodyPr anchorCtr="1"/>
          <a:lstStyle/>
          <a:p>
            <a:pPr lvl="0" algn="ctr"/>
            <a:r>
              <a:rPr lang="en-GB" sz="3200" u="sng">
                <a:solidFill>
                  <a:srgbClr val="7F7F7F"/>
                </a:solidFill>
              </a:rPr>
              <a:t>References (Images) </a:t>
            </a:r>
          </a:p>
        </p:txBody>
      </p:sp>
      <p:sp>
        <p:nvSpPr>
          <p:cNvPr id="3" name="Content Placeholder 2">
            <a:extLst>
              <a:ext uri="{FF2B5EF4-FFF2-40B4-BE49-F238E27FC236}">
                <a16:creationId xmlns:a16="http://schemas.microsoft.com/office/drawing/2014/main" id="{7C45FF34-F431-4FE9-8BF2-504681ACAC6E}"/>
              </a:ext>
            </a:extLst>
          </p:cNvPr>
          <p:cNvSpPr txBox="1">
            <a:spLocks noGrp="1"/>
          </p:cNvSpPr>
          <p:nvPr>
            <p:ph idx="1"/>
          </p:nvPr>
        </p:nvSpPr>
        <p:spPr>
          <a:xfrm>
            <a:off x="172282" y="681035"/>
            <a:ext cx="11741426" cy="5905295"/>
          </a:xfrm>
        </p:spPr>
        <p:txBody>
          <a:bodyPr/>
          <a:lstStyle/>
          <a:p>
            <a:pPr lvl="0"/>
            <a:r>
              <a:rPr lang="en-GB" sz="2000" dirty="0"/>
              <a:t>Image: </a:t>
            </a:r>
            <a:r>
              <a:rPr lang="en-GB" sz="2000" dirty="0">
                <a:hlinkClick r:id="rId2"/>
              </a:rPr>
              <a:t>https://en.wikipedia.org/wiki/Category:19th-century_journalists</a:t>
            </a:r>
            <a:r>
              <a:rPr lang="en-GB" sz="2000" dirty="0"/>
              <a:t> </a:t>
            </a:r>
          </a:p>
          <a:p>
            <a:pPr lvl="0"/>
            <a:r>
              <a:rPr lang="en-GB" sz="2000" dirty="0"/>
              <a:t>Image: </a:t>
            </a:r>
            <a:r>
              <a:rPr lang="en-GB" sz="2000" dirty="0">
                <a:hlinkClick r:id="rId3"/>
              </a:rPr>
              <a:t>http://www.patheos.com/blogs/johnshore/2014/01/more-love-please-and-ixnay-on-the-pervay/</a:t>
            </a:r>
            <a:r>
              <a:rPr lang="en-GB" sz="2000" dirty="0"/>
              <a:t> </a:t>
            </a:r>
          </a:p>
          <a:p>
            <a:pPr lvl="0"/>
            <a:r>
              <a:rPr lang="en-GB" sz="2000" dirty="0"/>
              <a:t>Image: </a:t>
            </a:r>
            <a:r>
              <a:rPr lang="en-GB" sz="2000" dirty="0">
                <a:hlinkClick r:id="rId4"/>
              </a:rPr>
              <a:t>http://worldartsme.com/images/notepad-clipart-1.jpg</a:t>
            </a:r>
            <a:r>
              <a:rPr lang="en-GB" sz="2000" dirty="0"/>
              <a:t> </a:t>
            </a:r>
          </a:p>
          <a:p>
            <a:pPr lvl="0"/>
            <a:r>
              <a:rPr lang="en-GB" sz="2000" dirty="0"/>
              <a:t>Image: </a:t>
            </a:r>
            <a:r>
              <a:rPr lang="en-GB" sz="2000" dirty="0">
                <a:hlinkClick r:id="rId5"/>
              </a:rPr>
              <a:t>http://www.clipartbest.com/cartoon-people-fighting</a:t>
            </a:r>
            <a:r>
              <a:rPr lang="en-GB" sz="2000" dirty="0"/>
              <a:t> </a:t>
            </a:r>
          </a:p>
          <a:p>
            <a:pPr lvl="0"/>
            <a:r>
              <a:rPr lang="en-GB" sz="2000" dirty="0"/>
              <a:t>Image: </a:t>
            </a:r>
            <a:r>
              <a:rPr lang="en-GB" sz="2000" dirty="0">
                <a:hlinkClick r:id="rId6"/>
              </a:rPr>
              <a:t>https://www.pinterest.co.uk/pin/684124999614830322/?lp=true</a:t>
            </a:r>
            <a:r>
              <a:rPr lang="en-GB" sz="2000" dirty="0"/>
              <a:t> </a:t>
            </a:r>
          </a:p>
          <a:p>
            <a:pPr lvl="0"/>
            <a:r>
              <a:rPr lang="en-GB" sz="2000" dirty="0"/>
              <a:t>Image: </a:t>
            </a:r>
            <a:r>
              <a:rPr lang="en-GB" sz="2000" dirty="0">
                <a:hlinkClick r:id="rId7"/>
              </a:rPr>
              <a:t>https://medium.com/@hellovidya/capitalism-is-threatening-american-values-are-we-paying-attention-6e1408beb5d4</a:t>
            </a:r>
            <a:r>
              <a:rPr lang="en-GB" sz="2000" dirty="0"/>
              <a:t> </a:t>
            </a:r>
          </a:p>
          <a:p>
            <a:pPr lvl="0"/>
            <a:r>
              <a:rPr lang="en-GB" sz="2000" dirty="0"/>
              <a:t>Image: </a:t>
            </a:r>
            <a:r>
              <a:rPr lang="en-GB" sz="2000" dirty="0">
                <a:hlinkClick r:id="rId8"/>
              </a:rPr>
              <a:t>http://www.rationalrevolution.net/special/library/communist_manifesto.htm</a:t>
            </a:r>
            <a:r>
              <a:rPr lang="en-GB" sz="2000" dirty="0"/>
              <a:t> </a:t>
            </a:r>
          </a:p>
          <a:p>
            <a:pPr lvl="0"/>
            <a:r>
              <a:rPr lang="en-GB" sz="2000" dirty="0"/>
              <a:t>Image: </a:t>
            </a:r>
            <a:r>
              <a:rPr lang="en-GB" sz="2000" dirty="0">
                <a:hlinkClick r:id="rId9"/>
              </a:rPr>
              <a:t>http://savingforaliving.com/2018/02/26/capitalism-and-corporation-are-so-bad/</a:t>
            </a:r>
            <a:r>
              <a:rPr lang="en-GB" sz="2000" dirty="0"/>
              <a:t> </a:t>
            </a:r>
          </a:p>
          <a:p>
            <a:pPr lvl="0"/>
            <a:r>
              <a:rPr lang="en-GB" sz="2000" dirty="0"/>
              <a:t>Image: </a:t>
            </a:r>
            <a:r>
              <a:rPr lang="en-GB" sz="2000" dirty="0">
                <a:hlinkClick r:id="rId10"/>
              </a:rPr>
              <a:t>https://giphy.com/search/clapping-hands</a:t>
            </a:r>
            <a:r>
              <a:rPr lang="en-GB" sz="2000" dirty="0"/>
              <a:t> </a:t>
            </a:r>
          </a:p>
          <a:p>
            <a:pPr lvl="0"/>
            <a:endParaRPr lang="en-GB"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Office%20Theme</Template>
  <TotalTime>1272</TotalTime>
  <Words>1537</Words>
  <Application>Microsoft Office PowerPoint</Application>
  <PresentationFormat>Widescreen</PresentationFormat>
  <Paragraphs>112</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Calibri Body</vt:lpstr>
      <vt:lpstr>Calibri heading</vt:lpstr>
      <vt:lpstr>Calibri Light</vt:lpstr>
      <vt:lpstr>Wingdings</vt:lpstr>
      <vt:lpstr>Office Theme</vt:lpstr>
      <vt:lpstr>PowerPoint Presentation</vt:lpstr>
      <vt:lpstr>Contents Page; </vt:lpstr>
      <vt:lpstr>Key Terms</vt:lpstr>
      <vt:lpstr>Key Terms</vt:lpstr>
      <vt:lpstr>Key Terms</vt:lpstr>
      <vt:lpstr>The Evolution of Karl Marx </vt:lpstr>
      <vt:lpstr>The Poor Law</vt:lpstr>
      <vt:lpstr>British Class System</vt:lpstr>
      <vt:lpstr>What is Antagonism?</vt:lpstr>
      <vt:lpstr>Conclusion </vt:lpstr>
      <vt:lpstr>References</vt:lpstr>
      <vt:lpstr>References (Images)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scarlett.dunne@outlook.com</dc:creator>
  <cp:lastModifiedBy>scarlett.dunne@outlook.com</cp:lastModifiedBy>
  <cp:revision>45</cp:revision>
  <dcterms:created xsi:type="dcterms:W3CDTF">2018-05-02T13:59:26Z</dcterms:created>
  <dcterms:modified xsi:type="dcterms:W3CDTF">2018-05-04T09:22:48Z</dcterms:modified>
</cp:coreProperties>
</file>