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70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3" r:id="rId6"/>
    <p:sldId id="264" r:id="rId7"/>
    <p:sldId id="266" r:id="rId8"/>
    <p:sldId id="267" r:id="rId9"/>
    <p:sldId id="268" r:id="rId10"/>
    <p:sldId id="269" r:id="rId11"/>
    <p:sldId id="270" r:id="rId12"/>
    <p:sldId id="262" r:id="rId13"/>
    <p:sldId id="265" r:id="rId14"/>
    <p:sldId id="271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201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8EB92F-4E25-EE48-966E-8E2991E4907A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B13FD-A8EB-274B-9D96-A177DE8F6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647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theatres where the paying public buy their tickets to attend a performance, largely for entertainment purposes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3FD-A8EB-274B-9D96-A177DE8F630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240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widening of access to drama and drama processes can take a variety of forms, not just that of traditional audience, but as active participants in the process of exploring, making, reflecting, witnessing and engaging with drama.  </a:t>
            </a:r>
          </a:p>
          <a:p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3FD-A8EB-274B-9D96-A177DE8F630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057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03/04/20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8079A4-7AA8-4A4F-87E2-7781EC5097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AE5B-B07C-441A-8026-C23A427A74DC}" type="datetime1">
              <a:rPr lang="en-US" smtClean="0"/>
              <a:pPr/>
              <a:t>03/04/20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079A4-7AA8-4A4F-87E2-7781EC5097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FEE089C-A5F5-EB46-82C2-829DAB9562D9}" type="datetimeFigureOut">
              <a:rPr lang="en-US" smtClean="0"/>
              <a:t>03/04/20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81AE1A8-F2FD-0A47-8A37-A93C34B343C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8" r:id="rId8"/>
    <p:sldLayoutId id="2147484079" r:id="rId9"/>
    <p:sldLayoutId id="2147484080" r:id="rId10"/>
    <p:sldLayoutId id="214748408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9.jpg"/><Relationship Id="rId6" Type="http://schemas.openxmlformats.org/officeDocument/2006/relationships/image" Target="../media/image10.jpg"/><Relationship Id="rId7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4" Type="http://schemas.openxmlformats.org/officeDocument/2006/relationships/image" Target="../media/image13.jpg"/><Relationship Id="rId5" Type="http://schemas.openxmlformats.org/officeDocument/2006/relationships/image" Target="../media/image14.jpg"/><Relationship Id="rId6" Type="http://schemas.openxmlformats.org/officeDocument/2006/relationships/image" Target="../media/image15.jpg"/><Relationship Id="rId7" Type="http://schemas.openxmlformats.org/officeDocument/2006/relationships/image" Target="../media/image16.jpg"/><Relationship Id="rId8" Type="http://schemas.openxmlformats.org/officeDocument/2006/relationships/image" Target="../media/image17.jpg"/><Relationship Id="rId9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is Applied Drama?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HPAD4001 Introduction to Applied Drama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21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When did ‘Applied Drama’ become a ‘thing’?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Applied drama is a relatively new term that started getting used in the 1990’s to refer to a growing body of work that refers to drama forms outside of the more traditional setting where one might usually think they belong. </a:t>
            </a:r>
          </a:p>
        </p:txBody>
      </p:sp>
    </p:spTree>
    <p:extLst>
      <p:ext uri="{BB962C8B-B14F-4D97-AF65-F5344CB8AC3E}">
        <p14:creationId xmlns:p14="http://schemas.microsoft.com/office/powerpoint/2010/main" val="262267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01867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do I mean by traditional settings?</a:t>
            </a:r>
            <a:endParaRPr lang="en-GB" dirty="0"/>
          </a:p>
        </p:txBody>
      </p:sp>
      <p:pic>
        <p:nvPicPr>
          <p:cNvPr id="4" name="Content Placeholder 3" descr="th 2.jpe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5" b="3015"/>
          <a:stretch/>
        </p:blipFill>
        <p:spPr>
          <a:xfrm>
            <a:off x="4425928" y="4523027"/>
            <a:ext cx="4825728" cy="2334973"/>
          </a:xfrm>
        </p:spPr>
      </p:pic>
      <p:pic>
        <p:nvPicPr>
          <p:cNvPr id="5" name="Picture 4" descr="th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5227"/>
            <a:ext cx="4461819" cy="2902773"/>
          </a:xfrm>
          <a:prstGeom prst="rect">
            <a:avLst/>
          </a:prstGeom>
        </p:spPr>
      </p:pic>
      <p:pic>
        <p:nvPicPr>
          <p:cNvPr id="6" name="Picture 5" descr="th 4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691" y="2025451"/>
            <a:ext cx="4356965" cy="2578415"/>
          </a:xfrm>
          <a:prstGeom prst="rect">
            <a:avLst/>
          </a:prstGeom>
        </p:spPr>
      </p:pic>
      <p:pic>
        <p:nvPicPr>
          <p:cNvPr id="7" name="Picture 6" descr="th 3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25451"/>
            <a:ext cx="4894691" cy="257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130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Well</a:t>
            </a:r>
            <a:r>
              <a:rPr lang="mr-IN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Applied Drama CAN happen in these places, BUT it is more likely to happen in UNEXPECTED places and spaces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11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result of this?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is not just for those who can afford to attend</a:t>
            </a:r>
          </a:p>
          <a:p>
            <a:r>
              <a:rPr lang="en-GB" dirty="0" smtClean="0"/>
              <a:t>Or those who are likely to attend because of their socio-economic background</a:t>
            </a:r>
          </a:p>
          <a:p>
            <a:r>
              <a:rPr lang="en-GB" dirty="0" smtClean="0"/>
              <a:t>It is open to all - inclusive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63090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3195089"/>
          </a:xfrm>
        </p:spPr>
        <p:txBody>
          <a:bodyPr>
            <a:normAutofit fontScale="90000"/>
          </a:bodyPr>
          <a:lstStyle/>
          <a:p>
            <a:r>
              <a:rPr lang="en-GB" dirty="0"/>
              <a:t>It also means that people who would normally think that drama or the creative arts was ‘not for them’ are invited to access and participate in creative and dramatic processes. </a:t>
            </a:r>
          </a:p>
        </p:txBody>
      </p:sp>
    </p:spTree>
    <p:extLst>
      <p:ext uri="{BB962C8B-B14F-4D97-AF65-F5344CB8AC3E}">
        <p14:creationId xmlns:p14="http://schemas.microsoft.com/office/powerpoint/2010/main" val="1633234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Intentional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improve the lives of the individuals and communities that take part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3 Key Aspects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5620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Time and Space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Real time, real people &amp; real spaces</a:t>
            </a:r>
          </a:p>
          <a:p>
            <a:r>
              <a:rPr lang="en-GB" dirty="0" smtClean="0"/>
              <a:t>BUT defies the boundaries of time, people and space/place</a:t>
            </a:r>
          </a:p>
          <a:p>
            <a:r>
              <a:rPr lang="en-GB" dirty="0" smtClean="0"/>
              <a:t>A duality of time, space and being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Look up ‘</a:t>
            </a:r>
            <a:r>
              <a:rPr lang="en-GB" dirty="0" err="1" smtClean="0"/>
              <a:t>Metaxis</a:t>
            </a:r>
            <a:r>
              <a:rPr lang="en-GB" dirty="0" smtClean="0"/>
              <a:t>’ (</a:t>
            </a:r>
            <a:r>
              <a:rPr lang="en-GB" dirty="0" err="1" smtClean="0"/>
              <a:t>Boal</a:t>
            </a:r>
            <a:r>
              <a:rPr lang="en-GB" dirty="0" smtClean="0"/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8555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Collaboration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Drama requires us to collaborate with others</a:t>
            </a:r>
          </a:p>
          <a:p>
            <a:r>
              <a:rPr lang="en-GB" dirty="0" smtClean="0"/>
              <a:t>It requires more than one person</a:t>
            </a:r>
          </a:p>
          <a:p>
            <a:r>
              <a:rPr lang="en-GB" dirty="0" smtClean="0"/>
              <a:t>Integral element of communication with another or others</a:t>
            </a:r>
          </a:p>
          <a:p>
            <a:r>
              <a:rPr lang="en-GB" dirty="0" smtClean="0"/>
              <a:t>Communication requires connection</a:t>
            </a:r>
          </a:p>
          <a:p>
            <a:r>
              <a:rPr lang="en-GB" dirty="0" smtClean="0"/>
              <a:t>Connection is essential for human beings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2754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Expressive Art 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enables those who participate to express thoughts, feelings ideas, fears and hopes.</a:t>
            </a:r>
          </a:p>
          <a:p>
            <a:r>
              <a:rPr lang="en-GB" dirty="0" smtClean="0"/>
              <a:t>Applied Drama can use fiction, metaphor or real stories</a:t>
            </a:r>
          </a:p>
          <a:p>
            <a:r>
              <a:rPr lang="en-GB" dirty="0" smtClean="0"/>
              <a:t>Powerful way to have voices heard</a:t>
            </a:r>
          </a:p>
          <a:p>
            <a:r>
              <a:rPr lang="en-GB" dirty="0" smtClean="0"/>
              <a:t>A political and democratic act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575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does Applied Drama look like?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1688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ospit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73" y="108427"/>
            <a:ext cx="3422950" cy="2281967"/>
          </a:xfrm>
          <a:prstGeom prst="rect">
            <a:avLst/>
          </a:prstGeom>
        </p:spPr>
      </p:pic>
      <p:pic>
        <p:nvPicPr>
          <p:cNvPr id="4" name="Picture 3" descr="schoo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54" y="2643990"/>
            <a:ext cx="2902151" cy="1934768"/>
          </a:xfrm>
          <a:prstGeom prst="rect">
            <a:avLst/>
          </a:prstGeom>
        </p:spPr>
      </p:pic>
      <p:pic>
        <p:nvPicPr>
          <p:cNvPr id="5" name="Picture 4" descr="Community Centr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976" y="108427"/>
            <a:ext cx="4295756" cy="2238506"/>
          </a:xfrm>
          <a:prstGeom prst="rect">
            <a:avLst/>
          </a:prstGeom>
        </p:spPr>
      </p:pic>
      <p:pic>
        <p:nvPicPr>
          <p:cNvPr id="6" name="Picture 5" descr="priso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26" y="2550282"/>
            <a:ext cx="3768834" cy="2114999"/>
          </a:xfrm>
          <a:prstGeom prst="rect">
            <a:avLst/>
          </a:prstGeom>
        </p:spPr>
      </p:pic>
      <p:pic>
        <p:nvPicPr>
          <p:cNvPr id="7" name="Picture 6" descr="community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73" y="4792339"/>
            <a:ext cx="3484904" cy="1926255"/>
          </a:xfrm>
          <a:prstGeom prst="rect">
            <a:avLst/>
          </a:prstGeom>
        </p:spPr>
      </p:pic>
      <p:pic>
        <p:nvPicPr>
          <p:cNvPr id="8" name="Picture 7" descr="forest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26" y="5039004"/>
            <a:ext cx="3841139" cy="146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59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risoner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84" y="3180297"/>
            <a:ext cx="2898177" cy="1626403"/>
          </a:xfrm>
          <a:prstGeom prst="rect">
            <a:avLst/>
          </a:prstGeom>
        </p:spPr>
      </p:pic>
      <p:pic>
        <p:nvPicPr>
          <p:cNvPr id="4" name="Picture 3" descr="hijinx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15" y="3180297"/>
            <a:ext cx="3567524" cy="2378349"/>
          </a:xfrm>
          <a:prstGeom prst="rect">
            <a:avLst/>
          </a:prstGeom>
        </p:spPr>
      </p:pic>
      <p:pic>
        <p:nvPicPr>
          <p:cNvPr id="3" name="Picture 2" descr="teenager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319" y="0"/>
            <a:ext cx="4770446" cy="3180297"/>
          </a:xfrm>
          <a:prstGeom prst="rect">
            <a:avLst/>
          </a:prstGeom>
        </p:spPr>
      </p:pic>
      <p:pic>
        <p:nvPicPr>
          <p:cNvPr id="5" name="Picture 4" descr="wheelchair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861" y="3314765"/>
            <a:ext cx="2405808" cy="1603872"/>
          </a:xfrm>
          <a:prstGeom prst="rect">
            <a:avLst/>
          </a:prstGeom>
        </p:spPr>
      </p:pic>
      <p:pic>
        <p:nvPicPr>
          <p:cNvPr id="6" name="Picture 5" descr="carehome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89" y="1989630"/>
            <a:ext cx="2116741" cy="1190667"/>
          </a:xfrm>
          <a:prstGeom prst="rect">
            <a:avLst/>
          </a:prstGeom>
        </p:spPr>
      </p:pic>
      <p:pic>
        <p:nvPicPr>
          <p:cNvPr id="8" name="Picture 7" descr="children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339" y="4918637"/>
            <a:ext cx="4491654" cy="1790976"/>
          </a:xfrm>
          <a:prstGeom prst="rect">
            <a:avLst/>
          </a:prstGeom>
        </p:spPr>
      </p:pic>
      <p:pic>
        <p:nvPicPr>
          <p:cNvPr id="2" name="Picture 1" descr="old_people_dancing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25969" cy="183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9304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Drama or Theatre?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0423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about?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GB" dirty="0" smtClean="0"/>
              <a:t>Your own experiences of applied drama?</a:t>
            </a:r>
          </a:p>
          <a:p>
            <a:pPr marL="45720" indent="0">
              <a:buNone/>
            </a:pPr>
            <a:r>
              <a:rPr lang="en-GB" dirty="0" smtClean="0"/>
              <a:t>Any moments where you could say drama or theatre changed your life for the better?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 smtClean="0"/>
          </a:p>
          <a:p>
            <a:pPr marL="45720" indent="0">
              <a:buNone/>
            </a:pPr>
            <a:r>
              <a:rPr lang="en-GB" dirty="0" smtClean="0"/>
              <a:t>What spaces and places or communities are you interested in working 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403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469</TotalTime>
  <Words>411</Words>
  <Application>Microsoft Macintosh PowerPoint</Application>
  <PresentationFormat>On-screen Show (4:3)</PresentationFormat>
  <Paragraphs>51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Perspective</vt:lpstr>
      <vt:lpstr>What is Applied Drama?</vt:lpstr>
      <vt:lpstr>When did ‘Applied Drama’ become a ‘thing’?</vt:lpstr>
      <vt:lpstr>What do I mean by traditional settings?</vt:lpstr>
      <vt:lpstr>Well…</vt:lpstr>
      <vt:lpstr>What is the result of this?</vt:lpstr>
      <vt:lpstr>It also means that people who would normally think that drama or the creative arts was ‘not for them’ are invited to access and participate in creative and dramatic processes. </vt:lpstr>
      <vt:lpstr>Intentional</vt:lpstr>
      <vt:lpstr>1. Time and Space</vt:lpstr>
      <vt:lpstr>2. Collaboration</vt:lpstr>
      <vt:lpstr>3. Expressive Art Form</vt:lpstr>
      <vt:lpstr>What does Applied Drama look like?</vt:lpstr>
      <vt:lpstr>PowerPoint Presentation</vt:lpstr>
      <vt:lpstr>PowerPoint Presentation</vt:lpstr>
      <vt:lpstr>Drama or Theatre?</vt:lpstr>
      <vt:lpstr>Think about?</vt:lpstr>
    </vt:vector>
  </TitlesOfParts>
  <Company>University of Wales 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Applied Drama?</dc:title>
  <dc:creator>Ali Franks</dc:creator>
  <cp:lastModifiedBy>Ali Franks</cp:lastModifiedBy>
  <cp:revision>12</cp:revision>
  <dcterms:created xsi:type="dcterms:W3CDTF">2020-03-19T09:42:14Z</dcterms:created>
  <dcterms:modified xsi:type="dcterms:W3CDTF">2020-04-03T16:01:32Z</dcterms:modified>
</cp:coreProperties>
</file>