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57" r:id="rId4"/>
    <p:sldId id="258" r:id="rId5"/>
    <p:sldId id="261" r:id="rId6"/>
    <p:sldId id="259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A Griffiths" initials="HAG" lastIdx="1" clrIdx="0">
    <p:extLst>
      <p:ext uri="{19B8F6BF-5375-455C-9EA6-DF929625EA0E}">
        <p15:presenceInfo xmlns:p15="http://schemas.microsoft.com/office/powerpoint/2012/main" userId="S-1-5-21-809251214-2178901256-4152538893-2957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41" d="100"/>
          <a:sy n="41" d="100"/>
        </p:scale>
        <p:origin x="24" y="1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DA804-F47C-404A-A96D-4785E85C5EEE}" type="datetimeFigureOut">
              <a:rPr lang="cy-GB" smtClean="0"/>
              <a:t>22/09/2021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6A662-2AC0-4D52-9FBC-25024103680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6247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helen.a.griffith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teams.microsoft.com/l/meetup-join/19%3ameeting_OGU5YWNjZWEtZWViNy00ZTgwLWJmMGYtMWIxNTQ2NjBjZjU3%40thread.v2/0?context=%7b%22Tid%22%3a%224e0f11f9-046e-4505-9cb8-db2152311e21%22%2c%22Oid%22%3a%22970ac652-efaf-451a-9e9c-3191bf6940a9%22%7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l.wikipedia.org/wiki/Microsoft_Team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33996" y="3405453"/>
            <a:ext cx="11070455" cy="1825096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CYFLWYNIAD I’r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modiwl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priodoleddau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graddedigion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lefel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6: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Prosiect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annibynnol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(ecge6003PC)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introduction to the level 6 graduate attributes module: independent project (ecge6003P)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014" y="673403"/>
            <a:ext cx="2774681" cy="1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BE786-4D04-4ECD-9C02-CE42F6790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6400" y="1880278"/>
            <a:ext cx="12412134" cy="129302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5"/>
                </a:solidFill>
              </a:rPr>
              <a:t>Prosiect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 err="1">
                <a:solidFill>
                  <a:schemeClr val="accent5"/>
                </a:solidFill>
              </a:rPr>
              <a:t>annibynnol</a:t>
            </a:r>
            <a:r>
              <a:rPr lang="en-GB" b="1" dirty="0"/>
              <a:t>/independent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6F8D7-A737-4DD0-A879-306EAB38F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466" y="3017681"/>
            <a:ext cx="10820400" cy="701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5"/>
                </a:solidFill>
              </a:rPr>
              <a:t>40 </a:t>
            </a:r>
            <a:r>
              <a:rPr lang="en-GB" sz="3200" b="1" dirty="0" err="1">
                <a:solidFill>
                  <a:schemeClr val="accent5"/>
                </a:solidFill>
              </a:rPr>
              <a:t>credyd</a:t>
            </a:r>
            <a:r>
              <a:rPr lang="en-GB" sz="3200" b="1" dirty="0">
                <a:solidFill>
                  <a:schemeClr val="accent5"/>
                </a:solidFill>
              </a:rPr>
              <a:t> </a:t>
            </a:r>
            <a:r>
              <a:rPr lang="en-GB" sz="3200" b="1" dirty="0"/>
              <a:t>/ 40 credits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21E0DA-6D17-41EF-B759-35E16568984A}"/>
              </a:ext>
            </a:extLst>
          </p:cNvPr>
          <p:cNvSpPr txBox="1"/>
          <p:nvPr/>
        </p:nvSpPr>
        <p:spPr>
          <a:xfrm>
            <a:off x="1604433" y="4310709"/>
            <a:ext cx="9423400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                            </a:t>
            </a:r>
            <a:r>
              <a:rPr lang="en-GB" sz="3600" b="1" dirty="0"/>
              <a:t>Helen Griffiths</a:t>
            </a:r>
          </a:p>
          <a:p>
            <a:r>
              <a:rPr lang="en-GB" sz="2800" b="1" dirty="0"/>
              <a:t>          </a:t>
            </a:r>
            <a:r>
              <a:rPr lang="en-GB" sz="2800" b="1" dirty="0" err="1">
                <a:solidFill>
                  <a:schemeClr val="accent5"/>
                </a:solidFill>
              </a:rPr>
              <a:t>Arweinydd</a:t>
            </a:r>
            <a:r>
              <a:rPr lang="en-GB" sz="2800" b="1" dirty="0">
                <a:solidFill>
                  <a:schemeClr val="accent5"/>
                </a:solidFill>
              </a:rPr>
              <a:t> y </a:t>
            </a:r>
            <a:r>
              <a:rPr lang="en-GB" sz="2800" b="1" dirty="0" err="1">
                <a:solidFill>
                  <a:schemeClr val="accent5"/>
                </a:solidFill>
              </a:rPr>
              <a:t>Modiwl</a:t>
            </a:r>
            <a:r>
              <a:rPr lang="en-GB" sz="2800" b="1" dirty="0">
                <a:solidFill>
                  <a:schemeClr val="accent5"/>
                </a:solidFill>
              </a:rPr>
              <a:t> </a:t>
            </a:r>
            <a:r>
              <a:rPr lang="en-GB" sz="2800" b="1" dirty="0"/>
              <a:t>/ Module Lead</a:t>
            </a:r>
          </a:p>
          <a:p>
            <a:r>
              <a:rPr lang="en-GB" sz="2800" b="1" dirty="0"/>
              <a:t>                 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  <a:hlinkClick r:id="rId2"/>
              </a:rPr>
              <a:t>helen.a.griffiths@uwtsd.ac.uk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y-GB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75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8E00-0CBB-43E2-86DA-A7BD96F02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2" y="1686561"/>
            <a:ext cx="5537201" cy="4024125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PROSIECT ANNIBYNNOL </a:t>
            </a:r>
            <a:r>
              <a:rPr lang="en-GB" sz="2400" b="1" dirty="0" err="1">
                <a:solidFill>
                  <a:schemeClr val="accent5"/>
                </a:solidFill>
              </a:rPr>
              <a:t>gyda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chefnogaeth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tiwtor</a:t>
            </a:r>
            <a:r>
              <a:rPr lang="en-GB" sz="2400" b="1" dirty="0">
                <a:solidFill>
                  <a:schemeClr val="accent5"/>
                </a:solidFill>
              </a:rPr>
              <a:t>/</a:t>
            </a:r>
            <a:r>
              <a:rPr lang="en-GB" sz="2400" b="1" dirty="0" err="1">
                <a:solidFill>
                  <a:schemeClr val="accent5"/>
                </a:solidFill>
              </a:rPr>
              <a:t>goruchwylydd</a:t>
            </a:r>
            <a:endParaRPr lang="en-GB" sz="2400" b="1" dirty="0">
              <a:solidFill>
                <a:schemeClr val="accent5"/>
              </a:solidFill>
            </a:endParaRPr>
          </a:p>
          <a:p>
            <a:endParaRPr lang="en-GB" sz="2400" b="1" dirty="0">
              <a:solidFill>
                <a:schemeClr val="accent5"/>
              </a:solidFill>
            </a:endParaRPr>
          </a:p>
          <a:p>
            <a:r>
              <a:rPr lang="en-GB" sz="2400" b="1" dirty="0">
                <a:solidFill>
                  <a:schemeClr val="accent5"/>
                </a:solidFill>
              </a:rPr>
              <a:t>WEDI AMSERLENNI AR GYFER BLOC 1 A BLOC 6</a:t>
            </a:r>
          </a:p>
          <a:p>
            <a:r>
              <a:rPr lang="en-GB" sz="2400" b="1" dirty="0">
                <a:solidFill>
                  <a:schemeClr val="accent5"/>
                </a:solidFill>
              </a:rPr>
              <a:t>A BYDD DISGWYL I CHI BARHAU I WEITHIO AR EICH PROSIECT GYDA CHEFNOGAETH EICH GORUCHWYLYDD DRWY GYDOL Y FLWYDDYN</a:t>
            </a:r>
          </a:p>
          <a:p>
            <a:r>
              <a:rPr lang="en-GB" sz="2400" b="1" dirty="0" err="1">
                <a:solidFill>
                  <a:schemeClr val="accent5"/>
                </a:solidFill>
              </a:rPr>
              <a:t>Portffolio</a:t>
            </a:r>
            <a:r>
              <a:rPr lang="en-GB" sz="2400" b="1" dirty="0">
                <a:solidFill>
                  <a:schemeClr val="accent5"/>
                </a:solidFill>
              </a:rPr>
              <a:t> 3 </a:t>
            </a:r>
            <a:r>
              <a:rPr lang="en-GB" sz="2400" b="1" dirty="0" err="1">
                <a:solidFill>
                  <a:schemeClr val="accent5"/>
                </a:solidFill>
              </a:rPr>
              <a:t>elfen</a:t>
            </a:r>
            <a:r>
              <a:rPr lang="en-GB" sz="2400" b="1" dirty="0">
                <a:solidFill>
                  <a:schemeClr val="accent5"/>
                </a:solidFill>
              </a:rPr>
              <a:t> – </a:t>
            </a:r>
            <a:r>
              <a:rPr lang="en-GB" sz="2400" b="1" dirty="0" err="1">
                <a:solidFill>
                  <a:schemeClr val="accent5"/>
                </a:solidFill>
              </a:rPr>
              <a:t>cyfanswm</a:t>
            </a:r>
            <a:r>
              <a:rPr lang="en-GB" sz="2400" b="1" dirty="0">
                <a:solidFill>
                  <a:schemeClr val="accent5"/>
                </a:solidFill>
              </a:rPr>
              <a:t> o 10,000 o </a:t>
            </a:r>
            <a:r>
              <a:rPr lang="en-GB" sz="2400" b="1" dirty="0" err="1">
                <a:solidFill>
                  <a:schemeClr val="accent5"/>
                </a:solidFill>
              </a:rPr>
              <a:t>eiriau</a:t>
            </a:r>
            <a:endParaRPr lang="en-GB" sz="2400" b="1" dirty="0">
              <a:solidFill>
                <a:schemeClr val="accent5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22D583-71CA-4EEE-A4DA-B128EE63E675}"/>
              </a:ext>
            </a:extLst>
          </p:cNvPr>
          <p:cNvSpPr txBox="1">
            <a:spLocks/>
          </p:cNvSpPr>
          <p:nvPr/>
        </p:nvSpPr>
        <p:spPr>
          <a:xfrm>
            <a:off x="6096000" y="1686560"/>
            <a:ext cx="5537201" cy="4866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INDEPENDENT PROJECT with tutor/supervisor support </a:t>
            </a:r>
          </a:p>
          <a:p>
            <a:endParaRPr lang="en-GB" sz="2400" b="1" dirty="0"/>
          </a:p>
          <a:p>
            <a:r>
              <a:rPr lang="en-GB" sz="2400" b="1" dirty="0"/>
              <a:t>TIMETABLED FOR BLOCKS 1 AND 6</a:t>
            </a:r>
          </a:p>
          <a:p>
            <a:r>
              <a:rPr lang="en-GB" sz="2400" b="1" dirty="0"/>
              <a:t>AND YOU WILL BE EXPECTED TO CONTINUE TO WORK ON YOUR PROJECT WITH THE SUPPORT OF YOUR SUPERVISOR THROUGHOUT THE YEAR</a:t>
            </a:r>
          </a:p>
          <a:p>
            <a:r>
              <a:rPr lang="en-GB" sz="2400" b="1" dirty="0"/>
              <a:t>3 element portfolio – total of 10,000 words</a:t>
            </a:r>
            <a:endParaRPr lang="cy-GB" sz="2400" b="1" dirty="0"/>
          </a:p>
        </p:txBody>
      </p:sp>
    </p:spTree>
    <p:extLst>
      <p:ext uri="{BB962C8B-B14F-4D97-AF65-F5344CB8AC3E}">
        <p14:creationId xmlns:p14="http://schemas.microsoft.com/office/powerpoint/2010/main" val="328033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48DD4-6B13-4EDA-ADB1-D5398DBCD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333" y="1103040"/>
            <a:ext cx="10820400" cy="1293028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Eich </a:t>
            </a:r>
            <a:r>
              <a:rPr lang="en-GB" b="1" dirty="0" err="1">
                <a:solidFill>
                  <a:schemeClr val="accent5"/>
                </a:solidFill>
              </a:rPr>
              <a:t>goruchwylydd</a:t>
            </a:r>
            <a:r>
              <a:rPr lang="en-GB" dirty="0"/>
              <a:t>/</a:t>
            </a:r>
            <a:r>
              <a:rPr lang="en-GB" b="1" dirty="0"/>
              <a:t>your supervisor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7A338-6BFA-4A0F-908B-7A5A8B13D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5999" y="2374904"/>
            <a:ext cx="3530600" cy="4024125"/>
          </a:xfrm>
        </p:spPr>
        <p:txBody>
          <a:bodyPr>
            <a:normAutofit/>
          </a:bodyPr>
          <a:lstStyle/>
          <a:p>
            <a:r>
              <a:rPr lang="en-GB" sz="2800" b="1" dirty="0"/>
              <a:t>Laura Hutchings</a:t>
            </a:r>
          </a:p>
          <a:p>
            <a:r>
              <a:rPr lang="cy-GB" sz="2800" dirty="0"/>
              <a:t>Imogen Fish</a:t>
            </a:r>
          </a:p>
          <a:p>
            <a:r>
              <a:rPr lang="cy-GB" sz="2800" dirty="0"/>
              <a:t>Nia Bowen</a:t>
            </a:r>
          </a:p>
          <a:p>
            <a:r>
              <a:rPr lang="cy-GB" sz="2800" dirty="0"/>
              <a:t>Emma Robinson</a:t>
            </a:r>
          </a:p>
          <a:p>
            <a:r>
              <a:rPr lang="cy-GB" sz="2800" dirty="0"/>
              <a:t>Victoria Lee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BC6172-041E-49E6-81B3-452BBCD75518}"/>
              </a:ext>
            </a:extLst>
          </p:cNvPr>
          <p:cNvSpPr txBox="1">
            <a:spLocks/>
          </p:cNvSpPr>
          <p:nvPr/>
        </p:nvSpPr>
        <p:spPr>
          <a:xfrm>
            <a:off x="7264400" y="2370669"/>
            <a:ext cx="3530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Alison Murphy</a:t>
            </a:r>
          </a:p>
          <a:p>
            <a:r>
              <a:rPr lang="en-GB" sz="2800" dirty="0"/>
              <a:t>Issy Thomas</a:t>
            </a:r>
          </a:p>
          <a:p>
            <a:r>
              <a:rPr lang="en-GB" sz="2800" dirty="0"/>
              <a:t>Kathryn Riches</a:t>
            </a:r>
          </a:p>
          <a:p>
            <a:r>
              <a:rPr lang="en-GB" sz="2800" dirty="0"/>
              <a:t>Saffron James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189378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48DD4-6B13-4EDA-ADB1-D5398DBCD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49040"/>
            <a:ext cx="10820400" cy="1293028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Eich </a:t>
            </a:r>
            <a:r>
              <a:rPr lang="en-GB" b="1" dirty="0" err="1">
                <a:solidFill>
                  <a:schemeClr val="accent5"/>
                </a:solidFill>
              </a:rPr>
              <a:t>goruchwylydd</a:t>
            </a:r>
            <a:r>
              <a:rPr lang="en-GB" dirty="0"/>
              <a:t>/</a:t>
            </a:r>
            <a:r>
              <a:rPr lang="en-GB" b="1" dirty="0"/>
              <a:t>your supervisor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7A338-6BFA-4A0F-908B-7A5A8B13D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5998" y="1896533"/>
            <a:ext cx="4250269" cy="4809067"/>
          </a:xfrm>
        </p:spPr>
        <p:txBody>
          <a:bodyPr>
            <a:normAutofit fontScale="92500" lnSpcReduction="10000"/>
          </a:bodyPr>
          <a:lstStyle/>
          <a:p>
            <a:r>
              <a:rPr lang="en-GB" sz="2600" b="1" dirty="0"/>
              <a:t>Ross Phillips</a:t>
            </a:r>
          </a:p>
          <a:p>
            <a:r>
              <a:rPr lang="en-GB" sz="2600" dirty="0"/>
              <a:t>Reema </a:t>
            </a:r>
            <a:r>
              <a:rPr lang="en-GB" sz="2600" dirty="0" err="1"/>
              <a:t>Akther</a:t>
            </a:r>
            <a:r>
              <a:rPr lang="en-GB" sz="2600" dirty="0"/>
              <a:t> Ullah</a:t>
            </a:r>
          </a:p>
          <a:p>
            <a:r>
              <a:rPr lang="en-GB" sz="2600" dirty="0" err="1"/>
              <a:t>Wroud</a:t>
            </a:r>
            <a:r>
              <a:rPr lang="en-GB" sz="2600" dirty="0"/>
              <a:t> Al </a:t>
            </a:r>
            <a:r>
              <a:rPr lang="en-GB" sz="2600" dirty="0" err="1"/>
              <a:t>Roshoq</a:t>
            </a:r>
            <a:endParaRPr lang="en-GB" sz="2600" dirty="0"/>
          </a:p>
          <a:p>
            <a:r>
              <a:rPr lang="en-GB" sz="2600" dirty="0"/>
              <a:t>Rebecca Cornelius</a:t>
            </a:r>
          </a:p>
          <a:p>
            <a:r>
              <a:rPr lang="en-GB" sz="2600" dirty="0"/>
              <a:t>Sinead Cherrington</a:t>
            </a:r>
          </a:p>
          <a:p>
            <a:r>
              <a:rPr lang="en-GB" sz="2600" dirty="0"/>
              <a:t>Luke </a:t>
            </a:r>
            <a:r>
              <a:rPr lang="en-GB" sz="2600" dirty="0" err="1"/>
              <a:t>Reimnitz</a:t>
            </a:r>
            <a:endParaRPr lang="en-GB" sz="2600" dirty="0"/>
          </a:p>
          <a:p>
            <a:r>
              <a:rPr lang="en-GB" sz="2600" dirty="0"/>
              <a:t>Sepal Habib</a:t>
            </a:r>
          </a:p>
          <a:p>
            <a:r>
              <a:rPr lang="en-GB" sz="2600" dirty="0"/>
              <a:t>Tim Leeder</a:t>
            </a:r>
          </a:p>
          <a:p>
            <a:r>
              <a:rPr lang="en-GB" sz="2600" dirty="0"/>
              <a:t>Holly Thomas</a:t>
            </a:r>
          </a:p>
          <a:p>
            <a:r>
              <a:rPr lang="en-GB" sz="2600" dirty="0"/>
              <a:t>Sophie Hughes</a:t>
            </a:r>
          </a:p>
          <a:p>
            <a:r>
              <a:rPr lang="en-GB" sz="2600" dirty="0"/>
              <a:t>Kirsty Lee-Hall</a:t>
            </a:r>
          </a:p>
          <a:p>
            <a:endParaRPr lang="cy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BC6172-041E-49E6-81B3-452BBCD75518}"/>
              </a:ext>
            </a:extLst>
          </p:cNvPr>
          <p:cNvSpPr txBox="1">
            <a:spLocks/>
          </p:cNvSpPr>
          <p:nvPr/>
        </p:nvSpPr>
        <p:spPr>
          <a:xfrm>
            <a:off x="6925733" y="1896533"/>
            <a:ext cx="4580467" cy="48090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Helen Griffiths</a:t>
            </a:r>
          </a:p>
          <a:p>
            <a:r>
              <a:rPr lang="en-GB" sz="2400" dirty="0"/>
              <a:t>Ellie Davies</a:t>
            </a:r>
          </a:p>
          <a:p>
            <a:r>
              <a:rPr lang="en-GB" sz="2400" dirty="0"/>
              <a:t>Carrie Saunders</a:t>
            </a:r>
          </a:p>
          <a:p>
            <a:r>
              <a:rPr lang="en-GB" sz="2400" dirty="0"/>
              <a:t>Isobel Smith</a:t>
            </a:r>
          </a:p>
          <a:p>
            <a:r>
              <a:rPr lang="en-GB" sz="2400" dirty="0"/>
              <a:t>Lauren Jones</a:t>
            </a:r>
          </a:p>
          <a:p>
            <a:r>
              <a:rPr lang="en-GB" sz="2400" dirty="0"/>
              <a:t>Jonathan </a:t>
            </a:r>
            <a:r>
              <a:rPr lang="en-GB" sz="2400" dirty="0" err="1"/>
              <a:t>Cafolla</a:t>
            </a:r>
            <a:r>
              <a:rPr lang="en-GB" sz="2400" dirty="0"/>
              <a:t>-Ward</a:t>
            </a:r>
          </a:p>
          <a:p>
            <a:r>
              <a:rPr lang="en-GB" sz="2400" dirty="0"/>
              <a:t>Hugh Giles</a:t>
            </a:r>
          </a:p>
          <a:p>
            <a:r>
              <a:rPr lang="en-GB" sz="2400" dirty="0"/>
              <a:t>Nicole Thomas</a:t>
            </a:r>
          </a:p>
          <a:p>
            <a:r>
              <a:rPr lang="en-GB" sz="2400" dirty="0"/>
              <a:t>Rachael Morrison</a:t>
            </a:r>
          </a:p>
          <a:p>
            <a:r>
              <a:rPr lang="en-GB" sz="2400" dirty="0"/>
              <a:t>Eleanor Thomas</a:t>
            </a:r>
          </a:p>
          <a:p>
            <a:r>
              <a:rPr lang="en-GB" sz="2400" dirty="0"/>
              <a:t>Niall Roche</a:t>
            </a:r>
          </a:p>
          <a:p>
            <a:r>
              <a:rPr lang="cy-GB" sz="2400" dirty="0"/>
              <a:t>Danielle Evans</a:t>
            </a:r>
          </a:p>
        </p:txBody>
      </p:sp>
    </p:spTree>
    <p:extLst>
      <p:ext uri="{BB962C8B-B14F-4D97-AF65-F5344CB8AC3E}">
        <p14:creationId xmlns:p14="http://schemas.microsoft.com/office/powerpoint/2010/main" val="1636528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BAF7-8355-4EEC-90DD-D0451E93E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Eich </a:t>
            </a:r>
            <a:r>
              <a:rPr lang="en-GB" b="1" dirty="0" err="1">
                <a:solidFill>
                  <a:schemeClr val="accent5"/>
                </a:solidFill>
              </a:rPr>
              <a:t>prosiect</a:t>
            </a:r>
            <a:r>
              <a:rPr lang="en-GB" b="1" dirty="0">
                <a:solidFill>
                  <a:schemeClr val="accent5"/>
                </a:solidFill>
              </a:rPr>
              <a:t> </a:t>
            </a:r>
            <a:r>
              <a:rPr lang="en-GB" b="1" dirty="0"/>
              <a:t>/ your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1F817-322F-439A-AE81-3EE1F32E8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6400" y="2069502"/>
            <a:ext cx="4749799" cy="4024125"/>
          </a:xfrm>
        </p:spPr>
        <p:txBody>
          <a:bodyPr>
            <a:normAutofit/>
          </a:bodyPr>
          <a:lstStyle/>
          <a:p>
            <a:r>
              <a:rPr lang="en-GB" sz="3200" dirty="0"/>
              <a:t>You will choose, design, organise, author, create and share your own research project to add to the academic  knowledge base related to your topic.</a:t>
            </a:r>
            <a:endParaRPr lang="cy-GB" sz="3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A7CADD-2A1C-47D6-A92B-7E7FCE4A5562}"/>
              </a:ext>
            </a:extLst>
          </p:cNvPr>
          <p:cNvSpPr txBox="1">
            <a:spLocks/>
          </p:cNvSpPr>
          <p:nvPr/>
        </p:nvSpPr>
        <p:spPr>
          <a:xfrm>
            <a:off x="956733" y="2044103"/>
            <a:ext cx="5139267" cy="402412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chemeClr val="accent5"/>
                </a:solidFill>
              </a:rPr>
              <a:t>Chi fydd yn </a:t>
            </a:r>
            <a:r>
              <a:rPr lang="en-GB" sz="3200" dirty="0" err="1">
                <a:solidFill>
                  <a:schemeClr val="accent5"/>
                </a:solidFill>
              </a:rPr>
              <a:t>dewis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cynllunio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trefnu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awduro</a:t>
            </a:r>
            <a:r>
              <a:rPr lang="en-GB" sz="3200" dirty="0">
                <a:solidFill>
                  <a:schemeClr val="accent5"/>
                </a:solidFill>
              </a:rPr>
              <a:t>, </a:t>
            </a:r>
            <a:r>
              <a:rPr lang="en-GB" sz="3200" dirty="0" err="1">
                <a:solidFill>
                  <a:schemeClr val="accent5"/>
                </a:solidFill>
              </a:rPr>
              <a:t>creu</a:t>
            </a:r>
            <a:r>
              <a:rPr lang="en-GB" sz="3200" dirty="0">
                <a:solidFill>
                  <a:schemeClr val="accent5"/>
                </a:solidFill>
              </a:rPr>
              <a:t> a </a:t>
            </a:r>
            <a:r>
              <a:rPr lang="en-GB" sz="3200" dirty="0" err="1">
                <a:solidFill>
                  <a:schemeClr val="accent5"/>
                </a:solidFill>
              </a:rPr>
              <a:t>rhannu</a:t>
            </a:r>
            <a:r>
              <a:rPr lang="en-GB" sz="3200" dirty="0">
                <a:solidFill>
                  <a:schemeClr val="accent5"/>
                </a:solidFill>
              </a:rPr>
              <a:t> eich </a:t>
            </a:r>
            <a:r>
              <a:rPr lang="en-GB" sz="3200" dirty="0" err="1">
                <a:solidFill>
                  <a:schemeClr val="accent5"/>
                </a:solidFill>
              </a:rPr>
              <a:t>prosiect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ymchwil</a:t>
            </a:r>
            <a:r>
              <a:rPr lang="en-GB" sz="3200" dirty="0">
                <a:solidFill>
                  <a:schemeClr val="accent5"/>
                </a:solidFill>
              </a:rPr>
              <a:t> eich </a:t>
            </a:r>
            <a:r>
              <a:rPr lang="en-GB" sz="3200" dirty="0" err="1">
                <a:solidFill>
                  <a:schemeClr val="accent5"/>
                </a:solidFill>
              </a:rPr>
              <a:t>hun</a:t>
            </a:r>
            <a:r>
              <a:rPr lang="en-GB" sz="3200" dirty="0">
                <a:solidFill>
                  <a:schemeClr val="accent5"/>
                </a:solidFill>
              </a:rPr>
              <a:t> er </a:t>
            </a:r>
            <a:r>
              <a:rPr lang="en-GB" sz="3200" dirty="0" err="1">
                <a:solidFill>
                  <a:schemeClr val="accent5"/>
                </a:solidFill>
              </a:rPr>
              <a:t>mwyn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ychwanegu</a:t>
            </a:r>
            <a:r>
              <a:rPr lang="en-GB" sz="3200" dirty="0">
                <a:solidFill>
                  <a:schemeClr val="accent5"/>
                </a:solidFill>
              </a:rPr>
              <a:t> at y wybodaeth </a:t>
            </a:r>
            <a:r>
              <a:rPr lang="en-GB" sz="3200" dirty="0" err="1">
                <a:solidFill>
                  <a:schemeClr val="accent5"/>
                </a:solidFill>
              </a:rPr>
              <a:t>academaidd</a:t>
            </a:r>
            <a:r>
              <a:rPr lang="en-GB" sz="3200" dirty="0">
                <a:solidFill>
                  <a:schemeClr val="accent5"/>
                </a:solidFill>
              </a:rPr>
              <a:t> sydd </a:t>
            </a:r>
            <a:r>
              <a:rPr lang="en-GB" sz="3200" dirty="0" err="1">
                <a:solidFill>
                  <a:schemeClr val="accent5"/>
                </a:solidFill>
              </a:rPr>
              <a:t>ar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gael</a:t>
            </a:r>
            <a:r>
              <a:rPr lang="en-GB" sz="3200" dirty="0">
                <a:solidFill>
                  <a:schemeClr val="accent5"/>
                </a:solidFill>
              </a:rPr>
              <a:t> am eich </a:t>
            </a:r>
            <a:r>
              <a:rPr lang="en-GB" sz="3200" dirty="0" err="1">
                <a:solidFill>
                  <a:schemeClr val="accent5"/>
                </a:solidFill>
              </a:rPr>
              <a:t>pwnc</a:t>
            </a:r>
            <a:r>
              <a:rPr lang="en-GB" sz="3200" dirty="0">
                <a:solidFill>
                  <a:schemeClr val="accent5"/>
                </a:solidFill>
              </a:rPr>
              <a:t>.</a:t>
            </a:r>
            <a:endParaRPr lang="cy-GB" sz="32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837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4BB9-B397-436C-BAFC-48EEC7758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6094" y="452593"/>
            <a:ext cx="8610600" cy="1293028"/>
          </a:xfrm>
        </p:spPr>
        <p:txBody>
          <a:bodyPr/>
          <a:lstStyle/>
          <a:p>
            <a:r>
              <a:rPr lang="en-GB" b="1" dirty="0" err="1">
                <a:solidFill>
                  <a:schemeClr val="accent5"/>
                </a:solidFill>
              </a:rPr>
              <a:t>Pynciau</a:t>
            </a:r>
            <a:r>
              <a:rPr lang="en-GB" b="1" dirty="0">
                <a:solidFill>
                  <a:schemeClr val="accent5"/>
                </a:solidFill>
              </a:rPr>
              <a:t>?/</a:t>
            </a:r>
            <a:r>
              <a:rPr lang="en-GB" b="1" dirty="0"/>
              <a:t>topics?</a:t>
            </a:r>
            <a:endParaRPr lang="cy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7A0142-28EF-4233-9979-506A325FD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45812" y="2338486"/>
            <a:ext cx="5099573" cy="339971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E4601B-9461-42D4-AC3E-4207DE7B0C67}"/>
              </a:ext>
            </a:extLst>
          </p:cNvPr>
          <p:cNvSpPr txBox="1"/>
          <p:nvPr/>
        </p:nvSpPr>
        <p:spPr>
          <a:xfrm>
            <a:off x="8427976" y="2217632"/>
            <a:ext cx="2313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Ffocws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clir</a:t>
            </a:r>
            <a:r>
              <a:rPr lang="en-GB" sz="2400" b="1" dirty="0">
                <a:solidFill>
                  <a:schemeClr val="accent5"/>
                </a:solidFill>
              </a:rPr>
              <a:t>? </a:t>
            </a:r>
          </a:p>
          <a:p>
            <a:r>
              <a:rPr lang="en-GB" sz="2400" b="1" dirty="0"/>
              <a:t>Clear focus?</a:t>
            </a:r>
            <a:endParaRPr lang="cy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B63D6A-F7F2-441B-9DF9-687FEA220160}"/>
              </a:ext>
            </a:extLst>
          </p:cNvPr>
          <p:cNvSpPr txBox="1"/>
          <p:nvPr/>
        </p:nvSpPr>
        <p:spPr>
          <a:xfrm>
            <a:off x="633692" y="5276536"/>
            <a:ext cx="3712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Yn </a:t>
            </a:r>
            <a:r>
              <a:rPr lang="en-GB" sz="2400" b="1" dirty="0" err="1">
                <a:solidFill>
                  <a:schemeClr val="accent5"/>
                </a:solidFill>
              </a:rPr>
              <a:t>bosibl</a:t>
            </a:r>
            <a:r>
              <a:rPr lang="en-GB" sz="2400" b="1" dirty="0">
                <a:solidFill>
                  <a:schemeClr val="accent5"/>
                </a:solidFill>
              </a:rPr>
              <a:t> ei </a:t>
            </a:r>
            <a:r>
              <a:rPr lang="en-GB" sz="2400" b="1" dirty="0" err="1">
                <a:solidFill>
                  <a:schemeClr val="accent5"/>
                </a:solidFill>
              </a:rPr>
              <a:t>gyflawni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Manageable?</a:t>
            </a:r>
            <a:endParaRPr lang="cy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DD3498-4CD1-4638-ADE0-8E85ABAE31D0}"/>
              </a:ext>
            </a:extLst>
          </p:cNvPr>
          <p:cNvSpPr txBox="1"/>
          <p:nvPr/>
        </p:nvSpPr>
        <p:spPr>
          <a:xfrm>
            <a:off x="960100" y="3208679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Diddorol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Interesting?</a:t>
            </a:r>
            <a:endParaRPr lang="cy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9F0F0A-EB44-4C8A-A4D9-D253477AA14B}"/>
              </a:ext>
            </a:extLst>
          </p:cNvPr>
          <p:cNvSpPr txBox="1"/>
          <p:nvPr/>
        </p:nvSpPr>
        <p:spPr>
          <a:xfrm>
            <a:off x="7332133" y="4351639"/>
            <a:ext cx="42261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Adnoddau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academaidd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</a:p>
          <a:p>
            <a:r>
              <a:rPr lang="en-GB" sz="2400" b="1" dirty="0" err="1">
                <a:solidFill>
                  <a:schemeClr val="accent5"/>
                </a:solidFill>
              </a:rPr>
              <a:t>ar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gael</a:t>
            </a:r>
            <a:r>
              <a:rPr lang="en-GB" sz="2400" b="1" dirty="0">
                <a:solidFill>
                  <a:schemeClr val="accent5"/>
                </a:solidFill>
              </a:rPr>
              <a:t>? </a:t>
            </a:r>
          </a:p>
          <a:p>
            <a:r>
              <a:rPr lang="en-GB" sz="2400" b="1" dirty="0"/>
              <a:t>Scholarly resources available?</a:t>
            </a:r>
            <a:endParaRPr lang="cy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CBE3AB-ED50-419D-AC6A-57859E592E03}"/>
              </a:ext>
            </a:extLst>
          </p:cNvPr>
          <p:cNvSpPr txBox="1"/>
          <p:nvPr/>
        </p:nvSpPr>
        <p:spPr>
          <a:xfrm>
            <a:off x="1168399" y="1410887"/>
            <a:ext cx="4351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Beth </a:t>
            </a:r>
            <a:r>
              <a:rPr lang="en-GB" sz="2400" b="1" dirty="0" err="1">
                <a:solidFill>
                  <a:schemeClr val="accent5"/>
                </a:solidFill>
              </a:rPr>
              <a:t>rydw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i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eisiau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dysgu</a:t>
            </a:r>
            <a:r>
              <a:rPr lang="en-GB" sz="2400" b="1" dirty="0">
                <a:solidFill>
                  <a:schemeClr val="accent5"/>
                </a:solidFill>
              </a:rPr>
              <a:t>?</a:t>
            </a:r>
          </a:p>
          <a:p>
            <a:r>
              <a:rPr lang="en-GB" sz="2400" b="1" dirty="0"/>
              <a:t>What do I want to learn?</a:t>
            </a:r>
            <a:endParaRPr lang="cy-GB" sz="2400" b="1" dirty="0"/>
          </a:p>
        </p:txBody>
      </p:sp>
    </p:spTree>
    <p:extLst>
      <p:ext uri="{BB962C8B-B14F-4D97-AF65-F5344CB8AC3E}">
        <p14:creationId xmlns:p14="http://schemas.microsoft.com/office/powerpoint/2010/main" val="2028801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0644-E82B-41AE-B433-61C6BE511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Cam </a:t>
            </a:r>
            <a:r>
              <a:rPr lang="en-GB" b="1" dirty="0" err="1">
                <a:solidFill>
                  <a:schemeClr val="accent5"/>
                </a:solidFill>
              </a:rPr>
              <a:t>nesaf</a:t>
            </a:r>
            <a:r>
              <a:rPr lang="en-GB" b="1" dirty="0"/>
              <a:t>/next step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23E3F-D4E0-41DC-AD1E-F94C3AA2B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32" y="2022498"/>
            <a:ext cx="5383567" cy="1915801"/>
          </a:xfrm>
        </p:spPr>
        <p:txBody>
          <a:bodyPr>
            <a:normAutofit lnSpcReduction="10000"/>
          </a:bodyPr>
          <a:lstStyle/>
          <a:p>
            <a:r>
              <a:rPr lang="en-GB" sz="2400" b="1" dirty="0" err="1">
                <a:solidFill>
                  <a:schemeClr val="accent5"/>
                </a:solidFill>
              </a:rPr>
              <a:t>Edrychwch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ar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yr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adnoddau</a:t>
            </a:r>
            <a:r>
              <a:rPr lang="en-GB" sz="2400" b="1" dirty="0">
                <a:solidFill>
                  <a:schemeClr val="accent5"/>
                </a:solidFill>
              </a:rPr>
              <a:t> Moodle</a:t>
            </a:r>
          </a:p>
          <a:p>
            <a:r>
              <a:rPr lang="en-GB" sz="2400" b="1" dirty="0" err="1">
                <a:solidFill>
                  <a:schemeClr val="accent5"/>
                </a:solidFill>
              </a:rPr>
              <a:t>Cyflwyniad</a:t>
            </a:r>
            <a:r>
              <a:rPr lang="en-GB" sz="2400" b="1" dirty="0">
                <a:solidFill>
                  <a:schemeClr val="accent5"/>
                </a:solidFill>
              </a:rPr>
              <a:t> </a:t>
            </a:r>
            <a:r>
              <a:rPr lang="en-GB" sz="2400" b="1" dirty="0" err="1">
                <a:solidFill>
                  <a:schemeClr val="accent5"/>
                </a:solidFill>
              </a:rPr>
              <a:t>llawn</a:t>
            </a:r>
            <a:r>
              <a:rPr lang="en-GB" sz="2400" b="1" dirty="0">
                <a:solidFill>
                  <a:schemeClr val="accent5"/>
                </a:solidFill>
              </a:rPr>
              <a:t> i’r </a:t>
            </a:r>
            <a:r>
              <a:rPr lang="en-GB" sz="2400" b="1" dirty="0" err="1">
                <a:solidFill>
                  <a:schemeClr val="accent5"/>
                </a:solidFill>
              </a:rPr>
              <a:t>modiwl</a:t>
            </a:r>
            <a:endParaRPr lang="en-GB" sz="2400" b="1" dirty="0">
              <a:solidFill>
                <a:schemeClr val="accent5"/>
              </a:solidFill>
            </a:endParaRPr>
          </a:p>
          <a:p>
            <a:pPr marL="457200" lvl="1" indent="0">
              <a:buNone/>
            </a:pPr>
            <a:r>
              <a:rPr lang="en-GB" sz="2400" b="1" i="1" dirty="0" err="1">
                <a:solidFill>
                  <a:schemeClr val="accent5"/>
                </a:solidFill>
              </a:rPr>
              <a:t>Cyfarfod</a:t>
            </a:r>
            <a:r>
              <a:rPr lang="en-GB" sz="2400" b="1" i="1" dirty="0">
                <a:solidFill>
                  <a:schemeClr val="accent5"/>
                </a:solidFill>
              </a:rPr>
              <a:t> TEAMS </a:t>
            </a:r>
            <a:r>
              <a:rPr lang="en-GB" sz="2400" b="1" i="1" dirty="0" err="1">
                <a:solidFill>
                  <a:schemeClr val="accent5"/>
                </a:solidFill>
              </a:rPr>
              <a:t>gyda</a:t>
            </a:r>
            <a:r>
              <a:rPr lang="en-GB" sz="2400" b="1" i="1" dirty="0">
                <a:solidFill>
                  <a:schemeClr val="accent5"/>
                </a:solidFill>
              </a:rPr>
              <a:t> Helen Griffiths 28/09 9:30 – 11:30</a:t>
            </a:r>
          </a:p>
          <a:p>
            <a:endParaRPr lang="cy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EBD1EF-C1D4-42A0-B3D8-4DDF90AA9B1B}"/>
              </a:ext>
            </a:extLst>
          </p:cNvPr>
          <p:cNvSpPr txBox="1">
            <a:spLocks/>
          </p:cNvSpPr>
          <p:nvPr/>
        </p:nvSpPr>
        <p:spPr>
          <a:xfrm>
            <a:off x="6270100" y="1986806"/>
            <a:ext cx="4909598" cy="1987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Look at the Moodle resources</a:t>
            </a:r>
          </a:p>
          <a:p>
            <a:r>
              <a:rPr lang="en-GB" sz="2400" b="1" dirty="0"/>
              <a:t>Full introduction to the module</a:t>
            </a:r>
          </a:p>
          <a:p>
            <a:pPr marL="457200" lvl="1" indent="0">
              <a:buNone/>
            </a:pPr>
            <a:r>
              <a:rPr lang="en-GB" sz="2400" b="1" i="1" dirty="0"/>
              <a:t>TEAMS meeting with Helen    Griffiths 28/09 9:30 – 11:30</a:t>
            </a:r>
          </a:p>
          <a:p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304700-5E60-4956-9BBC-7330461A0B0E}"/>
              </a:ext>
            </a:extLst>
          </p:cNvPr>
          <p:cNvSpPr txBox="1"/>
          <p:nvPr/>
        </p:nvSpPr>
        <p:spPr>
          <a:xfrm>
            <a:off x="1625600" y="4381634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2"/>
              </a:rPr>
              <a:t>https://teams.microsoft.com/l/meetup-join/19%3ameeting_OGU5YWNjZWEtZWViNy00ZTgwLWJmMGYtMWIxNTQ2NjBjZjU3%40thread.v2/0?context=%7b%22Tid%22%3a%224e0f11f9-046e-4505-9cb8-db2152311e21%22%2c%22Oid%22%3a%22970ac652-efaf-451a-9e9c-3191bf6940a9%22%7d</a:t>
            </a:r>
            <a:r>
              <a:rPr lang="cy-GB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D871AF-3EF6-406B-A73E-C7014DB9D2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62402" y="4148775"/>
            <a:ext cx="2136758" cy="198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043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0E19-4B3E-4AA1-8D80-FA23863E1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933" y="1170773"/>
            <a:ext cx="10981267" cy="1293028"/>
          </a:xfrm>
        </p:spPr>
        <p:txBody>
          <a:bodyPr/>
          <a:lstStyle/>
          <a:p>
            <a:r>
              <a:rPr lang="en-GB" b="1" dirty="0">
                <a:solidFill>
                  <a:schemeClr val="accent5"/>
                </a:solidFill>
              </a:rPr>
              <a:t>UNRHYW GWESTIWN? </a:t>
            </a:r>
            <a:r>
              <a:rPr lang="en-GB" b="1" dirty="0"/>
              <a:t>/ ANY QUESTIONS?</a:t>
            </a:r>
            <a:endParaRPr lang="cy-GB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8F0C9A0-3A8A-4F06-89EF-C1832D439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6186" y="2730217"/>
            <a:ext cx="4991947" cy="3327965"/>
          </a:xfrm>
        </p:spPr>
      </p:pic>
    </p:spTree>
    <p:extLst>
      <p:ext uri="{BB962C8B-B14F-4D97-AF65-F5344CB8AC3E}">
        <p14:creationId xmlns:p14="http://schemas.microsoft.com/office/powerpoint/2010/main" val="21466693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415</Words>
  <Application>Microsoft Office PowerPoint</Application>
  <PresentationFormat>Widescreen</PresentationFormat>
  <Paragraphs>74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Vapor Trail</vt:lpstr>
      <vt:lpstr>CYFLWYNIAD I’r modiwl priodoleddau graddedigion lefel 6: Prosiect annibynnol (ecge6003PC)  introduction to the level 6 graduate attributes module: independent project (ecge6003P)</vt:lpstr>
      <vt:lpstr>Prosiect annibynnol/independent project</vt:lpstr>
      <vt:lpstr>PowerPoint Presentation</vt:lpstr>
      <vt:lpstr>Eich goruchwylydd/your supervisor</vt:lpstr>
      <vt:lpstr>Eich goruchwylydd/your supervisor</vt:lpstr>
      <vt:lpstr>Eich prosiect / your project</vt:lpstr>
      <vt:lpstr>Pynciau?/topics?</vt:lpstr>
      <vt:lpstr>Cam nesaf/next step</vt:lpstr>
      <vt:lpstr>UNRHYW GWESTIWN? /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ASTUDIAETHAU ADDYSG: Cynradd  and introduction to education studies: primary</dc:title>
  <dc:creator>Helen A Griffiths</dc:creator>
  <cp:lastModifiedBy>Helen A Griffiths</cp:lastModifiedBy>
  <cp:revision>32</cp:revision>
  <dcterms:created xsi:type="dcterms:W3CDTF">2020-09-15T14:27:16Z</dcterms:created>
  <dcterms:modified xsi:type="dcterms:W3CDTF">2021-09-22T21:16:23Z</dcterms:modified>
</cp:coreProperties>
</file>