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56" r:id="rId5"/>
    <p:sldId id="271"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90C736-B93A-4E70-9691-40D5D62C33A7}" v="21" dt="2026-07-26T08:32:41.4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E788CF-B181-4B78-8D34-C268DEE73A4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7B1428A-185B-4CB0-8696-22A0724ED200}">
      <dgm:prSet/>
      <dgm:spPr/>
      <dgm:t>
        <a:bodyPr/>
        <a:lstStyle/>
        <a:p>
          <a:r>
            <a:rPr lang="en-US"/>
            <a:t>Type 2 diabetes disrupts glucose homeostasis </a:t>
          </a:r>
        </a:p>
      </dgm:t>
    </dgm:pt>
    <dgm:pt modelId="{84E2843F-AB86-4A4D-8281-56CFB3F17AAF}" type="parTrans" cxnId="{136D88B6-4F23-4BBC-9015-72DF41F28769}">
      <dgm:prSet/>
      <dgm:spPr/>
      <dgm:t>
        <a:bodyPr/>
        <a:lstStyle/>
        <a:p>
          <a:endParaRPr lang="en-US"/>
        </a:p>
      </dgm:t>
    </dgm:pt>
    <dgm:pt modelId="{020EB943-3916-41CD-A474-4CE7AB2B5E60}" type="sibTrans" cxnId="{136D88B6-4F23-4BBC-9015-72DF41F28769}">
      <dgm:prSet/>
      <dgm:spPr/>
      <dgm:t>
        <a:bodyPr/>
        <a:lstStyle/>
        <a:p>
          <a:endParaRPr lang="en-US"/>
        </a:p>
      </dgm:t>
    </dgm:pt>
    <dgm:pt modelId="{F5659303-8081-4839-B499-594F22C17B3E}">
      <dgm:prSet/>
      <dgm:spPr/>
      <dgm:t>
        <a:bodyPr/>
        <a:lstStyle/>
        <a:p>
          <a:r>
            <a:rPr lang="en-US"/>
            <a:t>Coordinated multidisciplinary care is essential </a:t>
          </a:r>
        </a:p>
      </dgm:t>
    </dgm:pt>
    <dgm:pt modelId="{F5B92FFB-1330-4628-A4CC-2BCDA19BF28F}" type="parTrans" cxnId="{12E1CDE5-3994-4547-92EC-5A3C4049C0FD}">
      <dgm:prSet/>
      <dgm:spPr/>
      <dgm:t>
        <a:bodyPr/>
        <a:lstStyle/>
        <a:p>
          <a:endParaRPr lang="en-US"/>
        </a:p>
      </dgm:t>
    </dgm:pt>
    <dgm:pt modelId="{BA5600E4-B49B-4088-A227-74234CB30E55}" type="sibTrans" cxnId="{12E1CDE5-3994-4547-92EC-5A3C4049C0FD}">
      <dgm:prSet/>
      <dgm:spPr/>
      <dgm:t>
        <a:bodyPr/>
        <a:lstStyle/>
        <a:p>
          <a:endParaRPr lang="en-US"/>
        </a:p>
      </dgm:t>
    </dgm:pt>
    <dgm:pt modelId="{FB4B6CCA-9AEA-4D67-8A90-D61DDF0BBA3B}">
      <dgm:prSet/>
      <dgm:spPr/>
      <dgm:t>
        <a:bodyPr/>
        <a:lstStyle/>
        <a:p>
          <a:r>
            <a:rPr lang="en-US"/>
            <a:t>Routine data supports assessment and review </a:t>
          </a:r>
        </a:p>
      </dgm:t>
    </dgm:pt>
    <dgm:pt modelId="{90344FA8-002A-4B81-B9FC-C5DAF86AF3AA}" type="parTrans" cxnId="{066E23EA-98B2-4754-A8C0-235893955503}">
      <dgm:prSet/>
      <dgm:spPr/>
      <dgm:t>
        <a:bodyPr/>
        <a:lstStyle/>
        <a:p>
          <a:endParaRPr lang="en-US"/>
        </a:p>
      </dgm:t>
    </dgm:pt>
    <dgm:pt modelId="{A7786825-93D4-4472-B4AF-8ACFCB5A1CBC}" type="sibTrans" cxnId="{066E23EA-98B2-4754-A8C0-235893955503}">
      <dgm:prSet/>
      <dgm:spPr/>
      <dgm:t>
        <a:bodyPr/>
        <a:lstStyle/>
        <a:p>
          <a:endParaRPr lang="en-US"/>
        </a:p>
      </dgm:t>
    </dgm:pt>
    <dgm:pt modelId="{B63FF792-6B1A-41EF-9AA5-A5F792A8C6CF}">
      <dgm:prSet/>
      <dgm:spPr/>
      <dgm:t>
        <a:bodyPr/>
        <a:lstStyle/>
        <a:p>
          <a:r>
            <a:rPr lang="en-US"/>
            <a:t>Address glycaemic and cardiovascular risks </a:t>
          </a:r>
        </a:p>
      </dgm:t>
    </dgm:pt>
    <dgm:pt modelId="{AA0EA2D0-36B3-4A63-A044-1977EF6B58C1}" type="parTrans" cxnId="{4F68F62A-D8F4-4CBD-B7B8-30DCE775FCEE}">
      <dgm:prSet/>
      <dgm:spPr/>
      <dgm:t>
        <a:bodyPr/>
        <a:lstStyle/>
        <a:p>
          <a:endParaRPr lang="en-US"/>
        </a:p>
      </dgm:t>
    </dgm:pt>
    <dgm:pt modelId="{C38517DE-83D8-44A4-975B-7177FB1A9C6C}" type="sibTrans" cxnId="{4F68F62A-D8F4-4CBD-B7B8-30DCE775FCEE}">
      <dgm:prSet/>
      <dgm:spPr/>
      <dgm:t>
        <a:bodyPr/>
        <a:lstStyle/>
        <a:p>
          <a:endParaRPr lang="en-US"/>
        </a:p>
      </dgm:t>
    </dgm:pt>
    <dgm:pt modelId="{C2DC0489-AC99-46A1-AF4A-79374A9B275C}">
      <dgm:prSet/>
      <dgm:spPr/>
      <dgm:t>
        <a:bodyPr/>
        <a:lstStyle/>
        <a:p>
          <a:r>
            <a:rPr lang="en-US"/>
            <a:t>Shared decision-making improves adherence </a:t>
          </a:r>
        </a:p>
      </dgm:t>
    </dgm:pt>
    <dgm:pt modelId="{6FC391A6-BD32-4D84-A32F-C9A73C6A8B78}" type="parTrans" cxnId="{EC72D824-0484-4313-B2FB-C66CC0E3B8A7}">
      <dgm:prSet/>
      <dgm:spPr/>
      <dgm:t>
        <a:bodyPr/>
        <a:lstStyle/>
        <a:p>
          <a:endParaRPr lang="en-US"/>
        </a:p>
      </dgm:t>
    </dgm:pt>
    <dgm:pt modelId="{5BF9E89C-F08F-4BFF-88EA-B80BECB949D7}" type="sibTrans" cxnId="{EC72D824-0484-4313-B2FB-C66CC0E3B8A7}">
      <dgm:prSet/>
      <dgm:spPr/>
      <dgm:t>
        <a:bodyPr/>
        <a:lstStyle/>
        <a:p>
          <a:endParaRPr lang="en-US"/>
        </a:p>
      </dgm:t>
    </dgm:pt>
    <dgm:pt modelId="{05BCBC9E-05EA-4729-99C9-9695A4F4A0D4}">
      <dgm:prSet/>
      <dgm:spPr/>
      <dgm:t>
        <a:bodyPr/>
        <a:lstStyle/>
        <a:p>
          <a:r>
            <a:rPr lang="en-US"/>
            <a:t>Prevention and education promote long-term health </a:t>
          </a:r>
        </a:p>
      </dgm:t>
    </dgm:pt>
    <dgm:pt modelId="{6408114B-A771-4C1F-93E1-893E0B78170E}" type="parTrans" cxnId="{2A998E04-A155-4C71-9E0D-54F9DB995E8B}">
      <dgm:prSet/>
      <dgm:spPr/>
      <dgm:t>
        <a:bodyPr/>
        <a:lstStyle/>
        <a:p>
          <a:endParaRPr lang="en-US"/>
        </a:p>
      </dgm:t>
    </dgm:pt>
    <dgm:pt modelId="{91ED9A9E-664A-488A-B55C-540E183E7842}" type="sibTrans" cxnId="{2A998E04-A155-4C71-9E0D-54F9DB995E8B}">
      <dgm:prSet/>
      <dgm:spPr/>
      <dgm:t>
        <a:bodyPr/>
        <a:lstStyle/>
        <a:p>
          <a:endParaRPr lang="en-US"/>
        </a:p>
      </dgm:t>
    </dgm:pt>
    <dgm:pt modelId="{3201B10D-C7E1-4B0A-A6BD-0F82530E630D}" type="pres">
      <dgm:prSet presAssocID="{26E788CF-B181-4B78-8D34-C268DEE73A41}" presName="vert0" presStyleCnt="0">
        <dgm:presLayoutVars>
          <dgm:dir/>
          <dgm:animOne val="branch"/>
          <dgm:animLvl val="lvl"/>
        </dgm:presLayoutVars>
      </dgm:prSet>
      <dgm:spPr/>
    </dgm:pt>
    <dgm:pt modelId="{390D1F6F-18F0-469D-9F1F-FCDE17FFE898}" type="pres">
      <dgm:prSet presAssocID="{67B1428A-185B-4CB0-8696-22A0724ED200}" presName="thickLine" presStyleLbl="alignNode1" presStyleIdx="0" presStyleCnt="6"/>
      <dgm:spPr/>
    </dgm:pt>
    <dgm:pt modelId="{A31E867E-FC66-4174-8865-5ECD481FDEB0}" type="pres">
      <dgm:prSet presAssocID="{67B1428A-185B-4CB0-8696-22A0724ED200}" presName="horz1" presStyleCnt="0"/>
      <dgm:spPr/>
    </dgm:pt>
    <dgm:pt modelId="{BBE202F1-1172-4A67-87B5-DAC9D28BD3BF}" type="pres">
      <dgm:prSet presAssocID="{67B1428A-185B-4CB0-8696-22A0724ED200}" presName="tx1" presStyleLbl="revTx" presStyleIdx="0" presStyleCnt="6"/>
      <dgm:spPr/>
    </dgm:pt>
    <dgm:pt modelId="{C7C4AA49-2B9A-4718-86A4-34304A7B3ACF}" type="pres">
      <dgm:prSet presAssocID="{67B1428A-185B-4CB0-8696-22A0724ED200}" presName="vert1" presStyleCnt="0"/>
      <dgm:spPr/>
    </dgm:pt>
    <dgm:pt modelId="{3B2CF744-7B97-4CD6-9A2C-788FF6EEA2BB}" type="pres">
      <dgm:prSet presAssocID="{F5659303-8081-4839-B499-594F22C17B3E}" presName="thickLine" presStyleLbl="alignNode1" presStyleIdx="1" presStyleCnt="6"/>
      <dgm:spPr/>
    </dgm:pt>
    <dgm:pt modelId="{B0DA8ECC-BA61-426F-8684-D9F71CF4E302}" type="pres">
      <dgm:prSet presAssocID="{F5659303-8081-4839-B499-594F22C17B3E}" presName="horz1" presStyleCnt="0"/>
      <dgm:spPr/>
    </dgm:pt>
    <dgm:pt modelId="{016D9AC1-EDA6-4A2D-AEEC-1919848B8B7F}" type="pres">
      <dgm:prSet presAssocID="{F5659303-8081-4839-B499-594F22C17B3E}" presName="tx1" presStyleLbl="revTx" presStyleIdx="1" presStyleCnt="6"/>
      <dgm:spPr/>
    </dgm:pt>
    <dgm:pt modelId="{C3E599E9-A0C4-4ED2-B7DF-7DF4A8842279}" type="pres">
      <dgm:prSet presAssocID="{F5659303-8081-4839-B499-594F22C17B3E}" presName="vert1" presStyleCnt="0"/>
      <dgm:spPr/>
    </dgm:pt>
    <dgm:pt modelId="{C908B3DC-9115-49A4-8FC1-11CE92C0AEC4}" type="pres">
      <dgm:prSet presAssocID="{FB4B6CCA-9AEA-4D67-8A90-D61DDF0BBA3B}" presName="thickLine" presStyleLbl="alignNode1" presStyleIdx="2" presStyleCnt="6"/>
      <dgm:spPr/>
    </dgm:pt>
    <dgm:pt modelId="{1A2C47D5-9418-4FF4-A904-B5343A14C1F1}" type="pres">
      <dgm:prSet presAssocID="{FB4B6CCA-9AEA-4D67-8A90-D61DDF0BBA3B}" presName="horz1" presStyleCnt="0"/>
      <dgm:spPr/>
    </dgm:pt>
    <dgm:pt modelId="{89F50E9D-0ED3-4CCE-89DD-087F257D8563}" type="pres">
      <dgm:prSet presAssocID="{FB4B6CCA-9AEA-4D67-8A90-D61DDF0BBA3B}" presName="tx1" presStyleLbl="revTx" presStyleIdx="2" presStyleCnt="6"/>
      <dgm:spPr/>
    </dgm:pt>
    <dgm:pt modelId="{0B0086F2-8904-42A4-A5E5-633EA8D3AC0E}" type="pres">
      <dgm:prSet presAssocID="{FB4B6CCA-9AEA-4D67-8A90-D61DDF0BBA3B}" presName="vert1" presStyleCnt="0"/>
      <dgm:spPr/>
    </dgm:pt>
    <dgm:pt modelId="{862F9B15-AAF0-4705-96DF-7847891BAB1A}" type="pres">
      <dgm:prSet presAssocID="{B63FF792-6B1A-41EF-9AA5-A5F792A8C6CF}" presName="thickLine" presStyleLbl="alignNode1" presStyleIdx="3" presStyleCnt="6"/>
      <dgm:spPr/>
    </dgm:pt>
    <dgm:pt modelId="{E2C5BF8F-06E3-4479-BDF0-EC6D709B6341}" type="pres">
      <dgm:prSet presAssocID="{B63FF792-6B1A-41EF-9AA5-A5F792A8C6CF}" presName="horz1" presStyleCnt="0"/>
      <dgm:spPr/>
    </dgm:pt>
    <dgm:pt modelId="{647F7508-FA3D-4BAA-86DA-1A5E2EC94E72}" type="pres">
      <dgm:prSet presAssocID="{B63FF792-6B1A-41EF-9AA5-A5F792A8C6CF}" presName="tx1" presStyleLbl="revTx" presStyleIdx="3" presStyleCnt="6"/>
      <dgm:spPr/>
    </dgm:pt>
    <dgm:pt modelId="{060D711F-FA7A-466B-99D8-6843CB32DA6B}" type="pres">
      <dgm:prSet presAssocID="{B63FF792-6B1A-41EF-9AA5-A5F792A8C6CF}" presName="vert1" presStyleCnt="0"/>
      <dgm:spPr/>
    </dgm:pt>
    <dgm:pt modelId="{DF9BA2B5-4175-44C5-BDF6-7C7260DAB120}" type="pres">
      <dgm:prSet presAssocID="{C2DC0489-AC99-46A1-AF4A-79374A9B275C}" presName="thickLine" presStyleLbl="alignNode1" presStyleIdx="4" presStyleCnt="6"/>
      <dgm:spPr/>
    </dgm:pt>
    <dgm:pt modelId="{4D9EB9A4-9115-4661-9B00-64885877020B}" type="pres">
      <dgm:prSet presAssocID="{C2DC0489-AC99-46A1-AF4A-79374A9B275C}" presName="horz1" presStyleCnt="0"/>
      <dgm:spPr/>
    </dgm:pt>
    <dgm:pt modelId="{F3584531-57BC-45E5-9D8A-2E9690F07204}" type="pres">
      <dgm:prSet presAssocID="{C2DC0489-AC99-46A1-AF4A-79374A9B275C}" presName="tx1" presStyleLbl="revTx" presStyleIdx="4" presStyleCnt="6"/>
      <dgm:spPr/>
    </dgm:pt>
    <dgm:pt modelId="{F82FADB7-E867-47AE-9FB1-19112ACD9FE8}" type="pres">
      <dgm:prSet presAssocID="{C2DC0489-AC99-46A1-AF4A-79374A9B275C}" presName="vert1" presStyleCnt="0"/>
      <dgm:spPr/>
    </dgm:pt>
    <dgm:pt modelId="{708C3FF7-9A07-4384-BA0F-DD85800FE8D0}" type="pres">
      <dgm:prSet presAssocID="{05BCBC9E-05EA-4729-99C9-9695A4F4A0D4}" presName="thickLine" presStyleLbl="alignNode1" presStyleIdx="5" presStyleCnt="6"/>
      <dgm:spPr/>
    </dgm:pt>
    <dgm:pt modelId="{13208A56-FED3-4641-BE17-0DE43DFCB52D}" type="pres">
      <dgm:prSet presAssocID="{05BCBC9E-05EA-4729-99C9-9695A4F4A0D4}" presName="horz1" presStyleCnt="0"/>
      <dgm:spPr/>
    </dgm:pt>
    <dgm:pt modelId="{55866227-A067-4C1F-A61C-D36BA2E6104F}" type="pres">
      <dgm:prSet presAssocID="{05BCBC9E-05EA-4729-99C9-9695A4F4A0D4}" presName="tx1" presStyleLbl="revTx" presStyleIdx="5" presStyleCnt="6"/>
      <dgm:spPr/>
    </dgm:pt>
    <dgm:pt modelId="{9067128A-D709-48B4-A2FB-DD796C79AE64}" type="pres">
      <dgm:prSet presAssocID="{05BCBC9E-05EA-4729-99C9-9695A4F4A0D4}" presName="vert1" presStyleCnt="0"/>
      <dgm:spPr/>
    </dgm:pt>
  </dgm:ptLst>
  <dgm:cxnLst>
    <dgm:cxn modelId="{2A998E04-A155-4C71-9E0D-54F9DB995E8B}" srcId="{26E788CF-B181-4B78-8D34-C268DEE73A41}" destId="{05BCBC9E-05EA-4729-99C9-9695A4F4A0D4}" srcOrd="5" destOrd="0" parTransId="{6408114B-A771-4C1F-93E1-893E0B78170E}" sibTransId="{91ED9A9E-664A-488A-B55C-540E183E7842}"/>
    <dgm:cxn modelId="{EC72D824-0484-4313-B2FB-C66CC0E3B8A7}" srcId="{26E788CF-B181-4B78-8D34-C268DEE73A41}" destId="{C2DC0489-AC99-46A1-AF4A-79374A9B275C}" srcOrd="4" destOrd="0" parTransId="{6FC391A6-BD32-4D84-A32F-C9A73C6A8B78}" sibTransId="{5BF9E89C-F08F-4BFF-88EA-B80BECB949D7}"/>
    <dgm:cxn modelId="{4F68F62A-D8F4-4CBD-B7B8-30DCE775FCEE}" srcId="{26E788CF-B181-4B78-8D34-C268DEE73A41}" destId="{B63FF792-6B1A-41EF-9AA5-A5F792A8C6CF}" srcOrd="3" destOrd="0" parTransId="{AA0EA2D0-36B3-4A63-A044-1977EF6B58C1}" sibTransId="{C38517DE-83D8-44A4-975B-7177FB1A9C6C}"/>
    <dgm:cxn modelId="{0734BA3C-C7A8-452B-A4F5-544018E568C5}" type="presOf" srcId="{FB4B6CCA-9AEA-4D67-8A90-D61DDF0BBA3B}" destId="{89F50E9D-0ED3-4CCE-89DD-087F257D8563}" srcOrd="0" destOrd="0" presId="urn:microsoft.com/office/officeart/2008/layout/LinedList"/>
    <dgm:cxn modelId="{0B9D9470-0A20-43FA-9868-6C4D6562C5F9}" type="presOf" srcId="{C2DC0489-AC99-46A1-AF4A-79374A9B275C}" destId="{F3584531-57BC-45E5-9D8A-2E9690F07204}" srcOrd="0" destOrd="0" presId="urn:microsoft.com/office/officeart/2008/layout/LinedList"/>
    <dgm:cxn modelId="{7097B870-4227-4D23-9875-753A643FAFE6}" type="presOf" srcId="{05BCBC9E-05EA-4729-99C9-9695A4F4A0D4}" destId="{55866227-A067-4C1F-A61C-D36BA2E6104F}" srcOrd="0" destOrd="0" presId="urn:microsoft.com/office/officeart/2008/layout/LinedList"/>
    <dgm:cxn modelId="{A58A5255-2F10-4965-AE6B-A979CBADFE13}" type="presOf" srcId="{F5659303-8081-4839-B499-594F22C17B3E}" destId="{016D9AC1-EDA6-4A2D-AEEC-1919848B8B7F}" srcOrd="0" destOrd="0" presId="urn:microsoft.com/office/officeart/2008/layout/LinedList"/>
    <dgm:cxn modelId="{39B23658-A7B4-4218-9C3E-1A35BCB8AD83}" type="presOf" srcId="{26E788CF-B181-4B78-8D34-C268DEE73A41}" destId="{3201B10D-C7E1-4B0A-A6BD-0F82530E630D}" srcOrd="0" destOrd="0" presId="urn:microsoft.com/office/officeart/2008/layout/LinedList"/>
    <dgm:cxn modelId="{55C0C69F-F6D1-4F04-970A-D30990EA0B18}" type="presOf" srcId="{67B1428A-185B-4CB0-8696-22A0724ED200}" destId="{BBE202F1-1172-4A67-87B5-DAC9D28BD3BF}" srcOrd="0" destOrd="0" presId="urn:microsoft.com/office/officeart/2008/layout/LinedList"/>
    <dgm:cxn modelId="{B1D63AAB-AD1D-412E-89A1-FD90F02F260F}" type="presOf" srcId="{B63FF792-6B1A-41EF-9AA5-A5F792A8C6CF}" destId="{647F7508-FA3D-4BAA-86DA-1A5E2EC94E72}" srcOrd="0" destOrd="0" presId="urn:microsoft.com/office/officeart/2008/layout/LinedList"/>
    <dgm:cxn modelId="{136D88B6-4F23-4BBC-9015-72DF41F28769}" srcId="{26E788CF-B181-4B78-8D34-C268DEE73A41}" destId="{67B1428A-185B-4CB0-8696-22A0724ED200}" srcOrd="0" destOrd="0" parTransId="{84E2843F-AB86-4A4D-8281-56CFB3F17AAF}" sibTransId="{020EB943-3916-41CD-A474-4CE7AB2B5E60}"/>
    <dgm:cxn modelId="{12E1CDE5-3994-4547-92EC-5A3C4049C0FD}" srcId="{26E788CF-B181-4B78-8D34-C268DEE73A41}" destId="{F5659303-8081-4839-B499-594F22C17B3E}" srcOrd="1" destOrd="0" parTransId="{F5B92FFB-1330-4628-A4CC-2BCDA19BF28F}" sibTransId="{BA5600E4-B49B-4088-A227-74234CB30E55}"/>
    <dgm:cxn modelId="{066E23EA-98B2-4754-A8C0-235893955503}" srcId="{26E788CF-B181-4B78-8D34-C268DEE73A41}" destId="{FB4B6CCA-9AEA-4D67-8A90-D61DDF0BBA3B}" srcOrd="2" destOrd="0" parTransId="{90344FA8-002A-4B81-B9FC-C5DAF86AF3AA}" sibTransId="{A7786825-93D4-4472-B4AF-8ACFCB5A1CBC}"/>
    <dgm:cxn modelId="{07E3BE5A-9542-422D-BDCC-57A4B22C951E}" type="presParOf" srcId="{3201B10D-C7E1-4B0A-A6BD-0F82530E630D}" destId="{390D1F6F-18F0-469D-9F1F-FCDE17FFE898}" srcOrd="0" destOrd="0" presId="urn:microsoft.com/office/officeart/2008/layout/LinedList"/>
    <dgm:cxn modelId="{EDBE5ECF-B0B8-490F-9E68-F1BB10509D44}" type="presParOf" srcId="{3201B10D-C7E1-4B0A-A6BD-0F82530E630D}" destId="{A31E867E-FC66-4174-8865-5ECD481FDEB0}" srcOrd="1" destOrd="0" presId="urn:microsoft.com/office/officeart/2008/layout/LinedList"/>
    <dgm:cxn modelId="{F50512DC-063F-42D3-B619-A0AD9FCCC17E}" type="presParOf" srcId="{A31E867E-FC66-4174-8865-5ECD481FDEB0}" destId="{BBE202F1-1172-4A67-87B5-DAC9D28BD3BF}" srcOrd="0" destOrd="0" presId="urn:microsoft.com/office/officeart/2008/layout/LinedList"/>
    <dgm:cxn modelId="{49C92858-6E90-4F34-ADA7-D059C2BEAD26}" type="presParOf" srcId="{A31E867E-FC66-4174-8865-5ECD481FDEB0}" destId="{C7C4AA49-2B9A-4718-86A4-34304A7B3ACF}" srcOrd="1" destOrd="0" presId="urn:microsoft.com/office/officeart/2008/layout/LinedList"/>
    <dgm:cxn modelId="{FF10E7BE-6D21-4F21-8611-A72FF6C916E3}" type="presParOf" srcId="{3201B10D-C7E1-4B0A-A6BD-0F82530E630D}" destId="{3B2CF744-7B97-4CD6-9A2C-788FF6EEA2BB}" srcOrd="2" destOrd="0" presId="urn:microsoft.com/office/officeart/2008/layout/LinedList"/>
    <dgm:cxn modelId="{8F09F95E-7049-4B91-A49F-2C95DE4F559D}" type="presParOf" srcId="{3201B10D-C7E1-4B0A-A6BD-0F82530E630D}" destId="{B0DA8ECC-BA61-426F-8684-D9F71CF4E302}" srcOrd="3" destOrd="0" presId="urn:microsoft.com/office/officeart/2008/layout/LinedList"/>
    <dgm:cxn modelId="{40F4206D-288D-41C5-B513-DD3BC486C19B}" type="presParOf" srcId="{B0DA8ECC-BA61-426F-8684-D9F71CF4E302}" destId="{016D9AC1-EDA6-4A2D-AEEC-1919848B8B7F}" srcOrd="0" destOrd="0" presId="urn:microsoft.com/office/officeart/2008/layout/LinedList"/>
    <dgm:cxn modelId="{DFC71570-9A3C-4A73-8358-D203A7C802E1}" type="presParOf" srcId="{B0DA8ECC-BA61-426F-8684-D9F71CF4E302}" destId="{C3E599E9-A0C4-4ED2-B7DF-7DF4A8842279}" srcOrd="1" destOrd="0" presId="urn:microsoft.com/office/officeart/2008/layout/LinedList"/>
    <dgm:cxn modelId="{CE14DE7F-BDEA-4712-AF0B-05B72DDBC3C6}" type="presParOf" srcId="{3201B10D-C7E1-4B0A-A6BD-0F82530E630D}" destId="{C908B3DC-9115-49A4-8FC1-11CE92C0AEC4}" srcOrd="4" destOrd="0" presId="urn:microsoft.com/office/officeart/2008/layout/LinedList"/>
    <dgm:cxn modelId="{769563EB-3344-49FB-AC49-C5B005EFC206}" type="presParOf" srcId="{3201B10D-C7E1-4B0A-A6BD-0F82530E630D}" destId="{1A2C47D5-9418-4FF4-A904-B5343A14C1F1}" srcOrd="5" destOrd="0" presId="urn:microsoft.com/office/officeart/2008/layout/LinedList"/>
    <dgm:cxn modelId="{39D66A56-960E-4C0B-B574-AD42D2F964DE}" type="presParOf" srcId="{1A2C47D5-9418-4FF4-A904-B5343A14C1F1}" destId="{89F50E9D-0ED3-4CCE-89DD-087F257D8563}" srcOrd="0" destOrd="0" presId="urn:microsoft.com/office/officeart/2008/layout/LinedList"/>
    <dgm:cxn modelId="{A1927479-0313-4452-B5DB-64CE735A53B9}" type="presParOf" srcId="{1A2C47D5-9418-4FF4-A904-B5343A14C1F1}" destId="{0B0086F2-8904-42A4-A5E5-633EA8D3AC0E}" srcOrd="1" destOrd="0" presId="urn:microsoft.com/office/officeart/2008/layout/LinedList"/>
    <dgm:cxn modelId="{A5176906-743B-49CD-8E90-AE933228EEE7}" type="presParOf" srcId="{3201B10D-C7E1-4B0A-A6BD-0F82530E630D}" destId="{862F9B15-AAF0-4705-96DF-7847891BAB1A}" srcOrd="6" destOrd="0" presId="urn:microsoft.com/office/officeart/2008/layout/LinedList"/>
    <dgm:cxn modelId="{BE87FC24-4C14-44D2-9693-72C91CFF0A89}" type="presParOf" srcId="{3201B10D-C7E1-4B0A-A6BD-0F82530E630D}" destId="{E2C5BF8F-06E3-4479-BDF0-EC6D709B6341}" srcOrd="7" destOrd="0" presId="urn:microsoft.com/office/officeart/2008/layout/LinedList"/>
    <dgm:cxn modelId="{429BBDD9-E046-4673-9191-75C92C0A817E}" type="presParOf" srcId="{E2C5BF8F-06E3-4479-BDF0-EC6D709B6341}" destId="{647F7508-FA3D-4BAA-86DA-1A5E2EC94E72}" srcOrd="0" destOrd="0" presId="urn:microsoft.com/office/officeart/2008/layout/LinedList"/>
    <dgm:cxn modelId="{3DC17EF8-E455-4814-BB12-16D7A4D31696}" type="presParOf" srcId="{E2C5BF8F-06E3-4479-BDF0-EC6D709B6341}" destId="{060D711F-FA7A-466B-99D8-6843CB32DA6B}" srcOrd="1" destOrd="0" presId="urn:microsoft.com/office/officeart/2008/layout/LinedList"/>
    <dgm:cxn modelId="{F73483ED-B1B4-49AD-9E0F-C5FAA0630092}" type="presParOf" srcId="{3201B10D-C7E1-4B0A-A6BD-0F82530E630D}" destId="{DF9BA2B5-4175-44C5-BDF6-7C7260DAB120}" srcOrd="8" destOrd="0" presId="urn:microsoft.com/office/officeart/2008/layout/LinedList"/>
    <dgm:cxn modelId="{1FD4BDEA-B5E5-4417-AD1A-E0A723E1F3B4}" type="presParOf" srcId="{3201B10D-C7E1-4B0A-A6BD-0F82530E630D}" destId="{4D9EB9A4-9115-4661-9B00-64885877020B}" srcOrd="9" destOrd="0" presId="urn:microsoft.com/office/officeart/2008/layout/LinedList"/>
    <dgm:cxn modelId="{1B051BE8-C8E7-4EB1-8C42-FBED29A843B6}" type="presParOf" srcId="{4D9EB9A4-9115-4661-9B00-64885877020B}" destId="{F3584531-57BC-45E5-9D8A-2E9690F07204}" srcOrd="0" destOrd="0" presId="urn:microsoft.com/office/officeart/2008/layout/LinedList"/>
    <dgm:cxn modelId="{71325166-7D23-4B4D-BEFE-60E4459918F6}" type="presParOf" srcId="{4D9EB9A4-9115-4661-9B00-64885877020B}" destId="{F82FADB7-E867-47AE-9FB1-19112ACD9FE8}" srcOrd="1" destOrd="0" presId="urn:microsoft.com/office/officeart/2008/layout/LinedList"/>
    <dgm:cxn modelId="{62FE18FE-1A26-4948-B938-33778A01FA97}" type="presParOf" srcId="{3201B10D-C7E1-4B0A-A6BD-0F82530E630D}" destId="{708C3FF7-9A07-4384-BA0F-DD85800FE8D0}" srcOrd="10" destOrd="0" presId="urn:microsoft.com/office/officeart/2008/layout/LinedList"/>
    <dgm:cxn modelId="{3CC96EA9-7268-457F-9149-FE81909AF520}" type="presParOf" srcId="{3201B10D-C7E1-4B0A-A6BD-0F82530E630D}" destId="{13208A56-FED3-4641-BE17-0DE43DFCB52D}" srcOrd="11" destOrd="0" presId="urn:microsoft.com/office/officeart/2008/layout/LinedList"/>
    <dgm:cxn modelId="{486BB399-45B0-494D-BF5B-5EC0C5BDF005}" type="presParOf" srcId="{13208A56-FED3-4641-BE17-0DE43DFCB52D}" destId="{55866227-A067-4C1F-A61C-D36BA2E6104F}" srcOrd="0" destOrd="0" presId="urn:microsoft.com/office/officeart/2008/layout/LinedList"/>
    <dgm:cxn modelId="{1783E71F-E155-49A7-B9B6-816D9F577E46}" type="presParOf" srcId="{13208A56-FED3-4641-BE17-0DE43DFCB52D}" destId="{9067128A-D709-48B4-A2FB-DD796C79AE6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0D1F6F-18F0-469D-9F1F-FCDE17FFE898}">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E202F1-1172-4A67-87B5-DAC9D28BD3BF}">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Type 2 diabetes disrupts glucose homeostasis </a:t>
          </a:r>
        </a:p>
      </dsp:txBody>
      <dsp:txXfrm>
        <a:off x="0" y="2700"/>
        <a:ext cx="6291714" cy="920888"/>
      </dsp:txXfrm>
    </dsp:sp>
    <dsp:sp modelId="{3B2CF744-7B97-4CD6-9A2C-788FF6EEA2BB}">
      <dsp:nvSpPr>
        <dsp:cNvPr id="0" name=""/>
        <dsp:cNvSpPr/>
      </dsp:nvSpPr>
      <dsp:spPr>
        <a:xfrm>
          <a:off x="0" y="923589"/>
          <a:ext cx="6291714"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6D9AC1-EDA6-4A2D-AEEC-1919848B8B7F}">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Coordinated multidisciplinary care is essential </a:t>
          </a:r>
        </a:p>
      </dsp:txBody>
      <dsp:txXfrm>
        <a:off x="0" y="923589"/>
        <a:ext cx="6291714" cy="920888"/>
      </dsp:txXfrm>
    </dsp:sp>
    <dsp:sp modelId="{C908B3DC-9115-49A4-8FC1-11CE92C0AEC4}">
      <dsp:nvSpPr>
        <dsp:cNvPr id="0" name=""/>
        <dsp:cNvSpPr/>
      </dsp:nvSpPr>
      <dsp:spPr>
        <a:xfrm>
          <a:off x="0" y="1844478"/>
          <a:ext cx="6291714"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F50E9D-0ED3-4CCE-89DD-087F257D8563}">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Routine data supports assessment and review </a:t>
          </a:r>
        </a:p>
      </dsp:txBody>
      <dsp:txXfrm>
        <a:off x="0" y="1844478"/>
        <a:ext cx="6291714" cy="920888"/>
      </dsp:txXfrm>
    </dsp:sp>
    <dsp:sp modelId="{862F9B15-AAF0-4705-96DF-7847891BAB1A}">
      <dsp:nvSpPr>
        <dsp:cNvPr id="0" name=""/>
        <dsp:cNvSpPr/>
      </dsp:nvSpPr>
      <dsp:spPr>
        <a:xfrm>
          <a:off x="0" y="2765367"/>
          <a:ext cx="6291714"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7F7508-FA3D-4BAA-86DA-1A5E2EC94E72}">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Address glycaemic and cardiovascular risks </a:t>
          </a:r>
        </a:p>
      </dsp:txBody>
      <dsp:txXfrm>
        <a:off x="0" y="2765367"/>
        <a:ext cx="6291714" cy="920888"/>
      </dsp:txXfrm>
    </dsp:sp>
    <dsp:sp modelId="{DF9BA2B5-4175-44C5-BDF6-7C7260DAB120}">
      <dsp:nvSpPr>
        <dsp:cNvPr id="0" name=""/>
        <dsp:cNvSpPr/>
      </dsp:nvSpPr>
      <dsp:spPr>
        <a:xfrm>
          <a:off x="0" y="3686256"/>
          <a:ext cx="6291714"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84531-57BC-45E5-9D8A-2E9690F07204}">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Shared decision-making improves adherence </a:t>
          </a:r>
        </a:p>
      </dsp:txBody>
      <dsp:txXfrm>
        <a:off x="0" y="3686256"/>
        <a:ext cx="6291714" cy="920888"/>
      </dsp:txXfrm>
    </dsp:sp>
    <dsp:sp modelId="{708C3FF7-9A07-4384-BA0F-DD85800FE8D0}">
      <dsp:nvSpPr>
        <dsp:cNvPr id="0" name=""/>
        <dsp:cNvSpPr/>
      </dsp:nvSpPr>
      <dsp:spPr>
        <a:xfrm>
          <a:off x="0" y="4607145"/>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866227-A067-4C1F-A61C-D36BA2E6104F}">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Prevention and education promote long-term health </a:t>
          </a:r>
        </a:p>
      </dsp:txBody>
      <dsp:txXfrm>
        <a:off x="0" y="4607145"/>
        <a:ext cx="6291714" cy="92088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84B127-AEAC-4446-A706-E27EAF23668C}" type="datetimeFigureOut">
              <a:t>7/26/2026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AAAD7A-4091-41FB-91DA-DC57EF6A9748}" type="slidenum">
              <a:t>‹#›</a:t>
            </a:fld>
            <a:endParaRPr lang="en-US"/>
          </a:p>
        </p:txBody>
      </p:sp>
    </p:spTree>
    <p:extLst>
      <p:ext uri="{BB962C8B-B14F-4D97-AF65-F5344CB8AC3E}">
        <p14:creationId xmlns:p14="http://schemas.microsoft.com/office/powerpoint/2010/main" val="4103174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Type 2 diabetes mellitus (T2DM) was chosen because is offers a great example of studying the anatomy of the endocrine glands, glucose homeostasis and the physiology of the pancreas while simultaneously learning how lifestyle can impact the course of this disease (Endocrine Society, 2021). The presentation will critically link physiological processes with pathological processes, routinely collected evidence and evidence-based, person-</a:t>
            </a:r>
            <a:r>
              <a:rPr lang="en-US" dirty="0" err="1"/>
              <a:t>centred</a:t>
            </a:r>
            <a:r>
              <a:rPr lang="en-US" dirty="0"/>
              <a:t> interventions, in line with current NHS and NICE guidance (NICE, 2022).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7AAAD7A-4091-41FB-91DA-DC57EF6A9748}" type="slidenum">
              <a:t>3</a:t>
            </a:fld>
            <a:endParaRPr lang="en-US"/>
          </a:p>
        </p:txBody>
      </p:sp>
    </p:spTree>
    <p:extLst>
      <p:ext uri="{BB962C8B-B14F-4D97-AF65-F5344CB8AC3E}">
        <p14:creationId xmlns:p14="http://schemas.microsoft.com/office/powerpoint/2010/main" val="4066743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Mr David Carter is a fictional 57 year old delivery driver who has few opportunities for physical activity, a sedentary lifestyle and that has led to an obesity problem, making him more susceptible to Type 2 diabetes. He eats fast food frequently and drinks lots of sugary beverages, smokes around 10 cigarettes a day and has irregular sleep routines. He has a family history of diabetes, which makes him even more likely to develop the disease. Therefore, his care plan needs to take into account glycaemic control and cardiovascular risk reduction, as well as occupational barriers which can affect lifestyle modification and adherence to follow-up appointments (</a:t>
            </a:r>
            <a:r>
              <a:rPr lang="en-GB" sz="1200" kern="1200" err="1">
                <a:solidFill>
                  <a:schemeClr val="tx1"/>
                </a:solidFill>
                <a:effectLst/>
                <a:latin typeface="+mn-lt"/>
                <a:ea typeface="+mn-ea"/>
                <a:cs typeface="+mn-cs"/>
              </a:rPr>
              <a:t>Korkiakangas</a:t>
            </a:r>
            <a:r>
              <a:rPr lang="en-GB" sz="1200" kern="1200">
                <a:solidFill>
                  <a:schemeClr val="tx1"/>
                </a:solidFill>
                <a:effectLst/>
                <a:latin typeface="+mn-lt"/>
                <a:ea typeface="+mn-ea"/>
                <a:cs typeface="+mn-cs"/>
              </a:rPr>
              <a:t>, </a:t>
            </a:r>
            <a:r>
              <a:rPr lang="en-GB" sz="1200" kern="1200" err="1">
                <a:solidFill>
                  <a:schemeClr val="tx1"/>
                </a:solidFill>
                <a:effectLst/>
                <a:latin typeface="+mn-lt"/>
                <a:ea typeface="+mn-ea"/>
                <a:cs typeface="+mn-cs"/>
              </a:rPr>
              <a:t>Alahuhta</a:t>
            </a:r>
            <a:r>
              <a:rPr lang="en-GB" sz="1200" kern="1200">
                <a:solidFill>
                  <a:schemeClr val="tx1"/>
                </a:solidFill>
                <a:effectLst/>
                <a:latin typeface="+mn-lt"/>
                <a:ea typeface="+mn-ea"/>
                <a:cs typeface="+mn-cs"/>
              </a:rPr>
              <a:t> and </a:t>
            </a:r>
            <a:r>
              <a:rPr lang="en-GB" sz="1200" kern="1200" err="1">
                <a:solidFill>
                  <a:schemeClr val="tx1"/>
                </a:solidFill>
                <a:effectLst/>
                <a:latin typeface="+mn-lt"/>
                <a:ea typeface="+mn-ea"/>
                <a:cs typeface="+mn-cs"/>
              </a:rPr>
              <a:t>Laitinen</a:t>
            </a:r>
            <a:r>
              <a:rPr lang="en-GB" sz="1200" kern="1200">
                <a:solidFill>
                  <a:schemeClr val="tx1"/>
                </a:solidFill>
                <a:effectLst/>
                <a:latin typeface="+mn-lt"/>
                <a:ea typeface="+mn-ea"/>
                <a:cs typeface="+mn-cs"/>
              </a:rPr>
              <a:t>, 2009).</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4</a:t>
            </a:fld>
            <a:endParaRPr lang="en-GB"/>
          </a:p>
        </p:txBody>
      </p:sp>
    </p:spTree>
    <p:extLst>
      <p:ext uri="{BB962C8B-B14F-4D97-AF65-F5344CB8AC3E}">
        <p14:creationId xmlns:p14="http://schemas.microsoft.com/office/powerpoint/2010/main" val="625979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There are two aspects of the pancreas' action: exocrine, which is the production of digestive enzymes; and endocrine, which is the action of the islets of Langerhans. In these islets, when the blood glucose rises, the insulin is secreted from the β-cells and when the blood glucose falls, the glucagon is secreted from the α-cells. These hormones collectively maintain glucose homeostasis under normal physiological conditions by controlling the metabolism of glucose in the liver, and by stimulating uptake of glucose into skeletal muscle and adipose tissue (Pei Shan Lim, </a:t>
            </a:r>
            <a:r>
              <a:rPr lang="en-GB" sz="1200" kern="1200" err="1">
                <a:solidFill>
                  <a:schemeClr val="tx1"/>
                </a:solidFill>
                <a:effectLst/>
                <a:latin typeface="+mn-lt"/>
                <a:ea typeface="+mn-ea"/>
                <a:cs typeface="+mn-cs"/>
              </a:rPr>
              <a:t>Patil</a:t>
            </a:r>
            <a:r>
              <a:rPr lang="en-GB" sz="1200" kern="1200">
                <a:solidFill>
                  <a:schemeClr val="tx1"/>
                </a:solidFill>
                <a:effectLst/>
                <a:latin typeface="+mn-lt"/>
                <a:ea typeface="+mn-ea"/>
                <a:cs typeface="+mn-cs"/>
              </a:rPr>
              <a:t> and Arpan </a:t>
            </a:r>
            <a:r>
              <a:rPr lang="en-GB" sz="1200" kern="1200" err="1">
                <a:solidFill>
                  <a:schemeClr val="tx1"/>
                </a:solidFill>
                <a:effectLst/>
                <a:latin typeface="+mn-lt"/>
                <a:ea typeface="+mn-ea"/>
                <a:cs typeface="+mn-cs"/>
              </a:rPr>
              <a:t>Sashankar</a:t>
            </a:r>
            <a:r>
              <a:rPr lang="en-GB" sz="1200" kern="1200">
                <a:solidFill>
                  <a:schemeClr val="tx1"/>
                </a:solidFill>
                <a:effectLst/>
                <a:latin typeface="+mn-lt"/>
                <a:ea typeface="+mn-ea"/>
                <a:cs typeface="+mn-cs"/>
              </a:rPr>
              <a:t>, 2023; </a:t>
            </a:r>
            <a:r>
              <a:rPr lang="en-GB" sz="1200" kern="1200" err="1">
                <a:solidFill>
                  <a:schemeClr val="tx1"/>
                </a:solidFill>
                <a:effectLst/>
                <a:latin typeface="+mn-lt"/>
                <a:ea typeface="+mn-ea"/>
                <a:cs typeface="+mn-cs"/>
              </a:rPr>
              <a:t>Hædersdal</a:t>
            </a:r>
            <a:r>
              <a:rPr lang="en-GB" sz="1200" kern="1200">
                <a:solidFill>
                  <a:schemeClr val="tx1"/>
                </a:solidFill>
                <a:effectLst/>
                <a:latin typeface="+mn-lt"/>
                <a:ea typeface="+mn-ea"/>
                <a:cs typeface="+mn-cs"/>
              </a:rPr>
              <a:t> et al., 2023). </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5</a:t>
            </a:fld>
            <a:endParaRPr lang="en-GB"/>
          </a:p>
        </p:txBody>
      </p:sp>
    </p:spTree>
    <p:extLst>
      <p:ext uri="{BB962C8B-B14F-4D97-AF65-F5344CB8AC3E}">
        <p14:creationId xmlns:p14="http://schemas.microsoft.com/office/powerpoint/2010/main" val="1023415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After digestion of carbohydrates, the glucose is absorbed by the bloodstream, which triggers insulin to be released by the pancreatic β-cells. Insulin allows glucose to enter into skeletal muscle and adipose cells and stimulates glucose storage in the liver as glycogen. When glucose is low or fasting α-cells release glucagon which acts on liver to break down glycogen and release glucose into the blood (Campbell and </a:t>
            </a:r>
            <a:r>
              <a:rPr lang="en-GB" sz="1200" kern="1200" err="1">
                <a:solidFill>
                  <a:schemeClr val="tx1"/>
                </a:solidFill>
                <a:effectLst/>
                <a:latin typeface="+mn-lt"/>
                <a:ea typeface="+mn-ea"/>
                <a:cs typeface="+mn-cs"/>
              </a:rPr>
              <a:t>Newgard</a:t>
            </a:r>
            <a:r>
              <a:rPr lang="en-GB" sz="1200" kern="1200">
                <a:solidFill>
                  <a:schemeClr val="tx1"/>
                </a:solidFill>
                <a:effectLst/>
                <a:latin typeface="+mn-lt"/>
                <a:ea typeface="+mn-ea"/>
                <a:cs typeface="+mn-cs"/>
              </a:rPr>
              <a:t>, 2021). These opposing actions of the hormones create a negative feedback system which regulates the level of glucose in the blood and prevents the blood glucose levels becoming too high or too low for too long, thereby sustaining a supply of energy to the metabolically active tissues (</a:t>
            </a:r>
            <a:r>
              <a:rPr lang="en-GB" sz="1200" kern="1200" err="1">
                <a:solidFill>
                  <a:schemeClr val="tx1"/>
                </a:solidFill>
                <a:effectLst/>
                <a:latin typeface="+mn-lt"/>
                <a:ea typeface="+mn-ea"/>
                <a:cs typeface="+mn-cs"/>
              </a:rPr>
              <a:t>Hædersdal</a:t>
            </a:r>
            <a:r>
              <a:rPr lang="en-GB" sz="1200" kern="1200">
                <a:solidFill>
                  <a:schemeClr val="tx1"/>
                </a:solidFill>
                <a:effectLst/>
                <a:latin typeface="+mn-lt"/>
                <a:ea typeface="+mn-ea"/>
                <a:cs typeface="+mn-cs"/>
              </a:rPr>
              <a:t> et al., 2023). </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6</a:t>
            </a:fld>
            <a:endParaRPr lang="en-GB"/>
          </a:p>
        </p:txBody>
      </p:sp>
    </p:spTree>
    <p:extLst>
      <p:ext uri="{BB962C8B-B14F-4D97-AF65-F5344CB8AC3E}">
        <p14:creationId xmlns:p14="http://schemas.microsoft.com/office/powerpoint/2010/main" val="110714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Type 2 Diabetes is a consequence of a combination of insulin resistance and gradual β-cell failure. Skeletal muscle and adipose tissue and liver initially are relatively insensitive to insulin leading to a compensatory increase in insulin levels (</a:t>
            </a:r>
            <a:r>
              <a:rPr lang="en-GB" sz="1200" kern="1200" err="1">
                <a:solidFill>
                  <a:schemeClr val="tx1"/>
                </a:solidFill>
                <a:effectLst/>
                <a:latin typeface="+mn-lt"/>
                <a:ea typeface="+mn-ea"/>
                <a:cs typeface="+mn-cs"/>
              </a:rPr>
              <a:t>hyperinsulinaemia</a:t>
            </a:r>
            <a:r>
              <a:rPr lang="en-GB" sz="1200" kern="1200">
                <a:solidFill>
                  <a:schemeClr val="tx1"/>
                </a:solidFill>
                <a:effectLst/>
                <a:latin typeface="+mn-lt"/>
                <a:ea typeface="+mn-ea"/>
                <a:cs typeface="+mn-cs"/>
              </a:rPr>
              <a:t>). As the years go by, the function of the β-cells decreases and insulin secretion is not enough to maintain normal blood glucose levels, so persistent hyperglycaemia sets in. Even when glucose levels are high in the bloodstream, the liver keeps on making glucose. In the case of Mr Carter, excess weight, inactive lifestyle and diet are responsible for insulin resistance and age and a family history of disease add to Mr Carter's susceptibility to developing diabetes. Importantly, Type 2 diabetes is multifactorial and is not only related to obesity, but also biological, behavioural and environmental factors (</a:t>
            </a:r>
            <a:r>
              <a:rPr lang="en-GB" sz="1200" kern="1200" err="1">
                <a:solidFill>
                  <a:schemeClr val="tx1"/>
                </a:solidFill>
                <a:effectLst/>
                <a:latin typeface="+mn-lt"/>
                <a:ea typeface="+mn-ea"/>
                <a:cs typeface="+mn-cs"/>
              </a:rPr>
              <a:t>Accili</a:t>
            </a:r>
            <a:r>
              <a:rPr lang="en-GB" sz="1200" kern="1200">
                <a:solidFill>
                  <a:schemeClr val="tx1"/>
                </a:solidFill>
                <a:effectLst/>
                <a:latin typeface="+mn-lt"/>
                <a:ea typeface="+mn-ea"/>
                <a:cs typeface="+mn-cs"/>
              </a:rPr>
              <a:t>, Deng and Liu, 2025). </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7</a:t>
            </a:fld>
            <a:endParaRPr lang="en-GB"/>
          </a:p>
        </p:txBody>
      </p:sp>
    </p:spTree>
    <p:extLst>
      <p:ext uri="{BB962C8B-B14F-4D97-AF65-F5344CB8AC3E}">
        <p14:creationId xmlns:p14="http://schemas.microsoft.com/office/powerpoint/2010/main" val="8540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Chronic hyperglycaemia will cause osmotic diuresis and hence polyuria and compensatory polydipsia, and poor cellular glucose utilisation will cause fatigue. Fluid shifts can lead to blurring of vision, and vascular dysfunction together with a poor immune response may slow down the process of wound healing (</a:t>
            </a:r>
            <a:r>
              <a:rPr lang="en-GB" sz="1200" kern="1200" err="1">
                <a:solidFill>
                  <a:schemeClr val="tx1"/>
                </a:solidFill>
                <a:effectLst/>
                <a:latin typeface="+mn-lt"/>
                <a:ea typeface="+mn-ea"/>
                <a:cs typeface="+mn-cs"/>
              </a:rPr>
              <a:t>Tomic</a:t>
            </a:r>
            <a:r>
              <a:rPr lang="en-GB" sz="1200" kern="1200">
                <a:solidFill>
                  <a:schemeClr val="tx1"/>
                </a:solidFill>
                <a:effectLst/>
                <a:latin typeface="+mn-lt"/>
                <a:ea typeface="+mn-ea"/>
                <a:cs typeface="+mn-cs"/>
              </a:rPr>
              <a:t>, Shaw and </a:t>
            </a:r>
            <a:r>
              <a:rPr lang="en-GB" sz="1200" kern="1200" err="1">
                <a:solidFill>
                  <a:schemeClr val="tx1"/>
                </a:solidFill>
                <a:effectLst/>
                <a:latin typeface="+mn-lt"/>
                <a:ea typeface="+mn-ea"/>
                <a:cs typeface="+mn-cs"/>
              </a:rPr>
              <a:t>Magliano</a:t>
            </a:r>
            <a:r>
              <a:rPr lang="en-GB" sz="1200" kern="1200">
                <a:solidFill>
                  <a:schemeClr val="tx1"/>
                </a:solidFill>
                <a:effectLst/>
                <a:latin typeface="+mn-lt"/>
                <a:ea typeface="+mn-ea"/>
                <a:cs typeface="+mn-cs"/>
              </a:rPr>
              <a:t>, 2022). Diabetic retinopathy, diabetic nephropathy, peripheral neuropathy, cardiovascular disease and diabetic foot ulceration are all major complications associated with Type 2 diabetes, if left uncontrolled. As a result, the existing foot wound should be promptly assessed as hyperglycaemia and potential sensory impairment make it more likely to become infected, fail to heal and lead to amputation if not adequately managed (Bowling, Rashid and </a:t>
            </a:r>
            <a:r>
              <a:rPr lang="en-GB" sz="1200" kern="1200" err="1">
                <a:solidFill>
                  <a:schemeClr val="tx1"/>
                </a:solidFill>
                <a:effectLst/>
                <a:latin typeface="+mn-lt"/>
                <a:ea typeface="+mn-ea"/>
                <a:cs typeface="+mn-cs"/>
              </a:rPr>
              <a:t>Boulton</a:t>
            </a:r>
            <a:r>
              <a:rPr lang="en-GB" sz="1200" kern="1200">
                <a:solidFill>
                  <a:schemeClr val="tx1"/>
                </a:solidFill>
                <a:effectLst/>
                <a:latin typeface="+mn-lt"/>
                <a:ea typeface="+mn-ea"/>
                <a:cs typeface="+mn-cs"/>
              </a:rPr>
              <a:t>, 2015).</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8</a:t>
            </a:fld>
            <a:endParaRPr lang="en-GB"/>
          </a:p>
        </p:txBody>
      </p:sp>
    </p:spTree>
    <p:extLst>
      <p:ext uri="{BB962C8B-B14F-4D97-AF65-F5344CB8AC3E}">
        <p14:creationId xmlns:p14="http://schemas.microsoft.com/office/powerpoint/2010/main" val="20449705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Mr Carter has both a non-modifiable and modifiable risk factor for Type 2 diabetes. His genetic susceptibility is further exacerbated by increasing age and a positive family history, and insulin resistance is encouraged by physical inactivity, obesity and unhealthy eating habits (</a:t>
            </a:r>
            <a:r>
              <a:rPr lang="en-GB" sz="1200" kern="1200" err="1">
                <a:solidFill>
                  <a:schemeClr val="tx1"/>
                </a:solidFill>
                <a:effectLst/>
                <a:latin typeface="+mn-lt"/>
                <a:ea typeface="+mn-ea"/>
                <a:cs typeface="+mn-cs"/>
              </a:rPr>
              <a:t>Jayedi</a:t>
            </a:r>
            <a:r>
              <a:rPr lang="en-GB" sz="1200" kern="1200">
                <a:solidFill>
                  <a:schemeClr val="tx1"/>
                </a:solidFill>
                <a:effectLst/>
                <a:latin typeface="+mn-lt"/>
                <a:ea typeface="+mn-ea"/>
                <a:cs typeface="+mn-cs"/>
              </a:rPr>
              <a:t> et al., 2022). While his sedentary job restricts energy expenditure and is associated with weight gain, smoking, hypertension and dyslipidaemia are significant cardiovascular risk factors. These factors work together, and demands of a job may lead to poor food choices, not enough sleep, and decreased exercise. Thus, management should be based on a person-centred approach, recognising social and behavioural constraints, and avoid blaming the person (Walker et al., 2014). </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9</a:t>
            </a:fld>
            <a:endParaRPr lang="en-GB"/>
          </a:p>
        </p:txBody>
      </p:sp>
    </p:spTree>
    <p:extLst>
      <p:ext uri="{BB962C8B-B14F-4D97-AF65-F5344CB8AC3E}">
        <p14:creationId xmlns:p14="http://schemas.microsoft.com/office/powerpoint/2010/main" val="1581859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Routine clinical information should be used to decide clinical judgement not just to record disease status. Mr Carter's HbA1c level of 69 </a:t>
            </a:r>
            <a:r>
              <a:rPr lang="en-GB" sz="1200" kern="1200" err="1">
                <a:solidFill>
                  <a:schemeClr val="tx1"/>
                </a:solidFill>
                <a:effectLst/>
                <a:latin typeface="+mn-lt"/>
                <a:ea typeface="+mn-ea"/>
                <a:cs typeface="+mn-cs"/>
              </a:rPr>
              <a:t>mmol</a:t>
            </a:r>
            <a:r>
              <a:rPr lang="en-GB" sz="1200" kern="1200">
                <a:solidFill>
                  <a:schemeClr val="tx1"/>
                </a:solidFill>
                <a:effectLst/>
                <a:latin typeface="+mn-lt"/>
                <a:ea typeface="+mn-ea"/>
                <a:cs typeface="+mn-cs"/>
              </a:rPr>
              <a:t>/</a:t>
            </a:r>
            <a:r>
              <a:rPr lang="en-GB" sz="1200" kern="1200" err="1">
                <a:solidFill>
                  <a:schemeClr val="tx1"/>
                </a:solidFill>
                <a:effectLst/>
                <a:latin typeface="+mn-lt"/>
                <a:ea typeface="+mn-ea"/>
                <a:cs typeface="+mn-cs"/>
              </a:rPr>
              <a:t>mol</a:t>
            </a:r>
            <a:r>
              <a:rPr lang="en-GB" sz="1200" kern="1200">
                <a:solidFill>
                  <a:schemeClr val="tx1"/>
                </a:solidFill>
                <a:effectLst/>
                <a:latin typeface="+mn-lt"/>
                <a:ea typeface="+mn-ea"/>
                <a:cs typeface="+mn-cs"/>
              </a:rPr>
              <a:t> reflects poor glycaemic control over the last 2–3 months, and his level of fasting glucose is a sign of hyperglycaemia at the time (NICE, 2015). High blood pressure, obesity and high cholesterol are all signs of a high cardiovascular risk profile. Wound on his foot should be assessed for impaired circulation, infection and peripheral neuropathy. Combining these findings together guides timely, evidence-based medication optimisation and complication prevention decisions and plans for individual care (Davies et al., 2022). </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10</a:t>
            </a:fld>
            <a:endParaRPr lang="en-GB"/>
          </a:p>
        </p:txBody>
      </p:sp>
    </p:spTree>
    <p:extLst>
      <p:ext uri="{BB962C8B-B14F-4D97-AF65-F5344CB8AC3E}">
        <p14:creationId xmlns:p14="http://schemas.microsoft.com/office/powerpoint/2010/main" val="3820588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It is important that Mr Carter's care priorities are expressed into SMART goals, which are specific, measurable, achievable, relevant and time bound. This could involve lowering your HbA1c in six months or less, losing weight slowly, maintaining blood pressure control, swapping out sugary beverages for beverages with fewer sugars, getting more physical activity and checking your feet regularly. Goal setting is important to do in collaboration, as it needs to be in alignment with his work schedule, motivation and preferences (</a:t>
            </a:r>
            <a:r>
              <a:rPr lang="en-GB" sz="1200" kern="1200" err="1">
                <a:solidFill>
                  <a:schemeClr val="tx1"/>
                </a:solidFill>
                <a:effectLst/>
                <a:latin typeface="+mn-lt"/>
                <a:ea typeface="+mn-ea"/>
                <a:cs typeface="+mn-cs"/>
              </a:rPr>
              <a:t>Klinkner</a:t>
            </a:r>
            <a:r>
              <a:rPr lang="en-GB" sz="1200" kern="1200">
                <a:solidFill>
                  <a:schemeClr val="tx1"/>
                </a:solidFill>
                <a:effectLst/>
                <a:latin typeface="+mn-lt"/>
                <a:ea typeface="+mn-ea"/>
                <a:cs typeface="+mn-cs"/>
              </a:rPr>
              <a:t> et al., 2017). A staged, realistic approach is more likely to get sustainable behavioural changes, than a number of big lifestyle changes at once (Miller and Bauman, 2014).</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11</a:t>
            </a:fld>
            <a:endParaRPr lang="en-GB"/>
          </a:p>
        </p:txBody>
      </p:sp>
    </p:spTree>
    <p:extLst>
      <p:ext uri="{BB962C8B-B14F-4D97-AF65-F5344CB8AC3E}">
        <p14:creationId xmlns:p14="http://schemas.microsoft.com/office/powerpoint/2010/main" val="1611853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Pharmacological and lifestyle interventions should be included in Mr Carter's care plan. This includes diabetes education review of tolerability and adherence, structured diabetes education, dietary referral, progressive exercise, smoking cessation support, cardiovascular risk management, annual retinal screening and kidney assessment and podiatry assessment if required (NICE, 2022). Individualisation of care should be accompanied by shared decision making and should also take into account the reduction of cardiovascular risk as an equally important goal as glycaemic control (NICE.UK, 2015). </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12</a:t>
            </a:fld>
            <a:endParaRPr lang="en-GB"/>
          </a:p>
        </p:txBody>
      </p:sp>
    </p:spTree>
    <p:extLst>
      <p:ext uri="{BB962C8B-B14F-4D97-AF65-F5344CB8AC3E}">
        <p14:creationId xmlns:p14="http://schemas.microsoft.com/office/powerpoint/2010/main" val="24184755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regular monitoring allows timely adjustments to the care plan. High HbA1c levels over time can be a sign that treatment is not working or that patients are not taking prescribed medications; abnormal tests of the kidneys or feet should be treated immediately (Bonnet et al., 2024). But not all routine measures should be taken as isolated data; clinical decisions should be based on routine data, combined with symptoms, and treatment adherence and patient preference (</a:t>
            </a:r>
            <a:r>
              <a:rPr lang="en-GB" sz="1200" kern="1200" err="1">
                <a:solidFill>
                  <a:schemeClr val="tx1"/>
                </a:solidFill>
                <a:effectLst/>
                <a:latin typeface="+mn-lt"/>
                <a:ea typeface="+mn-ea"/>
                <a:cs typeface="+mn-cs"/>
              </a:rPr>
              <a:t>Peimani</a:t>
            </a:r>
            <a:r>
              <a:rPr lang="en-GB" sz="1200" kern="1200">
                <a:solidFill>
                  <a:schemeClr val="tx1"/>
                </a:solidFill>
                <a:effectLst/>
                <a:latin typeface="+mn-lt"/>
                <a:ea typeface="+mn-ea"/>
                <a:cs typeface="+mn-cs"/>
              </a:rPr>
              <a:t> et al., 2025). </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13</a:t>
            </a:fld>
            <a:endParaRPr lang="en-GB"/>
          </a:p>
        </p:txBody>
      </p:sp>
    </p:spTree>
    <p:extLst>
      <p:ext uri="{BB962C8B-B14F-4D97-AF65-F5344CB8AC3E}">
        <p14:creationId xmlns:p14="http://schemas.microsoft.com/office/powerpoint/2010/main" val="6667766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Multidisciplinary care is essential to good diabetes management. Medical management is provided by the GP and diabetes nurses, dietitians, pharmacists and podiatrists provide specialist input (</a:t>
            </a:r>
            <a:r>
              <a:rPr lang="en-GB" sz="1200" kern="1200" err="1">
                <a:solidFill>
                  <a:schemeClr val="tx1"/>
                </a:solidFill>
                <a:effectLst/>
                <a:latin typeface="+mn-lt"/>
                <a:ea typeface="+mn-ea"/>
                <a:cs typeface="+mn-cs"/>
              </a:rPr>
              <a:t>Kalra</a:t>
            </a:r>
            <a:r>
              <a:rPr lang="en-GB" sz="1200" kern="1200">
                <a:solidFill>
                  <a:schemeClr val="tx1"/>
                </a:solidFill>
                <a:effectLst/>
                <a:latin typeface="+mn-lt"/>
                <a:ea typeface="+mn-ea"/>
                <a:cs typeface="+mn-cs"/>
              </a:rPr>
              <a:t>, </a:t>
            </a:r>
            <a:r>
              <a:rPr lang="en-GB" sz="1200" kern="1200" err="1">
                <a:solidFill>
                  <a:schemeClr val="tx1"/>
                </a:solidFill>
                <a:effectLst/>
                <a:latin typeface="+mn-lt"/>
                <a:ea typeface="+mn-ea"/>
                <a:cs typeface="+mn-cs"/>
              </a:rPr>
              <a:t>Baruah</a:t>
            </a:r>
            <a:r>
              <a:rPr lang="en-GB" sz="1200" kern="1200">
                <a:solidFill>
                  <a:schemeClr val="tx1"/>
                </a:solidFill>
                <a:effectLst/>
                <a:latin typeface="+mn-lt"/>
                <a:ea typeface="+mn-ea"/>
                <a:cs typeface="+mn-cs"/>
              </a:rPr>
              <a:t> and Agrawal, 2022). Communication should be in 'plain language', and the teach-back approach should be used to check understanding. Informed consent, confidentiality, respect for autonomy and non-stigmatizing practice are essential to ethical practice. Person centred care takes into account what the evidence says and what Mr Carter wants and what is right for him (Dickinson et al., 2017).</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14</a:t>
            </a:fld>
            <a:endParaRPr lang="en-GB"/>
          </a:p>
        </p:txBody>
      </p:sp>
    </p:spTree>
    <p:extLst>
      <p:ext uri="{BB962C8B-B14F-4D97-AF65-F5344CB8AC3E}">
        <p14:creationId xmlns:p14="http://schemas.microsoft.com/office/powerpoint/2010/main" val="4066895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Insulin resistance and progressive β-cell dysfunction is clearly seen in Mr Carter's condition, which leads to abnormal glucose regulation. Treatment is important and needs to be evidence-based, life-style changes must be made, regular monitoring is necessary and multi-disciplinary support is important. By taking a holistic view of clinical and personal information, tailor-made care is possible which is safe, realistic and sustainable. Prevention, education, shared decision making and frequent re-review are essential to long term success to reduce complication and enhance quality of life.</a:t>
            </a:r>
          </a:p>
          <a:p>
            <a:endParaRPr lang="en-GB"/>
          </a:p>
        </p:txBody>
      </p:sp>
      <p:sp>
        <p:nvSpPr>
          <p:cNvPr id="4" name="Slide Number Placeholder 3"/>
          <p:cNvSpPr>
            <a:spLocks noGrp="1"/>
          </p:cNvSpPr>
          <p:nvPr>
            <p:ph type="sldNum" sz="quarter" idx="10"/>
          </p:nvPr>
        </p:nvSpPr>
        <p:spPr/>
        <p:txBody>
          <a:bodyPr/>
          <a:lstStyle/>
          <a:p>
            <a:fld id="{F7AAAD7A-4091-41FB-91DA-DC57EF6A9748}" type="slidenum">
              <a:rPr lang="en-GB" smtClean="0"/>
              <a:t>15</a:t>
            </a:fld>
            <a:endParaRPr lang="en-GB"/>
          </a:p>
        </p:txBody>
      </p:sp>
    </p:spTree>
    <p:extLst>
      <p:ext uri="{BB962C8B-B14F-4D97-AF65-F5344CB8AC3E}">
        <p14:creationId xmlns:p14="http://schemas.microsoft.com/office/powerpoint/2010/main" val="4014884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7/26/2026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7/26/2026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7/26/2026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3.xm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nice.org.uk/guidance/ng28/chapter/Individualised-care"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nice.org.uk/guidance/ng28" TargetMode="External"/><Relationship Id="rId5" Type="http://schemas.openxmlformats.org/officeDocument/2006/relationships/hyperlink" Target="https://www.nice.org.uk/guidance/ng28/chapter/Blood-glucose-management" TargetMode="External"/><Relationship Id="rId4" Type="http://schemas.openxmlformats.org/officeDocument/2006/relationships/hyperlink" Target="https://www.endocrine.org/journals/endocrine-reviews/human-islet-physiology-and-therapeutic-ins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503E942-EFA4-169A-9F8F-F2825B4F7EAA}"/>
              </a:ext>
            </a:extLst>
          </p:cNvPr>
          <p:cNvPicPr>
            <a:picLocks noChangeAspect="1"/>
          </p:cNvPicPr>
          <p:nvPr/>
        </p:nvPicPr>
        <p:blipFill>
          <a:blip r:embed="rId4">
            <a:alphaModFix amt="50000"/>
          </a:blip>
          <a:srcRect t="15550" b="494"/>
          <a:stretch>
            <a:fillRect/>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b="1">
                <a:solidFill>
                  <a:srgbClr val="FFFFFF"/>
                </a:solidFill>
                <a:latin typeface="Times New Roman"/>
                <a:cs typeface="Times New Roman"/>
              </a:rPr>
              <a:t>Type 2 Diabetes Mellitus</a:t>
            </a:r>
            <a:endParaRPr lang="en-US">
              <a:solidFill>
                <a:srgbClr val="FFFFFF"/>
              </a:solidFill>
            </a:endParaRPr>
          </a:p>
        </p:txBody>
      </p:sp>
      <p:sp>
        <p:nvSpPr>
          <p:cNvPr id="3" name="Subtitle 2"/>
          <p:cNvSpPr>
            <a:spLocks noGrp="1"/>
          </p:cNvSpPr>
          <p:nvPr>
            <p:ph type="subTitle" idx="1"/>
          </p:nvPr>
        </p:nvSpPr>
        <p:spPr>
          <a:xfrm>
            <a:off x="1524000" y="4159404"/>
            <a:ext cx="9310914" cy="1620909"/>
          </a:xfrm>
        </p:spPr>
        <p:txBody>
          <a:bodyPr vert="horz" lIns="91440" tIns="45720" rIns="91440" bIns="45720" rtlCol="0" anchor="t">
            <a:normAutofit fontScale="92500" lnSpcReduction="10000"/>
          </a:bodyPr>
          <a:lstStyle/>
          <a:p>
            <a:r>
              <a:rPr lang="en-US" b="1">
                <a:latin typeface="Times New Roman"/>
                <a:cs typeface="Times New Roman"/>
              </a:rPr>
              <a:t>Natasha Stanley </a:t>
            </a:r>
          </a:p>
          <a:p>
            <a:r>
              <a:rPr lang="en-US" b="1">
                <a:latin typeface="Times New Roman"/>
                <a:cs typeface="Times New Roman"/>
              </a:rPr>
              <a:t>Student ID: 2441313</a:t>
            </a:r>
          </a:p>
          <a:p>
            <a:r>
              <a:rPr lang="en-US" b="1">
                <a:latin typeface="Times New Roman"/>
                <a:cs typeface="Times New Roman"/>
              </a:rPr>
              <a:t>Module: </a:t>
            </a:r>
            <a:r>
              <a:rPr lang="en-US" b="1" err="1">
                <a:latin typeface="Times New Roman"/>
                <a:cs typeface="Times New Roman"/>
              </a:rPr>
              <a:t>Indroduction</a:t>
            </a:r>
            <a:r>
              <a:rPr lang="en-US" b="1">
                <a:latin typeface="Times New Roman"/>
                <a:cs typeface="Times New Roman"/>
              </a:rPr>
              <a:t> to </a:t>
            </a:r>
            <a:r>
              <a:rPr lang="en-US" b="1" err="1">
                <a:latin typeface="Times New Roman"/>
                <a:cs typeface="Times New Roman"/>
              </a:rPr>
              <a:t>Physiolo</a:t>
            </a:r>
            <a:r>
              <a:rPr lang="en-US" b="1">
                <a:latin typeface="Times New Roman"/>
                <a:cs typeface="Times New Roman"/>
              </a:rPr>
              <a:t>gy</a:t>
            </a:r>
          </a:p>
          <a:p>
            <a:r>
              <a:rPr lang="en-US" b="1">
                <a:latin typeface="Times New Roman"/>
                <a:cs typeface="Times New Roman"/>
              </a:rPr>
              <a:t>Lecturer: Robert Nartowski &amp; Rizwan Nadim</a:t>
            </a:r>
          </a:p>
          <a:p>
            <a:endParaRPr lang="en-US" b="1">
              <a:latin typeface="Times New Roman"/>
              <a:cs typeface="Times New Roman"/>
            </a:endParaRPr>
          </a:p>
        </p:txBody>
      </p:sp>
      <p:pic>
        <p:nvPicPr>
          <p:cNvPr id="8" name="Audio 7">
            <a:hlinkClick r:id="" action="ppaction://media"/>
            <a:extLst>
              <a:ext uri="{FF2B5EF4-FFF2-40B4-BE49-F238E27FC236}">
                <a16:creationId xmlns:a16="http://schemas.microsoft.com/office/drawing/2014/main" id="{5E12E6D1-26D5-C02B-1582-5776113D8AB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1055"/>
    </mc:Choice>
    <mc:Fallback>
      <p:transition spd="slow" advTm="11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4F30B5A7-1A09-3DC9-7F20-1A5832A316ED}"/>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E3253059-4F92-1438-377C-DE546470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4FB1BE3-AEF9-718F-D6A8-C60CC09BA1CC}"/>
              </a:ext>
            </a:extLst>
          </p:cNvPr>
          <p:cNvPicPr>
            <a:picLocks noChangeAspect="1"/>
          </p:cNvPicPr>
          <p:nvPr/>
        </p:nvPicPr>
        <p:blipFill>
          <a:blip r:embed="rId4">
            <a:alphaModFix amt="50000"/>
          </a:blip>
          <a:srcRect t="15550" b="494"/>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7A197C3B-A453-CB3B-238B-D8A0CEE332C9}"/>
              </a:ext>
            </a:extLst>
          </p:cNvPr>
          <p:cNvSpPr>
            <a:spLocks noGrp="1"/>
          </p:cNvSpPr>
          <p:nvPr>
            <p:ph type="ctrTitle"/>
          </p:nvPr>
        </p:nvSpPr>
        <p:spPr>
          <a:xfrm>
            <a:off x="1524000" y="1122362"/>
            <a:ext cx="9144000" cy="2900518"/>
          </a:xfrm>
        </p:spPr>
        <p:txBody>
          <a:bodyPr>
            <a:normAutofit/>
          </a:bodyPr>
          <a:lstStyle/>
          <a:p>
            <a:r>
              <a:rPr lang="en-US" b="1">
                <a:solidFill>
                  <a:srgbClr val="FFFFFF"/>
                </a:solidFill>
                <a:latin typeface="Times New Roman"/>
                <a:cs typeface="Times New Roman"/>
              </a:rPr>
              <a:t>Type 2 Diabetes Mellitus</a:t>
            </a:r>
            <a:endParaRPr lang="en-US">
              <a:solidFill>
                <a:srgbClr val="FFFFFF"/>
              </a:solidFill>
            </a:endParaRPr>
          </a:p>
        </p:txBody>
      </p:sp>
      <p:sp>
        <p:nvSpPr>
          <p:cNvPr id="3" name="Subtitle 2">
            <a:extLst>
              <a:ext uri="{FF2B5EF4-FFF2-40B4-BE49-F238E27FC236}">
                <a16:creationId xmlns:a16="http://schemas.microsoft.com/office/drawing/2014/main" id="{1F50B1D0-0B01-3DB9-5A14-D94F2CD584E9}"/>
              </a:ext>
            </a:extLst>
          </p:cNvPr>
          <p:cNvSpPr>
            <a:spLocks noGrp="1"/>
          </p:cNvSpPr>
          <p:nvPr>
            <p:ph type="subTitle" idx="1"/>
          </p:nvPr>
        </p:nvSpPr>
        <p:spPr>
          <a:xfrm>
            <a:off x="1524000" y="4159404"/>
            <a:ext cx="9144000" cy="1098395"/>
          </a:xfrm>
        </p:spPr>
        <p:txBody>
          <a:bodyPr vert="horz" lIns="91440" tIns="45720" rIns="91440" bIns="45720" rtlCol="0">
            <a:normAutofit/>
          </a:bodyPr>
          <a:lstStyle/>
          <a:p>
            <a:r>
              <a:rPr lang="en-US" b="1">
                <a:solidFill>
                  <a:srgbClr val="FFFFFF"/>
                </a:solidFill>
                <a:latin typeface="Times New Roman"/>
                <a:cs typeface="Times New Roman"/>
              </a:rPr>
              <a:t>Anatomy, Physiology and Person-Centred Care Planning</a:t>
            </a:r>
            <a:br>
              <a:rPr lang="en-US" b="1">
                <a:solidFill>
                  <a:srgbClr val="FFFFFF"/>
                </a:solidFill>
                <a:latin typeface="Times New Roman"/>
                <a:cs typeface="Times New Roman"/>
              </a:rPr>
            </a:br>
            <a:r>
              <a:rPr lang="en-US" b="1">
                <a:solidFill>
                  <a:srgbClr val="FFFFFF"/>
                </a:solidFill>
                <a:latin typeface="Times New Roman"/>
                <a:cs typeface="Times New Roman"/>
              </a:rPr>
              <a:t> Fictional Case Study: Mr David Carter</a:t>
            </a:r>
            <a:endParaRPr lang="en-US">
              <a:solidFill>
                <a:srgbClr val="FFFFFF"/>
              </a:solidFill>
            </a:endParaRPr>
          </a:p>
        </p:txBody>
      </p:sp>
      <p:pic>
        <p:nvPicPr>
          <p:cNvPr id="8" name="Audio 7">
            <a:hlinkClick r:id="" action="ppaction://media"/>
            <a:extLst>
              <a:ext uri="{FF2B5EF4-FFF2-40B4-BE49-F238E27FC236}">
                <a16:creationId xmlns:a16="http://schemas.microsoft.com/office/drawing/2014/main" id="{8A51E619-EB64-0C2E-5340-3CF37C1FE06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07030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0325"/>
    </mc:Choice>
    <mc:Fallback>
      <p:transition spd="slow" advTm="10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91029-67D0-3659-2830-84AFEB50CB0C}"/>
              </a:ext>
            </a:extLst>
          </p:cNvPr>
          <p:cNvSpPr>
            <a:spLocks noGrp="1"/>
          </p:cNvSpPr>
          <p:nvPr>
            <p:ph type="title"/>
          </p:nvPr>
        </p:nvSpPr>
        <p:spPr>
          <a:xfrm>
            <a:off x="481013" y="3752849"/>
            <a:ext cx="3290887" cy="2452687"/>
          </a:xfrm>
        </p:spPr>
        <p:txBody>
          <a:bodyPr anchor="ctr">
            <a:normAutofit/>
          </a:bodyPr>
          <a:lstStyle/>
          <a:p>
            <a:r>
              <a:rPr lang="en-US" sz="3600" b="1">
                <a:latin typeface="Times New Roman"/>
                <a:cs typeface="Times New Roman"/>
              </a:rPr>
              <a:t>Presentation Scope and Care Context</a:t>
            </a:r>
            <a:endParaRPr lang="en-US" sz="3600"/>
          </a:p>
        </p:txBody>
      </p:sp>
      <p:pic>
        <p:nvPicPr>
          <p:cNvPr id="4" name="Picture 3">
            <a:extLst>
              <a:ext uri="{FF2B5EF4-FFF2-40B4-BE49-F238E27FC236}">
                <a16:creationId xmlns:a16="http://schemas.microsoft.com/office/drawing/2014/main" id="{F545628A-E45D-25A5-4703-33B188B79425}"/>
              </a:ext>
            </a:extLst>
          </p:cNvPr>
          <p:cNvPicPr>
            <a:picLocks noChangeAspect="1"/>
          </p:cNvPicPr>
          <p:nvPr/>
        </p:nvPicPr>
        <p:blipFill>
          <a:blip r:embed="rId5"/>
          <a:srcRect t="15985" b="23448"/>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954268A-D3A2-E705-981A-7E103BAA5B6B}"/>
              </a:ext>
            </a:extLst>
          </p:cNvPr>
          <p:cNvSpPr>
            <a:spLocks noGrp="1"/>
          </p:cNvSpPr>
          <p:nvPr>
            <p:ph idx="1"/>
          </p:nvPr>
        </p:nvSpPr>
        <p:spPr>
          <a:xfrm>
            <a:off x="4223982" y="3752850"/>
            <a:ext cx="7485413" cy="2452687"/>
          </a:xfrm>
        </p:spPr>
        <p:txBody>
          <a:bodyPr vert="horz" lIns="91440" tIns="45720" rIns="91440" bIns="45720" rtlCol="0" anchor="ctr">
            <a:normAutofit/>
          </a:bodyPr>
          <a:lstStyle/>
          <a:p>
            <a:pPr>
              <a:buFont typeface="Arial"/>
              <a:buChar char="•"/>
            </a:pPr>
            <a:r>
              <a:rPr lang="en-US" sz="1500">
                <a:cs typeface="Times New Roman"/>
              </a:rPr>
              <a:t>Endocrine anatomy and physiology </a:t>
            </a:r>
            <a:endParaRPr lang="en-US" sz="1500"/>
          </a:p>
          <a:p>
            <a:pPr>
              <a:buFont typeface="Arial"/>
              <a:buChar char="•"/>
            </a:pPr>
            <a:r>
              <a:rPr lang="en-US" sz="1500">
                <a:cs typeface="Times New Roman"/>
              </a:rPr>
              <a:t>Type 2 diabetes pathophysiology </a:t>
            </a:r>
            <a:endParaRPr lang="en-US" sz="1500"/>
          </a:p>
          <a:p>
            <a:pPr>
              <a:buFont typeface="Arial"/>
              <a:buChar char="•"/>
            </a:pPr>
            <a:r>
              <a:rPr lang="en-US" sz="1500">
                <a:cs typeface="Times New Roman"/>
              </a:rPr>
              <a:t>Fictional patient profile </a:t>
            </a:r>
            <a:endParaRPr lang="en-US" sz="1500"/>
          </a:p>
          <a:p>
            <a:pPr>
              <a:buFont typeface="Arial"/>
              <a:buChar char="•"/>
            </a:pPr>
            <a:r>
              <a:rPr lang="en-US" sz="1500">
                <a:cs typeface="Times New Roman"/>
              </a:rPr>
              <a:t>Lifestyle risk factors </a:t>
            </a:r>
            <a:endParaRPr lang="en-US" sz="1500"/>
          </a:p>
          <a:p>
            <a:pPr>
              <a:buFont typeface="Arial"/>
              <a:buChar char="•"/>
            </a:pPr>
            <a:r>
              <a:rPr lang="en-US" sz="1500">
                <a:cs typeface="Times New Roman"/>
              </a:rPr>
              <a:t>Routine clinical data </a:t>
            </a:r>
            <a:endParaRPr lang="en-US" sz="1500"/>
          </a:p>
          <a:p>
            <a:pPr>
              <a:buFont typeface="Arial"/>
              <a:buChar char="•"/>
            </a:pPr>
            <a:r>
              <a:rPr lang="en-US" sz="1500">
                <a:cs typeface="Times New Roman"/>
              </a:rPr>
              <a:t>Person-centred care plan </a:t>
            </a:r>
            <a:endParaRPr lang="en-US" sz="1500"/>
          </a:p>
          <a:p>
            <a:pPr>
              <a:buFont typeface="Arial"/>
              <a:buChar char="•"/>
            </a:pPr>
            <a:r>
              <a:rPr lang="en-US" sz="1500">
                <a:cs typeface="Times New Roman"/>
              </a:rPr>
              <a:t>MDT, communication and ethics </a:t>
            </a:r>
            <a:endParaRPr lang="en-US" sz="1500"/>
          </a:p>
          <a:p>
            <a:pPr marL="0" indent="0">
              <a:buNone/>
            </a:pPr>
            <a:endParaRPr lang="en-US" sz="1500"/>
          </a:p>
        </p:txBody>
      </p:sp>
      <p:pic>
        <p:nvPicPr>
          <p:cNvPr id="7" name="Audio 6">
            <a:hlinkClick r:id="" action="ppaction://media"/>
            <a:extLst>
              <a:ext uri="{FF2B5EF4-FFF2-40B4-BE49-F238E27FC236}">
                <a16:creationId xmlns:a16="http://schemas.microsoft.com/office/drawing/2014/main" id="{8DEE39DD-3947-3500-720B-61C2130036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6579580"/>
      </p:ext>
    </p:extLst>
  </p:cSld>
  <p:clrMapOvr>
    <a:masterClrMapping/>
  </p:clrMapOvr>
  <mc:AlternateContent xmlns:mc="http://schemas.openxmlformats.org/markup-compatibility/2006">
    <mc:Choice xmlns:p14="http://schemas.microsoft.com/office/powerpoint/2010/main" Requires="p14">
      <p:transition spd="slow" p14:dur="2000" advTm="48220"/>
    </mc:Choice>
    <mc:Fallback>
      <p:transition spd="slow" advTm="48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E8FCD77-DB9F-8E90-341E-3AB59DB017AC}"/>
              </a:ext>
            </a:extLst>
          </p:cNvPr>
          <p:cNvPicPr>
            <a:picLocks noChangeAspect="1"/>
          </p:cNvPicPr>
          <p:nvPr/>
        </p:nvPicPr>
        <p:blipFill>
          <a:blip r:embed="rId5"/>
          <a:srcRect l="12150" r="78"/>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60AB7A-5E7C-0B8F-CA63-88E408A08FB5}"/>
              </a:ext>
            </a:extLst>
          </p:cNvPr>
          <p:cNvSpPr>
            <a:spLocks noGrp="1"/>
          </p:cNvSpPr>
          <p:nvPr>
            <p:ph type="title"/>
          </p:nvPr>
        </p:nvSpPr>
        <p:spPr>
          <a:xfrm>
            <a:off x="838200" y="365125"/>
            <a:ext cx="3822189" cy="1899912"/>
          </a:xfrm>
        </p:spPr>
        <p:txBody>
          <a:bodyPr>
            <a:normAutofit/>
          </a:bodyPr>
          <a:lstStyle/>
          <a:p>
            <a:r>
              <a:rPr lang="en-US" sz="4000" b="1">
                <a:latin typeface="Times New Roman"/>
                <a:cs typeface="Times New Roman"/>
              </a:rPr>
              <a:t>Fictional Patient Profile</a:t>
            </a:r>
            <a:endParaRPr lang="en-US" sz="4000"/>
          </a:p>
          <a:p>
            <a:endParaRPr lang="en-US" sz="4000"/>
          </a:p>
        </p:txBody>
      </p:sp>
      <p:sp>
        <p:nvSpPr>
          <p:cNvPr id="3" name="Content Placeholder 2">
            <a:extLst>
              <a:ext uri="{FF2B5EF4-FFF2-40B4-BE49-F238E27FC236}">
                <a16:creationId xmlns:a16="http://schemas.microsoft.com/office/drawing/2014/main" id="{644D4F07-C9CC-8247-CCC2-A24EC3F95344}"/>
              </a:ext>
            </a:extLst>
          </p:cNvPr>
          <p:cNvSpPr>
            <a:spLocks noGrp="1"/>
          </p:cNvSpPr>
          <p:nvPr>
            <p:ph idx="1"/>
          </p:nvPr>
        </p:nvSpPr>
        <p:spPr>
          <a:xfrm>
            <a:off x="838200" y="2434201"/>
            <a:ext cx="3822189" cy="3742762"/>
          </a:xfrm>
        </p:spPr>
        <p:txBody>
          <a:bodyPr vert="horz" lIns="91440" tIns="45720" rIns="91440" bIns="45720" rtlCol="0">
            <a:normAutofit/>
          </a:bodyPr>
          <a:lstStyle/>
          <a:p>
            <a:pPr>
              <a:buFont typeface="Arial"/>
              <a:buChar char="•"/>
            </a:pPr>
            <a:r>
              <a:rPr lang="en-US" sz="2000">
                <a:cs typeface="Times New Roman"/>
              </a:rPr>
              <a:t>57-year-old male </a:t>
            </a:r>
            <a:endParaRPr lang="en-US" sz="2000"/>
          </a:p>
          <a:p>
            <a:pPr>
              <a:buFont typeface="Arial"/>
              <a:buChar char="•"/>
            </a:pPr>
            <a:r>
              <a:rPr lang="en-US" sz="2000">
                <a:cs typeface="Times New Roman"/>
              </a:rPr>
              <a:t>Delivery driver </a:t>
            </a:r>
            <a:endParaRPr lang="en-US" sz="2000"/>
          </a:p>
          <a:p>
            <a:pPr>
              <a:buFont typeface="Arial"/>
              <a:buChar char="•"/>
            </a:pPr>
            <a:r>
              <a:rPr lang="en-US" sz="2000">
                <a:cs typeface="Times New Roman"/>
              </a:rPr>
              <a:t>Sedentary occupation </a:t>
            </a:r>
            <a:endParaRPr lang="en-US" sz="2000"/>
          </a:p>
          <a:p>
            <a:pPr>
              <a:buFont typeface="Arial"/>
              <a:buChar char="•"/>
            </a:pPr>
            <a:r>
              <a:rPr lang="en-US" sz="2000">
                <a:cs typeface="Times New Roman"/>
              </a:rPr>
              <a:t>Lives with wife </a:t>
            </a:r>
            <a:endParaRPr lang="en-US" sz="2000"/>
          </a:p>
          <a:p>
            <a:pPr>
              <a:buFont typeface="Arial"/>
              <a:buChar char="•"/>
            </a:pPr>
            <a:r>
              <a:rPr lang="en-US" sz="2000">
                <a:cs typeface="Times New Roman"/>
              </a:rPr>
              <a:t>BMI: 33 kg/m² </a:t>
            </a:r>
            <a:endParaRPr lang="en-US" sz="2000"/>
          </a:p>
          <a:p>
            <a:pPr>
              <a:buFont typeface="Arial"/>
              <a:buChar char="•"/>
            </a:pPr>
            <a:r>
              <a:rPr lang="en-US" sz="2000">
                <a:cs typeface="Times New Roman"/>
              </a:rPr>
              <a:t>Hypertension and </a:t>
            </a:r>
            <a:r>
              <a:rPr lang="en-US" sz="2000" err="1">
                <a:cs typeface="Times New Roman"/>
              </a:rPr>
              <a:t>hypercholesterolaemia</a:t>
            </a:r>
            <a:r>
              <a:rPr lang="en-US" sz="2000">
                <a:cs typeface="Times New Roman"/>
              </a:rPr>
              <a:t> </a:t>
            </a:r>
            <a:endParaRPr lang="en-US" sz="2000"/>
          </a:p>
          <a:p>
            <a:pPr>
              <a:buFont typeface="Arial"/>
              <a:buChar char="•"/>
            </a:pPr>
            <a:r>
              <a:rPr lang="en-US" sz="2000">
                <a:cs typeface="Times New Roman"/>
              </a:rPr>
              <a:t>Newly diagnosed Type 2 diabetes </a:t>
            </a:r>
            <a:endParaRPr lang="en-US" sz="2000"/>
          </a:p>
          <a:p>
            <a:pPr marL="0" indent="0">
              <a:buNone/>
            </a:pPr>
            <a:endParaRPr lang="en-US" sz="2000"/>
          </a:p>
        </p:txBody>
      </p:sp>
      <p:pic>
        <p:nvPicPr>
          <p:cNvPr id="7" name="Audio 6">
            <a:hlinkClick r:id="" action="ppaction://media"/>
            <a:extLst>
              <a:ext uri="{FF2B5EF4-FFF2-40B4-BE49-F238E27FC236}">
                <a16:creationId xmlns:a16="http://schemas.microsoft.com/office/drawing/2014/main" id="{C326BD59-8DE9-70E7-C46E-C60315C75BE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0762674"/>
      </p:ext>
    </p:extLst>
  </p:cSld>
  <p:clrMapOvr>
    <a:masterClrMapping/>
  </p:clrMapOvr>
  <mc:AlternateContent xmlns:mc="http://schemas.openxmlformats.org/markup-compatibility/2006">
    <mc:Choice xmlns:p14="http://schemas.microsoft.com/office/powerpoint/2010/main" Requires="p14">
      <p:transition spd="slow" p14:dur="2000" advTm="63533"/>
    </mc:Choice>
    <mc:Fallback>
      <p:transition spd="slow" advTm="63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8D1618-8684-39BB-CB67-9EA7AA505A14}"/>
              </a:ext>
            </a:extLst>
          </p:cNvPr>
          <p:cNvSpPr>
            <a:spLocks noGrp="1"/>
          </p:cNvSpPr>
          <p:nvPr>
            <p:ph type="title"/>
          </p:nvPr>
        </p:nvSpPr>
        <p:spPr>
          <a:xfrm>
            <a:off x="630936" y="640080"/>
            <a:ext cx="4818888" cy="1481328"/>
          </a:xfrm>
        </p:spPr>
        <p:txBody>
          <a:bodyPr anchor="b">
            <a:normAutofit/>
          </a:bodyPr>
          <a:lstStyle/>
          <a:p>
            <a:r>
              <a:rPr lang="en-US" sz="3800">
                <a:latin typeface="Calibri"/>
                <a:ea typeface="Calibri"/>
                <a:cs typeface="Calibri"/>
              </a:rPr>
              <a:t>Relevant Anatomy of the Endocrine System</a:t>
            </a:r>
            <a:endParaRPr lang="en-US" sz="3800"/>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A4D643-236C-B0F8-875C-40EAA39175B9}"/>
              </a:ext>
            </a:extLst>
          </p:cNvPr>
          <p:cNvSpPr>
            <a:spLocks noGrp="1"/>
          </p:cNvSpPr>
          <p:nvPr>
            <p:ph idx="1"/>
          </p:nvPr>
        </p:nvSpPr>
        <p:spPr>
          <a:xfrm>
            <a:off x="630936" y="2660904"/>
            <a:ext cx="4818888" cy="3547872"/>
          </a:xfrm>
        </p:spPr>
        <p:txBody>
          <a:bodyPr vert="horz" lIns="91440" tIns="45720" rIns="91440" bIns="45720" rtlCol="0" anchor="t">
            <a:normAutofit/>
          </a:bodyPr>
          <a:lstStyle/>
          <a:p>
            <a:pPr>
              <a:buFont typeface="Arial"/>
              <a:buChar char="•"/>
            </a:pPr>
            <a:r>
              <a:rPr lang="en-US" sz="2000">
                <a:ea typeface="+mn-lt"/>
                <a:cs typeface="+mn-lt"/>
              </a:rPr>
              <a:t>Pancreas located posterior to the stomach </a:t>
            </a:r>
            <a:endParaRPr lang="en-US" sz="2000"/>
          </a:p>
          <a:p>
            <a:pPr>
              <a:buFont typeface="Arial"/>
              <a:buChar char="•"/>
            </a:pPr>
            <a:r>
              <a:rPr lang="en-US" sz="2000">
                <a:ea typeface="+mn-lt"/>
                <a:cs typeface="+mn-lt"/>
              </a:rPr>
              <a:t>Endocrine and exocrine functions </a:t>
            </a:r>
            <a:endParaRPr lang="en-US" sz="2000"/>
          </a:p>
          <a:p>
            <a:pPr>
              <a:buFont typeface="Arial"/>
              <a:buChar char="•"/>
            </a:pPr>
            <a:r>
              <a:rPr lang="en-US" sz="2000">
                <a:ea typeface="+mn-lt"/>
                <a:cs typeface="+mn-lt"/>
              </a:rPr>
              <a:t>Islets of Langerhans </a:t>
            </a:r>
            <a:endParaRPr lang="en-US" sz="2000"/>
          </a:p>
          <a:p>
            <a:pPr>
              <a:buFont typeface="Arial"/>
              <a:buChar char="•"/>
            </a:pPr>
            <a:r>
              <a:rPr lang="en-US" sz="2000">
                <a:ea typeface="+mn-lt"/>
                <a:cs typeface="+mn-lt"/>
              </a:rPr>
              <a:t>β-cells secrete insulin </a:t>
            </a:r>
            <a:endParaRPr lang="en-US" sz="2000"/>
          </a:p>
          <a:p>
            <a:pPr>
              <a:buFont typeface="Arial"/>
              <a:buChar char="•"/>
            </a:pPr>
            <a:r>
              <a:rPr lang="en-US" sz="2000">
                <a:ea typeface="+mn-lt"/>
                <a:cs typeface="+mn-lt"/>
              </a:rPr>
              <a:t>α-cells secrete glucagon </a:t>
            </a:r>
            <a:endParaRPr lang="en-US" sz="2000"/>
          </a:p>
          <a:p>
            <a:pPr>
              <a:buFont typeface="Arial"/>
              <a:buChar char="•"/>
            </a:pPr>
            <a:r>
              <a:rPr lang="en-US" sz="2000">
                <a:ea typeface="+mn-lt"/>
                <a:cs typeface="+mn-lt"/>
              </a:rPr>
              <a:t>Liver regulates glycogen storage </a:t>
            </a:r>
            <a:endParaRPr lang="en-US" sz="2000"/>
          </a:p>
          <a:p>
            <a:pPr>
              <a:buFont typeface="Arial"/>
              <a:buChar char="•"/>
            </a:pPr>
            <a:r>
              <a:rPr lang="en-US" sz="2000">
                <a:ea typeface="+mn-lt"/>
                <a:cs typeface="+mn-lt"/>
              </a:rPr>
              <a:t>Muscle and adipose tissue </a:t>
            </a:r>
            <a:r>
              <a:rPr lang="en-US" sz="2000" err="1">
                <a:ea typeface="+mn-lt"/>
                <a:cs typeface="+mn-lt"/>
              </a:rPr>
              <a:t>utilise</a:t>
            </a:r>
            <a:r>
              <a:rPr lang="en-US" sz="2000">
                <a:ea typeface="+mn-lt"/>
                <a:cs typeface="+mn-lt"/>
              </a:rPr>
              <a:t> glucose </a:t>
            </a:r>
            <a:endParaRPr lang="en-US" sz="2000"/>
          </a:p>
          <a:p>
            <a:pPr marL="0" indent="0">
              <a:buNone/>
            </a:pPr>
            <a:endParaRPr lang="en-US" sz="2000"/>
          </a:p>
        </p:txBody>
      </p:sp>
      <p:pic>
        <p:nvPicPr>
          <p:cNvPr id="4" name="Picture 3">
            <a:extLst>
              <a:ext uri="{FF2B5EF4-FFF2-40B4-BE49-F238E27FC236}">
                <a16:creationId xmlns:a16="http://schemas.microsoft.com/office/drawing/2014/main" id="{7A2A610C-3DBB-1D83-FE79-2BC304A156AD}"/>
              </a:ext>
            </a:extLst>
          </p:cNvPr>
          <p:cNvPicPr>
            <a:picLocks noChangeAspect="1"/>
          </p:cNvPicPr>
          <p:nvPr/>
        </p:nvPicPr>
        <p:blipFill>
          <a:blip r:embed="rId5"/>
          <a:stretch>
            <a:fillRect/>
          </a:stretch>
        </p:blipFill>
        <p:spPr>
          <a:xfrm>
            <a:off x="6099048" y="699516"/>
            <a:ext cx="5458968" cy="5458968"/>
          </a:xfrm>
          <a:prstGeom prst="rect">
            <a:avLst/>
          </a:prstGeom>
        </p:spPr>
      </p:pic>
      <p:pic>
        <p:nvPicPr>
          <p:cNvPr id="7" name="Audio 6">
            <a:hlinkClick r:id="" action="ppaction://media"/>
            <a:extLst>
              <a:ext uri="{FF2B5EF4-FFF2-40B4-BE49-F238E27FC236}">
                <a16:creationId xmlns:a16="http://schemas.microsoft.com/office/drawing/2014/main" id="{C45C6765-1868-50B9-5F0B-D52039CCBF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5779866"/>
      </p:ext>
    </p:extLst>
  </p:cSld>
  <p:clrMapOvr>
    <a:masterClrMapping/>
  </p:clrMapOvr>
  <mc:AlternateContent xmlns:mc="http://schemas.openxmlformats.org/markup-compatibility/2006">
    <mc:Choice xmlns:p14="http://schemas.microsoft.com/office/powerpoint/2010/main" Requires="p14">
      <p:transition spd="slow" p14:dur="2000" advTm="64375"/>
    </mc:Choice>
    <mc:Fallback>
      <p:transition spd="slow" advTm="64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8" name="Arc 2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E1D0E2-9537-D546-2C94-509CD9AD8413}"/>
              </a:ext>
            </a:extLst>
          </p:cNvPr>
          <p:cNvSpPr>
            <a:spLocks noGrp="1"/>
          </p:cNvSpPr>
          <p:nvPr>
            <p:ph type="title"/>
          </p:nvPr>
        </p:nvSpPr>
        <p:spPr>
          <a:xfrm>
            <a:off x="5894962" y="479493"/>
            <a:ext cx="5458838" cy="1325563"/>
          </a:xfrm>
        </p:spPr>
        <p:txBody>
          <a:bodyPr>
            <a:normAutofit/>
          </a:bodyPr>
          <a:lstStyle/>
          <a:p>
            <a:r>
              <a:rPr lang="en-US" b="1">
                <a:latin typeface="Calibri"/>
                <a:ea typeface="Calibri"/>
                <a:cs typeface="Calibri"/>
              </a:rPr>
              <a:t>Normal Physiology: Glucose Homeostasis</a:t>
            </a:r>
            <a:endParaRPr lang="en-US"/>
          </a:p>
        </p:txBody>
      </p:sp>
      <p:sp>
        <p:nvSpPr>
          <p:cNvPr id="26" name="Freeform: Shape 2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9CF88D7D-AE19-EB5B-C826-B0781C33C92F}"/>
              </a:ext>
            </a:extLst>
          </p:cNvPr>
          <p:cNvPicPr>
            <a:picLocks noChangeAspect="1"/>
          </p:cNvPicPr>
          <p:nvPr/>
        </p:nvPicPr>
        <p:blipFill>
          <a:blip r:embed="rId5"/>
          <a:srcRect r="3" b="3"/>
          <a:stretch>
            <a:fillRect/>
          </a:stretch>
        </p:blipFill>
        <p:spPr>
          <a:xfrm>
            <a:off x="-760" y="4752"/>
            <a:ext cx="5292638" cy="545229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9FC4153-DE09-8187-21B9-0B51F3339753}"/>
              </a:ext>
            </a:extLst>
          </p:cNvPr>
          <p:cNvSpPr>
            <a:spLocks noGrp="1"/>
          </p:cNvSpPr>
          <p:nvPr>
            <p:ph idx="1"/>
          </p:nvPr>
        </p:nvSpPr>
        <p:spPr>
          <a:xfrm>
            <a:off x="5894962" y="1984443"/>
            <a:ext cx="5458838" cy="4192520"/>
          </a:xfrm>
        </p:spPr>
        <p:txBody>
          <a:bodyPr vert="horz" lIns="91440" tIns="45720" rIns="91440" bIns="45720" rtlCol="0">
            <a:normAutofit/>
          </a:bodyPr>
          <a:lstStyle/>
          <a:p>
            <a:pPr>
              <a:buFont typeface="Arial"/>
              <a:buChar char="•"/>
            </a:pPr>
            <a:r>
              <a:rPr lang="en-US" sz="2200">
                <a:ea typeface="+mn-lt"/>
                <a:cs typeface="+mn-lt"/>
              </a:rPr>
              <a:t>Dietary carbohydrates digested into glucose </a:t>
            </a:r>
            <a:endParaRPr lang="en-US" sz="2200"/>
          </a:p>
          <a:p>
            <a:pPr>
              <a:buFont typeface="Arial"/>
              <a:buChar char="•"/>
            </a:pPr>
            <a:r>
              <a:rPr lang="en-US" sz="2200">
                <a:ea typeface="+mn-lt"/>
                <a:cs typeface="+mn-lt"/>
              </a:rPr>
              <a:t>Glucose enters circulation </a:t>
            </a:r>
            <a:endParaRPr lang="en-US" sz="2200"/>
          </a:p>
          <a:p>
            <a:pPr>
              <a:buFont typeface="Arial"/>
              <a:buChar char="•"/>
            </a:pPr>
            <a:r>
              <a:rPr lang="en-US" sz="2200">
                <a:ea typeface="+mn-lt"/>
                <a:cs typeface="+mn-lt"/>
              </a:rPr>
              <a:t>β-cells detect elevated glucose </a:t>
            </a:r>
            <a:endParaRPr lang="en-US" sz="2200"/>
          </a:p>
          <a:p>
            <a:pPr>
              <a:buFont typeface="Arial"/>
              <a:buChar char="•"/>
            </a:pPr>
            <a:r>
              <a:rPr lang="en-US" sz="2200">
                <a:ea typeface="+mn-lt"/>
                <a:cs typeface="+mn-lt"/>
              </a:rPr>
              <a:t>Insulin released </a:t>
            </a:r>
            <a:endParaRPr lang="en-US" sz="2200"/>
          </a:p>
          <a:p>
            <a:pPr>
              <a:buFont typeface="Arial"/>
              <a:buChar char="•"/>
            </a:pPr>
            <a:r>
              <a:rPr lang="en-US" sz="2200">
                <a:ea typeface="+mn-lt"/>
                <a:cs typeface="+mn-lt"/>
              </a:rPr>
              <a:t>Cellular glucose uptake increases </a:t>
            </a:r>
            <a:endParaRPr lang="en-US" sz="2200"/>
          </a:p>
          <a:p>
            <a:pPr>
              <a:buFont typeface="Arial"/>
              <a:buChar char="•"/>
            </a:pPr>
            <a:r>
              <a:rPr lang="en-US" sz="2200">
                <a:ea typeface="+mn-lt"/>
                <a:cs typeface="+mn-lt"/>
              </a:rPr>
              <a:t>Liver stores glycogen </a:t>
            </a:r>
            <a:endParaRPr lang="en-US" sz="2200"/>
          </a:p>
          <a:p>
            <a:pPr>
              <a:buFont typeface="Arial"/>
              <a:buChar char="•"/>
            </a:pPr>
            <a:r>
              <a:rPr lang="en-US" sz="2200">
                <a:ea typeface="+mn-lt"/>
                <a:cs typeface="+mn-lt"/>
              </a:rPr>
              <a:t>Glucagon restores glucose during fasting </a:t>
            </a:r>
            <a:endParaRPr lang="en-US" sz="2200"/>
          </a:p>
          <a:p>
            <a:pPr>
              <a:buFont typeface="Arial"/>
              <a:buChar char="•"/>
            </a:pPr>
            <a:r>
              <a:rPr lang="en-US" sz="2200">
                <a:ea typeface="+mn-lt"/>
                <a:cs typeface="+mn-lt"/>
              </a:rPr>
              <a:t>Negative feedback maintains homeostasis </a:t>
            </a:r>
            <a:endParaRPr lang="en-US" sz="2200"/>
          </a:p>
          <a:p>
            <a:pPr marL="0" indent="0">
              <a:buNone/>
            </a:pPr>
            <a:endParaRPr lang="en-US" sz="2200"/>
          </a:p>
        </p:txBody>
      </p:sp>
      <p:pic>
        <p:nvPicPr>
          <p:cNvPr id="7" name="Audio 6">
            <a:hlinkClick r:id="" action="ppaction://media"/>
            <a:extLst>
              <a:ext uri="{FF2B5EF4-FFF2-40B4-BE49-F238E27FC236}">
                <a16:creationId xmlns:a16="http://schemas.microsoft.com/office/drawing/2014/main" id="{4F730267-6F77-3205-3AE3-F2B6E4DBCDA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50658027"/>
      </p:ext>
    </p:extLst>
  </p:cSld>
  <p:clrMapOvr>
    <a:masterClrMapping/>
  </p:clrMapOvr>
  <mc:AlternateContent xmlns:mc="http://schemas.openxmlformats.org/markup-compatibility/2006">
    <mc:Choice xmlns:p14="http://schemas.microsoft.com/office/powerpoint/2010/main" Requires="p14">
      <p:transition spd="slow" p14:dur="2000" advTm="66120"/>
    </mc:Choice>
    <mc:Fallback>
      <p:transition spd="slow" advTm="66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5A836-F4D7-8A36-4ED5-37B27D5325FA}"/>
              </a:ext>
            </a:extLst>
          </p:cNvPr>
          <p:cNvSpPr>
            <a:spLocks noGrp="1"/>
          </p:cNvSpPr>
          <p:nvPr>
            <p:ph type="title"/>
          </p:nvPr>
        </p:nvSpPr>
        <p:spPr>
          <a:xfrm>
            <a:off x="876693" y="741391"/>
            <a:ext cx="4597747" cy="1616203"/>
          </a:xfrm>
        </p:spPr>
        <p:txBody>
          <a:bodyPr anchor="b">
            <a:normAutofit/>
          </a:bodyPr>
          <a:lstStyle/>
          <a:p>
            <a:r>
              <a:rPr lang="en-US" sz="3200" b="1">
                <a:latin typeface="Calibri"/>
                <a:ea typeface="Calibri"/>
                <a:cs typeface="Calibri"/>
              </a:rPr>
              <a:t>Pathophysiology of Type 2 Diabetes Mellitus</a:t>
            </a:r>
            <a:endParaRPr lang="en-US" sz="3200"/>
          </a:p>
        </p:txBody>
      </p:sp>
      <p:sp>
        <p:nvSpPr>
          <p:cNvPr id="3" name="Content Placeholder 2">
            <a:extLst>
              <a:ext uri="{FF2B5EF4-FFF2-40B4-BE49-F238E27FC236}">
                <a16:creationId xmlns:a16="http://schemas.microsoft.com/office/drawing/2014/main" id="{EF3D7246-DC6B-3EE4-AA20-3FD767D8AE73}"/>
              </a:ext>
            </a:extLst>
          </p:cNvPr>
          <p:cNvSpPr>
            <a:spLocks noGrp="1"/>
          </p:cNvSpPr>
          <p:nvPr>
            <p:ph idx="1"/>
          </p:nvPr>
        </p:nvSpPr>
        <p:spPr>
          <a:xfrm>
            <a:off x="876693" y="2533476"/>
            <a:ext cx="4597746" cy="3447832"/>
          </a:xfrm>
        </p:spPr>
        <p:txBody>
          <a:bodyPr vert="horz" lIns="91440" tIns="45720" rIns="91440" bIns="45720" rtlCol="0" anchor="t">
            <a:normAutofit/>
          </a:bodyPr>
          <a:lstStyle/>
          <a:p>
            <a:pPr>
              <a:buFont typeface="Arial"/>
              <a:buChar char="•"/>
            </a:pPr>
            <a:r>
              <a:rPr lang="en-US" sz="2000">
                <a:ea typeface="+mn-lt"/>
                <a:cs typeface="+mn-lt"/>
              </a:rPr>
              <a:t>Peripheral insulin resistance </a:t>
            </a:r>
            <a:endParaRPr lang="en-US" sz="2000"/>
          </a:p>
          <a:p>
            <a:pPr>
              <a:buFont typeface="Arial"/>
              <a:buChar char="•"/>
            </a:pPr>
            <a:r>
              <a:rPr lang="en-US" sz="2000">
                <a:ea typeface="+mn-lt"/>
                <a:cs typeface="+mn-lt"/>
              </a:rPr>
              <a:t>Compensatory hyperinsulinaemia </a:t>
            </a:r>
            <a:endParaRPr lang="en-US" sz="2000"/>
          </a:p>
          <a:p>
            <a:pPr>
              <a:buFont typeface="Arial"/>
              <a:buChar char="•"/>
            </a:pPr>
            <a:r>
              <a:rPr lang="en-US" sz="2000">
                <a:ea typeface="+mn-lt"/>
                <a:cs typeface="+mn-lt"/>
              </a:rPr>
              <a:t>Progressive β-cell dysfunction </a:t>
            </a:r>
            <a:endParaRPr lang="en-US" sz="2000"/>
          </a:p>
          <a:p>
            <a:pPr>
              <a:buFont typeface="Arial"/>
              <a:buChar char="•"/>
            </a:pPr>
            <a:r>
              <a:rPr lang="en-US" sz="2000">
                <a:ea typeface="+mn-lt"/>
                <a:cs typeface="+mn-lt"/>
              </a:rPr>
              <a:t>Reduced cellular glucose uptake </a:t>
            </a:r>
            <a:endParaRPr lang="en-US" sz="2000"/>
          </a:p>
          <a:p>
            <a:pPr>
              <a:buFont typeface="Arial"/>
              <a:buChar char="•"/>
            </a:pPr>
            <a:r>
              <a:rPr lang="en-US" sz="2000">
                <a:ea typeface="+mn-lt"/>
                <a:cs typeface="+mn-lt"/>
              </a:rPr>
              <a:t>Increased hepatic glucose production </a:t>
            </a:r>
            <a:endParaRPr lang="en-US" sz="2000"/>
          </a:p>
          <a:p>
            <a:pPr>
              <a:buFont typeface="Arial"/>
              <a:buChar char="•"/>
            </a:pPr>
            <a:r>
              <a:rPr lang="en-US" sz="2000">
                <a:ea typeface="+mn-lt"/>
                <a:cs typeface="+mn-lt"/>
              </a:rPr>
              <a:t>Persistent hyperglycaemia </a:t>
            </a:r>
            <a:endParaRPr lang="en-US" sz="2000"/>
          </a:p>
          <a:p>
            <a:pPr>
              <a:buFont typeface="Arial"/>
              <a:buChar char="•"/>
            </a:pPr>
            <a:r>
              <a:rPr lang="en-US" sz="2000">
                <a:ea typeface="+mn-lt"/>
                <a:cs typeface="+mn-lt"/>
              </a:rPr>
              <a:t>Metabolic and vascular complications </a:t>
            </a:r>
            <a:endParaRPr lang="en-US" sz="2000"/>
          </a:p>
          <a:p>
            <a:pPr marL="0" indent="0">
              <a:buNone/>
            </a:pPr>
            <a:endParaRPr lang="en-US" sz="2000"/>
          </a:p>
        </p:txBody>
      </p:sp>
      <p:pic>
        <p:nvPicPr>
          <p:cNvPr id="4" name="Picture 3">
            <a:extLst>
              <a:ext uri="{FF2B5EF4-FFF2-40B4-BE49-F238E27FC236}">
                <a16:creationId xmlns:a16="http://schemas.microsoft.com/office/drawing/2014/main" id="{D3937752-1A31-79E8-373C-40AD2358CDC0}"/>
              </a:ext>
            </a:extLst>
          </p:cNvPr>
          <p:cNvPicPr>
            <a:picLocks noChangeAspect="1"/>
          </p:cNvPicPr>
          <p:nvPr/>
        </p:nvPicPr>
        <p:blipFill>
          <a:blip r:embed="rId5"/>
          <a:stretch>
            <a:fillRect/>
          </a:stretch>
        </p:blipFill>
        <p:spPr>
          <a:xfrm>
            <a:off x="6096001" y="1203994"/>
            <a:ext cx="5319062" cy="4374929"/>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Audio 6">
            <a:hlinkClick r:id="" action="ppaction://media"/>
            <a:extLst>
              <a:ext uri="{FF2B5EF4-FFF2-40B4-BE49-F238E27FC236}">
                <a16:creationId xmlns:a16="http://schemas.microsoft.com/office/drawing/2014/main" id="{BC36DCD6-9D1C-E2F4-2033-959AA81C217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000521"/>
      </p:ext>
    </p:extLst>
  </p:cSld>
  <p:clrMapOvr>
    <a:masterClrMapping/>
  </p:clrMapOvr>
  <mc:AlternateContent xmlns:mc="http://schemas.openxmlformats.org/markup-compatibility/2006">
    <mc:Choice xmlns:p14="http://schemas.microsoft.com/office/powerpoint/2010/main" Requires="p14">
      <p:transition spd="slow" p14:dur="2000" advTm="87123"/>
    </mc:Choice>
    <mc:Fallback>
      <p:transition spd="slow" advTm="87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BE850-EDD6-167E-1557-30D4C23213BD}"/>
              </a:ext>
            </a:extLst>
          </p:cNvPr>
          <p:cNvSpPr>
            <a:spLocks noGrp="1"/>
          </p:cNvSpPr>
          <p:nvPr>
            <p:ph type="title"/>
          </p:nvPr>
        </p:nvSpPr>
        <p:spPr>
          <a:xfrm>
            <a:off x="6739128" y="638089"/>
            <a:ext cx="4818888" cy="1476801"/>
          </a:xfrm>
        </p:spPr>
        <p:txBody>
          <a:bodyPr anchor="b">
            <a:normAutofit/>
          </a:bodyPr>
          <a:lstStyle/>
          <a:p>
            <a:r>
              <a:rPr lang="en-US" sz="3400" b="1">
                <a:latin typeface="Calibri Light"/>
                <a:ea typeface="Calibri Light"/>
                <a:cs typeface="Calibri Light"/>
              </a:rPr>
              <a:t>Symptoms, Complications and Patient Impact</a:t>
            </a:r>
            <a:endParaRPr lang="en-US" sz="3400"/>
          </a:p>
          <a:p>
            <a:endParaRPr lang="en-US" sz="3400"/>
          </a:p>
        </p:txBody>
      </p:sp>
      <p:pic>
        <p:nvPicPr>
          <p:cNvPr id="4" name="Picture 3">
            <a:extLst>
              <a:ext uri="{FF2B5EF4-FFF2-40B4-BE49-F238E27FC236}">
                <a16:creationId xmlns:a16="http://schemas.microsoft.com/office/drawing/2014/main" id="{FC7D39F4-6D00-5E4F-8C64-9869C11DB211}"/>
              </a:ext>
            </a:extLst>
          </p:cNvPr>
          <p:cNvPicPr>
            <a:picLocks noChangeAspect="1"/>
          </p:cNvPicPr>
          <p:nvPr/>
        </p:nvPicPr>
        <p:blipFill>
          <a:blip r:embed="rId5"/>
          <a:stretch>
            <a:fillRect/>
          </a:stretch>
        </p:blipFill>
        <p:spPr>
          <a:xfrm>
            <a:off x="630936" y="671946"/>
            <a:ext cx="5458968" cy="5514108"/>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9BF962-09A0-C749-5312-39A8ABAECAE5}"/>
              </a:ext>
            </a:extLst>
          </p:cNvPr>
          <p:cNvSpPr>
            <a:spLocks noGrp="1"/>
          </p:cNvSpPr>
          <p:nvPr>
            <p:ph idx="1"/>
          </p:nvPr>
        </p:nvSpPr>
        <p:spPr>
          <a:xfrm>
            <a:off x="6739128" y="2664886"/>
            <a:ext cx="4818888" cy="3550789"/>
          </a:xfrm>
        </p:spPr>
        <p:txBody>
          <a:bodyPr vert="horz" lIns="91440" tIns="45720" rIns="91440" bIns="45720" rtlCol="0" anchor="t">
            <a:normAutofit/>
          </a:bodyPr>
          <a:lstStyle/>
          <a:p>
            <a:pPr>
              <a:buFont typeface="Arial"/>
              <a:buChar char="•"/>
            </a:pPr>
            <a:r>
              <a:rPr lang="en-US" sz="2000">
                <a:ea typeface="+mn-lt"/>
                <a:cs typeface="+mn-lt"/>
              </a:rPr>
              <a:t>Fatigue </a:t>
            </a:r>
            <a:endParaRPr lang="en-US" sz="2000"/>
          </a:p>
          <a:p>
            <a:pPr>
              <a:buFont typeface="Arial"/>
              <a:buChar char="•"/>
            </a:pPr>
            <a:r>
              <a:rPr lang="en-US" sz="2000">
                <a:ea typeface="+mn-lt"/>
                <a:cs typeface="+mn-lt"/>
              </a:rPr>
              <a:t>Polydipsia (excessive thirst) </a:t>
            </a:r>
            <a:endParaRPr lang="en-US" sz="2000"/>
          </a:p>
          <a:p>
            <a:pPr>
              <a:buFont typeface="Arial"/>
              <a:buChar char="•"/>
            </a:pPr>
            <a:r>
              <a:rPr lang="en-US" sz="2000">
                <a:ea typeface="+mn-lt"/>
                <a:cs typeface="+mn-lt"/>
              </a:rPr>
              <a:t>Polyuria (frequent urination) </a:t>
            </a:r>
            <a:endParaRPr lang="en-US" sz="2000"/>
          </a:p>
          <a:p>
            <a:pPr>
              <a:buFont typeface="Arial"/>
              <a:buChar char="•"/>
            </a:pPr>
            <a:r>
              <a:rPr lang="en-US" sz="2000">
                <a:ea typeface="+mn-lt"/>
                <a:cs typeface="+mn-lt"/>
              </a:rPr>
              <a:t>Blurred vision </a:t>
            </a:r>
            <a:endParaRPr lang="en-US" sz="2000"/>
          </a:p>
          <a:p>
            <a:pPr>
              <a:buFont typeface="Arial"/>
              <a:buChar char="•"/>
            </a:pPr>
            <a:r>
              <a:rPr lang="en-US" sz="2000">
                <a:ea typeface="+mn-lt"/>
                <a:cs typeface="+mn-lt"/>
              </a:rPr>
              <a:t>Delayed wound healing </a:t>
            </a:r>
            <a:endParaRPr lang="en-US" sz="2000"/>
          </a:p>
          <a:p>
            <a:pPr>
              <a:buFont typeface="Arial"/>
              <a:buChar char="•"/>
            </a:pPr>
            <a:r>
              <a:rPr lang="en-US" sz="2000">
                <a:ea typeface="+mn-lt"/>
                <a:cs typeface="+mn-lt"/>
              </a:rPr>
              <a:t>Cardiovascular disease </a:t>
            </a:r>
            <a:endParaRPr lang="en-US" sz="2000"/>
          </a:p>
          <a:p>
            <a:pPr>
              <a:buFont typeface="Arial"/>
              <a:buChar char="•"/>
            </a:pPr>
            <a:r>
              <a:rPr lang="en-US" sz="2000">
                <a:ea typeface="+mn-lt"/>
                <a:cs typeface="+mn-lt"/>
              </a:rPr>
              <a:t>Retinopathy, nephropathy and neuropathy </a:t>
            </a:r>
            <a:endParaRPr lang="en-US" sz="2000"/>
          </a:p>
          <a:p>
            <a:pPr>
              <a:buFont typeface="Arial"/>
              <a:buChar char="•"/>
            </a:pPr>
            <a:r>
              <a:rPr lang="en-US" sz="2000">
                <a:ea typeface="+mn-lt"/>
                <a:cs typeface="+mn-lt"/>
              </a:rPr>
              <a:t>Diabetic foot complications </a:t>
            </a:r>
            <a:endParaRPr lang="en-US" sz="2000"/>
          </a:p>
          <a:p>
            <a:pPr marL="0" indent="0">
              <a:buNone/>
            </a:pPr>
            <a:endParaRPr lang="en-US" sz="2000"/>
          </a:p>
        </p:txBody>
      </p:sp>
      <p:pic>
        <p:nvPicPr>
          <p:cNvPr id="7" name="Audio 6">
            <a:hlinkClick r:id="" action="ppaction://media"/>
            <a:extLst>
              <a:ext uri="{FF2B5EF4-FFF2-40B4-BE49-F238E27FC236}">
                <a16:creationId xmlns:a16="http://schemas.microsoft.com/office/drawing/2014/main" id="{C3514DEB-8387-5BB7-9D26-5F43E380F8D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58511788"/>
      </p:ext>
    </p:extLst>
  </p:cSld>
  <p:clrMapOvr>
    <a:masterClrMapping/>
  </p:clrMapOvr>
  <mc:AlternateContent xmlns:mc="http://schemas.openxmlformats.org/markup-compatibility/2006">
    <mc:Choice xmlns:p14="http://schemas.microsoft.com/office/powerpoint/2010/main" Requires="p14">
      <p:transition spd="slow" p14:dur="2000" advTm="92982"/>
    </mc:Choice>
    <mc:Fallback>
      <p:transition spd="slow" advTm="92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AE51E6-C429-E2E1-E14D-8DF91CC3BDC4}"/>
              </a:ext>
            </a:extLst>
          </p:cNvPr>
          <p:cNvSpPr>
            <a:spLocks noGrp="1"/>
          </p:cNvSpPr>
          <p:nvPr>
            <p:ph type="title"/>
          </p:nvPr>
        </p:nvSpPr>
        <p:spPr>
          <a:xfrm>
            <a:off x="630936" y="640080"/>
            <a:ext cx="4818888" cy="1481328"/>
          </a:xfrm>
        </p:spPr>
        <p:txBody>
          <a:bodyPr anchor="b">
            <a:normAutofit/>
          </a:bodyPr>
          <a:lstStyle/>
          <a:p>
            <a:r>
              <a:rPr lang="en-US" sz="5000"/>
              <a:t>Risk-Factor Analysis</a:t>
            </a:r>
          </a:p>
          <a:p>
            <a:endParaRPr lang="en-US" sz="5000"/>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8CC1D6-4BE0-5577-10E2-FF34585814C5}"/>
              </a:ext>
            </a:extLst>
          </p:cNvPr>
          <p:cNvSpPr>
            <a:spLocks noGrp="1"/>
          </p:cNvSpPr>
          <p:nvPr>
            <p:ph idx="1"/>
          </p:nvPr>
        </p:nvSpPr>
        <p:spPr>
          <a:xfrm>
            <a:off x="630936" y="2660904"/>
            <a:ext cx="4818888" cy="3547872"/>
          </a:xfrm>
        </p:spPr>
        <p:txBody>
          <a:bodyPr vert="horz" lIns="91440" tIns="45720" rIns="91440" bIns="45720" rtlCol="0" anchor="t">
            <a:normAutofit/>
          </a:bodyPr>
          <a:lstStyle/>
          <a:p>
            <a:pPr>
              <a:buNone/>
            </a:pPr>
            <a:r>
              <a:rPr lang="en-US" sz="1400" b="1">
                <a:ea typeface="+mn-lt"/>
                <a:cs typeface="+mn-lt"/>
              </a:rPr>
              <a:t>Non-modifiable</a:t>
            </a:r>
            <a:endParaRPr lang="en-US" sz="1400"/>
          </a:p>
          <a:p>
            <a:pPr>
              <a:buFont typeface="Arial"/>
              <a:buChar char="•"/>
            </a:pPr>
            <a:r>
              <a:rPr lang="en-US" sz="1400">
                <a:ea typeface="+mn-lt"/>
                <a:cs typeface="+mn-lt"/>
              </a:rPr>
              <a:t>Age </a:t>
            </a:r>
            <a:endParaRPr lang="en-US" sz="1400"/>
          </a:p>
          <a:p>
            <a:pPr>
              <a:buFont typeface="Arial"/>
              <a:buChar char="•"/>
            </a:pPr>
            <a:r>
              <a:rPr lang="en-US" sz="1400">
                <a:ea typeface="+mn-lt"/>
                <a:cs typeface="+mn-lt"/>
              </a:rPr>
              <a:t>Family history </a:t>
            </a:r>
            <a:endParaRPr lang="en-US" sz="1400"/>
          </a:p>
          <a:p>
            <a:pPr>
              <a:buFont typeface="Arial"/>
              <a:buChar char="•"/>
            </a:pPr>
            <a:r>
              <a:rPr lang="en-US" sz="1400">
                <a:ea typeface="+mn-lt"/>
                <a:cs typeface="+mn-lt"/>
              </a:rPr>
              <a:t>Genetic susceptibility </a:t>
            </a:r>
            <a:endParaRPr lang="en-US" sz="1400"/>
          </a:p>
          <a:p>
            <a:pPr indent="0">
              <a:buNone/>
            </a:pPr>
            <a:r>
              <a:rPr lang="en-US" sz="1400" b="1">
                <a:ea typeface="+mn-lt"/>
                <a:cs typeface="+mn-lt"/>
              </a:rPr>
              <a:t>Modifiable</a:t>
            </a:r>
            <a:endParaRPr lang="en-US" sz="1400"/>
          </a:p>
          <a:p>
            <a:pPr>
              <a:buFont typeface="Arial"/>
              <a:buChar char="•"/>
            </a:pPr>
            <a:r>
              <a:rPr lang="en-US" sz="1400">
                <a:ea typeface="+mn-lt"/>
                <a:cs typeface="+mn-lt"/>
              </a:rPr>
              <a:t>Obesity </a:t>
            </a:r>
            <a:endParaRPr lang="en-US" sz="1400"/>
          </a:p>
          <a:p>
            <a:pPr>
              <a:buFont typeface="Arial"/>
              <a:buChar char="•"/>
            </a:pPr>
            <a:r>
              <a:rPr lang="en-US" sz="1400">
                <a:ea typeface="+mn-lt"/>
                <a:cs typeface="+mn-lt"/>
              </a:rPr>
              <a:t>Sedentary lifestyle </a:t>
            </a:r>
            <a:endParaRPr lang="en-US" sz="1400"/>
          </a:p>
          <a:p>
            <a:pPr>
              <a:buFont typeface="Arial"/>
              <a:buChar char="•"/>
            </a:pPr>
            <a:r>
              <a:rPr lang="en-US" sz="1400">
                <a:ea typeface="+mn-lt"/>
                <a:cs typeface="+mn-lt"/>
              </a:rPr>
              <a:t>Poor diet </a:t>
            </a:r>
            <a:endParaRPr lang="en-US" sz="1400"/>
          </a:p>
          <a:p>
            <a:pPr>
              <a:buFont typeface="Arial"/>
              <a:buChar char="•"/>
            </a:pPr>
            <a:r>
              <a:rPr lang="en-US" sz="1400">
                <a:ea typeface="+mn-lt"/>
                <a:cs typeface="+mn-lt"/>
              </a:rPr>
              <a:t>Smoking </a:t>
            </a:r>
            <a:endParaRPr lang="en-US" sz="1400"/>
          </a:p>
          <a:p>
            <a:pPr>
              <a:buFont typeface="Arial"/>
              <a:buChar char="•"/>
            </a:pPr>
            <a:r>
              <a:rPr lang="en-US" sz="1400">
                <a:ea typeface="+mn-lt"/>
                <a:cs typeface="+mn-lt"/>
              </a:rPr>
              <a:t>Hypertension </a:t>
            </a:r>
            <a:endParaRPr lang="en-US" sz="1400"/>
          </a:p>
          <a:p>
            <a:pPr>
              <a:buFont typeface="Arial"/>
              <a:buChar char="•"/>
            </a:pPr>
            <a:r>
              <a:rPr lang="en-US" sz="1400">
                <a:ea typeface="+mn-lt"/>
                <a:cs typeface="+mn-lt"/>
              </a:rPr>
              <a:t>Poor sleep </a:t>
            </a:r>
            <a:endParaRPr lang="en-US" sz="1400"/>
          </a:p>
          <a:p>
            <a:pPr marL="0" indent="0">
              <a:buNone/>
            </a:pPr>
            <a:endParaRPr lang="en-US" sz="1400"/>
          </a:p>
        </p:txBody>
      </p:sp>
      <p:pic>
        <p:nvPicPr>
          <p:cNvPr id="4" name="Picture 3">
            <a:extLst>
              <a:ext uri="{FF2B5EF4-FFF2-40B4-BE49-F238E27FC236}">
                <a16:creationId xmlns:a16="http://schemas.microsoft.com/office/drawing/2014/main" id="{5C172057-3369-1C06-DF09-B6E723015B12}"/>
              </a:ext>
            </a:extLst>
          </p:cNvPr>
          <p:cNvPicPr>
            <a:picLocks noChangeAspect="1"/>
          </p:cNvPicPr>
          <p:nvPr/>
        </p:nvPicPr>
        <p:blipFill>
          <a:blip r:embed="rId5"/>
          <a:stretch>
            <a:fillRect/>
          </a:stretch>
        </p:blipFill>
        <p:spPr>
          <a:xfrm>
            <a:off x="6099048" y="870109"/>
            <a:ext cx="5458968" cy="5117782"/>
          </a:xfrm>
          <a:prstGeom prst="rect">
            <a:avLst/>
          </a:prstGeom>
        </p:spPr>
      </p:pic>
      <p:pic>
        <p:nvPicPr>
          <p:cNvPr id="7" name="Audio 6">
            <a:hlinkClick r:id="" action="ppaction://media"/>
            <a:extLst>
              <a:ext uri="{FF2B5EF4-FFF2-40B4-BE49-F238E27FC236}">
                <a16:creationId xmlns:a16="http://schemas.microsoft.com/office/drawing/2014/main" id="{82D77587-80C8-3FA3-313B-B0EBECBAFE6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8739323"/>
      </p:ext>
    </p:extLst>
  </p:cSld>
  <p:clrMapOvr>
    <a:masterClrMapping/>
  </p:clrMapOvr>
  <mc:AlternateContent xmlns:mc="http://schemas.openxmlformats.org/markup-compatibility/2006">
    <mc:Choice xmlns:p14="http://schemas.microsoft.com/office/powerpoint/2010/main" Requires="p14">
      <p:transition spd="slow" p14:dur="2000" advTm="79792"/>
    </mc:Choice>
    <mc:Fallback>
      <p:transition spd="slow" advTm="79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80DE06-7362-4888-AADA-7AADD57AC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E11C5-7B74-F560-1B0A-ECAA5D70E561}"/>
              </a:ext>
            </a:extLst>
          </p:cNvPr>
          <p:cNvSpPr>
            <a:spLocks noGrp="1"/>
          </p:cNvSpPr>
          <p:nvPr>
            <p:ph type="title"/>
          </p:nvPr>
        </p:nvSpPr>
        <p:spPr>
          <a:xfrm>
            <a:off x="7331384" y="679730"/>
            <a:ext cx="4171994" cy="3932729"/>
          </a:xfrm>
        </p:spPr>
        <p:txBody>
          <a:bodyPr vert="horz" lIns="91440" tIns="45720" rIns="91440" bIns="45720" rtlCol="0" anchor="b">
            <a:normAutofit/>
          </a:bodyPr>
          <a:lstStyle/>
          <a:p>
            <a:r>
              <a:rPr lang="en-US" sz="5600" b="1" kern="1200">
                <a:solidFill>
                  <a:schemeClr val="tx1"/>
                </a:solidFill>
                <a:latin typeface="+mj-lt"/>
                <a:ea typeface="+mj-ea"/>
                <a:cs typeface="+mj-cs"/>
              </a:rPr>
              <a:t>Initial Assessment and Routine Clinical Data</a:t>
            </a:r>
            <a:endParaRPr lang="en-US" sz="5600" kern="1200">
              <a:solidFill>
                <a:schemeClr val="tx1"/>
              </a:solidFill>
              <a:latin typeface="+mj-lt"/>
              <a:ea typeface="+mj-ea"/>
              <a:cs typeface="+mj-cs"/>
            </a:endParaRPr>
          </a:p>
          <a:p>
            <a:endParaRPr lang="en-US" sz="5600" kern="1200">
              <a:solidFill>
                <a:schemeClr val="tx1"/>
              </a:solidFill>
              <a:latin typeface="+mj-lt"/>
              <a:ea typeface="+mj-ea"/>
              <a:cs typeface="+mj-cs"/>
            </a:endParaRPr>
          </a:p>
        </p:txBody>
      </p:sp>
      <p:grpSp>
        <p:nvGrpSpPr>
          <p:cNvPr id="21" name="Group 2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22" name="Straight Connector 2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Table 13">
            <a:extLst>
              <a:ext uri="{FF2B5EF4-FFF2-40B4-BE49-F238E27FC236}">
                <a16:creationId xmlns:a16="http://schemas.microsoft.com/office/drawing/2014/main" id="{1544A147-AC83-79BF-1616-B62C9B003175}"/>
              </a:ext>
            </a:extLst>
          </p:cNvPr>
          <p:cNvGraphicFramePr>
            <a:graphicFrameLocks noGrp="1"/>
          </p:cNvGraphicFramePr>
          <p:nvPr>
            <p:extLst>
              <p:ext uri="{D42A27DB-BD31-4B8C-83A1-F6EECF244321}">
                <p14:modId xmlns:p14="http://schemas.microsoft.com/office/powerpoint/2010/main" val="3119558395"/>
              </p:ext>
            </p:extLst>
          </p:nvPr>
        </p:nvGraphicFramePr>
        <p:xfrm>
          <a:off x="942597" y="1306283"/>
          <a:ext cx="5608831" cy="4245437"/>
        </p:xfrm>
        <a:graphic>
          <a:graphicData uri="http://schemas.openxmlformats.org/drawingml/2006/table">
            <a:tbl>
              <a:tblPr firstRow="1" firstCol="1" bandRow="1">
                <a:tableStyleId>{5C22544A-7EE6-4342-B048-85BDC9FD1C3A}</a:tableStyleId>
              </a:tblPr>
              <a:tblGrid>
                <a:gridCol w="3002644">
                  <a:extLst>
                    <a:ext uri="{9D8B030D-6E8A-4147-A177-3AD203B41FA5}">
                      <a16:colId xmlns:a16="http://schemas.microsoft.com/office/drawing/2014/main" val="764314402"/>
                    </a:ext>
                  </a:extLst>
                </a:gridCol>
                <a:gridCol w="2606187">
                  <a:extLst>
                    <a:ext uri="{9D8B030D-6E8A-4147-A177-3AD203B41FA5}">
                      <a16:colId xmlns:a16="http://schemas.microsoft.com/office/drawing/2014/main" val="2536107693"/>
                    </a:ext>
                  </a:extLst>
                </a:gridCol>
              </a:tblGrid>
              <a:tr h="542104">
                <a:tc>
                  <a:txBody>
                    <a:bodyPr/>
                    <a:lstStyle/>
                    <a:p>
                      <a:pPr algn="ctr">
                        <a:buNone/>
                      </a:pPr>
                      <a:r>
                        <a:rPr lang="en-US" sz="3000" b="1">
                          <a:solidFill>
                            <a:schemeClr val="tx1"/>
                          </a:solidFill>
                          <a:effectLst/>
                          <a:latin typeface="Calibri"/>
                          <a:cs typeface="Times New Roman"/>
                        </a:rPr>
                        <a:t>Routine Data</a:t>
                      </a:r>
                      <a:endParaRPr lang="en-US" sz="3000">
                        <a:solidFill>
                          <a:schemeClr val="tx1"/>
                        </a:solidFill>
                        <a:effectLst/>
                      </a:endParaRP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ctr">
                        <a:buNone/>
                      </a:pPr>
                      <a:r>
                        <a:rPr lang="en-US" sz="3000" b="1">
                          <a:solidFill>
                            <a:schemeClr val="tx1"/>
                          </a:solidFill>
                          <a:effectLst/>
                          <a:latin typeface="Calibri"/>
                          <a:cs typeface="Times New Roman"/>
                        </a:rPr>
                        <a:t>Patient Result</a:t>
                      </a:r>
                      <a:endParaRPr lang="en-US" sz="3000">
                        <a:solidFill>
                          <a:schemeClr val="tx1"/>
                        </a:solidFill>
                        <a:effectLst/>
                        <a:latin typeface="Calibri"/>
                        <a:cs typeface="Times New Roman"/>
                      </a:endParaRP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2902994960"/>
                  </a:ext>
                </a:extLst>
              </a:tr>
              <a:tr h="542104">
                <a:tc>
                  <a:txBody>
                    <a:bodyPr/>
                    <a:lstStyle/>
                    <a:p>
                      <a:pPr>
                        <a:buNone/>
                      </a:pPr>
                      <a:r>
                        <a:rPr lang="en-US" sz="3000">
                          <a:solidFill>
                            <a:schemeClr val="tx1"/>
                          </a:solidFill>
                          <a:effectLst/>
                        </a:rPr>
                        <a:t>HbA1c</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000">
                          <a:effectLst/>
                        </a:rPr>
                        <a:t>69 mmol/mol</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3715052569"/>
                  </a:ext>
                </a:extLst>
              </a:tr>
              <a:tr h="542104">
                <a:tc>
                  <a:txBody>
                    <a:bodyPr/>
                    <a:lstStyle/>
                    <a:p>
                      <a:pPr>
                        <a:buNone/>
                      </a:pPr>
                      <a:r>
                        <a:rPr lang="en-US" sz="3000">
                          <a:solidFill>
                            <a:schemeClr val="tx1"/>
                          </a:solidFill>
                          <a:effectLst/>
                        </a:rPr>
                        <a:t>Fasting glucose</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000">
                          <a:solidFill>
                            <a:schemeClr val="tx1"/>
                          </a:solidFill>
                          <a:effectLst/>
                        </a:rPr>
                        <a:t>9.8 mmol/L</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2092088396"/>
                  </a:ext>
                </a:extLst>
              </a:tr>
              <a:tr h="542104">
                <a:tc>
                  <a:txBody>
                    <a:bodyPr/>
                    <a:lstStyle/>
                    <a:p>
                      <a:pPr>
                        <a:buNone/>
                      </a:pPr>
                      <a:r>
                        <a:rPr lang="en-US" sz="3000">
                          <a:solidFill>
                            <a:schemeClr val="tx1"/>
                          </a:solidFill>
                          <a:effectLst/>
                        </a:rPr>
                        <a:t>Blood pressure</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000">
                          <a:solidFill>
                            <a:schemeClr val="tx1"/>
                          </a:solidFill>
                          <a:effectLst/>
                        </a:rPr>
                        <a:t>148/92 mmHg</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1986860339"/>
                  </a:ext>
                </a:extLst>
              </a:tr>
              <a:tr h="542104">
                <a:tc>
                  <a:txBody>
                    <a:bodyPr/>
                    <a:lstStyle/>
                    <a:p>
                      <a:pPr>
                        <a:buNone/>
                      </a:pPr>
                      <a:r>
                        <a:rPr lang="en-US" sz="3000">
                          <a:solidFill>
                            <a:schemeClr val="tx1"/>
                          </a:solidFill>
                          <a:effectLst/>
                        </a:rPr>
                        <a:t>BMI</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000">
                          <a:solidFill>
                            <a:schemeClr val="tx1"/>
                          </a:solidFill>
                          <a:effectLst/>
                        </a:rPr>
                        <a:t>33.0 kg/m²</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652677036"/>
                  </a:ext>
                </a:extLst>
              </a:tr>
              <a:tr h="542104">
                <a:tc>
                  <a:txBody>
                    <a:bodyPr/>
                    <a:lstStyle/>
                    <a:p>
                      <a:pPr>
                        <a:buNone/>
                      </a:pPr>
                      <a:r>
                        <a:rPr lang="en-US" sz="3000">
                          <a:solidFill>
                            <a:schemeClr val="tx1"/>
                          </a:solidFill>
                          <a:effectLst/>
                        </a:rPr>
                        <a:t>Total cholesterol</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000">
                          <a:solidFill>
                            <a:schemeClr val="tx1"/>
                          </a:solidFill>
                          <a:effectLst/>
                        </a:rPr>
                        <a:t>6.0 mmol/L</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3366415943"/>
                  </a:ext>
                </a:extLst>
              </a:tr>
              <a:tr h="992813">
                <a:tc>
                  <a:txBody>
                    <a:bodyPr/>
                    <a:lstStyle/>
                    <a:p>
                      <a:pPr>
                        <a:buNone/>
                      </a:pPr>
                      <a:r>
                        <a:rPr lang="en-US" sz="3000">
                          <a:solidFill>
                            <a:schemeClr val="tx1"/>
                          </a:solidFill>
                          <a:effectLst/>
                        </a:rPr>
                        <a:t>Foot wound</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000">
                          <a:solidFill>
                            <a:schemeClr val="tx1"/>
                          </a:solidFill>
                          <a:effectLst/>
                        </a:rPr>
                        <a:t>Requires assessment</a:t>
                      </a:r>
                    </a:p>
                  </a:txBody>
                  <a:tcPr marL="15650" marR="15650" marT="15650" marB="15650"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2989849778"/>
                  </a:ext>
                </a:extLst>
              </a:tr>
            </a:tbl>
          </a:graphicData>
        </a:graphic>
      </p:graphicFrame>
      <p:pic>
        <p:nvPicPr>
          <p:cNvPr id="5" name="Audio 4">
            <a:hlinkClick r:id="" action="ppaction://media"/>
            <a:extLst>
              <a:ext uri="{FF2B5EF4-FFF2-40B4-BE49-F238E27FC236}">
                <a16:creationId xmlns:a16="http://schemas.microsoft.com/office/drawing/2014/main" id="{FEFF2356-63DA-1407-8AFB-0560EF4A4B1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0997069"/>
      </p:ext>
    </p:extLst>
  </p:cSld>
  <p:clrMapOvr>
    <a:masterClrMapping/>
  </p:clrMapOvr>
  <mc:AlternateContent xmlns:mc="http://schemas.openxmlformats.org/markup-compatibility/2006">
    <mc:Choice xmlns:p14="http://schemas.microsoft.com/office/powerpoint/2010/main" Requires="p14">
      <p:transition spd="slow" p14:dur="2000" advTm="62470"/>
    </mc:Choice>
    <mc:Fallback>
      <p:transition spd="slow" advTm="62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6BC443-41D3-6864-8C2B-0909347EEE87}"/>
              </a:ext>
            </a:extLst>
          </p:cNvPr>
          <p:cNvSpPr>
            <a:spLocks noGrp="1"/>
          </p:cNvSpPr>
          <p:nvPr>
            <p:ph type="title"/>
          </p:nvPr>
        </p:nvSpPr>
        <p:spPr>
          <a:xfrm>
            <a:off x="1137034" y="609597"/>
            <a:ext cx="9392421" cy="1330841"/>
          </a:xfrm>
        </p:spPr>
        <p:txBody>
          <a:bodyPr>
            <a:normAutofit/>
          </a:bodyPr>
          <a:lstStyle/>
          <a:p>
            <a:r>
              <a:rPr lang="en-US" b="1">
                <a:latin typeface="Calibri"/>
                <a:ea typeface="Calibri"/>
                <a:cs typeface="Calibri"/>
              </a:rPr>
              <a:t>Priority Care Needs and SMART Goals</a:t>
            </a:r>
            <a:endParaRPr lang="en-US"/>
          </a:p>
        </p:txBody>
      </p:sp>
      <p:sp>
        <p:nvSpPr>
          <p:cNvPr id="3" name="Content Placeholder 2">
            <a:extLst>
              <a:ext uri="{FF2B5EF4-FFF2-40B4-BE49-F238E27FC236}">
                <a16:creationId xmlns:a16="http://schemas.microsoft.com/office/drawing/2014/main" id="{0978EA29-167A-34C7-9FD1-CB2AB930AD34}"/>
              </a:ext>
            </a:extLst>
          </p:cNvPr>
          <p:cNvSpPr>
            <a:spLocks noGrp="1"/>
          </p:cNvSpPr>
          <p:nvPr>
            <p:ph idx="1"/>
          </p:nvPr>
        </p:nvSpPr>
        <p:spPr>
          <a:xfrm>
            <a:off x="1137034" y="2198362"/>
            <a:ext cx="4958966" cy="3917773"/>
          </a:xfrm>
        </p:spPr>
        <p:txBody>
          <a:bodyPr vert="horz" lIns="91440" tIns="45720" rIns="91440" bIns="45720" rtlCol="0">
            <a:normAutofit/>
          </a:bodyPr>
          <a:lstStyle/>
          <a:p>
            <a:pPr>
              <a:buFont typeface="Arial"/>
              <a:buChar char="•"/>
            </a:pPr>
            <a:r>
              <a:rPr lang="en-US" sz="2000">
                <a:ea typeface="+mn-lt"/>
                <a:cs typeface="+mn-lt"/>
              </a:rPr>
              <a:t>Improve glycaemic control </a:t>
            </a:r>
            <a:endParaRPr lang="en-US" sz="2000"/>
          </a:p>
          <a:p>
            <a:pPr>
              <a:buFont typeface="Arial"/>
              <a:buChar char="•"/>
            </a:pPr>
            <a:r>
              <a:rPr lang="en-US" sz="2000">
                <a:ea typeface="+mn-lt"/>
                <a:cs typeface="+mn-lt"/>
              </a:rPr>
              <a:t>Reduce cardiovascular risk </a:t>
            </a:r>
            <a:endParaRPr lang="en-US" sz="2000"/>
          </a:p>
          <a:p>
            <a:pPr>
              <a:buFont typeface="Arial"/>
              <a:buChar char="•"/>
            </a:pPr>
            <a:r>
              <a:rPr lang="en-US" sz="2000">
                <a:ea typeface="+mn-lt"/>
                <a:cs typeface="+mn-lt"/>
              </a:rPr>
              <a:t>Achieve gradual weight loss </a:t>
            </a:r>
            <a:endParaRPr lang="en-US" sz="2000"/>
          </a:p>
          <a:p>
            <a:pPr>
              <a:buFont typeface="Arial"/>
              <a:buChar char="•"/>
            </a:pPr>
            <a:r>
              <a:rPr lang="en-US" sz="2000">
                <a:ea typeface="+mn-lt"/>
                <a:cs typeface="+mn-lt"/>
              </a:rPr>
              <a:t>Improve dietary habits </a:t>
            </a:r>
            <a:endParaRPr lang="en-US" sz="2000"/>
          </a:p>
          <a:p>
            <a:pPr>
              <a:buFont typeface="Arial"/>
              <a:buChar char="•"/>
            </a:pPr>
            <a:r>
              <a:rPr lang="en-US" sz="2000">
                <a:ea typeface="+mn-lt"/>
                <a:cs typeface="+mn-lt"/>
              </a:rPr>
              <a:t>Increase physical activity </a:t>
            </a:r>
            <a:endParaRPr lang="en-US" sz="2000"/>
          </a:p>
          <a:p>
            <a:pPr>
              <a:buFont typeface="Arial"/>
              <a:buChar char="•"/>
            </a:pPr>
            <a:r>
              <a:rPr lang="en-US" sz="2000">
                <a:ea typeface="+mn-lt"/>
                <a:cs typeface="+mn-lt"/>
              </a:rPr>
              <a:t>Support smoking cessation </a:t>
            </a:r>
            <a:endParaRPr lang="en-US" sz="2000"/>
          </a:p>
          <a:p>
            <a:pPr>
              <a:buFont typeface="Arial"/>
              <a:buChar char="•"/>
            </a:pPr>
            <a:r>
              <a:rPr lang="en-US" sz="2000">
                <a:ea typeface="+mn-lt"/>
                <a:cs typeface="+mn-lt"/>
              </a:rPr>
              <a:t>Promote medication adherence </a:t>
            </a:r>
            <a:endParaRPr lang="en-US" sz="2000"/>
          </a:p>
          <a:p>
            <a:pPr>
              <a:buFont typeface="Arial"/>
              <a:buChar char="•"/>
            </a:pPr>
            <a:r>
              <a:rPr lang="en-US" sz="2000">
                <a:ea typeface="+mn-lt"/>
                <a:cs typeface="+mn-lt"/>
              </a:rPr>
              <a:t>Prevent diabetic foot complications </a:t>
            </a:r>
            <a:endParaRPr lang="en-US" sz="2000"/>
          </a:p>
          <a:p>
            <a:pPr>
              <a:buFont typeface="Arial"/>
              <a:buChar char="•"/>
            </a:pPr>
            <a:r>
              <a:rPr lang="en-US" sz="2000">
                <a:ea typeface="+mn-lt"/>
                <a:cs typeface="+mn-lt"/>
              </a:rPr>
              <a:t>Strengthen self-management </a:t>
            </a:r>
            <a:endParaRPr lang="en-US" sz="2000"/>
          </a:p>
          <a:p>
            <a:pPr marL="0" indent="0">
              <a:buNone/>
            </a:pPr>
            <a:endParaRPr lang="en-US" sz="2000"/>
          </a:p>
        </p:txBody>
      </p:sp>
      <p:pic>
        <p:nvPicPr>
          <p:cNvPr id="4" name="Picture 3">
            <a:extLst>
              <a:ext uri="{FF2B5EF4-FFF2-40B4-BE49-F238E27FC236}">
                <a16:creationId xmlns:a16="http://schemas.microsoft.com/office/drawing/2014/main" id="{D30915B2-B969-27D0-4B01-DFB800491625}"/>
              </a:ext>
            </a:extLst>
          </p:cNvPr>
          <p:cNvPicPr>
            <a:picLocks noChangeAspect="1"/>
          </p:cNvPicPr>
          <p:nvPr/>
        </p:nvPicPr>
        <p:blipFill>
          <a:blip r:embed="rId5"/>
          <a:stretch>
            <a:fillRect/>
          </a:stretch>
        </p:blipFill>
        <p:spPr>
          <a:xfrm>
            <a:off x="6719367" y="2584420"/>
            <a:ext cx="4788505" cy="2956903"/>
          </a:xfrm>
          <a:prstGeom prst="rect">
            <a:avLst/>
          </a:prstGeom>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Audio 6">
            <a:hlinkClick r:id="" action="ppaction://media"/>
            <a:extLst>
              <a:ext uri="{FF2B5EF4-FFF2-40B4-BE49-F238E27FC236}">
                <a16:creationId xmlns:a16="http://schemas.microsoft.com/office/drawing/2014/main" id="{E0BE25AD-48D1-14EB-0286-1D08229CB36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7681265"/>
      </p:ext>
    </p:extLst>
  </p:cSld>
  <p:clrMapOvr>
    <a:masterClrMapping/>
  </p:clrMapOvr>
  <mc:AlternateContent xmlns:mc="http://schemas.openxmlformats.org/markup-compatibility/2006">
    <mc:Choice xmlns:p14="http://schemas.microsoft.com/office/powerpoint/2010/main" Requires="p14">
      <p:transition spd="slow" p14:dur="2000" advTm="64594"/>
    </mc:Choice>
    <mc:Fallback>
      <p:transition spd="slow" advTm="64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E18554-0072-CCD2-3CE6-C832DCFA7716}"/>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Calibri"/>
                <a:ea typeface="Calibri"/>
                <a:cs typeface="Calibri"/>
              </a:rPr>
              <a:t>Evidence-Based Care Plan</a:t>
            </a:r>
            <a:endParaRPr lang="en-US" sz="4000">
              <a:solidFill>
                <a:srgbClr val="FFFFFF"/>
              </a:solidFill>
            </a:endParaRPr>
          </a:p>
        </p:txBody>
      </p:sp>
      <p:graphicFrame>
        <p:nvGraphicFramePr>
          <p:cNvPr id="5" name="Content Placeholder 4">
            <a:extLst>
              <a:ext uri="{FF2B5EF4-FFF2-40B4-BE49-F238E27FC236}">
                <a16:creationId xmlns:a16="http://schemas.microsoft.com/office/drawing/2014/main" id="{07AC6688-A7C6-E5D2-2414-B9D209E9DBB8}"/>
              </a:ext>
            </a:extLst>
          </p:cNvPr>
          <p:cNvGraphicFramePr>
            <a:graphicFrameLocks noGrp="1"/>
          </p:cNvGraphicFramePr>
          <p:nvPr>
            <p:ph idx="1"/>
            <p:extLst>
              <p:ext uri="{D42A27DB-BD31-4B8C-83A1-F6EECF244321}">
                <p14:modId xmlns:p14="http://schemas.microsoft.com/office/powerpoint/2010/main" val="2384887468"/>
              </p:ext>
            </p:extLst>
          </p:nvPr>
        </p:nvGraphicFramePr>
        <p:xfrm>
          <a:off x="644056" y="2399517"/>
          <a:ext cx="10927830" cy="3618930"/>
        </p:xfrm>
        <a:graphic>
          <a:graphicData uri="http://schemas.openxmlformats.org/drawingml/2006/table">
            <a:tbl>
              <a:tblPr firstRow="1" firstCol="1" bandRow="1">
                <a:tableStyleId>{5C22544A-7EE6-4342-B048-85BDC9FD1C3A}</a:tableStyleId>
              </a:tblPr>
              <a:tblGrid>
                <a:gridCol w="3271152">
                  <a:extLst>
                    <a:ext uri="{9D8B030D-6E8A-4147-A177-3AD203B41FA5}">
                      <a16:colId xmlns:a16="http://schemas.microsoft.com/office/drawing/2014/main" val="2662026835"/>
                    </a:ext>
                  </a:extLst>
                </a:gridCol>
                <a:gridCol w="4199797">
                  <a:extLst>
                    <a:ext uri="{9D8B030D-6E8A-4147-A177-3AD203B41FA5}">
                      <a16:colId xmlns:a16="http://schemas.microsoft.com/office/drawing/2014/main" val="42453774"/>
                    </a:ext>
                  </a:extLst>
                </a:gridCol>
                <a:gridCol w="3456881">
                  <a:extLst>
                    <a:ext uri="{9D8B030D-6E8A-4147-A177-3AD203B41FA5}">
                      <a16:colId xmlns:a16="http://schemas.microsoft.com/office/drawing/2014/main" val="2618585377"/>
                    </a:ext>
                  </a:extLst>
                </a:gridCol>
              </a:tblGrid>
              <a:tr h="603155">
                <a:tc>
                  <a:txBody>
                    <a:bodyPr/>
                    <a:lstStyle/>
                    <a:p>
                      <a:pPr algn="ctr">
                        <a:buNone/>
                      </a:pPr>
                      <a:r>
                        <a:rPr lang="en-US" sz="3300" b="1">
                          <a:solidFill>
                            <a:schemeClr val="tx1"/>
                          </a:solidFill>
                          <a:effectLst/>
                          <a:latin typeface="Calibri"/>
                          <a:cs typeface="Times New Roman"/>
                        </a:rPr>
                        <a:t>Need</a:t>
                      </a:r>
                      <a:endParaRPr lang="en-US" sz="3300">
                        <a:solidFill>
                          <a:schemeClr val="tx1"/>
                        </a:solidFill>
                        <a:effectLst/>
                        <a:latin typeface="Calibri"/>
                        <a:cs typeface="Times New Roman"/>
                      </a:endParaRP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ctr">
                        <a:buNone/>
                      </a:pPr>
                      <a:r>
                        <a:rPr lang="en-US" sz="3300" b="1">
                          <a:solidFill>
                            <a:schemeClr val="tx1"/>
                          </a:solidFill>
                          <a:effectLst/>
                          <a:latin typeface="Calibri"/>
                          <a:cs typeface="Times New Roman"/>
                        </a:rPr>
                        <a:t>Intervention</a:t>
                      </a:r>
                      <a:endParaRPr lang="en-US" sz="3300">
                        <a:solidFill>
                          <a:schemeClr val="tx1"/>
                        </a:solidFill>
                        <a:effectLst/>
                        <a:latin typeface="Calibri"/>
                        <a:cs typeface="Times New Roman"/>
                      </a:endParaRP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lgn="ctr">
                        <a:buNone/>
                      </a:pPr>
                      <a:r>
                        <a:rPr lang="en-US" sz="3300" b="1">
                          <a:solidFill>
                            <a:schemeClr val="tx1"/>
                          </a:solidFill>
                          <a:effectLst/>
                          <a:latin typeface="Calibri"/>
                          <a:cs typeface="Times New Roman"/>
                        </a:rPr>
                        <a:t>Monitoring</a:t>
                      </a:r>
                      <a:endParaRPr lang="en-US" sz="3300">
                        <a:solidFill>
                          <a:schemeClr val="tx1"/>
                        </a:solidFill>
                        <a:effectLst/>
                        <a:latin typeface="Calibri"/>
                        <a:cs typeface="Times New Roman"/>
                      </a:endParaRP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564656203"/>
                  </a:ext>
                </a:extLst>
              </a:tr>
              <a:tr h="603155">
                <a:tc>
                  <a:txBody>
                    <a:bodyPr/>
                    <a:lstStyle/>
                    <a:p>
                      <a:pPr>
                        <a:buNone/>
                      </a:pPr>
                      <a:r>
                        <a:rPr lang="en-US" sz="3300" err="1">
                          <a:solidFill>
                            <a:schemeClr val="tx1"/>
                          </a:solidFill>
                          <a:effectLst/>
                        </a:rPr>
                        <a:t>Hyperglycaemia</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300">
                          <a:solidFill>
                            <a:schemeClr val="tx1"/>
                          </a:solidFill>
                          <a:effectLst/>
                        </a:rPr>
                        <a:t>Metformin, education</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300">
                          <a:solidFill>
                            <a:schemeClr val="tx1"/>
                          </a:solidFill>
                          <a:effectLst/>
                        </a:rPr>
                        <a:t>HbA1c</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720968286"/>
                  </a:ext>
                </a:extLst>
              </a:tr>
              <a:tr h="603155">
                <a:tc>
                  <a:txBody>
                    <a:bodyPr/>
                    <a:lstStyle/>
                    <a:p>
                      <a:pPr>
                        <a:buNone/>
                      </a:pPr>
                      <a:r>
                        <a:rPr lang="en-US" sz="3300">
                          <a:solidFill>
                            <a:schemeClr val="tx1"/>
                          </a:solidFill>
                          <a:effectLst/>
                        </a:rPr>
                        <a:t>Obesity</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300">
                          <a:solidFill>
                            <a:schemeClr val="tx1"/>
                          </a:solidFill>
                          <a:effectLst/>
                        </a:rPr>
                        <a:t>Dietitian, activity plan</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300">
                          <a:solidFill>
                            <a:schemeClr val="tx1"/>
                          </a:solidFill>
                          <a:effectLst/>
                        </a:rPr>
                        <a:t>Weight/BMI</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3746355489"/>
                  </a:ext>
                </a:extLst>
              </a:tr>
              <a:tr h="603155">
                <a:tc>
                  <a:txBody>
                    <a:bodyPr/>
                    <a:lstStyle/>
                    <a:p>
                      <a:pPr>
                        <a:buNone/>
                      </a:pPr>
                      <a:r>
                        <a:rPr lang="en-US" sz="3300">
                          <a:solidFill>
                            <a:schemeClr val="tx1"/>
                          </a:solidFill>
                          <a:effectLst/>
                        </a:rPr>
                        <a:t>Hypertension</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300">
                          <a:solidFill>
                            <a:schemeClr val="tx1"/>
                          </a:solidFill>
                          <a:effectLst/>
                        </a:rPr>
                        <a:t>Medication review</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300">
                          <a:solidFill>
                            <a:schemeClr val="tx1"/>
                          </a:solidFill>
                          <a:effectLst/>
                        </a:rPr>
                        <a:t>Blood pressure</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3805905073"/>
                  </a:ext>
                </a:extLst>
              </a:tr>
              <a:tr h="603155">
                <a:tc>
                  <a:txBody>
                    <a:bodyPr/>
                    <a:lstStyle/>
                    <a:p>
                      <a:pPr>
                        <a:buNone/>
                      </a:pPr>
                      <a:r>
                        <a:rPr lang="en-US" sz="3300">
                          <a:solidFill>
                            <a:schemeClr val="tx1"/>
                          </a:solidFill>
                          <a:effectLst/>
                        </a:rPr>
                        <a:t>Foot risk</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300">
                          <a:solidFill>
                            <a:schemeClr val="tx1"/>
                          </a:solidFill>
                          <a:effectLst/>
                        </a:rPr>
                        <a:t>Foot care, podiatry</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300">
                          <a:solidFill>
                            <a:schemeClr val="tx1"/>
                          </a:solidFill>
                          <a:effectLst/>
                        </a:rPr>
                        <a:t>Foot assessment</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348700856"/>
                  </a:ext>
                </a:extLst>
              </a:tr>
              <a:tr h="603155">
                <a:tc>
                  <a:txBody>
                    <a:bodyPr/>
                    <a:lstStyle/>
                    <a:p>
                      <a:pPr>
                        <a:buNone/>
                      </a:pPr>
                      <a:r>
                        <a:rPr lang="en-US" sz="3300">
                          <a:solidFill>
                            <a:schemeClr val="tx1"/>
                          </a:solidFill>
                          <a:effectLst/>
                        </a:rPr>
                        <a:t>Smoking</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300">
                          <a:solidFill>
                            <a:schemeClr val="tx1"/>
                          </a:solidFill>
                          <a:effectLst/>
                        </a:rPr>
                        <a:t>Cessation support</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tc>
                  <a:txBody>
                    <a:bodyPr/>
                    <a:lstStyle/>
                    <a:p>
                      <a:pPr>
                        <a:buNone/>
                      </a:pPr>
                      <a:r>
                        <a:rPr lang="en-US" sz="3300">
                          <a:solidFill>
                            <a:schemeClr val="tx1"/>
                          </a:solidFill>
                          <a:effectLst/>
                        </a:rPr>
                        <a:t>Smoking status</a:t>
                      </a:r>
                    </a:p>
                  </a:txBody>
                  <a:tcPr marL="17412" marR="17412" marT="17412" marB="17412" anchor="ctr">
                    <a:lnL w="12700">
                      <a:solidFill>
                        <a:schemeClr val="tx1"/>
                      </a:solidFill>
                    </a:lnL>
                    <a:lnR w="12700">
                      <a:solidFill>
                        <a:schemeClr val="tx1"/>
                      </a:solidFill>
                    </a:lnR>
                    <a:lnT w="12700">
                      <a:solidFill>
                        <a:schemeClr val="tx1"/>
                      </a:solidFill>
                    </a:lnT>
                    <a:lnB w="12700">
                      <a:solidFill>
                        <a:schemeClr val="tx1"/>
                      </a:solidFill>
                    </a:lnB>
                    <a:solidFill>
                      <a:schemeClr val="accent1">
                        <a:lumMod val="20000"/>
                        <a:lumOff val="80000"/>
                      </a:schemeClr>
                    </a:solidFill>
                  </a:tcPr>
                </a:tc>
                <a:extLst>
                  <a:ext uri="{0D108BD9-81ED-4DB2-BD59-A6C34878D82A}">
                    <a16:rowId xmlns:a16="http://schemas.microsoft.com/office/drawing/2014/main" val="2470968117"/>
                  </a:ext>
                </a:extLst>
              </a:tr>
            </a:tbl>
          </a:graphicData>
        </a:graphic>
      </p:graphicFrame>
      <p:pic>
        <p:nvPicPr>
          <p:cNvPr id="6" name="Audio 5">
            <a:hlinkClick r:id="" action="ppaction://media"/>
            <a:extLst>
              <a:ext uri="{FF2B5EF4-FFF2-40B4-BE49-F238E27FC236}">
                <a16:creationId xmlns:a16="http://schemas.microsoft.com/office/drawing/2014/main" id="{C20AF1D2-966C-C1C2-D48C-345B93C7B15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40261"/>
      </p:ext>
    </p:extLst>
  </p:cSld>
  <p:clrMapOvr>
    <a:masterClrMapping/>
  </p:clrMapOvr>
  <mc:AlternateContent xmlns:mc="http://schemas.openxmlformats.org/markup-compatibility/2006">
    <mc:Choice xmlns:p14="http://schemas.microsoft.com/office/powerpoint/2010/main" Requires="p14">
      <p:transition spd="slow" p14:dur="2000" advTm="61089"/>
    </mc:Choice>
    <mc:Fallback>
      <p:transition spd="slow" advTm="61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FBBE7-C10C-69A1-56A9-5C7B77A388CB}"/>
              </a:ext>
            </a:extLst>
          </p:cNvPr>
          <p:cNvSpPr>
            <a:spLocks noGrp="1"/>
          </p:cNvSpPr>
          <p:nvPr>
            <p:ph type="title"/>
          </p:nvPr>
        </p:nvSpPr>
        <p:spPr>
          <a:xfrm>
            <a:off x="640080" y="325369"/>
            <a:ext cx="4368602" cy="1956841"/>
          </a:xfrm>
        </p:spPr>
        <p:txBody>
          <a:bodyPr anchor="b">
            <a:normAutofit/>
          </a:bodyPr>
          <a:lstStyle/>
          <a:p>
            <a:r>
              <a:rPr lang="en-US" sz="3800" b="1">
                <a:latin typeface="Calibri"/>
                <a:ea typeface="Calibri"/>
                <a:cs typeface="Calibri"/>
              </a:rPr>
              <a:t>Monitoring, Review and Use of Routine Clinical Data</a:t>
            </a:r>
            <a:endParaRPr lang="en-US" sz="38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0283F4-C598-C297-3B39-E0EAC444253E}"/>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Arial"/>
              <a:buChar char="•"/>
            </a:pPr>
            <a:r>
              <a:rPr lang="en-US" sz="1700">
                <a:ea typeface="+mn-lt"/>
                <a:cs typeface="+mn-lt"/>
              </a:rPr>
              <a:t>HbA1c – long-term glycaemic control </a:t>
            </a:r>
            <a:endParaRPr lang="en-US" sz="1700"/>
          </a:p>
          <a:p>
            <a:pPr>
              <a:buFont typeface="Arial"/>
              <a:buChar char="•"/>
            </a:pPr>
            <a:r>
              <a:rPr lang="en-US" sz="1700">
                <a:ea typeface="+mn-lt"/>
                <a:cs typeface="+mn-lt"/>
              </a:rPr>
              <a:t>Blood glucose – daily control </a:t>
            </a:r>
            <a:endParaRPr lang="en-US" sz="1700"/>
          </a:p>
          <a:p>
            <a:pPr>
              <a:buFont typeface="Arial"/>
              <a:buChar char="•"/>
            </a:pPr>
            <a:r>
              <a:rPr lang="en-US" sz="1700">
                <a:ea typeface="+mn-lt"/>
                <a:cs typeface="+mn-lt"/>
              </a:rPr>
              <a:t>Blood pressure – vascular risk </a:t>
            </a:r>
            <a:endParaRPr lang="en-US" sz="1700"/>
          </a:p>
          <a:p>
            <a:pPr>
              <a:buFont typeface="Arial"/>
              <a:buChar char="•"/>
            </a:pPr>
            <a:r>
              <a:rPr lang="en-US" sz="1700">
                <a:ea typeface="+mn-lt"/>
                <a:cs typeface="+mn-lt"/>
              </a:rPr>
              <a:t>Lipid profile – cardiovascular risk </a:t>
            </a:r>
            <a:endParaRPr lang="en-US" sz="1700"/>
          </a:p>
          <a:p>
            <a:pPr>
              <a:buFont typeface="Arial"/>
              <a:buChar char="•"/>
            </a:pPr>
            <a:r>
              <a:rPr lang="en-US" sz="1700">
                <a:ea typeface="+mn-lt"/>
                <a:cs typeface="+mn-lt"/>
              </a:rPr>
              <a:t>eGFR &amp; urine ACR – kidney function </a:t>
            </a:r>
            <a:endParaRPr lang="en-US" sz="1700"/>
          </a:p>
          <a:p>
            <a:pPr>
              <a:buFont typeface="Arial"/>
              <a:buChar char="•"/>
            </a:pPr>
            <a:r>
              <a:rPr lang="en-US" sz="1700">
                <a:ea typeface="+mn-lt"/>
                <a:cs typeface="+mn-lt"/>
              </a:rPr>
              <a:t>Foot examination – ulcer prevention </a:t>
            </a:r>
            <a:endParaRPr lang="en-US" sz="1700"/>
          </a:p>
          <a:p>
            <a:pPr>
              <a:buFont typeface="Arial"/>
              <a:buChar char="•"/>
            </a:pPr>
            <a:r>
              <a:rPr lang="en-US" sz="1700">
                <a:ea typeface="+mn-lt"/>
                <a:cs typeface="+mn-lt"/>
              </a:rPr>
              <a:t>Retinal screening – eye health </a:t>
            </a:r>
            <a:endParaRPr lang="en-US" sz="1700"/>
          </a:p>
          <a:p>
            <a:pPr>
              <a:buFont typeface="Arial"/>
              <a:buChar char="•"/>
            </a:pPr>
            <a:r>
              <a:rPr lang="en-US" sz="1700">
                <a:ea typeface="+mn-lt"/>
                <a:cs typeface="+mn-lt"/>
              </a:rPr>
              <a:t>Weight/BMI – lifestyle progress </a:t>
            </a:r>
            <a:endParaRPr lang="en-US" sz="1700"/>
          </a:p>
          <a:p>
            <a:pPr marL="0" indent="0">
              <a:buNone/>
            </a:pPr>
            <a:endParaRPr lang="en-US" sz="1700"/>
          </a:p>
        </p:txBody>
      </p:sp>
      <p:pic>
        <p:nvPicPr>
          <p:cNvPr id="4" name="Picture 3">
            <a:extLst>
              <a:ext uri="{FF2B5EF4-FFF2-40B4-BE49-F238E27FC236}">
                <a16:creationId xmlns:a16="http://schemas.microsoft.com/office/drawing/2014/main" id="{E9E874EF-12E3-64D5-D599-14065A4987A7}"/>
              </a:ext>
            </a:extLst>
          </p:cNvPr>
          <p:cNvPicPr>
            <a:picLocks noChangeAspect="1"/>
          </p:cNvPicPr>
          <p:nvPr/>
        </p:nvPicPr>
        <p:blipFill>
          <a:blip r:embed="rId5"/>
          <a:srcRect l="10737" r="3309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Audio 6">
            <a:hlinkClick r:id="" action="ppaction://media"/>
            <a:extLst>
              <a:ext uri="{FF2B5EF4-FFF2-40B4-BE49-F238E27FC236}">
                <a16:creationId xmlns:a16="http://schemas.microsoft.com/office/drawing/2014/main" id="{0E8260DB-E0D6-E655-F02B-C55F256F660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65823349"/>
      </p:ext>
    </p:extLst>
  </p:cSld>
  <p:clrMapOvr>
    <a:masterClrMapping/>
  </p:clrMapOvr>
  <mc:AlternateContent xmlns:mc="http://schemas.openxmlformats.org/markup-compatibility/2006">
    <mc:Choice xmlns:p14="http://schemas.microsoft.com/office/powerpoint/2010/main" Requires="p14">
      <p:transition spd="slow" p14:dur="2000" advTm="50099"/>
    </mc:Choice>
    <mc:Fallback>
      <p:transition spd="slow" advTm="50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E4405F2-1633-4EF3-F3CF-AE17BF08BEB8}"/>
              </a:ext>
            </a:extLst>
          </p:cNvPr>
          <p:cNvPicPr>
            <a:picLocks noChangeAspect="1"/>
          </p:cNvPicPr>
          <p:nvPr/>
        </p:nvPicPr>
        <p:blipFill>
          <a:blip r:embed="rId5"/>
          <a:srcRect l="13788" r="4784"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AF22C-586D-EF81-B18F-08ED6BDCE82E}"/>
              </a:ext>
            </a:extLst>
          </p:cNvPr>
          <p:cNvSpPr>
            <a:spLocks noGrp="1"/>
          </p:cNvSpPr>
          <p:nvPr>
            <p:ph type="title"/>
          </p:nvPr>
        </p:nvSpPr>
        <p:spPr>
          <a:xfrm>
            <a:off x="243114" y="96611"/>
            <a:ext cx="3822189" cy="1899912"/>
          </a:xfrm>
        </p:spPr>
        <p:txBody>
          <a:bodyPr>
            <a:normAutofit/>
          </a:bodyPr>
          <a:lstStyle/>
          <a:p>
            <a:r>
              <a:rPr lang="en-US" sz="4000" b="1">
                <a:latin typeface="Calibri"/>
                <a:ea typeface="Calibri"/>
                <a:cs typeface="Calibri"/>
              </a:rPr>
              <a:t>Communication, MDT Working and Ethical Care</a:t>
            </a:r>
            <a:endParaRPr lang="en-US" sz="4000"/>
          </a:p>
        </p:txBody>
      </p:sp>
      <p:sp>
        <p:nvSpPr>
          <p:cNvPr id="3" name="Content Placeholder 2">
            <a:extLst>
              <a:ext uri="{FF2B5EF4-FFF2-40B4-BE49-F238E27FC236}">
                <a16:creationId xmlns:a16="http://schemas.microsoft.com/office/drawing/2014/main" id="{9A64900F-2160-ED53-25DB-763689052B3F}"/>
              </a:ext>
            </a:extLst>
          </p:cNvPr>
          <p:cNvSpPr>
            <a:spLocks noGrp="1"/>
          </p:cNvSpPr>
          <p:nvPr>
            <p:ph idx="1"/>
          </p:nvPr>
        </p:nvSpPr>
        <p:spPr>
          <a:xfrm>
            <a:off x="243114" y="1868144"/>
            <a:ext cx="5063160" cy="3742762"/>
          </a:xfrm>
        </p:spPr>
        <p:txBody>
          <a:bodyPr vert="horz" lIns="91440" tIns="45720" rIns="91440" bIns="45720" rtlCol="0" anchor="t">
            <a:noAutofit/>
          </a:bodyPr>
          <a:lstStyle/>
          <a:p>
            <a:r>
              <a:rPr lang="en-US" sz="1200" b="1"/>
              <a:t>Communication</a:t>
            </a:r>
          </a:p>
          <a:p>
            <a:pPr lvl="0">
              <a:buFont typeface=""/>
              <a:buChar char="•"/>
            </a:pPr>
            <a:r>
              <a:rPr lang="en-US" sz="1200"/>
              <a:t>Plain language </a:t>
            </a:r>
          </a:p>
          <a:p>
            <a:pPr lvl="0">
              <a:buFont typeface=""/>
              <a:buChar char="•"/>
            </a:pPr>
            <a:r>
              <a:rPr lang="en-US" sz="1200"/>
              <a:t>Active listening </a:t>
            </a:r>
          </a:p>
          <a:p>
            <a:pPr lvl="0">
              <a:buFont typeface=""/>
              <a:buChar char="•"/>
            </a:pPr>
            <a:r>
              <a:rPr lang="en-US" sz="1200"/>
              <a:t>Teach-back </a:t>
            </a:r>
          </a:p>
          <a:p>
            <a:pPr lvl="0">
              <a:buFont typeface=""/>
              <a:buChar char="•"/>
            </a:pPr>
            <a:r>
              <a:rPr lang="en-US" sz="1200"/>
              <a:t>Shared decisions </a:t>
            </a:r>
          </a:p>
          <a:p>
            <a:r>
              <a:rPr lang="en-US" sz="1200" b="1"/>
              <a:t>Multidisciplinary Team</a:t>
            </a:r>
          </a:p>
          <a:p>
            <a:pPr lvl="0">
              <a:buFont typeface=""/>
              <a:buChar char="•"/>
            </a:pPr>
            <a:r>
              <a:rPr lang="en-US" sz="1200"/>
              <a:t>GP </a:t>
            </a:r>
          </a:p>
          <a:p>
            <a:pPr lvl="0">
              <a:buFont typeface=""/>
              <a:buChar char="•"/>
            </a:pPr>
            <a:r>
              <a:rPr lang="en-US" sz="1200"/>
              <a:t>Diabetes nurse </a:t>
            </a:r>
          </a:p>
          <a:p>
            <a:pPr lvl="0">
              <a:buFont typeface=""/>
              <a:buChar char="•"/>
            </a:pPr>
            <a:r>
              <a:rPr lang="en-US" sz="1200"/>
              <a:t>Dietitian </a:t>
            </a:r>
          </a:p>
          <a:p>
            <a:pPr lvl="0">
              <a:buFont typeface=""/>
              <a:buChar char="•"/>
            </a:pPr>
            <a:r>
              <a:rPr lang="en-US" sz="1200"/>
              <a:t>Pharmacist </a:t>
            </a:r>
          </a:p>
          <a:p>
            <a:pPr lvl="0">
              <a:buFont typeface=""/>
              <a:buChar char="•"/>
            </a:pPr>
            <a:r>
              <a:rPr lang="en-US" sz="1200"/>
              <a:t>Podiatrist </a:t>
            </a:r>
          </a:p>
          <a:p>
            <a:r>
              <a:rPr lang="en-US" sz="1200" b="1"/>
              <a:t>Ethics</a:t>
            </a:r>
          </a:p>
          <a:p>
            <a:pPr lvl="0">
              <a:buFont typeface=""/>
              <a:buChar char="•"/>
            </a:pPr>
            <a:r>
              <a:rPr lang="en-US" sz="1200"/>
              <a:t>Consent </a:t>
            </a:r>
          </a:p>
          <a:p>
            <a:pPr lvl="0">
              <a:buFont typeface=""/>
              <a:buChar char="•"/>
            </a:pPr>
            <a:r>
              <a:rPr lang="en-US" sz="1200"/>
              <a:t>Autonomy </a:t>
            </a:r>
          </a:p>
          <a:p>
            <a:pPr lvl="0">
              <a:buFont typeface=""/>
              <a:buChar char="•"/>
            </a:pPr>
            <a:r>
              <a:rPr lang="en-US" sz="1200"/>
              <a:t>Confidentiality </a:t>
            </a:r>
          </a:p>
          <a:p>
            <a:pPr lvl="0">
              <a:buFont typeface=""/>
              <a:buChar char="•"/>
            </a:pPr>
            <a:r>
              <a:rPr lang="en-US" sz="1200"/>
              <a:t>Dignity </a:t>
            </a:r>
          </a:p>
          <a:p>
            <a:pPr marL="228600" indent="-228600"/>
            <a:r>
              <a:rPr lang="en-US" sz="1200">
                <a:latin typeface="Calibri"/>
                <a:ea typeface="Calibri"/>
                <a:cs typeface="Times New Roman"/>
              </a:rPr>
              <a:t>Non-</a:t>
            </a:r>
            <a:r>
              <a:rPr lang="en-US" sz="1200" err="1">
                <a:latin typeface="Calibri"/>
                <a:ea typeface="Calibri"/>
                <a:cs typeface="Times New Roman"/>
              </a:rPr>
              <a:t>judgemental</a:t>
            </a:r>
            <a:r>
              <a:rPr lang="en-US" sz="1200">
                <a:latin typeface="Calibri"/>
                <a:ea typeface="Calibri"/>
                <a:cs typeface="Times New Roman"/>
              </a:rPr>
              <a:t> care </a:t>
            </a:r>
            <a:endParaRPr lang="en-US" sz="1200"/>
          </a:p>
        </p:txBody>
      </p:sp>
      <p:pic>
        <p:nvPicPr>
          <p:cNvPr id="7" name="Audio 6">
            <a:hlinkClick r:id="" action="ppaction://media"/>
            <a:extLst>
              <a:ext uri="{FF2B5EF4-FFF2-40B4-BE49-F238E27FC236}">
                <a16:creationId xmlns:a16="http://schemas.microsoft.com/office/drawing/2014/main" id="{4B9828F3-4CFC-28AD-8718-C35BC20B8F0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14413716"/>
      </p:ext>
    </p:extLst>
  </p:cSld>
  <p:clrMapOvr>
    <a:masterClrMapping/>
  </p:clrMapOvr>
  <mc:AlternateContent xmlns:mc="http://schemas.openxmlformats.org/markup-compatibility/2006">
    <mc:Choice xmlns:p14="http://schemas.microsoft.com/office/powerpoint/2010/main" Requires="p14">
      <p:transition spd="slow" p14:dur="2000" advTm="63106"/>
    </mc:Choice>
    <mc:Fallback>
      <p:transition spd="slow" advTm="63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C49A169-67FD-70AC-3EF0-B52F109B878B}"/>
              </a:ext>
            </a:extLst>
          </p:cNvPr>
          <p:cNvSpPr>
            <a:spLocks noGrp="1"/>
          </p:cNvSpPr>
          <p:nvPr>
            <p:ph type="title"/>
          </p:nvPr>
        </p:nvSpPr>
        <p:spPr>
          <a:xfrm>
            <a:off x="838200" y="643467"/>
            <a:ext cx="2951205" cy="5571066"/>
          </a:xfrm>
        </p:spPr>
        <p:txBody>
          <a:bodyPr>
            <a:normAutofit/>
          </a:bodyPr>
          <a:lstStyle/>
          <a:p>
            <a:r>
              <a:rPr lang="en-US" b="1">
                <a:solidFill>
                  <a:srgbClr val="FFFFFF"/>
                </a:solidFill>
                <a:latin typeface="Calibri"/>
                <a:ea typeface="Calibri"/>
                <a:cs typeface="Calibri"/>
              </a:rPr>
              <a:t>Evaluation and Conclusion</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959297E6-EC0A-BC26-430B-76C3AAB35F1D}"/>
              </a:ext>
            </a:extLst>
          </p:cNvPr>
          <p:cNvGraphicFramePr>
            <a:graphicFrameLocks noGrp="1"/>
          </p:cNvGraphicFramePr>
          <p:nvPr>
            <p:ph idx="1"/>
            <p:extLst>
              <p:ext uri="{D42A27DB-BD31-4B8C-83A1-F6EECF244321}">
                <p14:modId xmlns:p14="http://schemas.microsoft.com/office/powerpoint/2010/main" val="10782172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D49FE8F3-A7F0-D144-393E-4B1166FBFE4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96464514"/>
      </p:ext>
    </p:extLst>
  </p:cSld>
  <p:clrMapOvr>
    <a:masterClrMapping/>
  </p:clrMapOvr>
  <mc:AlternateContent xmlns:mc="http://schemas.openxmlformats.org/markup-compatibility/2006">
    <mc:Choice xmlns:p14="http://schemas.microsoft.com/office/powerpoint/2010/main" Requires="p14">
      <p:transition spd="slow" p14:dur="2000" advTm="48670"/>
    </mc:Choice>
    <mc:Fallback>
      <p:transition spd="slow" advTm="48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7C264-FCC2-0166-17DD-D7D68E3A0234}"/>
              </a:ext>
            </a:extLst>
          </p:cNvPr>
          <p:cNvSpPr>
            <a:spLocks noGrp="1"/>
          </p:cNvSpPr>
          <p:nvPr>
            <p:ph type="title"/>
          </p:nvPr>
        </p:nvSpPr>
        <p:spPr>
          <a:xfrm>
            <a:off x="293915" y="2268"/>
            <a:ext cx="10515600" cy="1325563"/>
          </a:xfrm>
        </p:spPr>
        <p:txBody>
          <a:bodyPr>
            <a:normAutofit/>
          </a:bodyPr>
          <a:lstStyle/>
          <a:p>
            <a:pPr algn="just"/>
            <a:r>
              <a:rPr lang="en-US" sz="2800" b="1">
                <a:ea typeface="+mj-lt"/>
                <a:cs typeface="+mj-lt"/>
              </a:rPr>
              <a:t>References</a:t>
            </a:r>
            <a:endParaRPr lang="en-US" sz="2800"/>
          </a:p>
        </p:txBody>
      </p:sp>
      <p:sp>
        <p:nvSpPr>
          <p:cNvPr id="3" name="Content Placeholder 2">
            <a:extLst>
              <a:ext uri="{FF2B5EF4-FFF2-40B4-BE49-F238E27FC236}">
                <a16:creationId xmlns:a16="http://schemas.microsoft.com/office/drawing/2014/main" id="{AC673075-DEBA-5628-D9DD-DA7BA6C22E45}"/>
              </a:ext>
            </a:extLst>
          </p:cNvPr>
          <p:cNvSpPr>
            <a:spLocks noGrp="1"/>
          </p:cNvSpPr>
          <p:nvPr>
            <p:ph idx="1"/>
          </p:nvPr>
        </p:nvSpPr>
        <p:spPr>
          <a:xfrm>
            <a:off x="293915" y="947511"/>
            <a:ext cx="11785599" cy="5824537"/>
          </a:xfrm>
        </p:spPr>
        <p:txBody>
          <a:bodyPr vert="horz" lIns="91440" tIns="45720" rIns="91440" bIns="45720" rtlCol="0" anchor="t">
            <a:normAutofit fontScale="85000" lnSpcReduction="20000"/>
          </a:bodyPr>
          <a:lstStyle/>
          <a:p>
            <a:pPr algn="just">
              <a:buNone/>
            </a:pPr>
            <a:r>
              <a:rPr lang="en-US" sz="1100" err="1">
                <a:latin typeface="Arial"/>
                <a:cs typeface="Arial"/>
              </a:rPr>
              <a:t>Accili</a:t>
            </a:r>
            <a:r>
              <a:rPr lang="en-US" sz="1100">
                <a:latin typeface="Arial"/>
                <a:cs typeface="Arial"/>
              </a:rPr>
              <a:t>, D., Deng, Z. and Liu, Q. (2025). Insulin resistance in type 2 diabetes mellitus. </a:t>
            </a:r>
            <a:r>
              <a:rPr lang="en-US" sz="1100" i="1">
                <a:latin typeface="Arial"/>
                <a:cs typeface="Arial"/>
              </a:rPr>
              <a:t>Nature reviews. Endocrinology</a:t>
            </a:r>
            <a:r>
              <a:rPr lang="en-US" sz="1100">
                <a:latin typeface="Arial"/>
                <a:cs typeface="Arial"/>
              </a:rPr>
              <a:t>, [online] pp.10.1038/s41574–025–01114-y. doi:10.1038/s41574-025-01114-y.</a:t>
            </a:r>
            <a:endParaRPr lang="en-US"/>
          </a:p>
          <a:p>
            <a:pPr algn="just">
              <a:buNone/>
            </a:pPr>
            <a:r>
              <a:rPr lang="en-US" sz="1100">
                <a:latin typeface="Arial"/>
                <a:cs typeface="Arial"/>
              </a:rPr>
              <a:t>Bonnet, F., Cooper, M.E., Koppe, L., </a:t>
            </a:r>
            <a:r>
              <a:rPr lang="en-US" sz="1100" err="1">
                <a:latin typeface="Arial"/>
                <a:cs typeface="Arial"/>
              </a:rPr>
              <a:t>Fouque</a:t>
            </a:r>
            <a:r>
              <a:rPr lang="en-US" sz="1100">
                <a:latin typeface="Arial"/>
                <a:cs typeface="Arial"/>
              </a:rPr>
              <a:t>, D. and Candido, R. (2024). A review of the latest real</a:t>
            </a:r>
            <a:r>
              <a:rPr lang="en-US" sz="1100">
                <a:latin typeface="Cambria Math"/>
                <a:ea typeface="Cambria Math"/>
              </a:rPr>
              <a:t>‐</a:t>
            </a:r>
            <a:r>
              <a:rPr lang="en-US" sz="1100">
                <a:latin typeface="Arial"/>
                <a:cs typeface="Arial"/>
              </a:rPr>
              <a:t>world evidence studies in diabetic kidney disease: What have we learned about clinical practice and the clinical effectiveness of interventions? </a:t>
            </a:r>
            <a:r>
              <a:rPr lang="en-US" sz="1100" i="1">
                <a:latin typeface="Arial"/>
                <a:cs typeface="Arial"/>
              </a:rPr>
              <a:t>Diabetes Obesity and Metabolism</a:t>
            </a:r>
            <a:r>
              <a:rPr lang="en-US" sz="1100">
                <a:latin typeface="Arial"/>
                <a:cs typeface="Arial"/>
              </a:rPr>
              <a:t>, 26(S6), pp.55–65. doi:10.1111/dom.15710.</a:t>
            </a:r>
            <a:endParaRPr lang="en-US"/>
          </a:p>
          <a:p>
            <a:pPr algn="just">
              <a:buNone/>
            </a:pPr>
            <a:r>
              <a:rPr lang="en-US" sz="1100">
                <a:latin typeface="Arial"/>
                <a:cs typeface="Arial"/>
              </a:rPr>
              <a:t>Bowling, F.L., Rashid, S.T. and Boulton, A.J.M. (2015). Preventing and treating foot complications associated with diabetes mellitus. </a:t>
            </a:r>
            <a:r>
              <a:rPr lang="en-US" sz="1100" i="1">
                <a:latin typeface="Arial"/>
                <a:cs typeface="Arial"/>
              </a:rPr>
              <a:t>Nature Reviews Endocrinology</a:t>
            </a:r>
            <a:r>
              <a:rPr lang="en-US" sz="1100">
                <a:latin typeface="Arial"/>
                <a:cs typeface="Arial"/>
              </a:rPr>
              <a:t>, 11(10), pp.606–616. doi:10.1038/nrendo.2015.130.</a:t>
            </a:r>
            <a:endParaRPr lang="en-US"/>
          </a:p>
          <a:p>
            <a:pPr algn="just">
              <a:buNone/>
            </a:pPr>
            <a:r>
              <a:rPr lang="en-US" sz="1100">
                <a:latin typeface="Arial"/>
                <a:cs typeface="Arial"/>
              </a:rPr>
              <a:t>Campbell, J.E. and Newgard, C.B. (2021). Mechanisms controlling pancreatic islet cell function in insulin secretion. </a:t>
            </a:r>
            <a:r>
              <a:rPr lang="en-US" sz="1100" i="1">
                <a:latin typeface="Arial"/>
                <a:cs typeface="Arial"/>
              </a:rPr>
              <a:t>Nature Reviews Molecular Cell Biology</a:t>
            </a:r>
            <a:r>
              <a:rPr lang="en-US" sz="1100">
                <a:latin typeface="Arial"/>
                <a:cs typeface="Arial"/>
              </a:rPr>
              <a:t>, [online] 22(2), pp.142–158. doi:10.1038/s41580-020-00317-7.</a:t>
            </a:r>
            <a:endParaRPr lang="en-US"/>
          </a:p>
          <a:p>
            <a:pPr algn="just">
              <a:buNone/>
            </a:pPr>
            <a:r>
              <a:rPr lang="en-US" sz="1100">
                <a:latin typeface="Arial"/>
                <a:cs typeface="Arial"/>
              </a:rPr>
              <a:t>Davies, M.J., </a:t>
            </a:r>
            <a:r>
              <a:rPr lang="en-US" sz="1100" err="1">
                <a:latin typeface="Arial"/>
                <a:cs typeface="Arial"/>
              </a:rPr>
              <a:t>Aroda</a:t>
            </a:r>
            <a:r>
              <a:rPr lang="en-US" sz="1100">
                <a:latin typeface="Arial"/>
                <a:cs typeface="Arial"/>
              </a:rPr>
              <a:t>, V.R., Collins, B.S., Gabbay, R.A., Green, J., </a:t>
            </a:r>
            <a:r>
              <a:rPr lang="en-US" sz="1100" err="1">
                <a:latin typeface="Arial"/>
                <a:cs typeface="Arial"/>
              </a:rPr>
              <a:t>Maruthur</a:t>
            </a:r>
            <a:r>
              <a:rPr lang="en-US" sz="1100">
                <a:latin typeface="Arial"/>
                <a:cs typeface="Arial"/>
              </a:rPr>
              <a:t>, N.M., Rosas, S.E., Del Prato, S., Mathieu, C., Mingrone, G., Rossing, P., </a:t>
            </a:r>
            <a:r>
              <a:rPr lang="en-US" sz="1100" err="1">
                <a:latin typeface="Arial"/>
                <a:cs typeface="Arial"/>
              </a:rPr>
              <a:t>Tankova</a:t>
            </a:r>
            <a:r>
              <a:rPr lang="en-US" sz="1100">
                <a:latin typeface="Arial"/>
                <a:cs typeface="Arial"/>
              </a:rPr>
              <a:t>, T., </a:t>
            </a:r>
            <a:r>
              <a:rPr lang="en-US" sz="1100" err="1">
                <a:latin typeface="Arial"/>
                <a:cs typeface="Arial"/>
              </a:rPr>
              <a:t>Tsapas</a:t>
            </a:r>
            <a:r>
              <a:rPr lang="en-US" sz="1100">
                <a:latin typeface="Arial"/>
                <a:cs typeface="Arial"/>
              </a:rPr>
              <a:t>, A. and Buse, J.B. (2022). Management of </a:t>
            </a:r>
            <a:r>
              <a:rPr lang="en-US" sz="1100" err="1">
                <a:latin typeface="Arial"/>
                <a:cs typeface="Arial"/>
              </a:rPr>
              <a:t>hyperglycaemia</a:t>
            </a:r>
            <a:r>
              <a:rPr lang="en-US" sz="1100">
                <a:latin typeface="Arial"/>
                <a:cs typeface="Arial"/>
              </a:rPr>
              <a:t> in type 2 diabetes, 2022. A consensus report by the American Diabetes Association (ADA) and the European Association for the Study of Diabetes (EASD). </a:t>
            </a:r>
            <a:r>
              <a:rPr lang="en-US" sz="1100" i="1" err="1">
                <a:latin typeface="Arial"/>
                <a:cs typeface="Arial"/>
              </a:rPr>
              <a:t>Diabetologia</a:t>
            </a:r>
            <a:r>
              <a:rPr lang="en-US" sz="1100">
                <a:latin typeface="Arial"/>
                <a:cs typeface="Arial"/>
              </a:rPr>
              <a:t>, [online] 65(12). doi:10.1007/s00125-022-05787-2.</a:t>
            </a:r>
            <a:endParaRPr lang="en-US"/>
          </a:p>
          <a:p>
            <a:pPr algn="just">
              <a:buNone/>
            </a:pPr>
            <a:r>
              <a:rPr lang="en-US" sz="1100">
                <a:latin typeface="Arial"/>
                <a:cs typeface="Arial"/>
              </a:rPr>
              <a:t>Dickinson, J.K., Guzman, S.J., Maryniuk, M.D., O’Brian, C.A., </a:t>
            </a:r>
            <a:r>
              <a:rPr lang="en-US" sz="1100" err="1">
                <a:latin typeface="Arial"/>
                <a:cs typeface="Arial"/>
              </a:rPr>
              <a:t>Kadohiro</a:t>
            </a:r>
            <a:r>
              <a:rPr lang="en-US" sz="1100">
                <a:latin typeface="Arial"/>
                <a:cs typeface="Arial"/>
              </a:rPr>
              <a:t>, J.K., Jackson, R.A., D’Hondt, N., Montgomery, B., Close, K.L. and Funnell, M.M. (2017). The Use of Language in Diabetes Care and Education. </a:t>
            </a:r>
            <a:r>
              <a:rPr lang="en-US" sz="1100" i="1">
                <a:latin typeface="Arial"/>
                <a:cs typeface="Arial"/>
              </a:rPr>
              <a:t>Diabetes Care</a:t>
            </a:r>
            <a:r>
              <a:rPr lang="en-US" sz="1100">
                <a:latin typeface="Arial"/>
                <a:cs typeface="Arial"/>
              </a:rPr>
              <a:t>, [online] 40(12), pp.1790–1799. doi:10.2337/dci17-0041.</a:t>
            </a:r>
            <a:endParaRPr lang="en-US"/>
          </a:p>
          <a:p>
            <a:pPr algn="just">
              <a:buNone/>
            </a:pPr>
            <a:r>
              <a:rPr lang="en-US" sz="1100">
                <a:latin typeface="Arial"/>
                <a:cs typeface="Arial"/>
              </a:rPr>
              <a:t>Endocrine Society (2021). </a:t>
            </a:r>
            <a:r>
              <a:rPr lang="en-US" sz="1100" i="1">
                <a:latin typeface="Arial"/>
                <a:cs typeface="Arial"/>
              </a:rPr>
              <a:t>Human Islet Physiology and Therapeutic Insights</a:t>
            </a:r>
            <a:r>
              <a:rPr lang="en-US" sz="1100">
                <a:latin typeface="Arial"/>
                <a:cs typeface="Arial"/>
              </a:rPr>
              <a:t>. [online] Endocrine.org. Available at: </a:t>
            </a:r>
            <a:r>
              <a:rPr lang="en-US" sz="1100">
                <a:latin typeface="Arial"/>
                <a:cs typeface="Arial"/>
                <a:hlinkClick r:id="rId4"/>
              </a:rPr>
              <a:t>https://www.endocrine.org/journals/endocrine-reviews/human-islet-physiology-and-therapeutic-insights</a:t>
            </a:r>
            <a:r>
              <a:rPr lang="en-US" sz="1100">
                <a:latin typeface="Arial"/>
                <a:cs typeface="Arial"/>
              </a:rPr>
              <a:t> [Accessed 17 July 2026].</a:t>
            </a:r>
            <a:endParaRPr lang="en-US"/>
          </a:p>
          <a:p>
            <a:pPr algn="just">
              <a:buNone/>
            </a:pPr>
            <a:r>
              <a:rPr lang="en-US" sz="1100">
                <a:latin typeface="Arial"/>
                <a:cs typeface="Arial"/>
              </a:rPr>
              <a:t>Hædersdal, S., Andersen, A., Knop, F.K. and Vilsbøll, T. (2023). Revisiting the role of glucagon in health, diabetes mellitus and other metabolic diseases. </a:t>
            </a:r>
            <a:r>
              <a:rPr lang="en-US" sz="1100" i="1">
                <a:latin typeface="Arial"/>
                <a:cs typeface="Arial"/>
              </a:rPr>
              <a:t>Nature Reviews Endocrinology</a:t>
            </a:r>
            <a:r>
              <a:rPr lang="en-US" sz="1100">
                <a:latin typeface="Arial"/>
                <a:cs typeface="Arial"/>
              </a:rPr>
              <a:t>, [online] 19(6), pp.321–335. doi:10.1038/s41574-023-00817-4.</a:t>
            </a:r>
            <a:endParaRPr lang="en-US"/>
          </a:p>
          <a:p>
            <a:pPr algn="just">
              <a:buNone/>
            </a:pPr>
            <a:r>
              <a:rPr lang="en-US" sz="1100" err="1">
                <a:latin typeface="Arial"/>
                <a:cs typeface="Arial"/>
              </a:rPr>
              <a:t>Jayedi</a:t>
            </a:r>
            <a:r>
              <a:rPr lang="en-US" sz="1100">
                <a:latin typeface="Arial"/>
                <a:cs typeface="Arial"/>
              </a:rPr>
              <a:t>, A., Soltani, S., Motlagh, S.Z.-T., Emadi, A., Shahinfar, H., Moosavi, H. and Shab-Bidar, S. (2022). Anthropometric and adiposity indicators and risk of type 2 diabetes: Systematic review and dose-response meta-analysis of cohort studies. </a:t>
            </a:r>
            <a:r>
              <a:rPr lang="en-US" sz="1100" i="1">
                <a:latin typeface="Arial"/>
                <a:cs typeface="Arial"/>
              </a:rPr>
              <a:t>BMJ (Clinical research ed.)</a:t>
            </a:r>
            <a:r>
              <a:rPr lang="en-US" sz="1100">
                <a:latin typeface="Arial"/>
                <a:cs typeface="Arial"/>
              </a:rPr>
              <a:t>, [online] 376, p.e067516. doi:10.1136/bmj-2021-067516.</a:t>
            </a:r>
            <a:endParaRPr lang="en-US"/>
          </a:p>
          <a:p>
            <a:pPr algn="just">
              <a:buNone/>
            </a:pPr>
            <a:r>
              <a:rPr lang="en-US" sz="1100">
                <a:latin typeface="Arial"/>
                <a:cs typeface="Arial"/>
              </a:rPr>
              <a:t>Kalra, S., Baruah, M. and Agrawal, N. (2022). Human centered diabetes care. </a:t>
            </a:r>
            <a:r>
              <a:rPr lang="en-US" sz="1100" i="1">
                <a:latin typeface="Arial"/>
                <a:cs typeface="Arial"/>
              </a:rPr>
              <a:t>JPMA. The Journal of the Pakistan Medical Association</a:t>
            </a:r>
            <a:r>
              <a:rPr lang="en-US" sz="1100">
                <a:latin typeface="Arial"/>
                <a:cs typeface="Arial"/>
              </a:rPr>
              <a:t>, [online] 72(11), pp.2335–2336. doi:10.47391/JPMA.22-109.</a:t>
            </a:r>
            <a:endParaRPr lang="en-US"/>
          </a:p>
          <a:p>
            <a:pPr algn="just">
              <a:buNone/>
            </a:pPr>
            <a:r>
              <a:rPr lang="en-US" sz="1100">
                <a:latin typeface="Arial"/>
                <a:cs typeface="Arial"/>
              </a:rPr>
              <a:t>Klinkner, G.E., Yaeger, K.M., Brenny-Fitzpatrick, M.T. and Vorderstrasse, A.A. (2017). Improving Diabetes Self-Management Support: Goal-Setting Across the Continuum of Care. </a:t>
            </a:r>
            <a:r>
              <a:rPr lang="en-US" sz="1100" i="1">
                <a:latin typeface="Arial"/>
                <a:cs typeface="Arial"/>
              </a:rPr>
              <a:t>Clinical Diabetes</a:t>
            </a:r>
            <a:r>
              <a:rPr lang="en-US" sz="1100">
                <a:latin typeface="Arial"/>
                <a:cs typeface="Arial"/>
              </a:rPr>
              <a:t>, [online] 35(5), pp.305–312. doi:10.2337/cd17-0029.</a:t>
            </a:r>
            <a:endParaRPr lang="en-US"/>
          </a:p>
          <a:p>
            <a:pPr algn="just">
              <a:buNone/>
            </a:pPr>
            <a:r>
              <a:rPr lang="en-US" sz="1100" err="1">
                <a:latin typeface="Arial"/>
                <a:cs typeface="Arial"/>
              </a:rPr>
              <a:t>Korkiakangas</a:t>
            </a:r>
            <a:r>
              <a:rPr lang="en-US" sz="1100">
                <a:latin typeface="Arial"/>
                <a:cs typeface="Arial"/>
              </a:rPr>
              <a:t>, E.E., </a:t>
            </a:r>
            <a:r>
              <a:rPr lang="en-US" sz="1100" err="1">
                <a:latin typeface="Arial"/>
                <a:cs typeface="Arial"/>
              </a:rPr>
              <a:t>Alahuhta</a:t>
            </a:r>
            <a:r>
              <a:rPr lang="en-US" sz="1100">
                <a:latin typeface="Arial"/>
                <a:cs typeface="Arial"/>
              </a:rPr>
              <a:t>, M.A. and Laitinen, J.H. (2009). Barriers to regular exercise among adults at high risk or diagnosed with type 2 diabetes: A systematic review. </a:t>
            </a:r>
            <a:r>
              <a:rPr lang="en-US" sz="1100" i="1">
                <a:latin typeface="Arial"/>
                <a:cs typeface="Arial"/>
              </a:rPr>
              <a:t>Health Promotion International</a:t>
            </a:r>
            <a:r>
              <a:rPr lang="en-US" sz="1100">
                <a:latin typeface="Arial"/>
                <a:cs typeface="Arial"/>
              </a:rPr>
              <a:t>, [online] 24(4), pp.416–427. doi:10.1093/</a:t>
            </a:r>
            <a:r>
              <a:rPr lang="en-US" sz="1100" err="1">
                <a:latin typeface="Arial"/>
                <a:cs typeface="Arial"/>
              </a:rPr>
              <a:t>heapro</a:t>
            </a:r>
            <a:r>
              <a:rPr lang="en-US" sz="1100">
                <a:latin typeface="Arial"/>
                <a:cs typeface="Arial"/>
              </a:rPr>
              <a:t>/dap031.</a:t>
            </a:r>
            <a:endParaRPr lang="en-US"/>
          </a:p>
          <a:p>
            <a:pPr algn="just">
              <a:buNone/>
            </a:pPr>
            <a:r>
              <a:rPr lang="en-US" sz="1100">
                <a:latin typeface="Arial"/>
                <a:cs typeface="Arial"/>
              </a:rPr>
              <a:t>Miller, C.K. and Bauman, J. (2014). Goal Setting: An Integral Component of Effective Diabetes Care. </a:t>
            </a:r>
            <a:r>
              <a:rPr lang="en-US" sz="1100" i="1">
                <a:latin typeface="Arial"/>
                <a:cs typeface="Arial"/>
              </a:rPr>
              <a:t>Current Diabetes Reports</a:t>
            </a:r>
            <a:r>
              <a:rPr lang="en-US" sz="1100">
                <a:latin typeface="Arial"/>
                <a:cs typeface="Arial"/>
              </a:rPr>
              <a:t>, 14(8). doi:10.1007/s11892-014-0509-x.</a:t>
            </a:r>
            <a:endParaRPr lang="en-US"/>
          </a:p>
          <a:p>
            <a:pPr algn="just">
              <a:buNone/>
            </a:pPr>
            <a:r>
              <a:rPr lang="en-US" sz="1100">
                <a:latin typeface="Arial"/>
                <a:cs typeface="Arial"/>
              </a:rPr>
              <a:t>NICE (2015). </a:t>
            </a:r>
            <a:r>
              <a:rPr lang="en-US" sz="1100" i="1">
                <a:latin typeface="Arial"/>
                <a:cs typeface="Arial"/>
              </a:rPr>
              <a:t>Blood glucose management | Type 2 diabetes in adults: Management | Guidance | NICE</a:t>
            </a:r>
            <a:r>
              <a:rPr lang="en-US" sz="1100">
                <a:latin typeface="Arial"/>
                <a:cs typeface="Arial"/>
              </a:rPr>
              <a:t>. [online] Nice.org.uk. Available at: </a:t>
            </a:r>
            <a:r>
              <a:rPr lang="en-US" sz="1100">
                <a:latin typeface="Arial"/>
                <a:cs typeface="Arial"/>
                <a:hlinkClick r:id="rId5"/>
              </a:rPr>
              <a:t>https://www.nice.org.uk/guidance/ng28/chapter/Blood-glucose-management</a:t>
            </a:r>
            <a:r>
              <a:rPr lang="en-US" sz="1100">
                <a:latin typeface="Arial"/>
                <a:cs typeface="Arial"/>
              </a:rPr>
              <a:t> [Accessed 17 July 2026].</a:t>
            </a:r>
            <a:endParaRPr lang="en-US"/>
          </a:p>
          <a:p>
            <a:pPr algn="just">
              <a:buNone/>
            </a:pPr>
            <a:r>
              <a:rPr lang="en-US" sz="1100">
                <a:latin typeface="Arial"/>
                <a:cs typeface="Arial"/>
              </a:rPr>
              <a:t>NICE (2022). </a:t>
            </a:r>
            <a:r>
              <a:rPr lang="en-US" sz="1100" i="1">
                <a:latin typeface="Arial"/>
                <a:cs typeface="Arial"/>
              </a:rPr>
              <a:t>Type 2 Diabetes in adults: Management</a:t>
            </a:r>
            <a:r>
              <a:rPr lang="en-US" sz="1100">
                <a:latin typeface="Arial"/>
                <a:cs typeface="Arial"/>
              </a:rPr>
              <a:t>. [online] Nice.org.uk. Available at: </a:t>
            </a:r>
            <a:r>
              <a:rPr lang="en-US" sz="1100">
                <a:latin typeface="Arial"/>
                <a:cs typeface="Arial"/>
                <a:hlinkClick r:id="rId6"/>
              </a:rPr>
              <a:t>https://www.nice.org.uk/guidance/ng28</a:t>
            </a:r>
            <a:r>
              <a:rPr lang="en-US" sz="1100">
                <a:latin typeface="Arial"/>
                <a:cs typeface="Arial"/>
              </a:rPr>
              <a:t> [Accessed 17 July 2026].</a:t>
            </a:r>
            <a:endParaRPr lang="en-US"/>
          </a:p>
          <a:p>
            <a:pPr algn="just">
              <a:buNone/>
            </a:pPr>
            <a:r>
              <a:rPr lang="en-US" sz="1100">
                <a:latin typeface="Arial"/>
                <a:cs typeface="Arial"/>
              </a:rPr>
              <a:t>NICE.UK (2015). </a:t>
            </a:r>
            <a:r>
              <a:rPr lang="en-US" sz="1100" i="1" err="1">
                <a:latin typeface="Arial"/>
                <a:cs typeface="Arial"/>
              </a:rPr>
              <a:t>Individualised</a:t>
            </a:r>
            <a:r>
              <a:rPr lang="en-US" sz="1100" i="1">
                <a:latin typeface="Arial"/>
                <a:cs typeface="Arial"/>
              </a:rPr>
              <a:t> care | Type 2 diabetes in adults: Management | Guidance | NICE</a:t>
            </a:r>
            <a:r>
              <a:rPr lang="en-US" sz="1100">
                <a:latin typeface="Arial"/>
                <a:cs typeface="Arial"/>
              </a:rPr>
              <a:t>. [online] Nice.org.uk. Available at: </a:t>
            </a:r>
            <a:r>
              <a:rPr lang="en-US" sz="1100">
                <a:latin typeface="Arial"/>
                <a:cs typeface="Arial"/>
                <a:hlinkClick r:id="rId7"/>
              </a:rPr>
              <a:t>https://www.nice.org.uk/guidance/ng28/chapter/Individualised-care</a:t>
            </a:r>
            <a:r>
              <a:rPr lang="en-US" sz="1100">
                <a:latin typeface="Arial"/>
                <a:cs typeface="Arial"/>
              </a:rPr>
              <a:t> [Accessed 17 July 2026].</a:t>
            </a:r>
            <a:endParaRPr lang="en-US"/>
          </a:p>
          <a:p>
            <a:pPr algn="just">
              <a:buNone/>
            </a:pPr>
            <a:r>
              <a:rPr lang="en-US" sz="1100">
                <a:latin typeface="Arial"/>
                <a:cs typeface="Arial"/>
              </a:rPr>
              <a:t>Pei Shan Lim, Patil, A. D and Arpan Sashankar (2023). The pancreas. </a:t>
            </a:r>
            <a:r>
              <a:rPr lang="en-US" sz="1100" i="1" err="1">
                <a:latin typeface="Arial"/>
                <a:cs typeface="Arial"/>
              </a:rPr>
              <a:t>Anaesthesia</a:t>
            </a:r>
            <a:r>
              <a:rPr lang="en-US" sz="1100" i="1">
                <a:latin typeface="Arial"/>
                <a:cs typeface="Arial"/>
              </a:rPr>
              <a:t> &amp; Intensive Care Medicine</a:t>
            </a:r>
            <a:r>
              <a:rPr lang="en-US" sz="1100">
                <a:latin typeface="Arial"/>
                <a:cs typeface="Arial"/>
              </a:rPr>
              <a:t>, 24(10), pp.644–649. doi:10.1016/j.mpaic.2023.07.006.</a:t>
            </a:r>
            <a:endParaRPr lang="en-US"/>
          </a:p>
          <a:p>
            <a:pPr algn="just">
              <a:buNone/>
            </a:pPr>
            <a:r>
              <a:rPr lang="en-US" sz="1100">
                <a:latin typeface="Arial"/>
                <a:cs typeface="Arial"/>
              </a:rPr>
              <a:t>Peimani, M., Stewart, A.L., Gholamreza Garmaroudi and Ensieh Nasli-Esfahani (2025). Shared decision-making in type 2 diabetes: A systematic review of patients’ preferences and healthcare providers’ perspectives. </a:t>
            </a:r>
            <a:r>
              <a:rPr lang="en-US" sz="1100" i="1">
                <a:latin typeface="Arial"/>
                <a:cs typeface="Arial"/>
              </a:rPr>
              <a:t>BMC Health Services Research</a:t>
            </a:r>
            <a:r>
              <a:rPr lang="en-US" sz="1100">
                <a:latin typeface="Arial"/>
                <a:cs typeface="Arial"/>
              </a:rPr>
              <a:t>, 25(1). doi:10.1186/s12913-024-12160-z.</a:t>
            </a:r>
            <a:endParaRPr lang="en-US"/>
          </a:p>
          <a:p>
            <a:pPr algn="just">
              <a:buNone/>
            </a:pPr>
            <a:r>
              <a:rPr lang="en-US" sz="1100">
                <a:latin typeface="Arial"/>
                <a:cs typeface="Arial"/>
              </a:rPr>
              <a:t>Tomic, D., Shaw, J.E. and Magliano, D.J. (2022). The Burden and Risks of Emerging Complications of Diabetes Mellitus. </a:t>
            </a:r>
            <a:r>
              <a:rPr lang="en-US" sz="1100" i="1">
                <a:latin typeface="Arial"/>
                <a:cs typeface="Arial"/>
              </a:rPr>
              <a:t>Nature Reviews Endocrinology</a:t>
            </a:r>
            <a:r>
              <a:rPr lang="en-US" sz="1100">
                <a:latin typeface="Arial"/>
                <a:cs typeface="Arial"/>
              </a:rPr>
              <a:t>, [online] 18(9), pp.525–539. doi:10.1038/s41574-022-00690-7.</a:t>
            </a:r>
            <a:endParaRPr lang="en-US"/>
          </a:p>
          <a:p>
            <a:pPr algn="just">
              <a:buNone/>
            </a:pPr>
            <a:r>
              <a:rPr lang="en-US" sz="1100">
                <a:latin typeface="Arial"/>
                <a:cs typeface="Arial"/>
              </a:rPr>
              <a:t>Walker, R.J., Smalls, B.L., Campbell, J.A., Strom Williams, J.L. and Egede, L.E. (2014). Impact of social determinants of health on outcomes for type 2 diabetes: A systematic review. </a:t>
            </a:r>
            <a:r>
              <a:rPr lang="en-US" sz="1100" i="1">
                <a:latin typeface="Arial"/>
                <a:cs typeface="Arial"/>
              </a:rPr>
              <a:t>Endocrine</a:t>
            </a:r>
            <a:r>
              <a:rPr lang="en-US" sz="1100">
                <a:latin typeface="Arial"/>
                <a:cs typeface="Arial"/>
              </a:rPr>
              <a:t>, [online] 47(1), pp.29–48. doi:10.1007/s12020-014-0195-0.</a:t>
            </a:r>
            <a:endParaRPr lang="en-US"/>
          </a:p>
          <a:p>
            <a:pPr marL="0" indent="0">
              <a:buNone/>
            </a:pPr>
            <a:endParaRPr lang="en-US"/>
          </a:p>
        </p:txBody>
      </p:sp>
      <p:pic>
        <p:nvPicPr>
          <p:cNvPr id="6" name="Audio 5">
            <a:hlinkClick r:id="" action="ppaction://media"/>
            <a:extLst>
              <a:ext uri="{FF2B5EF4-FFF2-40B4-BE49-F238E27FC236}">
                <a16:creationId xmlns:a16="http://schemas.microsoft.com/office/drawing/2014/main" id="{81816BDF-C9D2-D08E-0890-5E5C7D63A5E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5723780"/>
      </p:ext>
    </p:extLst>
  </p:cSld>
  <p:clrMapOvr>
    <a:masterClrMapping/>
  </p:clrMapOvr>
  <mc:AlternateContent xmlns:mc="http://schemas.openxmlformats.org/markup-compatibility/2006">
    <mc:Choice xmlns:p14="http://schemas.microsoft.com/office/powerpoint/2010/main" Requires="p14">
      <p:transition spd="slow" p14:dur="2000" advTm="14785"/>
    </mc:Choice>
    <mc:Fallback>
      <p:transition spd="slow" advTm="14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9983AA28B97F54389BFDFA1C3F96937" ma:contentTypeVersion="9" ma:contentTypeDescription="Create a new document." ma:contentTypeScope="" ma:versionID="cbbb5905af3b25eac1a8802b6e770e72">
  <xsd:schema xmlns:xsd="http://www.w3.org/2001/XMLSchema" xmlns:xs="http://www.w3.org/2001/XMLSchema" xmlns:p="http://schemas.microsoft.com/office/2006/metadata/properties" xmlns:ns3="244e9db3-fc30-4fe7-a3aa-560bcdbfffab" targetNamespace="http://schemas.microsoft.com/office/2006/metadata/properties" ma:root="true" ma:fieldsID="e3d8b1328acb03e1973f41182d091991" ns3:_="">
    <xsd:import namespace="244e9db3-fc30-4fe7-a3aa-560bcdbfffa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4e9db3-fc30-4fe7-a3aa-560bcdbfffa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44e9db3-fc30-4fe7-a3aa-560bcdbfffab" xsi:nil="true"/>
  </documentManagement>
</p:properties>
</file>

<file path=customXml/itemProps1.xml><?xml version="1.0" encoding="utf-8"?>
<ds:datastoreItem xmlns:ds="http://schemas.openxmlformats.org/officeDocument/2006/customXml" ds:itemID="{54AA7224-4E22-4C53-842A-3D06B383F1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4e9db3-fc30-4fe7-a3aa-560bcdbfff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A3AA026-2598-4474-995F-188A03D263FB}">
  <ds:schemaRefs>
    <ds:schemaRef ds:uri="http://schemas.microsoft.com/sharepoint/v3/contenttype/forms"/>
  </ds:schemaRefs>
</ds:datastoreItem>
</file>

<file path=customXml/itemProps3.xml><?xml version="1.0" encoding="utf-8"?>
<ds:datastoreItem xmlns:ds="http://schemas.openxmlformats.org/officeDocument/2006/customXml" ds:itemID="{26FC22A3-3363-47C2-9E71-175D2310E14D}">
  <ds:schemaRefs>
    <ds:schemaRef ds:uri="http://schemas.microsoft.com/office/2006/documentManagement/types"/>
    <ds:schemaRef ds:uri="244e9db3-fc30-4fe7-a3aa-560bcdbfffab"/>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 ds:uri="http://purl.org/dc/terms/"/>
    <ds:schemaRef ds:uri="http://purl.org/dc/elements/1.1/"/>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3151</Words>
  <Application>Microsoft Office PowerPoint</Application>
  <PresentationFormat>Widescreen</PresentationFormat>
  <Paragraphs>194</Paragraphs>
  <Slides>16</Slides>
  <Notes>13</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Aptos</vt:lpstr>
      <vt:lpstr>Aptos Display</vt:lpstr>
      <vt:lpstr>Arial</vt:lpstr>
      <vt:lpstr>Calibri</vt:lpstr>
      <vt:lpstr>Calibri Light</vt:lpstr>
      <vt:lpstr>Cambria Math</vt:lpstr>
      <vt:lpstr>Times New Roman</vt:lpstr>
      <vt:lpstr>office theme</vt:lpstr>
      <vt:lpstr>Type 2 Diabetes Mellitus</vt:lpstr>
      <vt:lpstr>Type 2 Diabetes Mellitus</vt:lpstr>
      <vt:lpstr>Presentation Scope and Care Context</vt:lpstr>
      <vt:lpstr>Fictional Patient Profile </vt:lpstr>
      <vt:lpstr>Relevant Anatomy of the Endocrine System</vt:lpstr>
      <vt:lpstr>Normal Physiology: Glucose Homeostasis</vt:lpstr>
      <vt:lpstr>Pathophysiology of Type 2 Diabetes Mellitus</vt:lpstr>
      <vt:lpstr>Symptoms, Complications and Patient Impact </vt:lpstr>
      <vt:lpstr>Risk-Factor Analysis </vt:lpstr>
      <vt:lpstr>Initial Assessment and Routine Clinical Data </vt:lpstr>
      <vt:lpstr>Priority Care Needs and SMART Goals</vt:lpstr>
      <vt:lpstr>Evidence-Based Care Plan</vt:lpstr>
      <vt:lpstr>Monitoring, Review and Use of Routine Clinical Data</vt:lpstr>
      <vt:lpstr>Communication, MDT Working and Ethical Care</vt:lpstr>
      <vt:lpstr>Evaluation and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 2 Diabetes Mellitus</dc:title>
  <dc:creator>user</dc:creator>
  <cp:lastModifiedBy>Natasha Louise Stanley (2441313)</cp:lastModifiedBy>
  <cp:revision>2</cp:revision>
  <dcterms:created xsi:type="dcterms:W3CDTF">2026-07-17T12:15:08Z</dcterms:created>
  <dcterms:modified xsi:type="dcterms:W3CDTF">2026-07-26T08:32:41Z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0x01010039983AA28B97F54389BFDFA1C3F96937</vt:lpwstr>
  </property>
</Properties>
</file>