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15.JPG" ContentType="image/jpeg"/>
  <Override PartName="/ppt/notesSlides/notesSlide4.xml" ContentType="application/vnd.openxmlformats-officedocument.presentationml.notesSlide+xml"/>
  <Override PartName="/ppt/media/image16.JPG" ContentType="image/jpeg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5" r:id="rId6"/>
    <p:sldId id="266" r:id="rId7"/>
    <p:sldId id="267" r:id="rId8"/>
    <p:sldId id="268" r:id="rId9"/>
    <p:sldId id="262" r:id="rId10"/>
    <p:sldId id="263" r:id="rId11"/>
    <p:sldId id="264" r:id="rId12"/>
  </p:sldIdLst>
  <p:sldSz cx="10058400" cy="7772400"/>
  <p:notesSz cx="10058400" cy="7772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A62"/>
    <a:srgbClr val="0B49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/>
    <p:restoredTop sz="94617"/>
  </p:normalViewPr>
  <p:slideViewPr>
    <p:cSldViewPr>
      <p:cViewPr varScale="1">
        <p:scale>
          <a:sx n="78" d="100"/>
          <a:sy n="78" d="100"/>
        </p:scale>
        <p:origin x="1408" y="16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97538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2B335-FF48-421A-BEFB-C3E93A873871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32163" y="971550"/>
            <a:ext cx="3394075" cy="2622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6475" y="3740150"/>
            <a:ext cx="8045450" cy="3060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383463"/>
            <a:ext cx="4359275" cy="388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97538" y="7383463"/>
            <a:ext cx="4359275" cy="388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A56B1A-25FF-49CD-ACE1-0701767C74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04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Losing</a:t>
            </a:r>
            <a:r>
              <a:rPr lang="en-US" sz="1200" spc="-1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market</a:t>
            </a:r>
            <a:r>
              <a:rPr lang="en-US" sz="1200" spc="-2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share</a:t>
            </a:r>
            <a:r>
              <a:rPr lang="en-US" sz="1200" spc="-3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80" dirty="0">
                <a:solidFill>
                  <a:srgbClr val="44131A"/>
                </a:solidFill>
                <a:latin typeface="Tahoma"/>
                <a:cs typeface="Tahoma"/>
              </a:rPr>
              <a:t>due</a:t>
            </a:r>
            <a:r>
              <a:rPr lang="en-US" sz="1200" spc="-1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-25" dirty="0">
                <a:solidFill>
                  <a:srgbClr val="44131A"/>
                </a:solidFill>
                <a:latin typeface="Tahoma"/>
                <a:cs typeface="Tahoma"/>
              </a:rPr>
              <a:t>to </a:t>
            </a:r>
            <a:r>
              <a:rPr lang="en-US" sz="1200" spc="45" dirty="0">
                <a:solidFill>
                  <a:srgbClr val="44131A"/>
                </a:solidFill>
                <a:latin typeface="Tahoma"/>
                <a:cs typeface="Tahoma"/>
              </a:rPr>
              <a:t>complaints</a:t>
            </a:r>
            <a:r>
              <a:rPr lang="en-US" sz="1200" spc="-12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of</a:t>
            </a:r>
            <a:r>
              <a:rPr lang="en-US" sz="1200" spc="-5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85" dirty="0">
                <a:solidFill>
                  <a:srgbClr val="44131A"/>
                </a:solidFill>
                <a:latin typeface="Tahoma"/>
                <a:cs typeface="Tahoma"/>
              </a:rPr>
              <a:t>poor</a:t>
            </a:r>
            <a:r>
              <a:rPr lang="en-US" sz="1200" spc="-8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70" dirty="0">
                <a:solidFill>
                  <a:srgbClr val="44131A"/>
                </a:solidFill>
                <a:latin typeface="Tahoma"/>
                <a:cs typeface="Tahoma"/>
              </a:rPr>
              <a:t>food</a:t>
            </a:r>
            <a:r>
              <a:rPr lang="en-US" sz="1200" spc="-7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-10" dirty="0">
                <a:solidFill>
                  <a:srgbClr val="44131A"/>
                </a:solidFill>
                <a:latin typeface="Tahoma"/>
                <a:cs typeface="Tahoma"/>
              </a:rPr>
              <a:t>standards </a:t>
            </a:r>
            <a:r>
              <a:rPr lang="en-US" sz="1200" spc="45" dirty="0">
                <a:solidFill>
                  <a:srgbClr val="44131A"/>
                </a:solidFill>
                <a:latin typeface="Tahoma"/>
                <a:cs typeface="Tahoma"/>
              </a:rPr>
              <a:t>(undercooked</a:t>
            </a:r>
            <a:r>
              <a:rPr lang="en-US" sz="1200" spc="-5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food,</a:t>
            </a:r>
            <a:r>
              <a:rPr lang="en-US" sz="1200" spc="-7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80" dirty="0">
                <a:solidFill>
                  <a:srgbClr val="44131A"/>
                </a:solidFill>
                <a:latin typeface="Tahoma"/>
                <a:cs typeface="Tahoma"/>
              </a:rPr>
              <a:t>poor</a:t>
            </a:r>
            <a:r>
              <a:rPr lang="en-US" sz="1200" spc="-1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35" dirty="0">
                <a:solidFill>
                  <a:srgbClr val="44131A"/>
                </a:solidFill>
                <a:latin typeface="Tahoma"/>
                <a:cs typeface="Tahoma"/>
              </a:rPr>
              <a:t>packaging,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meat</a:t>
            </a:r>
            <a:r>
              <a:rPr lang="en-US" sz="1200" spc="1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in</a:t>
            </a:r>
            <a:r>
              <a:rPr lang="en-US" sz="1200" spc="6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vegetarian</a:t>
            </a:r>
            <a:r>
              <a:rPr lang="en-US" sz="1200" spc="3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-10" dirty="0">
                <a:solidFill>
                  <a:srgbClr val="44131A"/>
                </a:solidFill>
                <a:latin typeface="Tahoma"/>
                <a:cs typeface="Tahoma"/>
              </a:rPr>
              <a:t>meals. </a:t>
            </a:r>
            <a:r>
              <a:rPr lang="en-US" sz="1200" spc="50" dirty="0">
                <a:solidFill>
                  <a:srgbClr val="44131A"/>
                </a:solidFill>
                <a:latin typeface="Tahoma"/>
                <a:cs typeface="Tahoma"/>
              </a:rPr>
              <a:t>40</a:t>
            </a:r>
            <a:r>
              <a:rPr lang="en-US" sz="1200" spc="-6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-25" dirty="0">
                <a:solidFill>
                  <a:srgbClr val="44131A"/>
                </a:solidFill>
                <a:latin typeface="Tahoma"/>
                <a:cs typeface="Tahoma"/>
              </a:rPr>
              <a:t>staff</a:t>
            </a:r>
            <a:r>
              <a:rPr lang="en-US" sz="1200" spc="-6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from</a:t>
            </a:r>
            <a:r>
              <a:rPr lang="en-US" sz="1200" spc="-8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50" dirty="0">
                <a:solidFill>
                  <a:srgbClr val="44131A"/>
                </a:solidFill>
                <a:latin typeface="Tahoma"/>
                <a:cs typeface="Tahoma"/>
              </a:rPr>
              <a:t>5</a:t>
            </a:r>
            <a:r>
              <a:rPr lang="en-US" sz="1200" spc="-7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-10" dirty="0">
                <a:solidFill>
                  <a:srgbClr val="44131A"/>
                </a:solidFill>
                <a:latin typeface="Tahoma"/>
                <a:cs typeface="Tahoma"/>
              </a:rPr>
              <a:t>distinct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cultural</a:t>
            </a:r>
            <a:r>
              <a:rPr lang="en-US" sz="1200" spc="-7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60" dirty="0">
                <a:solidFill>
                  <a:srgbClr val="44131A"/>
                </a:solidFill>
                <a:latin typeface="Tahoma"/>
                <a:cs typeface="Tahoma"/>
              </a:rPr>
              <a:t>groups</a:t>
            </a:r>
            <a:r>
              <a:rPr lang="en-US" sz="1200" spc="-5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(ages</a:t>
            </a:r>
            <a:r>
              <a:rPr lang="en-US" sz="1200" spc="-4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-10" dirty="0">
                <a:solidFill>
                  <a:srgbClr val="44131A"/>
                </a:solidFill>
                <a:latin typeface="Tahoma"/>
                <a:cs typeface="Tahoma"/>
              </a:rPr>
              <a:t>16–60). S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pacious,</a:t>
            </a:r>
            <a:r>
              <a:rPr lang="en-US" sz="1200" spc="-4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well-</a:t>
            </a:r>
            <a:r>
              <a:rPr lang="en-US" sz="1200" spc="-25" dirty="0">
                <a:solidFill>
                  <a:srgbClr val="44131A"/>
                </a:solidFill>
                <a:latin typeface="Tahoma"/>
                <a:cs typeface="Tahoma"/>
              </a:rPr>
              <a:t>lit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factory</a:t>
            </a:r>
            <a:r>
              <a:rPr lang="en-US" sz="1200" spc="-3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floor</a:t>
            </a:r>
            <a:r>
              <a:rPr lang="en-US" sz="1200" spc="1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but </a:t>
            </a:r>
            <a:r>
              <a:rPr lang="en-US" sz="1200" spc="90" dirty="0">
                <a:solidFill>
                  <a:srgbClr val="44131A"/>
                </a:solidFill>
                <a:latin typeface="Tahoma"/>
                <a:cs typeface="Tahoma"/>
              </a:rPr>
              <a:t>old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 noisy</a:t>
            </a:r>
            <a:r>
              <a:rPr lang="en-US" sz="1200" spc="1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-10" dirty="0">
                <a:solidFill>
                  <a:srgbClr val="44131A"/>
                </a:solidFill>
                <a:latin typeface="Tahoma"/>
                <a:cs typeface="Tahoma"/>
              </a:rPr>
              <a:t>machines.</a:t>
            </a:r>
            <a:endParaRPr lang="en-US" sz="1200" dirty="0">
              <a:latin typeface="Tahoma"/>
              <a:cs typeface="Tahoma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A56B1A-25FF-49CD-ACE1-0701767C747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065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latin typeface="Tahoma"/>
                <a:cs typeface="Tahoma"/>
              </a:rPr>
              <a:t>Staff</a:t>
            </a:r>
            <a:r>
              <a:rPr lang="en-US" sz="1200" spc="90" dirty="0">
                <a:latin typeface="Tahoma"/>
                <a:cs typeface="Tahoma"/>
              </a:rPr>
              <a:t> </a:t>
            </a:r>
            <a:r>
              <a:rPr lang="en-US" sz="1200" dirty="0">
                <a:latin typeface="Tahoma"/>
                <a:cs typeface="Tahoma"/>
              </a:rPr>
              <a:t>speak</a:t>
            </a:r>
            <a:r>
              <a:rPr lang="en-US" sz="1200" spc="35" dirty="0">
                <a:latin typeface="Tahoma"/>
                <a:cs typeface="Tahoma"/>
              </a:rPr>
              <a:t> </a:t>
            </a:r>
            <a:r>
              <a:rPr lang="en-US" sz="1200" dirty="0">
                <a:latin typeface="Tahoma"/>
                <a:cs typeface="Tahoma"/>
              </a:rPr>
              <a:t>their</a:t>
            </a:r>
            <a:r>
              <a:rPr lang="en-US" sz="1200" spc="25" dirty="0">
                <a:latin typeface="Tahoma"/>
                <a:cs typeface="Tahoma"/>
              </a:rPr>
              <a:t> </a:t>
            </a:r>
            <a:r>
              <a:rPr lang="en-US" sz="1200" spc="30" dirty="0">
                <a:latin typeface="Tahoma"/>
                <a:cs typeface="Tahoma"/>
              </a:rPr>
              <a:t>own </a:t>
            </a:r>
            <a:r>
              <a:rPr lang="en-US" sz="1200" spc="50" dirty="0">
                <a:latin typeface="Tahoma"/>
                <a:cs typeface="Tahoma"/>
              </a:rPr>
              <a:t>languages</a:t>
            </a:r>
            <a:r>
              <a:rPr lang="en-US" sz="1200" spc="-55" dirty="0">
                <a:latin typeface="Tahoma"/>
                <a:cs typeface="Tahoma"/>
              </a:rPr>
              <a:t> </a:t>
            </a:r>
            <a:r>
              <a:rPr lang="en-US" sz="1200" spc="-20" dirty="0">
                <a:latin typeface="Tahoma"/>
                <a:cs typeface="Tahoma"/>
              </a:rPr>
              <a:t>with </a:t>
            </a:r>
            <a:r>
              <a:rPr lang="en-US" sz="1200" spc="45" dirty="0">
                <a:latin typeface="Tahoma"/>
                <a:cs typeface="Tahoma"/>
              </a:rPr>
              <a:t>limited</a:t>
            </a:r>
            <a:r>
              <a:rPr lang="en-US" sz="1200" spc="-45" dirty="0">
                <a:latin typeface="Tahoma"/>
                <a:cs typeface="Tahoma"/>
              </a:rPr>
              <a:t> </a:t>
            </a:r>
            <a:r>
              <a:rPr lang="en-US" sz="1200" spc="-10" dirty="0">
                <a:latin typeface="Tahoma"/>
                <a:cs typeface="Tahoma"/>
              </a:rPr>
              <a:t>English.</a:t>
            </a:r>
            <a:r>
              <a:rPr lang="en-US" sz="1200" dirty="0">
                <a:latin typeface="Tahoma"/>
                <a:cs typeface="Tahoma"/>
              </a:rPr>
              <a:t> Difficulty</a:t>
            </a:r>
            <a:r>
              <a:rPr lang="en-US" sz="1200" spc="155" dirty="0">
                <a:latin typeface="Tahoma"/>
                <a:cs typeface="Tahoma"/>
              </a:rPr>
              <a:t> </a:t>
            </a:r>
            <a:r>
              <a:rPr lang="en-US" sz="1200" spc="-25" dirty="0">
                <a:latin typeface="Tahoma"/>
                <a:cs typeface="Tahoma"/>
              </a:rPr>
              <a:t>in </a:t>
            </a:r>
            <a:r>
              <a:rPr lang="en-US" sz="1200" spc="35" dirty="0">
                <a:latin typeface="Tahoma"/>
                <a:cs typeface="Tahoma"/>
              </a:rPr>
              <a:t>understanding </a:t>
            </a:r>
            <a:r>
              <a:rPr lang="en-US" sz="1200" spc="-10" dirty="0">
                <a:latin typeface="Tahoma"/>
                <a:cs typeface="Tahoma"/>
              </a:rPr>
              <a:t>instructions.</a:t>
            </a:r>
            <a:endParaRPr lang="en-US" sz="1200" dirty="0">
              <a:latin typeface="Tahoma"/>
              <a:cs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latin typeface="Tahoma"/>
              <a:cs typeface="Tahoma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A56B1A-25FF-49CD-ACE1-0701767C747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5167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The majority</a:t>
            </a:r>
            <a:r>
              <a:rPr lang="en-US" sz="1200" spc="-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of</a:t>
            </a:r>
            <a:r>
              <a:rPr lang="en-US" sz="1200" spc="6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-10" dirty="0">
                <a:solidFill>
                  <a:srgbClr val="44131A"/>
                </a:solidFill>
                <a:latin typeface="Tahoma"/>
                <a:cs typeface="Tahoma"/>
              </a:rPr>
              <a:t>staff</a:t>
            </a:r>
            <a:r>
              <a:rPr lang="en-US" sz="1200" spc="7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speak</a:t>
            </a:r>
            <a:r>
              <a:rPr lang="en-US" sz="1200" spc="5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different</a:t>
            </a:r>
            <a:r>
              <a:rPr lang="en-US" sz="1200" spc="3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45" dirty="0">
                <a:solidFill>
                  <a:srgbClr val="44131A"/>
                </a:solidFill>
                <a:latin typeface="Tahoma"/>
                <a:cs typeface="Tahoma"/>
              </a:rPr>
              <a:t>languages</a:t>
            </a:r>
            <a:r>
              <a:rPr lang="en-US" sz="1200" spc="-20" dirty="0">
                <a:solidFill>
                  <a:srgbClr val="44131A"/>
                </a:solidFill>
                <a:latin typeface="Tahoma"/>
                <a:cs typeface="Tahoma"/>
              </a:rPr>
              <a:t> with </a:t>
            </a:r>
            <a:r>
              <a:rPr lang="en-US" sz="1200" dirty="0">
                <a:solidFill>
                  <a:srgbClr val="44131A"/>
                </a:solidFill>
                <a:latin typeface="Tahoma"/>
                <a:cs typeface="Tahoma"/>
              </a:rPr>
              <a:t>minimal</a:t>
            </a:r>
            <a:r>
              <a:rPr lang="en-US" sz="1200" spc="180" dirty="0">
                <a:solidFill>
                  <a:srgbClr val="44131A"/>
                </a:solidFill>
                <a:latin typeface="Tahoma"/>
                <a:cs typeface="Tahoma"/>
              </a:rPr>
              <a:t> </a:t>
            </a:r>
            <a:r>
              <a:rPr lang="en-US" sz="1200" spc="-10" dirty="0">
                <a:solidFill>
                  <a:srgbClr val="44131A"/>
                </a:solidFill>
                <a:latin typeface="Tahoma"/>
                <a:cs typeface="Tahoma"/>
              </a:rPr>
              <a:t>English. </a:t>
            </a:r>
            <a:r>
              <a:rPr lang="en-US" sz="1200" b="0" spc="45" dirty="0">
                <a:solidFill>
                  <a:srgbClr val="000000"/>
                </a:solidFill>
              </a:rPr>
              <a:t>Provide</a:t>
            </a:r>
            <a:r>
              <a:rPr lang="en-US" sz="1200" b="0" spc="5" dirty="0">
                <a:solidFill>
                  <a:srgbClr val="000000"/>
                </a:solidFill>
              </a:rPr>
              <a:t> </a:t>
            </a:r>
            <a:r>
              <a:rPr lang="en-US" sz="1200" b="0" spc="70" dirty="0">
                <a:solidFill>
                  <a:srgbClr val="000000"/>
                </a:solidFill>
              </a:rPr>
              <a:t>language</a:t>
            </a:r>
            <a:r>
              <a:rPr lang="en-US" sz="1200" b="0" spc="10" dirty="0">
                <a:solidFill>
                  <a:srgbClr val="000000"/>
                </a:solidFill>
              </a:rPr>
              <a:t> </a:t>
            </a:r>
            <a:r>
              <a:rPr lang="en-US" sz="1200" b="0" dirty="0">
                <a:solidFill>
                  <a:srgbClr val="000000"/>
                </a:solidFill>
              </a:rPr>
              <a:t>classes</a:t>
            </a:r>
            <a:r>
              <a:rPr lang="en-US" sz="1200" b="0" spc="20" dirty="0">
                <a:solidFill>
                  <a:srgbClr val="000000"/>
                </a:solidFill>
              </a:rPr>
              <a:t> </a:t>
            </a:r>
            <a:r>
              <a:rPr lang="en-US" sz="1200" b="0" spc="65" dirty="0">
                <a:solidFill>
                  <a:srgbClr val="000000"/>
                </a:solidFill>
              </a:rPr>
              <a:t>or</a:t>
            </a:r>
            <a:r>
              <a:rPr lang="en-US" sz="1200" b="0" spc="-10" dirty="0">
                <a:solidFill>
                  <a:srgbClr val="000000"/>
                </a:solidFill>
              </a:rPr>
              <a:t> </a:t>
            </a:r>
            <a:r>
              <a:rPr lang="en-US" sz="1200" b="0" dirty="0">
                <a:solidFill>
                  <a:srgbClr val="000000"/>
                </a:solidFill>
              </a:rPr>
              <a:t>use</a:t>
            </a:r>
            <a:r>
              <a:rPr lang="en-US" sz="1200" b="0" spc="-15" dirty="0">
                <a:solidFill>
                  <a:srgbClr val="000000"/>
                </a:solidFill>
              </a:rPr>
              <a:t> </a:t>
            </a:r>
            <a:r>
              <a:rPr lang="en-US" sz="1200" b="0" dirty="0">
                <a:solidFill>
                  <a:srgbClr val="000000"/>
                </a:solidFill>
              </a:rPr>
              <a:t>visual</a:t>
            </a:r>
            <a:r>
              <a:rPr lang="en-US" sz="1200" b="0" spc="5" dirty="0">
                <a:solidFill>
                  <a:srgbClr val="000000"/>
                </a:solidFill>
              </a:rPr>
              <a:t> </a:t>
            </a:r>
            <a:r>
              <a:rPr lang="en-US" sz="1200" b="0" spc="35" dirty="0">
                <a:solidFill>
                  <a:srgbClr val="000000"/>
                </a:solidFill>
              </a:rPr>
              <a:t>aids </a:t>
            </a:r>
            <a:r>
              <a:rPr lang="en-US" sz="1200" b="0" spc="55" dirty="0">
                <a:solidFill>
                  <a:srgbClr val="000000"/>
                </a:solidFill>
              </a:rPr>
              <a:t>to</a:t>
            </a:r>
            <a:r>
              <a:rPr lang="en-US" sz="1200" b="0" spc="-95" dirty="0">
                <a:solidFill>
                  <a:srgbClr val="000000"/>
                </a:solidFill>
              </a:rPr>
              <a:t> </a:t>
            </a:r>
            <a:r>
              <a:rPr lang="en-US" sz="1200" b="0" spc="55" dirty="0">
                <a:solidFill>
                  <a:srgbClr val="000000"/>
                </a:solidFill>
              </a:rPr>
              <a:t>enhance</a:t>
            </a:r>
            <a:r>
              <a:rPr lang="en-US" sz="1200" b="0" spc="-70" dirty="0">
                <a:solidFill>
                  <a:srgbClr val="000000"/>
                </a:solidFill>
              </a:rPr>
              <a:t> </a:t>
            </a:r>
            <a:r>
              <a:rPr lang="en-US" sz="1200" b="0" spc="40" dirty="0">
                <a:solidFill>
                  <a:srgbClr val="000000"/>
                </a:solidFill>
              </a:rPr>
              <a:t>communication. </a:t>
            </a:r>
            <a:r>
              <a:rPr lang="en-GB" sz="1200" spc="-10" dirty="0">
                <a:solidFill>
                  <a:srgbClr val="44131A"/>
                </a:solidFill>
                <a:latin typeface="Tahoma"/>
                <a:cs typeface="Tahoma"/>
              </a:rPr>
              <a:t>Translations, use visuals and symbols, simple wording.</a:t>
            </a:r>
            <a:endParaRPr lang="en-GB" sz="1200" dirty="0">
              <a:latin typeface="Tahoma"/>
              <a:cs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latin typeface="Tahoma"/>
              <a:cs typeface="Tahoma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A56B1A-25FF-49CD-ACE1-0701767C747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6111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 food hygiene training before starting. Staff rely on Gary’s informal explanations. </a:t>
            </a:r>
            <a:r>
              <a:rPr lang="en-US" sz="1200" spc="-10" dirty="0">
                <a:solidFill>
                  <a:srgbClr val="44131A"/>
                </a:solidFill>
                <a:latin typeface="Tahoma"/>
                <a:cs typeface="Tahoma"/>
              </a:rPr>
              <a:t>Mandatory training, clear modules, regular skills checks.</a:t>
            </a:r>
            <a:endParaRPr lang="en-US" sz="1200" b="0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A56B1A-25FF-49CD-ACE1-0701767C747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6130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Training to help staff understand each other’s cultures. </a:t>
            </a:r>
            <a:r>
              <a:rPr lang="en-US" sz="1200" spc="-10" dirty="0">
                <a:solidFill>
                  <a:srgbClr val="44131A"/>
                </a:solidFill>
                <a:latin typeface="Tahoma"/>
                <a:cs typeface="Tahoma"/>
              </a:rPr>
              <a:t>Cultural awareness training, mixed teams, unified workplace standards.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A56B1A-25FF-49CD-ACE1-0701767C747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890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B: different learning speed, younger staff misunderstand rules. Sol; step-by-step demonstrations.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A56B1A-25FF-49CD-ACE1-0701767C747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348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5"/>
            <a:ext cx="7040880" cy="1615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5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CCD3E-44BB-4BE8-96ED-012902C5ED9F}" type="datetime1">
              <a:rPr lang="en-US" smtClean="0"/>
              <a:t>12/9/25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28E4E-E0BA-4848-B62C-190B1BD972D9}" type="datetime1">
              <a:rPr lang="en-US" smtClean="0"/>
              <a:t>12/9/25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3"/>
            <a:ext cx="4375404" cy="1615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3"/>
            <a:ext cx="4375404" cy="1615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423D6-3613-4861-86C2-6965F8A6DB8E}" type="datetime1">
              <a:rPr lang="en-US" smtClean="0"/>
              <a:t>12/9/25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DAE82-672F-4331-9763-DCCC75DA9A24}" type="datetime1">
              <a:rPr lang="en-US" smtClean="0"/>
              <a:t>12/9/25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A1665-E7EA-411B-A6E3-533514DDC7EB}" type="datetime1">
              <a:rPr lang="en-US" smtClean="0"/>
              <a:t>12/9/25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1057657"/>
            <a:ext cx="10058400" cy="115214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5211" y="1055716"/>
            <a:ext cx="885514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87728" y="2320239"/>
            <a:ext cx="8618855" cy="1615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50" b="0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3"/>
            <a:ext cx="321868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3"/>
            <a:ext cx="231343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04132-2A19-4C32-9B7A-C585DC8A6130}" type="datetime1">
              <a:rPr lang="en-US" smtClean="0"/>
              <a:t>12/9/25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3"/>
            <a:ext cx="231343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056640"/>
            <a:ext cx="10058400" cy="5659120"/>
            <a:chOff x="0" y="1057655"/>
            <a:chExt cx="10058400" cy="56591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057655"/>
              <a:ext cx="10058400" cy="115214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057655"/>
              <a:ext cx="10058400" cy="565861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89787" y="1668779"/>
              <a:ext cx="8883650" cy="4447540"/>
            </a:xfrm>
            <a:custGeom>
              <a:avLst/>
              <a:gdLst/>
              <a:ahLst/>
              <a:cxnLst/>
              <a:rect l="l" t="t" r="r" b="b"/>
              <a:pathLst>
                <a:path w="8883650" h="4447540">
                  <a:moveTo>
                    <a:pt x="8883396" y="4447032"/>
                  </a:moveTo>
                  <a:lnTo>
                    <a:pt x="0" y="4447032"/>
                  </a:lnTo>
                  <a:lnTo>
                    <a:pt x="0" y="0"/>
                  </a:lnTo>
                  <a:lnTo>
                    <a:pt x="8883396" y="0"/>
                  </a:lnTo>
                  <a:lnTo>
                    <a:pt x="8883396" y="4447032"/>
                  </a:lnTo>
                  <a:close/>
                </a:path>
              </a:pathLst>
            </a:custGeom>
            <a:solidFill>
              <a:srgbClr val="F2EB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38201" y="2186391"/>
            <a:ext cx="4648200" cy="1022396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 marR="5080" indent="73025">
              <a:lnSpc>
                <a:spcPts val="2500"/>
              </a:lnSpc>
              <a:spcBef>
                <a:spcPts val="415"/>
              </a:spcBef>
            </a:pPr>
            <a:r>
              <a:rPr sz="3000" spc="-4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sz="3000" spc="-1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-4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Problems</a:t>
            </a:r>
            <a:r>
              <a:rPr sz="3000" spc="-9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-2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Flight</a:t>
            </a:r>
            <a:r>
              <a:rPr sz="3000" spc="-114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-2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Foods</a:t>
            </a:r>
            <a:r>
              <a:rPr sz="3000" spc="-14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-2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Ltd</a:t>
            </a:r>
            <a:endParaRPr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8201" y="3313687"/>
            <a:ext cx="4648199" cy="2369367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>
              <a:spcBef>
                <a:spcPts val="800"/>
              </a:spcBef>
              <a:buClr>
                <a:srgbClr val="A52B52"/>
              </a:buClr>
              <a:tabLst>
                <a:tab pos="200660" algn="l"/>
              </a:tabLst>
            </a:pPr>
            <a:r>
              <a:rPr sz="2000" b="1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sz="2000" b="1" spc="4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Member:</a:t>
            </a:r>
            <a:r>
              <a:rPr lang="en-GB" sz="2000" b="1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Iryna </a:t>
            </a:r>
            <a:r>
              <a:rPr lang="en-GB" sz="2000" dirty="0" err="1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Tyminska</a:t>
            </a:r>
            <a:endParaRPr lang="en-GB" sz="2000" dirty="0">
              <a:solidFill>
                <a:srgbClr val="44131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spcBef>
                <a:spcPts val="800"/>
              </a:spcBef>
              <a:buClr>
                <a:srgbClr val="A52B52"/>
              </a:buClr>
              <a:tabLst>
                <a:tab pos="200660" algn="l"/>
              </a:tabLst>
            </a:pPr>
            <a:r>
              <a:rPr lang="en-GB" sz="2000" b="1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ID:</a:t>
            </a:r>
            <a:r>
              <a:rPr lang="en-GB" sz="20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2442194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201420">
              <a:lnSpc>
                <a:spcPct val="112400"/>
              </a:lnSpc>
              <a:spcBef>
                <a:spcPts val="490"/>
              </a:spcBef>
              <a:buClr>
                <a:srgbClr val="A52B52"/>
              </a:buClr>
              <a:tabLst>
                <a:tab pos="200660" algn="l"/>
              </a:tabLst>
            </a:pPr>
            <a:r>
              <a:rPr sz="2000" b="1" spc="-1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</a:t>
            </a:r>
            <a:r>
              <a:rPr sz="2000" b="1" spc="11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</a:t>
            </a:r>
            <a:r>
              <a:rPr lang="en-US" sz="2000" spc="-2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Teamwork</a:t>
            </a:r>
            <a:r>
              <a:rPr sz="2000" spc="4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4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2000" spc="5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spcBef>
                <a:spcPts val="720"/>
              </a:spcBef>
              <a:buClr>
                <a:srgbClr val="A52B52"/>
              </a:buClr>
              <a:tabLst>
                <a:tab pos="200660" algn="l"/>
              </a:tabLst>
            </a:pPr>
            <a:r>
              <a:rPr sz="2000" b="1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</a:t>
            </a:r>
            <a:r>
              <a:rPr sz="2000" b="1" spc="1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b="1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Code:</a:t>
            </a:r>
            <a:r>
              <a:rPr sz="2000" b="1" spc="10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7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LCLM4003</a:t>
            </a:r>
            <a:endParaRPr lang="en-US" sz="2000" spc="70" dirty="0">
              <a:solidFill>
                <a:srgbClr val="44131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spcBef>
                <a:spcPts val="720"/>
              </a:spcBef>
              <a:buClr>
                <a:srgbClr val="A52B52"/>
              </a:buClr>
              <a:tabLst>
                <a:tab pos="200660" algn="l"/>
              </a:tabLst>
            </a:pPr>
            <a:r>
              <a:rPr lang="en-US" sz="2000" b="1" spc="7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Tutor’s Name: </a:t>
            </a:r>
            <a:r>
              <a:rPr lang="en-US" sz="2000" spc="7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Nadeem </a:t>
            </a:r>
            <a:r>
              <a:rPr lang="en-US" sz="2000" spc="70" dirty="0" err="1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Minza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61662" y="1668780"/>
            <a:ext cx="3811523" cy="4447032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6BC66A-73D5-34A6-C115-5A0481DC5D6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2628" y="701069"/>
            <a:ext cx="10058400" cy="6766533"/>
            <a:chOff x="-5008544" y="692372"/>
            <a:chExt cx="10058400" cy="619477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5008544" y="692372"/>
              <a:ext cx="10058400" cy="619477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907406" y="692372"/>
              <a:ext cx="3487579" cy="619477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348642" y="2542538"/>
            <a:ext cx="2987313" cy="167545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400"/>
              </a:lnSpc>
              <a:spcBef>
                <a:spcPts val="105"/>
              </a:spcBef>
            </a:pPr>
            <a:r>
              <a:rPr sz="3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  <a:r>
              <a:rPr sz="3600" b="1" spc="-9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3600" b="1" spc="-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600" b="1" spc="-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sz="3600" b="1" spc="-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  <a:endParaRPr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966974" y="1431038"/>
            <a:ext cx="5777865" cy="10795"/>
          </a:xfrm>
          <a:custGeom>
            <a:avLst/>
            <a:gdLst/>
            <a:ahLst/>
            <a:cxnLst/>
            <a:rect l="l" t="t" r="r" b="b"/>
            <a:pathLst>
              <a:path w="5777865" h="10794">
                <a:moveTo>
                  <a:pt x="5777483" y="10667"/>
                </a:moveTo>
                <a:lnTo>
                  <a:pt x="0" y="10667"/>
                </a:lnTo>
                <a:lnTo>
                  <a:pt x="0" y="0"/>
                </a:lnTo>
                <a:lnTo>
                  <a:pt x="5777483" y="0"/>
                </a:lnTo>
                <a:lnTo>
                  <a:pt x="5777483" y="10667"/>
                </a:lnTo>
                <a:close/>
              </a:path>
            </a:pathLst>
          </a:custGeom>
          <a:solidFill>
            <a:srgbClr val="A7918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66974" y="2394206"/>
            <a:ext cx="5777865" cy="10795"/>
          </a:xfrm>
          <a:custGeom>
            <a:avLst/>
            <a:gdLst/>
            <a:ahLst/>
            <a:cxnLst/>
            <a:rect l="l" t="t" r="r" b="b"/>
            <a:pathLst>
              <a:path w="5777865" h="10794">
                <a:moveTo>
                  <a:pt x="5777483" y="10667"/>
                </a:moveTo>
                <a:lnTo>
                  <a:pt x="0" y="10667"/>
                </a:lnTo>
                <a:lnTo>
                  <a:pt x="0" y="0"/>
                </a:lnTo>
                <a:lnTo>
                  <a:pt x="5777483" y="0"/>
                </a:lnTo>
                <a:lnTo>
                  <a:pt x="5777483" y="10667"/>
                </a:lnTo>
                <a:close/>
              </a:path>
            </a:pathLst>
          </a:custGeom>
          <a:solidFill>
            <a:srgbClr val="A19A7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057937" y="2872701"/>
            <a:ext cx="5747140" cy="441146"/>
          </a:xfrm>
          <a:prstGeom prst="rect">
            <a:avLst/>
          </a:prstGeom>
        </p:spPr>
        <p:txBody>
          <a:bodyPr vert="horz" wrap="square" lIns="0" tIns="55880" rIns="0" bIns="0" rtlCol="0" anchor="ctr">
            <a:spAutoFit/>
          </a:bodyPr>
          <a:lstStyle/>
          <a:p>
            <a:pPr marL="12700" marR="5080">
              <a:lnSpc>
                <a:spcPts val="2980"/>
              </a:lnSpc>
              <a:spcBef>
                <a:spcPts val="440"/>
              </a:spcBef>
            </a:pPr>
            <a:r>
              <a:rPr sz="3000" b="1" dirty="0">
                <a:latin typeface="Arial" panose="020B0604020202020204" pitchFamily="34" charset="0"/>
                <a:cs typeface="Arial" panose="020B0604020202020204" pitchFamily="34" charset="0"/>
              </a:rPr>
              <a:t>Key</a:t>
            </a:r>
            <a:r>
              <a:rPr sz="3000" b="1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b="1" spc="-40" dirty="0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lang="en-US" sz="3000" b="1" spc="-40" dirty="0">
                <a:latin typeface="Arial" panose="020B0604020202020204" pitchFamily="34" charset="0"/>
                <a:cs typeface="Arial" panose="020B0604020202020204" pitchFamily="34" charset="0"/>
              </a:rPr>
              <a:t> Issues</a:t>
            </a:r>
          </a:p>
        </p:txBody>
      </p:sp>
      <p:sp>
        <p:nvSpPr>
          <p:cNvPr id="10" name="object 10"/>
          <p:cNvSpPr/>
          <p:nvPr/>
        </p:nvSpPr>
        <p:spPr>
          <a:xfrm>
            <a:off x="4027212" y="3734742"/>
            <a:ext cx="5777865" cy="10795"/>
          </a:xfrm>
          <a:custGeom>
            <a:avLst/>
            <a:gdLst/>
            <a:ahLst/>
            <a:cxnLst/>
            <a:rect l="l" t="t" r="r" b="b"/>
            <a:pathLst>
              <a:path w="5777865" h="10795">
                <a:moveTo>
                  <a:pt x="5777483" y="10667"/>
                </a:moveTo>
                <a:lnTo>
                  <a:pt x="0" y="10667"/>
                </a:lnTo>
                <a:lnTo>
                  <a:pt x="0" y="0"/>
                </a:lnTo>
                <a:lnTo>
                  <a:pt x="5777483" y="0"/>
                </a:lnTo>
                <a:lnTo>
                  <a:pt x="5777483" y="10667"/>
                </a:lnTo>
                <a:close/>
              </a:path>
            </a:pathLst>
          </a:custGeom>
          <a:solidFill>
            <a:srgbClr val="759A5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091045" y="3990034"/>
            <a:ext cx="4721025" cy="825867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ts val="2980"/>
              </a:lnSpc>
              <a:spcBef>
                <a:spcPts val="440"/>
              </a:spcBef>
            </a:pPr>
            <a:r>
              <a:rPr lang="en-US" sz="3000" b="1" spc="-1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Barriers</a:t>
            </a:r>
            <a:r>
              <a:rPr lang="en-US" sz="3000" b="1" spc="-13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b="1" spc="-8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Identified</a:t>
            </a:r>
            <a:r>
              <a:rPr lang="en-US" sz="3000" b="1" spc="-114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b="1" spc="-2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3000" b="1" spc="-7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3000" b="1" spc="-15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b="1" spc="-6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</a:t>
            </a:r>
            <a:r>
              <a:rPr lang="en-US" sz="3000" b="1" spc="-15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b="1" spc="-2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Study and Solutions</a:t>
            </a:r>
            <a:endParaRPr lang="en-US" sz="3000" b="1" spc="-5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091045" y="5948025"/>
            <a:ext cx="4857463" cy="441146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ts val="2980"/>
              </a:lnSpc>
              <a:spcBef>
                <a:spcPts val="440"/>
              </a:spcBef>
            </a:pPr>
            <a:r>
              <a:rPr sz="3000" b="1" spc="-10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endParaRPr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0F4BF38-A90C-48DA-224D-FE7E64608E31}"/>
              </a:ext>
            </a:extLst>
          </p:cNvPr>
          <p:cNvSpPr txBox="1"/>
          <p:nvPr/>
        </p:nvSpPr>
        <p:spPr>
          <a:xfrm>
            <a:off x="4029838" y="6630216"/>
            <a:ext cx="4275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endParaRPr lang="en-GB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object 12">
            <a:extLst>
              <a:ext uri="{FF2B5EF4-FFF2-40B4-BE49-F238E27FC236}">
                <a16:creationId xmlns:a16="http://schemas.microsoft.com/office/drawing/2014/main" id="{87854B3F-0145-8F9B-2A1A-B10C902FFD6B}"/>
              </a:ext>
            </a:extLst>
          </p:cNvPr>
          <p:cNvGrpSpPr/>
          <p:nvPr/>
        </p:nvGrpSpPr>
        <p:grpSpPr>
          <a:xfrm>
            <a:off x="3966972" y="5013046"/>
            <a:ext cx="5925694" cy="880922"/>
            <a:chOff x="1833982" y="3406187"/>
            <a:chExt cx="5925694" cy="880922"/>
          </a:xfrm>
        </p:grpSpPr>
        <p:sp>
          <p:nvSpPr>
            <p:cNvPr id="21" name="object 13">
              <a:extLst>
                <a:ext uri="{FF2B5EF4-FFF2-40B4-BE49-F238E27FC236}">
                  <a16:creationId xmlns:a16="http://schemas.microsoft.com/office/drawing/2014/main" id="{B32CB284-71DE-6470-7C5F-8D2B16167851}"/>
                </a:ext>
              </a:extLst>
            </p:cNvPr>
            <p:cNvSpPr/>
            <p:nvPr/>
          </p:nvSpPr>
          <p:spPr>
            <a:xfrm>
              <a:off x="1981811" y="3406187"/>
              <a:ext cx="5777865" cy="10795"/>
            </a:xfrm>
            <a:custGeom>
              <a:avLst/>
              <a:gdLst/>
              <a:ahLst/>
              <a:cxnLst/>
              <a:rect l="l" t="t" r="r" b="b"/>
              <a:pathLst>
                <a:path w="5777865" h="10795">
                  <a:moveTo>
                    <a:pt x="5777483" y="10667"/>
                  </a:moveTo>
                  <a:lnTo>
                    <a:pt x="0" y="10667"/>
                  </a:lnTo>
                  <a:lnTo>
                    <a:pt x="0" y="0"/>
                  </a:lnTo>
                  <a:lnTo>
                    <a:pt x="5777483" y="0"/>
                  </a:lnTo>
                  <a:lnTo>
                    <a:pt x="5777483" y="10667"/>
                  </a:lnTo>
                  <a:close/>
                </a:path>
              </a:pathLst>
            </a:custGeom>
            <a:solidFill>
              <a:srgbClr val="428C5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2" name="object 14">
              <a:extLst>
                <a:ext uri="{FF2B5EF4-FFF2-40B4-BE49-F238E27FC236}">
                  <a16:creationId xmlns:a16="http://schemas.microsoft.com/office/drawing/2014/main" id="{E856D964-B5D1-1EC5-B26B-68727A45F4F3}"/>
                </a:ext>
              </a:extLst>
            </p:cNvPr>
            <p:cNvSpPr/>
            <p:nvPr/>
          </p:nvSpPr>
          <p:spPr>
            <a:xfrm>
              <a:off x="1833982" y="4276314"/>
              <a:ext cx="5777865" cy="10795"/>
            </a:xfrm>
            <a:custGeom>
              <a:avLst/>
              <a:gdLst/>
              <a:ahLst/>
              <a:cxnLst/>
              <a:rect l="l" t="t" r="r" b="b"/>
              <a:pathLst>
                <a:path w="5777865" h="10795">
                  <a:moveTo>
                    <a:pt x="5777483" y="10667"/>
                  </a:moveTo>
                  <a:lnTo>
                    <a:pt x="0" y="10667"/>
                  </a:lnTo>
                  <a:lnTo>
                    <a:pt x="0" y="0"/>
                  </a:lnTo>
                  <a:lnTo>
                    <a:pt x="5777483" y="0"/>
                  </a:lnTo>
                  <a:lnTo>
                    <a:pt x="5777483" y="10667"/>
                  </a:lnTo>
                  <a:close/>
                </a:path>
              </a:pathLst>
            </a:custGeom>
            <a:solidFill>
              <a:srgbClr val="2F7C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12">
            <a:extLst>
              <a:ext uri="{FF2B5EF4-FFF2-40B4-BE49-F238E27FC236}">
                <a16:creationId xmlns:a16="http://schemas.microsoft.com/office/drawing/2014/main" id="{7D44282D-AC6D-45D1-2EBA-50D0B9982BB9}"/>
              </a:ext>
            </a:extLst>
          </p:cNvPr>
          <p:cNvGrpSpPr/>
          <p:nvPr/>
        </p:nvGrpSpPr>
        <p:grpSpPr>
          <a:xfrm>
            <a:off x="4029840" y="6458149"/>
            <a:ext cx="5777865" cy="825867"/>
            <a:chOff x="3966972" y="4322064"/>
            <a:chExt cx="5777865" cy="975360"/>
          </a:xfrm>
        </p:grpSpPr>
        <p:sp>
          <p:nvSpPr>
            <p:cNvPr id="24" name="object 13">
              <a:extLst>
                <a:ext uri="{FF2B5EF4-FFF2-40B4-BE49-F238E27FC236}">
                  <a16:creationId xmlns:a16="http://schemas.microsoft.com/office/drawing/2014/main" id="{DD5A0133-65C8-65DE-CACE-A42B643A7C36}"/>
                </a:ext>
              </a:extLst>
            </p:cNvPr>
            <p:cNvSpPr/>
            <p:nvPr/>
          </p:nvSpPr>
          <p:spPr>
            <a:xfrm>
              <a:off x="3966972" y="4322064"/>
              <a:ext cx="5777865" cy="10795"/>
            </a:xfrm>
            <a:custGeom>
              <a:avLst/>
              <a:gdLst/>
              <a:ahLst/>
              <a:cxnLst/>
              <a:rect l="l" t="t" r="r" b="b"/>
              <a:pathLst>
                <a:path w="5777865" h="10795">
                  <a:moveTo>
                    <a:pt x="5777483" y="10667"/>
                  </a:moveTo>
                  <a:lnTo>
                    <a:pt x="0" y="10667"/>
                  </a:lnTo>
                  <a:lnTo>
                    <a:pt x="0" y="0"/>
                  </a:lnTo>
                  <a:lnTo>
                    <a:pt x="5777483" y="0"/>
                  </a:lnTo>
                  <a:lnTo>
                    <a:pt x="5777483" y="10667"/>
                  </a:lnTo>
                  <a:close/>
                </a:path>
              </a:pathLst>
            </a:custGeom>
            <a:solidFill>
              <a:srgbClr val="428C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14">
              <a:extLst>
                <a:ext uri="{FF2B5EF4-FFF2-40B4-BE49-F238E27FC236}">
                  <a16:creationId xmlns:a16="http://schemas.microsoft.com/office/drawing/2014/main" id="{87D3AA1C-A100-2204-F318-9B2948C89222}"/>
                </a:ext>
              </a:extLst>
            </p:cNvPr>
            <p:cNvSpPr/>
            <p:nvPr/>
          </p:nvSpPr>
          <p:spPr>
            <a:xfrm>
              <a:off x="3966972" y="5286755"/>
              <a:ext cx="5777865" cy="10795"/>
            </a:xfrm>
            <a:custGeom>
              <a:avLst/>
              <a:gdLst/>
              <a:ahLst/>
              <a:cxnLst/>
              <a:rect l="l" t="t" r="r" b="b"/>
              <a:pathLst>
                <a:path w="5777865" h="10795">
                  <a:moveTo>
                    <a:pt x="5777483" y="10667"/>
                  </a:moveTo>
                  <a:lnTo>
                    <a:pt x="0" y="10667"/>
                  </a:lnTo>
                  <a:lnTo>
                    <a:pt x="0" y="0"/>
                  </a:lnTo>
                  <a:lnTo>
                    <a:pt x="5777483" y="0"/>
                  </a:lnTo>
                  <a:lnTo>
                    <a:pt x="5777483" y="10667"/>
                  </a:lnTo>
                  <a:close/>
                </a:path>
              </a:pathLst>
            </a:custGeom>
            <a:solidFill>
              <a:srgbClr val="2F7C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51B88715-0816-E083-70ED-7FC97F3EE759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2</a:t>
            </a:fld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77D62C-3AAC-4C4C-B879-81A340940893}"/>
              </a:ext>
            </a:extLst>
          </p:cNvPr>
          <p:cNvSpPr txBox="1"/>
          <p:nvPr/>
        </p:nvSpPr>
        <p:spPr>
          <a:xfrm>
            <a:off x="3948981" y="1599819"/>
            <a:ext cx="65861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spc="-8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r>
              <a:rPr lang="en-US" sz="3000" b="1" spc="-12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3000" b="1" spc="-16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b="1" spc="-2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Flight</a:t>
            </a:r>
            <a:r>
              <a:rPr lang="en-US" sz="3000" b="1" spc="-13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b="1" spc="-1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Foods</a:t>
            </a:r>
            <a:r>
              <a:rPr lang="en-US" sz="3000" b="1" spc="-165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b="1" spc="-2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Ltd.</a:t>
            </a:r>
          </a:p>
          <a:p>
            <a:endParaRPr 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AB870AA-6580-2F41-80FA-C4A24D353A34}"/>
              </a:ext>
            </a:extLst>
          </p:cNvPr>
          <p:cNvSpPr txBox="1"/>
          <p:nvPr/>
        </p:nvSpPr>
        <p:spPr>
          <a:xfrm>
            <a:off x="4027212" y="5239986"/>
            <a:ext cx="362471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  <a:endParaRPr 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057657"/>
            <a:ext cx="10058400" cy="565861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05212" y="1255367"/>
            <a:ext cx="4420797" cy="9766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100"/>
              </a:spcBef>
            </a:pPr>
            <a:r>
              <a:rPr lang="en-US" sz="3200" spc="-3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to</a:t>
            </a:r>
            <a:r>
              <a:rPr sz="3200" spc="-42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spc="-2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Flight</a:t>
            </a:r>
            <a:r>
              <a:rPr sz="3200" spc="-24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Foods</a:t>
            </a:r>
            <a:r>
              <a:rPr sz="3200" spc="-21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spc="-2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Ltd</a:t>
            </a:r>
            <a:r>
              <a:rPr lang="en-US" sz="3200" spc="-2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3200" spc="-25" dirty="0">
              <a:solidFill>
                <a:srgbClr val="44131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1362" y="2746842"/>
            <a:ext cx="4596492" cy="3311804"/>
          </a:xfrm>
          <a:prstGeom prst="rect">
            <a:avLst/>
          </a:prstGeom>
        </p:spPr>
        <p:txBody>
          <a:bodyPr vert="horz" wrap="square" lIns="0" tIns="117475" rIns="0" bIns="0" rtlCol="0" anchor="ctr">
            <a:spAutoFit/>
          </a:bodyPr>
          <a:lstStyle/>
          <a:p>
            <a:pPr marL="201930" indent="-189230">
              <a:spcBef>
                <a:spcPts val="925"/>
              </a:spcBef>
              <a:buClr>
                <a:srgbClr val="A52B52"/>
              </a:buClr>
              <a:buFont typeface="Arial MT"/>
              <a:buChar char="•"/>
              <a:tabLst>
                <a:tab pos="201930" algn="l"/>
              </a:tabLst>
            </a:pPr>
            <a:endParaRPr lang="en-US" sz="2000" spc="-10" dirty="0">
              <a:solidFill>
                <a:srgbClr val="44131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1930" indent="-189230">
              <a:spcBef>
                <a:spcPts val="925"/>
              </a:spcBef>
              <a:buClr>
                <a:srgbClr val="A52B52"/>
              </a:buClr>
              <a:buFont typeface="Arial MT"/>
              <a:buChar char="•"/>
              <a:tabLst>
                <a:tab pos="201930" algn="l"/>
              </a:tabLst>
            </a:pPr>
            <a:r>
              <a:rPr lang="en-US" sz="2000" spc="-1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Medium-size food manufacturer.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1295" marR="5080" indent="-189230">
              <a:spcBef>
                <a:spcPts val="830"/>
              </a:spcBef>
              <a:buClr>
                <a:srgbClr val="A52B52"/>
              </a:buClr>
              <a:buFont typeface="Arial MT"/>
              <a:buChar char="•"/>
              <a:tabLst>
                <a:tab pos="201295" algn="l"/>
              </a:tabLst>
            </a:pPr>
            <a:r>
              <a:rPr lang="en-US" sz="2000" spc="-4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Produced</a:t>
            </a:r>
            <a:r>
              <a:rPr lang="en-US" sz="2000" spc="3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ready</a:t>
            </a:r>
            <a:r>
              <a:rPr sz="2000" spc="-3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meals</a:t>
            </a:r>
            <a:r>
              <a:rPr sz="2000" spc="-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-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sz="2000" spc="5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000" spc="-1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airlines</a:t>
            </a:r>
            <a:r>
              <a:rPr lang="en-US" sz="2000" spc="-1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1295" marR="70485" indent="-189230">
              <a:spcBef>
                <a:spcPts val="825"/>
              </a:spcBef>
              <a:buClr>
                <a:srgbClr val="A52B52"/>
              </a:buClr>
              <a:buFont typeface="Arial MT"/>
              <a:buChar char="•"/>
              <a:tabLst>
                <a:tab pos="201295" algn="l"/>
              </a:tabLs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Falling market share.</a:t>
            </a:r>
          </a:p>
          <a:p>
            <a:pPr marL="201295" marR="70485" indent="-189230">
              <a:spcBef>
                <a:spcPts val="825"/>
              </a:spcBef>
              <a:buClr>
                <a:srgbClr val="A52B52"/>
              </a:buClr>
              <a:buFont typeface="Arial MT"/>
              <a:buChar char="•"/>
              <a:tabLst>
                <a:tab pos="201295" algn="l"/>
              </a:tabLs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Quality complaints increasing.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1295" marR="339725" indent="-189230">
              <a:spcBef>
                <a:spcPts val="820"/>
              </a:spcBef>
              <a:buClr>
                <a:srgbClr val="A52B52"/>
              </a:buClr>
              <a:buFont typeface="Arial MT"/>
              <a:buChar char="•"/>
              <a:tabLst>
                <a:tab pos="201295" algn="l"/>
              </a:tabLst>
            </a:pPr>
            <a:r>
              <a:rPr lang="en-US" sz="2000" spc="-4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Multicultural workplace.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1295" marR="27940" indent="-189230">
              <a:spcBef>
                <a:spcPts val="825"/>
              </a:spcBef>
              <a:buClr>
                <a:srgbClr val="A52B52"/>
              </a:buClr>
              <a:buFont typeface="Arial MT"/>
              <a:buChar char="•"/>
              <a:tabLst>
                <a:tab pos="201295" algn="l"/>
              </a:tabLst>
            </a:pPr>
            <a:r>
              <a:rPr lang="en-US" sz="20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Outdated equipment used.</a:t>
            </a:r>
          </a:p>
          <a:p>
            <a:pPr marL="12065" marR="27940">
              <a:spcBef>
                <a:spcPts val="825"/>
              </a:spcBef>
              <a:buClr>
                <a:srgbClr val="A52B52"/>
              </a:buClr>
              <a:tabLst>
                <a:tab pos="201295" algn="l"/>
              </a:tabLst>
            </a:pP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385904" y="1057655"/>
            <a:ext cx="4672750" cy="5659120"/>
            <a:chOff x="4962144" y="1057655"/>
            <a:chExt cx="5096510" cy="565912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62144" y="1057655"/>
              <a:ext cx="5096255" cy="5658611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56905" y="1775460"/>
              <a:ext cx="3663878" cy="105460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70576" y="2830068"/>
              <a:ext cx="4233671" cy="211836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649468" y="4948428"/>
              <a:ext cx="3673327" cy="1056131"/>
            </a:xfrm>
            <a:prstGeom prst="rect">
              <a:avLst/>
            </a:prstGeom>
          </p:spPr>
        </p:pic>
      </p:grp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593E1CC-03E7-AA5A-6B69-F70E088BC35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057655"/>
            <a:ext cx="10058400" cy="5659120"/>
            <a:chOff x="0" y="1057655"/>
            <a:chExt cx="10058400" cy="565912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057655"/>
              <a:ext cx="10058400" cy="565861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057655"/>
              <a:ext cx="10058400" cy="1842515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52400" y="1298532"/>
            <a:ext cx="9769549" cy="1052357"/>
          </a:xfrm>
          <a:prstGeom prst="rect">
            <a:avLst/>
          </a:prstGeom>
        </p:spPr>
        <p:txBody>
          <a:bodyPr vert="horz" wrap="square" lIns="0" tIns="493539" rIns="0" bIns="0" rtlCol="0" anchor="ctr">
            <a:spAutoFit/>
          </a:bodyPr>
          <a:lstStyle/>
          <a:p>
            <a:pPr marL="360045" algn="ctr">
              <a:spcBef>
                <a:spcPts val="95"/>
              </a:spcBef>
            </a:pP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spc="-60" dirty="0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75" dirty="0">
                <a:latin typeface="Arial" panose="020B0604020202020204" pitchFamily="34" charset="0"/>
                <a:cs typeface="Arial" panose="020B0604020202020204" pitchFamily="34" charset="0"/>
              </a:rPr>
              <a:t>Issues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Slide Number Placeholder 42">
            <a:extLst>
              <a:ext uri="{FF2B5EF4-FFF2-40B4-BE49-F238E27FC236}">
                <a16:creationId xmlns:a16="http://schemas.microsoft.com/office/drawing/2014/main" id="{707A6484-8E7D-9C6F-CD84-42D56DFAE90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4</a:t>
            </a:fld>
            <a:endParaRPr lang="en-GB"/>
          </a:p>
        </p:txBody>
      </p:sp>
      <p:sp>
        <p:nvSpPr>
          <p:cNvPr id="44" name="Скругленный прямоугольник 43">
            <a:extLst>
              <a:ext uri="{FF2B5EF4-FFF2-40B4-BE49-F238E27FC236}">
                <a16:creationId xmlns:a16="http://schemas.microsoft.com/office/drawing/2014/main" id="{28A15D90-8B01-D14D-ABA8-9A5607E3949B}"/>
              </a:ext>
            </a:extLst>
          </p:cNvPr>
          <p:cNvSpPr/>
          <p:nvPr/>
        </p:nvSpPr>
        <p:spPr>
          <a:xfrm>
            <a:off x="503786" y="5190894"/>
            <a:ext cx="2688034" cy="1286105"/>
          </a:xfrm>
          <a:prstGeom prst="roundRect">
            <a:avLst/>
          </a:prstGeom>
          <a:solidFill>
            <a:srgbClr val="0B5A6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Confusing Instructions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Скругленный прямоугольник 44">
            <a:extLst>
              <a:ext uri="{FF2B5EF4-FFF2-40B4-BE49-F238E27FC236}">
                <a16:creationId xmlns:a16="http://schemas.microsoft.com/office/drawing/2014/main" id="{FCC6A176-24B5-9247-B8FE-2C293B135A2B}"/>
              </a:ext>
            </a:extLst>
          </p:cNvPr>
          <p:cNvSpPr/>
          <p:nvPr/>
        </p:nvSpPr>
        <p:spPr>
          <a:xfrm>
            <a:off x="3688338" y="3307428"/>
            <a:ext cx="2626816" cy="1272500"/>
          </a:xfrm>
          <a:prstGeom prst="roundRect">
            <a:avLst/>
          </a:prstGeom>
          <a:solidFill>
            <a:srgbClr val="0B5A6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No Formal Training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Скругленный прямоугольник 45">
            <a:extLst>
              <a:ext uri="{FF2B5EF4-FFF2-40B4-BE49-F238E27FC236}">
                <a16:creationId xmlns:a16="http://schemas.microsoft.com/office/drawing/2014/main" id="{770CFD72-69B2-9246-9E7A-C9DAAAD86CEE}"/>
              </a:ext>
            </a:extLst>
          </p:cNvPr>
          <p:cNvSpPr/>
          <p:nvPr/>
        </p:nvSpPr>
        <p:spPr>
          <a:xfrm>
            <a:off x="503786" y="3307428"/>
            <a:ext cx="2681632" cy="1272500"/>
          </a:xfrm>
          <a:prstGeom prst="roundRect">
            <a:avLst/>
          </a:prstGeom>
          <a:solidFill>
            <a:srgbClr val="0B5A6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pc="-4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Language </a:t>
            </a:r>
            <a:r>
              <a:rPr lang="en-US" sz="2000" b="1" spc="-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Differences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id="{A7D23E1D-340E-A946-9F0A-89DF2BE9C44C}"/>
              </a:ext>
            </a:extLst>
          </p:cNvPr>
          <p:cNvSpPr/>
          <p:nvPr/>
        </p:nvSpPr>
        <p:spPr>
          <a:xfrm>
            <a:off x="6842152" y="3307428"/>
            <a:ext cx="2713328" cy="1272500"/>
          </a:xfrm>
          <a:prstGeom prst="roundRect">
            <a:avLst/>
          </a:prstGeom>
          <a:solidFill>
            <a:srgbClr val="0B5A6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Cultural Misunderstandings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Скругленный прямоугольник 47">
            <a:extLst>
              <a:ext uri="{FF2B5EF4-FFF2-40B4-BE49-F238E27FC236}">
                <a16:creationId xmlns:a16="http://schemas.microsoft.com/office/drawing/2014/main" id="{F7CEC15B-BF12-5F47-A26B-BD592098B293}"/>
              </a:ext>
            </a:extLst>
          </p:cNvPr>
          <p:cNvSpPr/>
          <p:nvPr/>
        </p:nvSpPr>
        <p:spPr>
          <a:xfrm>
            <a:off x="3694740" y="5190894"/>
            <a:ext cx="2620414" cy="1286103"/>
          </a:xfrm>
          <a:prstGeom prst="roundRect">
            <a:avLst/>
          </a:prstGeom>
          <a:solidFill>
            <a:srgbClr val="0B5A6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Manager’s poor example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Скругленный прямоугольник 48">
            <a:extLst>
              <a:ext uri="{FF2B5EF4-FFF2-40B4-BE49-F238E27FC236}">
                <a16:creationId xmlns:a16="http://schemas.microsoft.com/office/drawing/2014/main" id="{B5656756-B85C-194F-9D33-2A884CC09D54}"/>
              </a:ext>
            </a:extLst>
          </p:cNvPr>
          <p:cNvSpPr/>
          <p:nvPr/>
        </p:nvSpPr>
        <p:spPr>
          <a:xfrm>
            <a:off x="6842152" y="5190895"/>
            <a:ext cx="2713328" cy="1286103"/>
          </a:xfrm>
          <a:prstGeom prst="roundRect">
            <a:avLst/>
          </a:prstGeom>
          <a:solidFill>
            <a:srgbClr val="0B5A6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Stressful Environment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057657"/>
            <a:ext cx="10058400" cy="565861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8200" y="1055714"/>
            <a:ext cx="89154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spcBef>
                <a:spcPts val="100"/>
              </a:spcBef>
            </a:pPr>
            <a:r>
              <a:rPr lang="en-US" spc="-1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Language Differences </a:t>
            </a:r>
            <a:r>
              <a:rPr lang="en-US" spc="-2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Solutions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6242" y="2558228"/>
            <a:ext cx="4676140" cy="267381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298450" indent="-285750">
              <a:spcBef>
                <a:spcPts val="850"/>
              </a:spcBef>
              <a:buClr>
                <a:srgbClr val="A52B52"/>
              </a:buClr>
              <a:buFont typeface="Wingdings" pitchFamily="2" charset="2"/>
              <a:buChar char="Ø"/>
              <a:tabLst>
                <a:tab pos="201295" algn="l"/>
              </a:tabLst>
            </a:pPr>
            <a:endParaRPr sz="1300" dirty="0">
              <a:latin typeface="Tahoma"/>
              <a:cs typeface="Tahoma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76994" y="3268752"/>
            <a:ext cx="553212" cy="2751048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D312FBA-3CF2-780F-3793-B933C4AC0046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5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91313A-B460-EC4A-894A-4A5517E781D8}"/>
              </a:ext>
            </a:extLst>
          </p:cNvPr>
          <p:cNvSpPr txBox="1"/>
          <p:nvPr/>
        </p:nvSpPr>
        <p:spPr>
          <a:xfrm>
            <a:off x="675075" y="3268752"/>
            <a:ext cx="352211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Many languages spoken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English poorly understood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Misinterpreted instructions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Translate key rules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Use visuals &amp; symbols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Provide language support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AutoShape 2" descr="A group of people in different outfits&#10;&#10;AI-generated content may be incorrect.">
            <a:extLst>
              <a:ext uri="{FF2B5EF4-FFF2-40B4-BE49-F238E27FC236}">
                <a16:creationId xmlns:a16="http://schemas.microsoft.com/office/drawing/2014/main" id="{F5A6FCA5-ED9F-C54C-9E12-370111ED6E7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6800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B211BAF-C0E2-FF46-8715-E8A388B68A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973" y="3268752"/>
            <a:ext cx="4798352" cy="275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916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057657"/>
            <a:ext cx="10058400" cy="565861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8200" y="1055714"/>
            <a:ext cx="89154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spcBef>
                <a:spcPts val="100"/>
              </a:spcBef>
            </a:pPr>
            <a:r>
              <a:rPr lang="en-US" spc="-1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Lack of Training </a:t>
            </a:r>
            <a:r>
              <a:rPr lang="en-US" spc="-2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Solutions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6242" y="2558228"/>
            <a:ext cx="4676140" cy="267381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298450" indent="-285750">
              <a:spcBef>
                <a:spcPts val="850"/>
              </a:spcBef>
              <a:buClr>
                <a:srgbClr val="A52B52"/>
              </a:buClr>
              <a:buFont typeface="Wingdings" pitchFamily="2" charset="2"/>
              <a:buChar char="Ø"/>
              <a:tabLst>
                <a:tab pos="201295" algn="l"/>
              </a:tabLst>
            </a:pPr>
            <a:endParaRPr sz="1300" dirty="0">
              <a:latin typeface="Tahoma"/>
              <a:cs typeface="Tahoma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76994" y="3268752"/>
            <a:ext cx="553212" cy="2751048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D312FBA-3CF2-780F-3793-B933C4AC0046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6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91313A-B460-EC4A-894A-4A5517E781D8}"/>
              </a:ext>
            </a:extLst>
          </p:cNvPr>
          <p:cNvSpPr txBox="1"/>
          <p:nvPr/>
        </p:nvSpPr>
        <p:spPr>
          <a:xfrm>
            <a:off x="675075" y="3268752"/>
            <a:ext cx="315503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 hygiene training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Learning “on the job”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Repeated food errors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Solution: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Mandatory workshops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Clear hygiene modules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Regular skills checks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AutoShape 2" descr="A group of people in different outfits&#10;&#10;AI-generated content may be incorrect.">
            <a:extLst>
              <a:ext uri="{FF2B5EF4-FFF2-40B4-BE49-F238E27FC236}">
                <a16:creationId xmlns:a16="http://schemas.microsoft.com/office/drawing/2014/main" id="{F5A6FCA5-ED9F-C54C-9E12-370111ED6E7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6800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C9E7D78-E3A9-EC43-922C-D5F03C90F6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181" y="3268752"/>
            <a:ext cx="4842595" cy="259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298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057657"/>
            <a:ext cx="10058400" cy="565861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8200" y="1055714"/>
            <a:ext cx="89154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spcBef>
                <a:spcPts val="100"/>
              </a:spcBef>
            </a:pPr>
            <a:r>
              <a:rPr lang="en-US" spc="-1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Cultural Differences </a:t>
            </a:r>
            <a:r>
              <a:rPr lang="en-US" spc="-2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Solutions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6242" y="2558228"/>
            <a:ext cx="4676140" cy="267381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298450" indent="-285750">
              <a:spcBef>
                <a:spcPts val="850"/>
              </a:spcBef>
              <a:buClr>
                <a:srgbClr val="A52B52"/>
              </a:buClr>
              <a:buFont typeface="Wingdings" pitchFamily="2" charset="2"/>
              <a:buChar char="Ø"/>
              <a:tabLst>
                <a:tab pos="201295" algn="l"/>
              </a:tabLst>
            </a:pPr>
            <a:endParaRPr sz="1300" dirty="0">
              <a:latin typeface="Tahoma"/>
              <a:cs typeface="Tahoma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76994" y="3268752"/>
            <a:ext cx="553212" cy="2600855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D312FBA-3CF2-780F-3793-B933C4AC0046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7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91313A-B460-EC4A-894A-4A5517E781D8}"/>
              </a:ext>
            </a:extLst>
          </p:cNvPr>
          <p:cNvSpPr txBox="1"/>
          <p:nvPr/>
        </p:nvSpPr>
        <p:spPr>
          <a:xfrm>
            <a:off x="675075" y="3268752"/>
            <a:ext cx="375295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Different working styles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Different views on rules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Misaligned expectations</a:t>
            </a:r>
          </a:p>
          <a:p>
            <a:r>
              <a:rPr lang="en-US" sz="2000" dirty="0"/>
              <a:t>	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Cultural awareness training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Mixed teams &amp; support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Unified workplace standards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AutoShape 2" descr="A group of people in different outfits&#10;&#10;AI-generated content may be incorrect.">
            <a:extLst>
              <a:ext uri="{FF2B5EF4-FFF2-40B4-BE49-F238E27FC236}">
                <a16:creationId xmlns:a16="http://schemas.microsoft.com/office/drawing/2014/main" id="{F5A6FCA5-ED9F-C54C-9E12-370111ED6E7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6800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422C2E6-3D3F-D040-BC46-493BD23629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100" y="3268753"/>
            <a:ext cx="4193300" cy="260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086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057657"/>
            <a:ext cx="10058400" cy="565861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8200" y="1055714"/>
            <a:ext cx="89154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spcBef>
                <a:spcPts val="100"/>
              </a:spcBef>
            </a:pPr>
            <a:r>
              <a:rPr lang="en-US" spc="-10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Age Barrier </a:t>
            </a:r>
            <a:r>
              <a:rPr lang="en-US" spc="-20" dirty="0">
                <a:solidFill>
                  <a:srgbClr val="44131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Solutions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6242" y="2558228"/>
            <a:ext cx="4676140" cy="267381"/>
          </a:xfrm>
          <a:prstGeom prst="rect">
            <a:avLst/>
          </a:prstGeom>
        </p:spPr>
        <p:txBody>
          <a:bodyPr vert="horz" wrap="square" lIns="0" tIns="66675" rIns="0" bIns="0" rtlCol="0">
            <a:spAutoFit/>
          </a:bodyPr>
          <a:lstStyle/>
          <a:p>
            <a:pPr marL="298450" indent="-285750">
              <a:spcBef>
                <a:spcPts val="850"/>
              </a:spcBef>
              <a:buClr>
                <a:srgbClr val="A52B52"/>
              </a:buClr>
              <a:buFont typeface="Wingdings" pitchFamily="2" charset="2"/>
              <a:buChar char="Ø"/>
              <a:tabLst>
                <a:tab pos="201295" algn="l"/>
              </a:tabLst>
            </a:pPr>
            <a:endParaRPr sz="1300" dirty="0">
              <a:latin typeface="Tahoma"/>
              <a:cs typeface="Tahoma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476994" y="3268752"/>
            <a:ext cx="553212" cy="2600855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D312FBA-3CF2-780F-3793-B933C4AC0046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8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91313A-B460-EC4A-894A-4A5517E781D8}"/>
              </a:ext>
            </a:extLst>
          </p:cNvPr>
          <p:cNvSpPr txBox="1"/>
          <p:nvPr/>
        </p:nvSpPr>
        <p:spPr>
          <a:xfrm>
            <a:off x="675075" y="3268752"/>
            <a:ext cx="311174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Age gap (16-60)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Uneven understanding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r>
              <a:rPr lang="en-US" sz="2000" dirty="0"/>
              <a:t>	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Age-adapted training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Mentoring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AutoShape 2" descr="A group of people in different outfits&#10;&#10;AI-generated content may be incorrect.">
            <a:extLst>
              <a:ext uri="{FF2B5EF4-FFF2-40B4-BE49-F238E27FC236}">
                <a16:creationId xmlns:a16="http://schemas.microsoft.com/office/drawing/2014/main" id="{F5A6FCA5-ED9F-C54C-9E12-370111ED6E7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6800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BC4EA84-317B-5941-B837-1745ED3A12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268752"/>
            <a:ext cx="4629150" cy="275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438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356433"/>
            <a:ext cx="10058400" cy="5954266"/>
            <a:chOff x="0" y="762001"/>
            <a:chExt cx="10058400" cy="5954266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762001"/>
              <a:ext cx="10058400" cy="5954266"/>
            </a:xfrm>
            <a:prstGeom prst="rect">
              <a:avLst/>
            </a:prstGeom>
            <a:ln>
              <a:solidFill>
                <a:srgbClr val="0B5A62"/>
              </a:solidFill>
            </a:ln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813" y="890962"/>
              <a:ext cx="4146426" cy="5658611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228601" y="2404998"/>
            <a:ext cx="3738374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5"/>
              </a:spcBef>
            </a:pPr>
            <a:r>
              <a:rPr lang="en-US" sz="3200" b="1" spc="-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966974" y="1431038"/>
            <a:ext cx="5777865" cy="10795"/>
          </a:xfrm>
          <a:custGeom>
            <a:avLst/>
            <a:gdLst/>
            <a:ahLst/>
            <a:cxnLst/>
            <a:rect l="l" t="t" r="r" b="b"/>
            <a:pathLst>
              <a:path w="5777865" h="10794">
                <a:moveTo>
                  <a:pt x="5777483" y="10667"/>
                </a:moveTo>
                <a:lnTo>
                  <a:pt x="0" y="10667"/>
                </a:lnTo>
                <a:lnTo>
                  <a:pt x="0" y="0"/>
                </a:lnTo>
                <a:lnTo>
                  <a:pt x="5777483" y="0"/>
                </a:lnTo>
                <a:lnTo>
                  <a:pt x="5777483" y="10667"/>
                </a:lnTo>
                <a:close/>
              </a:path>
            </a:pathLst>
          </a:custGeom>
          <a:solidFill>
            <a:srgbClr val="A7918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4800600" y="2350007"/>
            <a:ext cx="4944366" cy="54991"/>
            <a:chOff x="4800598" y="2350007"/>
            <a:chExt cx="4944366" cy="54991"/>
          </a:xfrm>
        </p:grpSpPr>
        <p:sp>
          <p:nvSpPr>
            <p:cNvPr id="10" name="object 10"/>
            <p:cNvSpPr/>
            <p:nvPr/>
          </p:nvSpPr>
          <p:spPr>
            <a:xfrm>
              <a:off x="5122164" y="2350007"/>
              <a:ext cx="4622800" cy="10795"/>
            </a:xfrm>
            <a:custGeom>
              <a:avLst/>
              <a:gdLst/>
              <a:ahLst/>
              <a:cxnLst/>
              <a:rect l="l" t="t" r="r" b="b"/>
              <a:pathLst>
                <a:path w="4622800" h="10794">
                  <a:moveTo>
                    <a:pt x="4622291" y="10667"/>
                  </a:moveTo>
                  <a:lnTo>
                    <a:pt x="0" y="10667"/>
                  </a:lnTo>
                  <a:lnTo>
                    <a:pt x="0" y="0"/>
                  </a:lnTo>
                  <a:lnTo>
                    <a:pt x="4622291" y="0"/>
                  </a:lnTo>
                  <a:lnTo>
                    <a:pt x="4622291" y="10667"/>
                  </a:lnTo>
                  <a:close/>
                </a:path>
              </a:pathLst>
            </a:custGeom>
            <a:solidFill>
              <a:srgbClr val="D8D1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800598" y="2357754"/>
              <a:ext cx="4944239" cy="47244"/>
            </a:xfrm>
            <a:custGeom>
              <a:avLst/>
              <a:gdLst/>
              <a:ahLst/>
              <a:cxnLst/>
              <a:rect l="l" t="t" r="r" b="b"/>
              <a:pathLst>
                <a:path w="5777865" h="10794">
                  <a:moveTo>
                    <a:pt x="5777483" y="10667"/>
                  </a:moveTo>
                  <a:lnTo>
                    <a:pt x="0" y="10667"/>
                  </a:lnTo>
                  <a:lnTo>
                    <a:pt x="0" y="0"/>
                  </a:lnTo>
                  <a:lnTo>
                    <a:pt x="5777483" y="0"/>
                  </a:lnTo>
                  <a:lnTo>
                    <a:pt x="5777483" y="10667"/>
                  </a:lnTo>
                  <a:close/>
                </a:path>
              </a:pathLst>
            </a:custGeom>
            <a:solidFill>
              <a:srgbClr val="0B5A62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4800600" y="3314700"/>
            <a:ext cx="4944366" cy="54989"/>
            <a:chOff x="4800598" y="3314700"/>
            <a:chExt cx="4944366" cy="54989"/>
          </a:xfrm>
        </p:grpSpPr>
        <p:sp>
          <p:nvSpPr>
            <p:cNvPr id="15" name="object 15"/>
            <p:cNvSpPr/>
            <p:nvPr/>
          </p:nvSpPr>
          <p:spPr>
            <a:xfrm>
              <a:off x="5122164" y="3314700"/>
              <a:ext cx="4622800" cy="9525"/>
            </a:xfrm>
            <a:custGeom>
              <a:avLst/>
              <a:gdLst/>
              <a:ahLst/>
              <a:cxnLst/>
              <a:rect l="l" t="t" r="r" b="b"/>
              <a:pathLst>
                <a:path w="4622800" h="9525">
                  <a:moveTo>
                    <a:pt x="4622291" y="9143"/>
                  </a:moveTo>
                  <a:lnTo>
                    <a:pt x="0" y="9143"/>
                  </a:lnTo>
                  <a:lnTo>
                    <a:pt x="0" y="0"/>
                  </a:lnTo>
                  <a:lnTo>
                    <a:pt x="4622291" y="0"/>
                  </a:lnTo>
                  <a:lnTo>
                    <a:pt x="4622291" y="9143"/>
                  </a:lnTo>
                  <a:close/>
                </a:path>
              </a:pathLst>
            </a:custGeom>
            <a:solidFill>
              <a:srgbClr val="D8D1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800598" y="3323970"/>
              <a:ext cx="4944239" cy="45719"/>
            </a:xfrm>
            <a:custGeom>
              <a:avLst/>
              <a:gdLst/>
              <a:ahLst/>
              <a:cxnLst/>
              <a:rect l="l" t="t" r="r" b="b"/>
              <a:pathLst>
                <a:path w="5777865" h="10795">
                  <a:moveTo>
                    <a:pt x="5777483" y="10667"/>
                  </a:moveTo>
                  <a:lnTo>
                    <a:pt x="0" y="10667"/>
                  </a:lnTo>
                  <a:lnTo>
                    <a:pt x="0" y="0"/>
                  </a:lnTo>
                  <a:lnTo>
                    <a:pt x="5777483" y="0"/>
                  </a:lnTo>
                  <a:lnTo>
                    <a:pt x="5777483" y="10667"/>
                  </a:lnTo>
                  <a:close/>
                </a:path>
              </a:pathLst>
            </a:custGeom>
            <a:solidFill>
              <a:srgbClr val="0B5A62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0" name="object 20"/>
          <p:cNvSpPr/>
          <p:nvPr/>
        </p:nvSpPr>
        <p:spPr>
          <a:xfrm>
            <a:off x="5122166" y="4277867"/>
            <a:ext cx="4622800" cy="10795"/>
          </a:xfrm>
          <a:custGeom>
            <a:avLst/>
            <a:gdLst/>
            <a:ahLst/>
            <a:cxnLst/>
            <a:rect l="l" t="t" r="r" b="b"/>
            <a:pathLst>
              <a:path w="4622800" h="10795">
                <a:moveTo>
                  <a:pt x="4622291" y="10667"/>
                </a:moveTo>
                <a:lnTo>
                  <a:pt x="0" y="10667"/>
                </a:lnTo>
                <a:lnTo>
                  <a:pt x="0" y="0"/>
                </a:lnTo>
                <a:lnTo>
                  <a:pt x="4622291" y="0"/>
                </a:lnTo>
                <a:lnTo>
                  <a:pt x="4622291" y="10667"/>
                </a:lnTo>
                <a:close/>
              </a:path>
            </a:pathLst>
          </a:custGeom>
          <a:solidFill>
            <a:srgbClr val="D8D1CF"/>
          </a:solidFill>
          <a:ln>
            <a:solidFill>
              <a:srgbClr val="0B5A62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grpSp>
        <p:nvGrpSpPr>
          <p:cNvPr id="24" name="object 24"/>
          <p:cNvGrpSpPr/>
          <p:nvPr/>
        </p:nvGrpSpPr>
        <p:grpSpPr>
          <a:xfrm>
            <a:off x="4800600" y="5242560"/>
            <a:ext cx="4944366" cy="100708"/>
            <a:chOff x="4800598" y="5242560"/>
            <a:chExt cx="4944366" cy="100708"/>
          </a:xfrm>
        </p:grpSpPr>
        <p:sp>
          <p:nvSpPr>
            <p:cNvPr id="25" name="object 25"/>
            <p:cNvSpPr/>
            <p:nvPr/>
          </p:nvSpPr>
          <p:spPr>
            <a:xfrm>
              <a:off x="5122164" y="5242560"/>
              <a:ext cx="4622800" cy="10795"/>
            </a:xfrm>
            <a:custGeom>
              <a:avLst/>
              <a:gdLst/>
              <a:ahLst/>
              <a:cxnLst/>
              <a:rect l="l" t="t" r="r" b="b"/>
              <a:pathLst>
                <a:path w="4622800" h="10795">
                  <a:moveTo>
                    <a:pt x="4622291" y="10667"/>
                  </a:moveTo>
                  <a:lnTo>
                    <a:pt x="0" y="10667"/>
                  </a:lnTo>
                  <a:lnTo>
                    <a:pt x="0" y="0"/>
                  </a:lnTo>
                  <a:lnTo>
                    <a:pt x="4622291" y="0"/>
                  </a:lnTo>
                  <a:lnTo>
                    <a:pt x="4622291" y="10667"/>
                  </a:lnTo>
                  <a:close/>
                </a:path>
              </a:pathLst>
            </a:custGeom>
            <a:solidFill>
              <a:srgbClr val="D8D1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 flipV="1">
              <a:off x="4800598" y="5297549"/>
              <a:ext cx="4944239" cy="45719"/>
            </a:xfrm>
            <a:custGeom>
              <a:avLst/>
              <a:gdLst/>
              <a:ahLst/>
              <a:cxnLst/>
              <a:rect l="l" t="t" r="r" b="b"/>
              <a:pathLst>
                <a:path w="5777865" h="10795">
                  <a:moveTo>
                    <a:pt x="5777483" y="10667"/>
                  </a:moveTo>
                  <a:lnTo>
                    <a:pt x="0" y="10667"/>
                  </a:lnTo>
                  <a:lnTo>
                    <a:pt x="0" y="0"/>
                  </a:lnTo>
                  <a:lnTo>
                    <a:pt x="5777483" y="0"/>
                  </a:lnTo>
                  <a:lnTo>
                    <a:pt x="5777483" y="10667"/>
                  </a:lnTo>
                  <a:close/>
                </a:path>
              </a:pathLst>
            </a:custGeom>
            <a:solidFill>
              <a:srgbClr val="0B5A62"/>
            </a:solidFill>
            <a:ln w="9525">
              <a:noFill/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9" name="object 29"/>
          <p:cNvSpPr/>
          <p:nvPr/>
        </p:nvSpPr>
        <p:spPr>
          <a:xfrm>
            <a:off x="5122164" y="6205730"/>
            <a:ext cx="4622800" cy="10795"/>
          </a:xfrm>
          <a:custGeom>
            <a:avLst/>
            <a:gdLst/>
            <a:ahLst/>
            <a:cxnLst/>
            <a:rect l="l" t="t" r="r" b="b"/>
            <a:pathLst>
              <a:path w="4622800" h="10795">
                <a:moveTo>
                  <a:pt x="4622291" y="10667"/>
                </a:moveTo>
                <a:lnTo>
                  <a:pt x="0" y="10667"/>
                </a:lnTo>
                <a:lnTo>
                  <a:pt x="0" y="0"/>
                </a:lnTo>
                <a:lnTo>
                  <a:pt x="4622291" y="0"/>
                </a:lnTo>
                <a:lnTo>
                  <a:pt x="4622291" y="10667"/>
                </a:lnTo>
                <a:close/>
              </a:path>
            </a:pathLst>
          </a:custGeom>
          <a:solidFill>
            <a:srgbClr val="D8D1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AD3C0080-DDB2-7202-9937-DC9977050B5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9</a:t>
            </a:fld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059A2F3-0CEB-CE4B-B29C-315112C40F94}"/>
              </a:ext>
            </a:extLst>
          </p:cNvPr>
          <p:cNvSpPr txBox="1"/>
          <p:nvPr/>
        </p:nvSpPr>
        <p:spPr>
          <a:xfrm>
            <a:off x="4808732" y="948701"/>
            <a:ext cx="31470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Provide structured training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655F0B8-F2C5-3045-8613-5956888DA06F}"/>
              </a:ext>
            </a:extLst>
          </p:cNvPr>
          <p:cNvSpPr txBox="1"/>
          <p:nvPr/>
        </p:nvSpPr>
        <p:spPr>
          <a:xfrm>
            <a:off x="4808732" y="1722354"/>
            <a:ext cx="30315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Translate key instructions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5198787-F120-9E4E-B238-5FD811F08463}"/>
              </a:ext>
            </a:extLst>
          </p:cNvPr>
          <p:cNvSpPr txBox="1"/>
          <p:nvPr/>
        </p:nvSpPr>
        <p:spPr>
          <a:xfrm>
            <a:off x="4818383" y="2659641"/>
            <a:ext cx="2044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Use clear visuals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7608895-BFB0-9745-850F-2CA794080E10}"/>
              </a:ext>
            </a:extLst>
          </p:cNvPr>
          <p:cNvSpPr txBox="1"/>
          <p:nvPr/>
        </p:nvSpPr>
        <p:spPr>
          <a:xfrm>
            <a:off x="4821292" y="3604045"/>
            <a:ext cx="28905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Improve leadership style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1227C10-F08D-234A-9584-FE485CCE1505}"/>
              </a:ext>
            </a:extLst>
          </p:cNvPr>
          <p:cNvSpPr txBox="1"/>
          <p:nvPr/>
        </p:nvSpPr>
        <p:spPr>
          <a:xfrm>
            <a:off x="4759038" y="4603042"/>
            <a:ext cx="2823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Regular hygiene checks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CA61901-96D9-E944-B994-E73BF97E0232}"/>
              </a:ext>
            </a:extLst>
          </p:cNvPr>
          <p:cNvSpPr txBox="1"/>
          <p:nvPr/>
        </p:nvSpPr>
        <p:spPr>
          <a:xfrm>
            <a:off x="4807161" y="5559396"/>
            <a:ext cx="20665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Update workflow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0205FBE-D1C9-1D47-B3F2-FA1DA6BED2D2}"/>
              </a:ext>
            </a:extLst>
          </p:cNvPr>
          <p:cNvSpPr txBox="1"/>
          <p:nvPr/>
        </p:nvSpPr>
        <p:spPr>
          <a:xfrm>
            <a:off x="4800600" y="6096000"/>
            <a:ext cx="4993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                                                                          </a:t>
            </a:r>
            <a:endParaRPr lang="ru-RU" dirty="0"/>
          </a:p>
        </p:txBody>
      </p:sp>
      <p:cxnSp>
        <p:nvCxnSpPr>
          <p:cNvPr id="49" name="Прямая соединительная линия 48">
            <a:extLst>
              <a:ext uri="{FF2B5EF4-FFF2-40B4-BE49-F238E27FC236}">
                <a16:creationId xmlns:a16="http://schemas.microsoft.com/office/drawing/2014/main" id="{30D1AC10-F37A-4044-8E3C-BEBB5E1159D5}"/>
              </a:ext>
            </a:extLst>
          </p:cNvPr>
          <p:cNvCxnSpPr>
            <a:cxnSpLocks/>
            <a:stCxn id="40" idx="1"/>
            <a:endCxn id="40" idx="3"/>
          </p:cNvCxnSpPr>
          <p:nvPr/>
        </p:nvCxnSpPr>
        <p:spPr>
          <a:xfrm>
            <a:off x="4800600" y="6280666"/>
            <a:ext cx="4993675" cy="0"/>
          </a:xfrm>
          <a:prstGeom prst="line">
            <a:avLst/>
          </a:prstGeom>
          <a:ln w="53975" cmpd="sng">
            <a:solidFill>
              <a:srgbClr val="0B5A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>
            <a:extLst>
              <a:ext uri="{FF2B5EF4-FFF2-40B4-BE49-F238E27FC236}">
                <a16:creationId xmlns:a16="http://schemas.microsoft.com/office/drawing/2014/main" id="{F931372D-8115-DC49-863E-0D57C354CB56}"/>
              </a:ext>
            </a:extLst>
          </p:cNvPr>
          <p:cNvCxnSpPr>
            <a:cxnSpLocks/>
          </p:cNvCxnSpPr>
          <p:nvPr/>
        </p:nvCxnSpPr>
        <p:spPr>
          <a:xfrm>
            <a:off x="4800600" y="4277867"/>
            <a:ext cx="4944239" cy="0"/>
          </a:xfrm>
          <a:prstGeom prst="line">
            <a:avLst/>
          </a:prstGeom>
          <a:ln w="50800">
            <a:solidFill>
              <a:srgbClr val="0B5A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>
            <a:extLst>
              <a:ext uri="{FF2B5EF4-FFF2-40B4-BE49-F238E27FC236}">
                <a16:creationId xmlns:a16="http://schemas.microsoft.com/office/drawing/2014/main" id="{E97A59FF-6446-4648-B392-C7E0CB57D01C}"/>
              </a:ext>
            </a:extLst>
          </p:cNvPr>
          <p:cNvCxnSpPr>
            <a:cxnSpLocks/>
          </p:cNvCxnSpPr>
          <p:nvPr/>
        </p:nvCxnSpPr>
        <p:spPr>
          <a:xfrm flipV="1">
            <a:off x="4800600" y="1429406"/>
            <a:ext cx="4993675" cy="20169"/>
          </a:xfrm>
          <a:prstGeom prst="line">
            <a:avLst/>
          </a:prstGeom>
          <a:ln w="50800">
            <a:solidFill>
              <a:srgbClr val="0B5A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057655"/>
            <a:ext cx="10058400" cy="5659120"/>
            <a:chOff x="0" y="1057655"/>
            <a:chExt cx="10058400" cy="56591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057655"/>
              <a:ext cx="10058400" cy="565861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057655"/>
              <a:ext cx="10058400" cy="1842515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68776" y="1055718"/>
            <a:ext cx="12164649" cy="963703"/>
          </a:xfrm>
          <a:prstGeom prst="rect">
            <a:avLst/>
          </a:prstGeom>
        </p:spPr>
        <p:txBody>
          <a:bodyPr vert="horz" wrap="square" lIns="0" tIns="405743" rIns="0" bIns="0" rtlCol="0">
            <a:spAutoFit/>
          </a:bodyPr>
          <a:lstStyle/>
          <a:p>
            <a:pPr marL="62865">
              <a:spcBef>
                <a:spcPts val="135"/>
              </a:spcBef>
            </a:pPr>
            <a:r>
              <a:rPr spc="-20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68776" y="3662866"/>
            <a:ext cx="4670024" cy="2372444"/>
          </a:xfrm>
          <a:prstGeom prst="rect">
            <a:avLst/>
          </a:prstGeom>
        </p:spPr>
        <p:txBody>
          <a:bodyPr vert="horz" wrap="square" lIns="0" tIns="68580" rIns="0" bIns="0" rtlCol="0" anchor="ctr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    Multiple barriers identified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Communication theories explain issues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Training is essential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Clear messages improve safety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Better teamwork improves quality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Strong communication builds trust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62373" y="3048000"/>
            <a:ext cx="2939796" cy="2939796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FA8D2B82-F83C-9943-2290-63372BC176F0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10</a:t>
            </a:fld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57655"/>
            <a:ext cx="10058400" cy="5659120"/>
          </a:xfrm>
          <a:custGeom>
            <a:avLst/>
            <a:gdLst/>
            <a:ahLst/>
            <a:cxnLst/>
            <a:rect l="l" t="t" r="r" b="b"/>
            <a:pathLst>
              <a:path w="10058400" h="5659120">
                <a:moveTo>
                  <a:pt x="10058400" y="5658611"/>
                </a:moveTo>
                <a:lnTo>
                  <a:pt x="0" y="5658611"/>
                </a:lnTo>
                <a:lnTo>
                  <a:pt x="0" y="0"/>
                </a:lnTo>
                <a:lnTo>
                  <a:pt x="10058400" y="0"/>
                </a:lnTo>
                <a:lnTo>
                  <a:pt x="10058400" y="5658611"/>
                </a:lnTo>
                <a:close/>
              </a:path>
            </a:pathLst>
          </a:custGeom>
          <a:solidFill>
            <a:srgbClr val="641C2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057657"/>
            <a:ext cx="10058400" cy="1152143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07384" y="1348073"/>
            <a:ext cx="8184215" cy="5713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spcBef>
                <a:spcPts val="135"/>
              </a:spcBef>
            </a:pPr>
            <a:r>
              <a:rPr spc="-55" dirty="0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  <a:r>
              <a:rPr lang="en-US" spc="-55" dirty="0"/>
              <a:t>s</a:t>
            </a:r>
            <a:endParaRPr spc="-55" dirty="0"/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594192" y="1957190"/>
            <a:ext cx="9235608" cy="434574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8450" marR="1356360" indent="-285750">
              <a:lnSpc>
                <a:spcPct val="1533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Food Standards Agency. (2023). Food safety and hygiene for businesses. UK Government. https://</a:t>
            </a:r>
            <a:r>
              <a:rPr lang="en-US" sz="1400" spc="-10" dirty="0" err="1">
                <a:latin typeface="Arial" panose="020B0604020202020204" pitchFamily="34" charset="0"/>
                <a:cs typeface="Arial" panose="020B0604020202020204" pitchFamily="34" charset="0"/>
              </a:rPr>
              <a:t>www.food.gov.uk</a:t>
            </a: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/business-guidance/food-safety-and-hygiene</a:t>
            </a:r>
          </a:p>
          <a:p>
            <a:pPr marL="298450" marR="1356360" indent="-285750">
              <a:lnSpc>
                <a:spcPct val="1533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Health and Safety Executive. (2022). Training and competence. HSE. https://</a:t>
            </a:r>
            <a:r>
              <a:rPr lang="en-US" sz="1400" spc="-10" dirty="0" err="1">
                <a:latin typeface="Arial" panose="020B0604020202020204" pitchFamily="34" charset="0"/>
                <a:cs typeface="Arial" panose="020B0604020202020204" pitchFamily="34" charset="0"/>
              </a:rPr>
              <a:t>www.hse.gov.uk</a:t>
            </a:r>
            <a:endParaRPr lang="en-US" sz="1400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8450" marR="1356360" indent="-285750">
              <a:lnSpc>
                <a:spcPct val="1533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International Air Transport Association. (2022). In-flight catering quality and safety guidelines. IATA.</a:t>
            </a:r>
          </a:p>
          <a:p>
            <a:pPr marL="298450" marR="1356360" indent="-285750">
              <a:lnSpc>
                <a:spcPct val="1533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US" sz="1400" spc="-10" dirty="0" err="1">
                <a:latin typeface="Arial" panose="020B0604020202020204" pitchFamily="34" charset="0"/>
                <a:cs typeface="Arial" panose="020B0604020202020204" pitchFamily="34" charset="0"/>
              </a:rPr>
              <a:t>Luning</a:t>
            </a: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, P. A., &amp; </a:t>
            </a:r>
            <a:r>
              <a:rPr lang="en-US" sz="1400" spc="-10" dirty="0" err="1">
                <a:latin typeface="Arial" panose="020B0604020202020204" pitchFamily="34" charset="0"/>
                <a:cs typeface="Arial" panose="020B0604020202020204" pitchFamily="34" charset="0"/>
              </a:rPr>
              <a:t>Marcelis</a:t>
            </a: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, W. J. (2020). Food quality management: Technological and managerial principles and practices (2nd ed.). Wageningen Academic Publishers.</a:t>
            </a:r>
          </a:p>
          <a:p>
            <a:pPr marL="298450" marR="1356360" indent="-285750">
              <a:lnSpc>
                <a:spcPct val="1533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Reason, J. (2016). Managing the risks of organizational accidents. Routledge.</a:t>
            </a:r>
          </a:p>
          <a:p>
            <a:pPr marL="298450" marR="1356360" indent="-285750">
              <a:lnSpc>
                <a:spcPct val="1533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Reeves, B., &amp; </a:t>
            </a:r>
            <a:r>
              <a:rPr lang="en-US" sz="1400" spc="-10" dirty="0" err="1">
                <a:latin typeface="Arial" panose="020B0604020202020204" pitchFamily="34" charset="0"/>
                <a:cs typeface="Arial" panose="020B0604020202020204" pitchFamily="34" charset="0"/>
              </a:rPr>
              <a:t>Kreshel</a:t>
            </a: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, P. (2019). Cross-cultural communication in the workplace: Challenges and strategies. Journal of Business Communication, 56(4), 512–528.</a:t>
            </a:r>
          </a:p>
          <a:p>
            <a:pPr marL="298450" marR="1356360" indent="-285750">
              <a:lnSpc>
                <a:spcPct val="1533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Sloan, D. (2019). Catering for airlines: Managing food and beverage service on board. Routledge.</a:t>
            </a:r>
          </a:p>
          <a:p>
            <a:pPr marL="298450" marR="1356360" indent="-285750">
              <a:lnSpc>
                <a:spcPct val="153300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Organization. (2023). Food safety: Key facts. WHO. https://</a:t>
            </a:r>
            <a:r>
              <a:rPr lang="en-US" sz="1400" spc="-10" dirty="0" err="1">
                <a:latin typeface="Arial" panose="020B0604020202020204" pitchFamily="34" charset="0"/>
                <a:cs typeface="Arial" panose="020B0604020202020204" pitchFamily="34" charset="0"/>
              </a:rPr>
              <a:t>www.who.int</a:t>
            </a:r>
            <a:r>
              <a:rPr lang="en-US" sz="1400" spc="-10" dirty="0">
                <a:latin typeface="Arial" panose="020B0604020202020204" pitchFamily="34" charset="0"/>
                <a:cs typeface="Arial" panose="020B0604020202020204" pitchFamily="34" charset="0"/>
              </a:rPr>
              <a:t>/news-room/fact-sheets/detail/food-safety</a:t>
            </a:r>
            <a:endParaRPr sz="1400" spc="-1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7004F5-EB7B-8284-EB6A-0AE4F722543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11</a:t>
            </a:fld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3443</TotalTime>
  <Words>611</Words>
  <Application>Microsoft Macintosh PowerPoint</Application>
  <PresentationFormat>Произвольный</PresentationFormat>
  <Paragraphs>110</Paragraphs>
  <Slides>11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Aptos</vt:lpstr>
      <vt:lpstr>Arial</vt:lpstr>
      <vt:lpstr>Arial MT</vt:lpstr>
      <vt:lpstr>Tahoma</vt:lpstr>
      <vt:lpstr>Times New Roman</vt:lpstr>
      <vt:lpstr>Wingdings</vt:lpstr>
      <vt:lpstr>Office Theme</vt:lpstr>
      <vt:lpstr>Communication Problems at Flight Foods Ltd</vt:lpstr>
      <vt:lpstr>Презентация PowerPoint</vt:lpstr>
      <vt:lpstr>Introduction to Flight Foods Ltd.</vt:lpstr>
      <vt:lpstr>Key Communication Issues</vt:lpstr>
      <vt:lpstr>Language Differences and Solutions</vt:lpstr>
      <vt:lpstr>Lack of Training and Solutions</vt:lpstr>
      <vt:lpstr>Cultural Differences and Solutions</vt:lpstr>
      <vt:lpstr>  Age Barrier and Solutions</vt:lpstr>
      <vt:lpstr>Презентация PowerPoint</vt:lpstr>
      <vt:lpstr>Conclusion</vt:lpstr>
      <vt:lpstr>References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 - Ibrahima_ETC</dc:title>
  <dc:creator>Selle THIAM</dc:creator>
  <cp:lastModifiedBy>Iryna Tyminska (2442194)</cp:lastModifiedBy>
  <cp:revision>37</cp:revision>
  <dcterms:created xsi:type="dcterms:W3CDTF">2025-12-06T14:45:00Z</dcterms:created>
  <dcterms:modified xsi:type="dcterms:W3CDTF">2025-12-10T00:00:39Z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2025-11-04T00:00:00Z</vt:filetime>
  </property>
  <property fmtid="{D5CDD505-2E9C-101B-9397-08002B2CF9AE}" pid="3" name="LastSaved">
    <vt:filetime>2025-12-06T00:00:00Z</vt:filetime>
  </property>
  <property fmtid="{D5CDD505-2E9C-101B-9397-08002B2CF9AE}" pid="4" name="Producer">
    <vt:lpwstr>Microsoft: Print To PDF</vt:lpwstr>
  </property>
</Properties>
</file>