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0" r:id="rId4"/>
    <p:sldId id="271" r:id="rId5"/>
    <p:sldId id="258" r:id="rId6"/>
    <p:sldId id="262" r:id="rId7"/>
    <p:sldId id="267" r:id="rId8"/>
    <p:sldId id="263" r:id="rId9"/>
    <p:sldId id="268" r:id="rId10"/>
    <p:sldId id="273" r:id="rId11"/>
    <p:sldId id="264" r:id="rId12"/>
    <p:sldId id="259" r:id="rId13"/>
    <p:sldId id="275" r:id="rId14"/>
    <p:sldId id="274" r:id="rId15"/>
    <p:sldId id="260" r:id="rId16"/>
    <p:sldId id="26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43146-F464-1A58-74DE-E46B77F6C3BD}" v="272" dt="2026-05-18T18:54:46.056"/>
    <p1510:client id="{C68531E8-2703-F84A-4E32-E9E29393863D}" v="3876" dt="2026-05-19T05:55:24.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1BFCC1-BA32-42E9-A840-688AE0A6290A}"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F97CFF5D-25B6-4E5F-B0D0-0BAB76D5AEFF}">
      <dgm:prSet/>
      <dgm:spPr/>
      <dgm:t>
        <a:bodyPr/>
        <a:lstStyle/>
        <a:p>
          <a:r>
            <a:rPr lang="en-GB"/>
            <a:t>Examples of serious crime:</a:t>
          </a:r>
          <a:endParaRPr lang="en-US"/>
        </a:p>
      </dgm:t>
    </dgm:pt>
    <dgm:pt modelId="{A25C9FE2-4E6D-402E-806B-5674CC9D4EC1}" type="parTrans" cxnId="{BC03B8D4-32F7-4C87-88F4-D046589AFA13}">
      <dgm:prSet/>
      <dgm:spPr/>
      <dgm:t>
        <a:bodyPr/>
        <a:lstStyle/>
        <a:p>
          <a:endParaRPr lang="en-US"/>
        </a:p>
      </dgm:t>
    </dgm:pt>
    <dgm:pt modelId="{CE0A5AA7-D3F2-47F4-93AE-B71B61B103DE}" type="sibTrans" cxnId="{BC03B8D4-32F7-4C87-88F4-D046589AFA13}">
      <dgm:prSet/>
      <dgm:spPr/>
      <dgm:t>
        <a:bodyPr/>
        <a:lstStyle/>
        <a:p>
          <a:endParaRPr lang="en-US"/>
        </a:p>
      </dgm:t>
    </dgm:pt>
    <dgm:pt modelId="{47B96ABA-4AD9-4DE5-9728-956251F24F5E}">
      <dgm:prSet/>
      <dgm:spPr/>
      <dgm:t>
        <a:bodyPr/>
        <a:lstStyle/>
        <a:p>
          <a:r>
            <a:rPr lang="en-GB"/>
            <a:t>Domestic abuse</a:t>
          </a:r>
          <a:endParaRPr lang="en-US"/>
        </a:p>
      </dgm:t>
    </dgm:pt>
    <dgm:pt modelId="{2402F75C-1E9F-4C3C-93AB-36B409CD7B2B}" type="parTrans" cxnId="{BF2A5FD3-25A6-4507-B14D-40551BFA4300}">
      <dgm:prSet/>
      <dgm:spPr/>
      <dgm:t>
        <a:bodyPr/>
        <a:lstStyle/>
        <a:p>
          <a:endParaRPr lang="en-US"/>
        </a:p>
      </dgm:t>
    </dgm:pt>
    <dgm:pt modelId="{31013C64-E8A4-4D7A-8421-B35F761F043E}" type="sibTrans" cxnId="{BF2A5FD3-25A6-4507-B14D-40551BFA4300}">
      <dgm:prSet/>
      <dgm:spPr/>
      <dgm:t>
        <a:bodyPr/>
        <a:lstStyle/>
        <a:p>
          <a:endParaRPr lang="en-US"/>
        </a:p>
      </dgm:t>
    </dgm:pt>
    <dgm:pt modelId="{EE5EAC42-7734-4C6D-9863-75D945763430}">
      <dgm:prSet/>
      <dgm:spPr/>
      <dgm:t>
        <a:bodyPr/>
        <a:lstStyle/>
        <a:p>
          <a:r>
            <a:rPr lang="en-GB"/>
            <a:t>Terrorism</a:t>
          </a:r>
          <a:endParaRPr lang="en-US"/>
        </a:p>
      </dgm:t>
    </dgm:pt>
    <dgm:pt modelId="{C8B3E85E-5451-4771-8A75-050373986640}" type="parTrans" cxnId="{6C48B012-0D61-4115-AF3A-FCA1C723DF05}">
      <dgm:prSet/>
      <dgm:spPr/>
      <dgm:t>
        <a:bodyPr/>
        <a:lstStyle/>
        <a:p>
          <a:endParaRPr lang="en-US"/>
        </a:p>
      </dgm:t>
    </dgm:pt>
    <dgm:pt modelId="{418D4982-CBAA-42C8-B770-BBAC5641A71B}" type="sibTrans" cxnId="{6C48B012-0D61-4115-AF3A-FCA1C723DF05}">
      <dgm:prSet/>
      <dgm:spPr/>
      <dgm:t>
        <a:bodyPr/>
        <a:lstStyle/>
        <a:p>
          <a:endParaRPr lang="en-US"/>
        </a:p>
      </dgm:t>
    </dgm:pt>
    <dgm:pt modelId="{89DED77C-7434-4269-AB20-2636A04E7B62}">
      <dgm:prSet/>
      <dgm:spPr/>
      <dgm:t>
        <a:bodyPr/>
        <a:lstStyle/>
        <a:p>
          <a:r>
            <a:rPr lang="en-GB"/>
            <a:t>Modern day slavery</a:t>
          </a:r>
          <a:endParaRPr lang="en-US"/>
        </a:p>
      </dgm:t>
    </dgm:pt>
    <dgm:pt modelId="{A12C8760-4C1B-4AEC-8BCA-F55DFFEA174E}" type="parTrans" cxnId="{3121D90B-CB6A-4E72-B484-8ECDDC87E77D}">
      <dgm:prSet/>
      <dgm:spPr/>
      <dgm:t>
        <a:bodyPr/>
        <a:lstStyle/>
        <a:p>
          <a:endParaRPr lang="en-US"/>
        </a:p>
      </dgm:t>
    </dgm:pt>
    <dgm:pt modelId="{66C831A6-F8AA-4F56-A437-4F509273E4DC}" type="sibTrans" cxnId="{3121D90B-CB6A-4E72-B484-8ECDDC87E77D}">
      <dgm:prSet/>
      <dgm:spPr/>
      <dgm:t>
        <a:bodyPr/>
        <a:lstStyle/>
        <a:p>
          <a:endParaRPr lang="en-US"/>
        </a:p>
      </dgm:t>
    </dgm:pt>
    <dgm:pt modelId="{92329299-302F-42EF-B9CD-F9EAFA42DCB0}">
      <dgm:prSet/>
      <dgm:spPr/>
      <dgm:t>
        <a:bodyPr/>
        <a:lstStyle/>
        <a:p>
          <a:r>
            <a:rPr lang="en-GB"/>
            <a:t>Fraud</a:t>
          </a:r>
          <a:endParaRPr lang="en-US"/>
        </a:p>
      </dgm:t>
    </dgm:pt>
    <dgm:pt modelId="{37754243-CFC8-47A8-BD77-7DAAB8ED37FA}" type="parTrans" cxnId="{3FB7E7F5-D5B3-4151-9583-BCB2C56329BF}">
      <dgm:prSet/>
      <dgm:spPr/>
      <dgm:t>
        <a:bodyPr/>
        <a:lstStyle/>
        <a:p>
          <a:endParaRPr lang="en-US"/>
        </a:p>
      </dgm:t>
    </dgm:pt>
    <dgm:pt modelId="{DA093C44-60CD-4DA0-95B4-10D59FC7EE1C}" type="sibTrans" cxnId="{3FB7E7F5-D5B3-4151-9583-BCB2C56329BF}">
      <dgm:prSet/>
      <dgm:spPr/>
      <dgm:t>
        <a:bodyPr/>
        <a:lstStyle/>
        <a:p>
          <a:endParaRPr lang="en-US"/>
        </a:p>
      </dgm:t>
    </dgm:pt>
    <dgm:pt modelId="{B1FA35D9-9D80-473E-B5C6-D634ECD21CE7}" type="pres">
      <dgm:prSet presAssocID="{E21BFCC1-BA32-42E9-A840-688AE0A6290A}" presName="diagram" presStyleCnt="0">
        <dgm:presLayoutVars>
          <dgm:dir/>
          <dgm:resizeHandles val="exact"/>
        </dgm:presLayoutVars>
      </dgm:prSet>
      <dgm:spPr/>
    </dgm:pt>
    <dgm:pt modelId="{13AAF6C4-C098-4059-8AEE-FDD726422A5F}" type="pres">
      <dgm:prSet presAssocID="{F97CFF5D-25B6-4E5F-B0D0-0BAB76D5AEFF}" presName="node" presStyleLbl="node1" presStyleIdx="0" presStyleCnt="1">
        <dgm:presLayoutVars>
          <dgm:bulletEnabled val="1"/>
        </dgm:presLayoutVars>
      </dgm:prSet>
      <dgm:spPr/>
    </dgm:pt>
  </dgm:ptLst>
  <dgm:cxnLst>
    <dgm:cxn modelId="{D099EB03-F7D8-4EFC-92D5-F5CD2059998A}" type="presOf" srcId="{92329299-302F-42EF-B9CD-F9EAFA42DCB0}" destId="{13AAF6C4-C098-4059-8AEE-FDD726422A5F}" srcOrd="0" destOrd="4" presId="urn:microsoft.com/office/officeart/2005/8/layout/default"/>
    <dgm:cxn modelId="{3121D90B-CB6A-4E72-B484-8ECDDC87E77D}" srcId="{F97CFF5D-25B6-4E5F-B0D0-0BAB76D5AEFF}" destId="{89DED77C-7434-4269-AB20-2636A04E7B62}" srcOrd="2" destOrd="0" parTransId="{A12C8760-4C1B-4AEC-8BCA-F55DFFEA174E}" sibTransId="{66C831A6-F8AA-4F56-A437-4F509273E4DC}"/>
    <dgm:cxn modelId="{6C48B012-0D61-4115-AF3A-FCA1C723DF05}" srcId="{F97CFF5D-25B6-4E5F-B0D0-0BAB76D5AEFF}" destId="{EE5EAC42-7734-4C6D-9863-75D945763430}" srcOrd="1" destOrd="0" parTransId="{C8B3E85E-5451-4771-8A75-050373986640}" sibTransId="{418D4982-CBAA-42C8-B770-BBAC5641A71B}"/>
    <dgm:cxn modelId="{6BCD0C1F-A0A8-463F-BD88-FB191E2201DE}" type="presOf" srcId="{EE5EAC42-7734-4C6D-9863-75D945763430}" destId="{13AAF6C4-C098-4059-8AEE-FDD726422A5F}" srcOrd="0" destOrd="2" presId="urn:microsoft.com/office/officeart/2005/8/layout/default"/>
    <dgm:cxn modelId="{1D001438-5E45-4D48-8892-14C1CEA1840E}" type="presOf" srcId="{89DED77C-7434-4269-AB20-2636A04E7B62}" destId="{13AAF6C4-C098-4059-8AEE-FDD726422A5F}" srcOrd="0" destOrd="3" presId="urn:microsoft.com/office/officeart/2005/8/layout/default"/>
    <dgm:cxn modelId="{9E939F3B-FF47-4376-B796-C9873AECEB9C}" type="presOf" srcId="{E21BFCC1-BA32-42E9-A840-688AE0A6290A}" destId="{B1FA35D9-9D80-473E-B5C6-D634ECD21CE7}" srcOrd="0" destOrd="0" presId="urn:microsoft.com/office/officeart/2005/8/layout/default"/>
    <dgm:cxn modelId="{9FF1659B-7836-4710-BE4C-3CBAD7E49322}" type="presOf" srcId="{47B96ABA-4AD9-4DE5-9728-956251F24F5E}" destId="{13AAF6C4-C098-4059-8AEE-FDD726422A5F}" srcOrd="0" destOrd="1" presId="urn:microsoft.com/office/officeart/2005/8/layout/default"/>
    <dgm:cxn modelId="{BF2A5FD3-25A6-4507-B14D-40551BFA4300}" srcId="{F97CFF5D-25B6-4E5F-B0D0-0BAB76D5AEFF}" destId="{47B96ABA-4AD9-4DE5-9728-956251F24F5E}" srcOrd="0" destOrd="0" parTransId="{2402F75C-1E9F-4C3C-93AB-36B409CD7B2B}" sibTransId="{31013C64-E8A4-4D7A-8421-B35F761F043E}"/>
    <dgm:cxn modelId="{BC03B8D4-32F7-4C87-88F4-D046589AFA13}" srcId="{E21BFCC1-BA32-42E9-A840-688AE0A6290A}" destId="{F97CFF5D-25B6-4E5F-B0D0-0BAB76D5AEFF}" srcOrd="0" destOrd="0" parTransId="{A25C9FE2-4E6D-402E-806B-5674CC9D4EC1}" sibTransId="{CE0A5AA7-D3F2-47F4-93AE-B71B61B103DE}"/>
    <dgm:cxn modelId="{248D6DE3-12AA-4818-A973-D7BDF6935347}" type="presOf" srcId="{F97CFF5D-25B6-4E5F-B0D0-0BAB76D5AEFF}" destId="{13AAF6C4-C098-4059-8AEE-FDD726422A5F}" srcOrd="0" destOrd="0" presId="urn:microsoft.com/office/officeart/2005/8/layout/default"/>
    <dgm:cxn modelId="{3FB7E7F5-D5B3-4151-9583-BCB2C56329BF}" srcId="{F97CFF5D-25B6-4E5F-B0D0-0BAB76D5AEFF}" destId="{92329299-302F-42EF-B9CD-F9EAFA42DCB0}" srcOrd="3" destOrd="0" parTransId="{37754243-CFC8-47A8-BD77-7DAAB8ED37FA}" sibTransId="{DA093C44-60CD-4DA0-95B4-10D59FC7EE1C}"/>
    <dgm:cxn modelId="{574B6644-CD30-45FB-B89C-1E2D102DB171}" type="presParOf" srcId="{B1FA35D9-9D80-473E-B5C6-D634ECD21CE7}" destId="{13AAF6C4-C098-4059-8AEE-FDD726422A5F}"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AF6C4-C098-4059-8AEE-FDD726422A5F}">
      <dsp:nvSpPr>
        <dsp:cNvPr id="0" name=""/>
        <dsp:cNvSpPr/>
      </dsp:nvSpPr>
      <dsp:spPr>
        <a:xfrm>
          <a:off x="1632793" y="665"/>
          <a:ext cx="7250013" cy="435000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Examples of serious crime:</a:t>
          </a:r>
          <a:endParaRPr lang="en-US" sz="4800" kern="1200"/>
        </a:p>
        <a:p>
          <a:pPr marL="285750" lvl="1" indent="-285750" algn="l" defTabSz="1644650">
            <a:lnSpc>
              <a:spcPct val="90000"/>
            </a:lnSpc>
            <a:spcBef>
              <a:spcPct val="0"/>
            </a:spcBef>
            <a:spcAft>
              <a:spcPct val="15000"/>
            </a:spcAft>
            <a:buChar char="•"/>
          </a:pPr>
          <a:r>
            <a:rPr lang="en-GB" sz="3700" kern="1200"/>
            <a:t>Domestic abuse</a:t>
          </a:r>
          <a:endParaRPr lang="en-US" sz="3700" kern="1200"/>
        </a:p>
        <a:p>
          <a:pPr marL="285750" lvl="1" indent="-285750" algn="l" defTabSz="1644650">
            <a:lnSpc>
              <a:spcPct val="90000"/>
            </a:lnSpc>
            <a:spcBef>
              <a:spcPct val="0"/>
            </a:spcBef>
            <a:spcAft>
              <a:spcPct val="15000"/>
            </a:spcAft>
            <a:buChar char="•"/>
          </a:pPr>
          <a:r>
            <a:rPr lang="en-GB" sz="3700" kern="1200"/>
            <a:t>Terrorism</a:t>
          </a:r>
          <a:endParaRPr lang="en-US" sz="3700" kern="1200"/>
        </a:p>
        <a:p>
          <a:pPr marL="285750" lvl="1" indent="-285750" algn="l" defTabSz="1644650">
            <a:lnSpc>
              <a:spcPct val="90000"/>
            </a:lnSpc>
            <a:spcBef>
              <a:spcPct val="0"/>
            </a:spcBef>
            <a:spcAft>
              <a:spcPct val="15000"/>
            </a:spcAft>
            <a:buChar char="•"/>
          </a:pPr>
          <a:r>
            <a:rPr lang="en-GB" sz="3700" kern="1200"/>
            <a:t>Modern day slavery</a:t>
          </a:r>
          <a:endParaRPr lang="en-US" sz="3700" kern="1200"/>
        </a:p>
        <a:p>
          <a:pPr marL="285750" lvl="1" indent="-285750" algn="l" defTabSz="1644650">
            <a:lnSpc>
              <a:spcPct val="90000"/>
            </a:lnSpc>
            <a:spcBef>
              <a:spcPct val="0"/>
            </a:spcBef>
            <a:spcAft>
              <a:spcPct val="15000"/>
            </a:spcAft>
            <a:buChar char="•"/>
          </a:pPr>
          <a:r>
            <a:rPr lang="en-GB" sz="3700" kern="1200"/>
            <a:t>Fraud</a:t>
          </a:r>
          <a:endParaRPr lang="en-US" sz="3700" kern="1200"/>
        </a:p>
      </dsp:txBody>
      <dsp:txXfrm>
        <a:off x="1632793" y="665"/>
        <a:ext cx="7250013" cy="43500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counterterrorism.police.uk/" TargetMode="External"/><Relationship Id="rId13" Type="http://schemas.openxmlformats.org/officeDocument/2006/relationships/hyperlink" Target="https://www.gov.uk/government/publications/counter-terrorism-strategy-contest-2023" TargetMode="External"/><Relationship Id="rId18" Type="http://schemas.openxmlformats.org/officeDocument/2006/relationships/hyperlink" Target="https://www.ons.gov.uk/peoplepopulationandcommunity/crimeandjustice/articles/perceptionandexperienceofpoliceandcriminaljusticesystemenglandandwales/yearendingmarch2025" TargetMode="External"/><Relationship Id="rId3" Type="http://schemas.openxmlformats.org/officeDocument/2006/relationships/hyperlink" Target="https://www.bbc.co.uk/news/articles/crkj50gd217o" TargetMode="External"/><Relationship Id="rId21" Type="http://schemas.openxmlformats.org/officeDocument/2006/relationships/hyperlink" Target="https://www.unseenuk.org/about-modern-slavery/spot-the-signs/" TargetMode="External"/><Relationship Id="rId7" Type="http://schemas.openxmlformats.org/officeDocument/2006/relationships/hyperlink" Target="https://www.counterterrorism.police.uk/news/latest-home-office-statistics-reveal-7-late-stage-plots-foiled-since-march-2020/" TargetMode="External"/><Relationship Id="rId12" Type="http://schemas.openxmlformats.org/officeDocument/2006/relationships/hyperlink" Target="https://www.theguardian.com/uk-news/2025/sep/13/unite-the-kingdom-far-right-rally-london-tommy-robinson-police-assaulted" TargetMode="External"/><Relationship Id="rId17" Type="http://schemas.openxmlformats.org/officeDocument/2006/relationships/hyperlink" Target="https://www.nationalcrimeagency.gov.uk/what-we-do/crime-threats/fraud-and-economic-crime" TargetMode="External"/><Relationship Id="rId2" Type="http://schemas.openxmlformats.org/officeDocument/2006/relationships/hyperlink" Target="https://www.antislavery.org/slavery-today/modern-slavery/" TargetMode="External"/><Relationship Id="rId16" Type="http://schemas.openxmlformats.org/officeDocument/2006/relationships/hyperlink" Target="https://www.gov.wales/written-statement-manchester-synagogue-attack" TargetMode="External"/><Relationship Id="rId20" Type="http://schemas.openxmlformats.org/officeDocument/2006/relationships/hyperlink" Target="https://publications.parliament.uk/pa/cm5901/cmselect/cmhaff/381/report.html" TargetMode="External"/><Relationship Id="rId1" Type="http://schemas.openxmlformats.org/officeDocument/2006/relationships/slideLayout" Target="../slideLayouts/slideLayout2.xml"/><Relationship Id="rId6" Type="http://schemas.openxmlformats.org/officeDocument/2006/relationships/hyperlink" Target="https://www.thecanary.co/uk/news/2026/02/13/british-muslims/" TargetMode="External"/><Relationship Id="rId11" Type="http://schemas.openxmlformats.org/officeDocument/2006/relationships/hyperlink" Target="https://www.gov.uk/government/news/our-immediate-action-after-southport-attacks" TargetMode="External"/><Relationship Id="rId24" Type="http://schemas.openxmlformats.org/officeDocument/2006/relationships/hyperlink" Target="https://yougov.com/en-gb/articles/54367-attitudes-to-policing-and-the-wider-law-and-order-system" TargetMode="External"/><Relationship Id="rId5" Type="http://schemas.openxmlformats.org/officeDocument/2006/relationships/hyperlink" Target="https://www.bbc.co.uk/news/uk-40885353" TargetMode="External"/><Relationship Id="rId15" Type="http://schemas.openxmlformats.org/officeDocument/2006/relationships/hyperlink" Target="https://www.mi5.gov.uk/uk-national-terrorism-threat-level-raised-to-severe#:~:text=The%20UK%20has%20been%20experiencing,small%20groups%20in%20the%20UK" TargetMode="External"/><Relationship Id="rId23" Type="http://schemas.openxmlformats.org/officeDocument/2006/relationships/hyperlink" Target="https://www.wider.unu.edu/publication/prolonged-effects-terrorism" TargetMode="External"/><Relationship Id="rId10" Type="http://schemas.openxmlformats.org/officeDocument/2006/relationships/hyperlink" Target="https://www.cps.gov.uk/types-crime/terrorism" TargetMode="External"/><Relationship Id="rId19" Type="http://schemas.openxmlformats.org/officeDocument/2006/relationships/hyperlink" Target="https://www.westdevon.gov.uk/anti-fraud-corruption-and-bribery-policy-and-strategy/definition-fraud-corruption-and-bribery-0" TargetMode="External"/><Relationship Id="rId4" Type="http://schemas.openxmlformats.org/officeDocument/2006/relationships/hyperlink" Target="https://www.bbc.co.uk/news/articles/cly09x107e8o" TargetMode="External"/><Relationship Id="rId9" Type="http://schemas.openxmlformats.org/officeDocument/2006/relationships/hyperlink" Target="https://www.cps.gov.uk/mersey-cheshire/news/teenager-jailed-killing-three-children-dance-class-and-trying-kill-ten" TargetMode="External"/><Relationship Id="rId14" Type="http://schemas.openxmlformats.org/officeDocument/2006/relationships/hyperlink" Target="https://www.isdglobal.org/digital-dispatch/from-rumours-to-riots-how-online-misinformation-fuelled-violence-in-the-aftermath-of-the-southport-attack/" TargetMode="External"/><Relationship Id="rId22" Type="http://schemas.openxmlformats.org/officeDocument/2006/relationships/hyperlink" Target="https://www.victimsupport.org.uk/crime-info/types-crime/domestic-abuse/#:~:text=What%20is%20domestic%20abuse%3F,regardless%20of%20gender%20or%20sexuality"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199" y="1951038"/>
            <a:ext cx="10506455" cy="2967208"/>
          </a:xfrm>
        </p:spPr>
        <p:txBody>
          <a:bodyPr>
            <a:normAutofit/>
          </a:bodyPr>
          <a:lstStyle/>
          <a:p>
            <a:r>
              <a:rPr lang="en-GB" sz="3600" dirty="0">
                <a:ea typeface="+mj-lt"/>
                <a:cs typeface="+mj-lt"/>
              </a:rPr>
              <a:t>Analyse the impact that serious and organised crime has upon the public's perception of community safety and consider policing responses used to combat this type of offending</a:t>
            </a:r>
            <a:br>
              <a:rPr lang="en-GB" sz="3200" dirty="0">
                <a:ea typeface="+mj-lt"/>
                <a:cs typeface="+mj-lt"/>
              </a:rPr>
            </a:br>
            <a:br>
              <a:rPr lang="en-GB" sz="3200" dirty="0">
                <a:ea typeface="+mj-lt"/>
                <a:cs typeface="+mj-lt"/>
              </a:rPr>
            </a:br>
            <a:endParaRPr lang="en-GB" sz="3200">
              <a:ea typeface="+mj-lt"/>
              <a:cs typeface="+mj-lt"/>
            </a:endParaRPr>
          </a:p>
        </p:txBody>
      </p:sp>
      <p:sp>
        <p:nvSpPr>
          <p:cNvPr id="3" name="Subtitle 2"/>
          <p:cNvSpPr>
            <a:spLocks noGrp="1"/>
          </p:cNvSpPr>
          <p:nvPr>
            <p:ph type="subTitle" idx="1"/>
          </p:nvPr>
        </p:nvSpPr>
        <p:spPr>
          <a:xfrm>
            <a:off x="7400924" y="4619624"/>
            <a:ext cx="3946779" cy="1038225"/>
          </a:xfrm>
        </p:spPr>
        <p:txBody>
          <a:bodyPr vert="horz" lIns="91440" tIns="45720" rIns="91440" bIns="45720" rtlCol="0">
            <a:normAutofit/>
          </a:bodyPr>
          <a:lstStyle/>
          <a:p>
            <a:pPr algn="r"/>
            <a:r>
              <a:rPr lang="en-GB" sz="2200"/>
              <a:t>By Dylan B Boettjer (2404410)</a:t>
            </a:r>
          </a:p>
          <a:p>
            <a:pPr algn="r"/>
            <a:r>
              <a:rPr lang="en-GB" sz="2200"/>
              <a:t>BMPL5014A</a:t>
            </a:r>
          </a:p>
        </p:txBody>
      </p:sp>
      <p:sp>
        <p:nvSpPr>
          <p:cNvPr id="10"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92EB78-D007-A8EE-BC08-081AFE97E0CE}"/>
              </a:ext>
            </a:extLst>
          </p:cNvPr>
          <p:cNvPicPr>
            <a:picLocks noChangeAspect="1"/>
          </p:cNvPicPr>
          <p:nvPr/>
        </p:nvPicPr>
        <p:blipFill>
          <a:blip r:embed="rId2">
            <a:duotone>
              <a:schemeClr val="bg2">
                <a:shade val="45000"/>
                <a:satMod val="135000"/>
              </a:schemeClr>
              <a:prstClr val="white"/>
            </a:duotone>
          </a:blip>
          <a:srcRect l="8605" r="11315" b="175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DF277-6381-50E0-691A-600B8D3D6D0B}"/>
              </a:ext>
            </a:extLst>
          </p:cNvPr>
          <p:cNvSpPr>
            <a:spLocks noGrp="1"/>
          </p:cNvSpPr>
          <p:nvPr>
            <p:ph type="title"/>
          </p:nvPr>
        </p:nvSpPr>
        <p:spPr>
          <a:xfrm>
            <a:off x="838200" y="365125"/>
            <a:ext cx="10515600" cy="1325563"/>
          </a:xfrm>
        </p:spPr>
        <p:txBody>
          <a:bodyPr>
            <a:normAutofit/>
          </a:bodyPr>
          <a:lstStyle/>
          <a:p>
            <a:r>
              <a:rPr lang="en-GB"/>
              <a:t>Establishing Serious and organised crime</a:t>
            </a:r>
          </a:p>
        </p:txBody>
      </p:sp>
      <p:graphicFrame>
        <p:nvGraphicFramePr>
          <p:cNvPr id="5" name="Content Placeholder 2">
            <a:extLst>
              <a:ext uri="{FF2B5EF4-FFF2-40B4-BE49-F238E27FC236}">
                <a16:creationId xmlns:a16="http://schemas.microsoft.com/office/drawing/2014/main" id="{311119D6-A9A8-4459-D7BC-1955056F1A49}"/>
              </a:ext>
            </a:extLst>
          </p:cNvPr>
          <p:cNvGraphicFramePr>
            <a:graphicFrameLocks noGrp="1"/>
          </p:cNvGraphicFramePr>
          <p:nvPr>
            <p:ph idx="1"/>
            <p:extLst>
              <p:ext uri="{D42A27DB-BD31-4B8C-83A1-F6EECF244321}">
                <p14:modId xmlns:p14="http://schemas.microsoft.com/office/powerpoint/2010/main" val="3611135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2390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A49E3-59E2-E40D-7F33-E6DFBE0B21E2}"/>
              </a:ext>
            </a:extLst>
          </p:cNvPr>
          <p:cNvSpPr>
            <a:spLocks noGrp="1"/>
          </p:cNvSpPr>
          <p:nvPr>
            <p:ph type="title"/>
          </p:nvPr>
        </p:nvSpPr>
        <p:spPr/>
        <p:txBody>
          <a:bodyPr/>
          <a:lstStyle/>
          <a:p>
            <a:r>
              <a:rPr lang="en-GB"/>
              <a:t>Quick definitions</a:t>
            </a:r>
          </a:p>
        </p:txBody>
      </p:sp>
      <p:sp>
        <p:nvSpPr>
          <p:cNvPr id="3" name="Content Placeholder 2">
            <a:extLst>
              <a:ext uri="{FF2B5EF4-FFF2-40B4-BE49-F238E27FC236}">
                <a16:creationId xmlns:a16="http://schemas.microsoft.com/office/drawing/2014/main" id="{1B1FB559-1983-BC2F-994E-23B51787465F}"/>
              </a:ext>
            </a:extLst>
          </p:cNvPr>
          <p:cNvSpPr>
            <a:spLocks noGrp="1"/>
          </p:cNvSpPr>
          <p:nvPr>
            <p:ph idx="1"/>
          </p:nvPr>
        </p:nvSpPr>
        <p:spPr>
          <a:xfrm>
            <a:off x="838200" y="1345461"/>
            <a:ext cx="10515600" cy="4831502"/>
          </a:xfrm>
        </p:spPr>
        <p:txBody>
          <a:bodyPr vert="horz" lIns="91440" tIns="45720" rIns="91440" bIns="45720" rtlCol="0" anchor="t">
            <a:normAutofit/>
          </a:bodyPr>
          <a:lstStyle/>
          <a:p>
            <a:pPr marL="0" indent="0">
              <a:buNone/>
            </a:pPr>
            <a:r>
              <a:rPr lang="en-GB" sz="2400" b="1"/>
              <a:t>Domestic abuse:</a:t>
            </a:r>
            <a:r>
              <a:rPr lang="en-GB" sz="2000">
                <a:ea typeface="+mn-lt"/>
                <a:cs typeface="+mn-lt"/>
              </a:rPr>
              <a:t> Any incident or pattern of incidents of controlling, coercive, threatening behaviour, violence, or abuse between those aged 16 or over who are, or have been, intimate partners or family members regardless of gender or sexuality(Victim support 2026).</a:t>
            </a:r>
            <a:endParaRPr lang="en-US" sz="2000">
              <a:ea typeface="+mn-lt"/>
              <a:cs typeface="+mn-lt"/>
            </a:endParaRPr>
          </a:p>
          <a:p>
            <a:pPr marL="0" indent="0">
              <a:buNone/>
            </a:pPr>
            <a:endParaRPr lang="en-GB" sz="2000" dirty="0"/>
          </a:p>
          <a:p>
            <a:pPr marL="0" indent="0">
              <a:buNone/>
            </a:pPr>
            <a:endParaRPr lang="en-GB" sz="2000" dirty="0"/>
          </a:p>
          <a:p>
            <a:pPr marL="0" indent="0">
              <a:buNone/>
            </a:pPr>
            <a:endParaRPr lang="en-GB" sz="2000" dirty="0"/>
          </a:p>
          <a:p>
            <a:pPr marL="0" indent="0">
              <a:buNone/>
            </a:pPr>
            <a:r>
              <a:rPr lang="en-GB" sz="2400" b="1"/>
              <a:t>Terrorism:</a:t>
            </a:r>
            <a:r>
              <a:rPr lang="en-GB" sz="2000">
                <a:ea typeface="+mn-lt"/>
                <a:cs typeface="+mn-lt"/>
              </a:rPr>
              <a:t> In and outside the UK, the use or threat of serious violence against a person, severe damage to property, endangering a person's life and more, where they are designed to influence the government, or an international governmental organisation or to intimidate the public. The use or threat must also be for the purpose of advancing a political, religious, racial, or ideological cause(Crown Prosecution Service 2026).</a:t>
            </a:r>
            <a:endParaRPr lang="en-GB" sz="2000"/>
          </a:p>
          <a:p>
            <a:pPr marL="0" indent="0">
              <a:buNone/>
            </a:pPr>
            <a:endParaRPr lang="en-GB" dirty="0"/>
          </a:p>
        </p:txBody>
      </p:sp>
    </p:spTree>
    <p:extLst>
      <p:ext uri="{BB962C8B-B14F-4D97-AF65-F5344CB8AC3E}">
        <p14:creationId xmlns:p14="http://schemas.microsoft.com/office/powerpoint/2010/main" val="3561488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30057E-D9F6-2017-09E1-7C264EF927F8}"/>
              </a:ext>
            </a:extLst>
          </p:cNvPr>
          <p:cNvSpPr>
            <a:spLocks noGrp="1"/>
          </p:cNvSpPr>
          <p:nvPr>
            <p:ph idx="1"/>
          </p:nvPr>
        </p:nvSpPr>
        <p:spPr/>
        <p:txBody>
          <a:bodyPr vert="horz" lIns="91440" tIns="45720" rIns="91440" bIns="45720" rtlCol="0" anchor="t">
            <a:normAutofit/>
          </a:bodyPr>
          <a:lstStyle/>
          <a:p>
            <a:pPr marL="0" indent="0">
              <a:buNone/>
            </a:pPr>
            <a:r>
              <a:rPr lang="en-GB" sz="2400" b="1"/>
              <a:t>Modern day slavery:</a:t>
            </a:r>
            <a:r>
              <a:rPr lang="en-GB" dirty="0">
                <a:ea typeface="+mn-lt"/>
                <a:cs typeface="+mn-lt"/>
              </a:rPr>
              <a:t> </a:t>
            </a:r>
            <a:r>
              <a:rPr lang="en-GB" sz="2000">
                <a:ea typeface="+mn-lt"/>
                <a:cs typeface="+mn-lt"/>
              </a:rPr>
              <a:t>When an individual is exploited by others, for personal or commercial gain. Whether tricked, coerced, or forced, they lose their freedom(Anti-slavery 2026).</a:t>
            </a:r>
            <a:r>
              <a:rPr lang="en-GB" sz="2000" dirty="0"/>
              <a:t> </a:t>
            </a:r>
            <a:endParaRPr lang="en-US" sz="2000"/>
          </a:p>
          <a:p>
            <a:endParaRPr lang="en-GB" sz="2000" dirty="0"/>
          </a:p>
          <a:p>
            <a:endParaRPr lang="en-GB" dirty="0"/>
          </a:p>
          <a:p>
            <a:pPr marL="0" indent="0">
              <a:buNone/>
            </a:pPr>
            <a:r>
              <a:rPr lang="en-GB" sz="2400" b="1" dirty="0"/>
              <a:t>Fraud:</a:t>
            </a:r>
            <a:r>
              <a:rPr lang="en-GB" dirty="0">
                <a:ea typeface="+mn-lt"/>
                <a:cs typeface="+mn-lt"/>
              </a:rPr>
              <a:t> </a:t>
            </a:r>
            <a:r>
              <a:rPr lang="en-GB" sz="2000" dirty="0">
                <a:ea typeface="+mn-lt"/>
                <a:cs typeface="+mn-lt"/>
              </a:rPr>
              <a:t>Fraud has been defined as: the intentional and dishonest distortion of financial statements and other records by persons internal or external to the Council which is carried out to conceal the misappropriation of assets or otherwise for gain(West devon Borough </a:t>
            </a:r>
            <a:r>
              <a:rPr lang="en-GB" sz="2000">
                <a:ea typeface="+mn-lt"/>
                <a:cs typeface="+mn-lt"/>
              </a:rPr>
              <a:t>council</a:t>
            </a:r>
            <a:r>
              <a:rPr lang="en-GB" sz="2000" dirty="0">
                <a:ea typeface="+mn-lt"/>
                <a:cs typeface="+mn-lt"/>
              </a:rPr>
              <a:t> 2026). </a:t>
            </a:r>
          </a:p>
        </p:txBody>
      </p:sp>
    </p:spTree>
    <p:extLst>
      <p:ext uri="{BB962C8B-B14F-4D97-AF65-F5344CB8AC3E}">
        <p14:creationId xmlns:p14="http://schemas.microsoft.com/office/powerpoint/2010/main" val="3099820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812C-67CD-0783-EC25-9F1C523DA10D}"/>
              </a:ext>
            </a:extLst>
          </p:cNvPr>
          <p:cNvSpPr>
            <a:spLocks noGrp="1"/>
          </p:cNvSpPr>
          <p:nvPr>
            <p:ph type="title"/>
          </p:nvPr>
        </p:nvSpPr>
        <p:spPr/>
        <p:txBody>
          <a:bodyPr/>
          <a:lstStyle/>
          <a:p>
            <a:r>
              <a:rPr lang="en-GB"/>
              <a:t>Effects of Serious and organised crime on People and local communities</a:t>
            </a:r>
          </a:p>
        </p:txBody>
      </p:sp>
      <p:sp>
        <p:nvSpPr>
          <p:cNvPr id="3" name="Content Placeholder 2">
            <a:extLst>
              <a:ext uri="{FF2B5EF4-FFF2-40B4-BE49-F238E27FC236}">
                <a16:creationId xmlns:a16="http://schemas.microsoft.com/office/drawing/2014/main" id="{77CD0249-7A80-4580-08F5-F60C05E81A8C}"/>
              </a:ext>
            </a:extLst>
          </p:cNvPr>
          <p:cNvSpPr>
            <a:spLocks noGrp="1"/>
          </p:cNvSpPr>
          <p:nvPr>
            <p:ph idx="1"/>
          </p:nvPr>
        </p:nvSpPr>
        <p:spPr/>
        <p:txBody>
          <a:bodyPr vert="horz" lIns="91440" tIns="45720" rIns="91440" bIns="45720" rtlCol="0" anchor="t">
            <a:normAutofit/>
          </a:bodyPr>
          <a:lstStyle/>
          <a:p>
            <a:pPr marL="0" indent="0">
              <a:buNone/>
            </a:pPr>
            <a:r>
              <a:rPr lang="en-GB" sz="2400" dirty="0"/>
              <a:t>Modern day slavery has become more relevant than ever, with over 300 live policing operations within the Uk, in every town and city with an estimated 10,000-13,000 victims, being 'on the tip of the </a:t>
            </a:r>
            <a:r>
              <a:rPr lang="en-GB" sz="2400"/>
              <a:t>iceberg'(BBC 2017).</a:t>
            </a:r>
          </a:p>
          <a:p>
            <a:pPr marL="0" indent="0">
              <a:buNone/>
            </a:pPr>
            <a:r>
              <a:rPr lang="en-GB" sz="2400"/>
              <a:t>Visible signs include;</a:t>
            </a:r>
          </a:p>
          <a:p>
            <a:pPr marL="0" indent="0">
              <a:buNone/>
            </a:pPr>
            <a:endParaRPr lang="en-GB" sz="2400" dirty="0"/>
          </a:p>
          <a:p>
            <a:r>
              <a:rPr lang="en-GB" sz="1800"/>
              <a:t>Isolation</a:t>
            </a:r>
          </a:p>
          <a:p>
            <a:r>
              <a:rPr lang="en-GB" sz="1800"/>
              <a:t>Restricted freedom of movement</a:t>
            </a:r>
          </a:p>
          <a:p>
            <a:r>
              <a:rPr lang="en-GB" sz="1800"/>
              <a:t>Reluctance to seek help</a:t>
            </a:r>
            <a:endParaRPr lang="en-GB" sz="1800" dirty="0"/>
          </a:p>
          <a:p>
            <a:r>
              <a:rPr lang="en-GB" sz="1800" dirty="0"/>
              <a:t>Poor living cond</a:t>
            </a:r>
            <a:r>
              <a:rPr lang="en-GB" sz="1800"/>
              <a:t>itions</a:t>
            </a:r>
          </a:p>
          <a:p>
            <a:r>
              <a:rPr lang="en-GB" sz="1800"/>
              <a:t>Physical appearance</a:t>
            </a:r>
          </a:p>
          <a:p>
            <a:pPr marL="0" indent="0">
              <a:buNone/>
            </a:pPr>
            <a:r>
              <a:rPr lang="en-GB" sz="1800"/>
              <a:t>Unseen 2021</a:t>
            </a:r>
            <a:endParaRPr lang="en-GB" sz="1800" dirty="0"/>
          </a:p>
        </p:txBody>
      </p:sp>
      <p:pic>
        <p:nvPicPr>
          <p:cNvPr id="4" name="Picture 3" descr="loneliness - modern slavery stock pictures, royalty-free photos &amp; images">
            <a:extLst>
              <a:ext uri="{FF2B5EF4-FFF2-40B4-BE49-F238E27FC236}">
                <a16:creationId xmlns:a16="http://schemas.microsoft.com/office/drawing/2014/main" id="{67985E7F-80F9-5701-10C0-543184D86DF0}"/>
              </a:ext>
            </a:extLst>
          </p:cNvPr>
          <p:cNvPicPr>
            <a:picLocks noChangeAspect="1"/>
          </p:cNvPicPr>
          <p:nvPr/>
        </p:nvPicPr>
        <p:blipFill>
          <a:blip r:embed="rId2"/>
          <a:stretch>
            <a:fillRect/>
          </a:stretch>
        </p:blipFill>
        <p:spPr>
          <a:xfrm>
            <a:off x="4705350" y="3124200"/>
            <a:ext cx="5267325" cy="3343275"/>
          </a:xfrm>
          <a:prstGeom prst="rect">
            <a:avLst/>
          </a:prstGeom>
        </p:spPr>
      </p:pic>
    </p:spTree>
    <p:extLst>
      <p:ext uri="{BB962C8B-B14F-4D97-AF65-F5344CB8AC3E}">
        <p14:creationId xmlns:p14="http://schemas.microsoft.com/office/powerpoint/2010/main" val="2891922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D1104C-2791-F90D-4830-C1C1F15F711D}"/>
              </a:ext>
            </a:extLst>
          </p:cNvPr>
          <p:cNvSpPr>
            <a:spLocks noGrp="1"/>
          </p:cNvSpPr>
          <p:nvPr>
            <p:ph idx="1"/>
          </p:nvPr>
        </p:nvSpPr>
        <p:spPr>
          <a:xfrm>
            <a:off x="838200" y="113735"/>
            <a:ext cx="10515600" cy="6741719"/>
          </a:xfrm>
        </p:spPr>
        <p:txBody>
          <a:bodyPr vert="horz" lIns="91440" tIns="45720" rIns="91440" bIns="45720" rtlCol="0" anchor="t">
            <a:normAutofit/>
          </a:bodyPr>
          <a:lstStyle/>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a:t>As said by Vincenzo et al,. (2023)"</a:t>
            </a:r>
            <a:r>
              <a:rPr lang="en-GB" sz="2000">
                <a:ea typeface="+mn-lt"/>
                <a:cs typeface="+mn-lt"/>
              </a:rPr>
              <a:t>Terrorist violence has a profound influence on social attitudes, including trust in governmental institutions and attitudes towards migration and civil freedoms. Acts of terrorism cause citizens to experience a complex range of negative emotions, including anxiety, anger, sorrow, and a sense of vulnerability and helplessness.</a:t>
            </a:r>
            <a:r>
              <a:rPr lang="en-GB" sz="2000"/>
              <a:t>"</a:t>
            </a:r>
            <a:endParaRPr lang="en-GB" sz="2000" dirty="0"/>
          </a:p>
          <a:p>
            <a:pPr marL="0" indent="0">
              <a:buNone/>
            </a:pPr>
            <a:endParaRPr lang="en-GB" sz="2000" dirty="0"/>
          </a:p>
          <a:p>
            <a:pPr marL="0" indent="0">
              <a:buNone/>
            </a:pPr>
            <a:r>
              <a:rPr lang="en-GB" sz="2000" dirty="0"/>
              <a:t>Fraud accounts for 41% of all crime with the England and Wales, it drains the economy and is mostly done through online, 67% of fraud in the UK is cyber related. This puts pressure onto </a:t>
            </a:r>
            <a:r>
              <a:rPr lang="en-GB" sz="2000" err="1"/>
              <a:t>onlin</a:t>
            </a:r>
            <a:r>
              <a:rPr lang="en-GB" sz="2000" dirty="0"/>
              <a:t>e related businesses and stress onto those who access sites in fear of being tricked(National crime agenc</a:t>
            </a:r>
            <a:r>
              <a:rPr lang="en-GB" sz="2000"/>
              <a:t>y 2024).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DEAC5392-C6D4-1CB7-6693-FECDC68A3ED2}"/>
              </a:ext>
            </a:extLst>
          </p:cNvPr>
          <p:cNvPicPr>
            <a:picLocks noChangeAspect="1"/>
          </p:cNvPicPr>
          <p:nvPr/>
        </p:nvPicPr>
        <p:blipFill>
          <a:blip r:embed="rId2"/>
          <a:srcRect l="6467" t="13472" r="7256" b="14331"/>
          <a:stretch>
            <a:fillRect/>
          </a:stretch>
        </p:blipFill>
        <p:spPr>
          <a:xfrm>
            <a:off x="2553223" y="2295"/>
            <a:ext cx="5707986" cy="2788032"/>
          </a:xfrm>
          <a:prstGeom prst="rect">
            <a:avLst/>
          </a:prstGeom>
        </p:spPr>
      </p:pic>
    </p:spTree>
    <p:extLst>
      <p:ext uri="{BB962C8B-B14F-4D97-AF65-F5344CB8AC3E}">
        <p14:creationId xmlns:p14="http://schemas.microsoft.com/office/powerpoint/2010/main" val="2701423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1F62B-39EC-79B1-CDA8-8F3E009D6158}"/>
              </a:ext>
            </a:extLst>
          </p:cNvPr>
          <p:cNvSpPr>
            <a:spLocks noGrp="1"/>
          </p:cNvSpPr>
          <p:nvPr>
            <p:ph type="title"/>
          </p:nvPr>
        </p:nvSpPr>
        <p:spPr/>
        <p:txBody>
          <a:bodyPr>
            <a:normAutofit/>
          </a:bodyPr>
          <a:lstStyle/>
          <a:p>
            <a:pPr algn="ctr"/>
            <a:r>
              <a:rPr lang="en-GB" sz="4800"/>
              <a:t>The rising of terror</a:t>
            </a:r>
            <a:endParaRPr lang="en-US" sz="4800"/>
          </a:p>
        </p:txBody>
      </p:sp>
      <p:sp>
        <p:nvSpPr>
          <p:cNvPr id="3" name="Content Placeholder 2">
            <a:extLst>
              <a:ext uri="{FF2B5EF4-FFF2-40B4-BE49-F238E27FC236}">
                <a16:creationId xmlns:a16="http://schemas.microsoft.com/office/drawing/2014/main" id="{E5C3EFBE-35A2-FCAF-9497-86619354787D}"/>
              </a:ext>
            </a:extLst>
          </p:cNvPr>
          <p:cNvSpPr>
            <a:spLocks noGrp="1"/>
          </p:cNvSpPr>
          <p:nvPr>
            <p:ph idx="1"/>
          </p:nvPr>
        </p:nvSpPr>
        <p:spPr/>
        <p:txBody>
          <a:bodyPr vert="horz" lIns="91440" tIns="45720" rIns="91440" bIns="45720" rtlCol="0" anchor="t">
            <a:normAutofit/>
          </a:bodyPr>
          <a:lstStyle/>
          <a:p>
            <a:pPr marL="0" indent="0">
              <a:buNone/>
            </a:pPr>
            <a:r>
              <a:rPr lang="en-GB" dirty="0"/>
              <a:t>Has there been a rise </a:t>
            </a:r>
            <a:r>
              <a:rPr lang="en-GB"/>
              <a:t>in terror threats in the UK?</a:t>
            </a:r>
            <a:endParaRPr lang="en-GB" dirty="0"/>
          </a:p>
          <a:p>
            <a:pPr marL="0" indent="0">
              <a:buNone/>
            </a:pPr>
            <a:endParaRPr lang="en-GB" dirty="0"/>
          </a:p>
          <a:p>
            <a:pPr marL="0" indent="0">
              <a:buNone/>
            </a:pPr>
            <a:endParaRPr lang="en-GB" dirty="0"/>
          </a:p>
          <a:p>
            <a:pPr marL="0" indent="0">
              <a:buNone/>
            </a:pPr>
            <a:r>
              <a:rPr lang="en-GB" sz="3200" dirty="0"/>
              <a:t>There has been a slow rise of terroristic threats </a:t>
            </a:r>
            <a:r>
              <a:rPr lang="en-GB" sz="3200" dirty="0">
                <a:ea typeface="+mn-lt"/>
                <a:cs typeface="+mn-lt"/>
              </a:rPr>
              <a:t>from both Islamist and Extreme Right-Wing terrorist threat from </a:t>
            </a:r>
            <a:r>
              <a:rPr lang="en-GB" sz="3200">
                <a:ea typeface="+mn-lt"/>
                <a:cs typeface="+mn-lt"/>
              </a:rPr>
              <a:t>individuals and small groups in the UK(MI5 2026).</a:t>
            </a:r>
            <a:r>
              <a:rPr lang="en-GB" sz="3200" dirty="0"/>
              <a:t> </a:t>
            </a:r>
          </a:p>
        </p:txBody>
      </p:sp>
    </p:spTree>
    <p:extLst>
      <p:ext uri="{BB962C8B-B14F-4D97-AF65-F5344CB8AC3E}">
        <p14:creationId xmlns:p14="http://schemas.microsoft.com/office/powerpoint/2010/main" val="2267338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DC6F-5E09-A598-4CDB-27558E62A7EA}"/>
              </a:ext>
            </a:extLst>
          </p:cNvPr>
          <p:cNvSpPr>
            <a:spLocks noGrp="1"/>
          </p:cNvSpPr>
          <p:nvPr>
            <p:ph type="title"/>
          </p:nvPr>
        </p:nvSpPr>
        <p:spPr/>
        <p:txBody>
          <a:bodyPr/>
          <a:lstStyle/>
          <a:p>
            <a:r>
              <a:rPr lang="en-GB"/>
              <a:t>Why Terrorism is so relevant today</a:t>
            </a:r>
          </a:p>
        </p:txBody>
      </p:sp>
      <p:sp>
        <p:nvSpPr>
          <p:cNvPr id="3" name="Content Placeholder 2">
            <a:extLst>
              <a:ext uri="{FF2B5EF4-FFF2-40B4-BE49-F238E27FC236}">
                <a16:creationId xmlns:a16="http://schemas.microsoft.com/office/drawing/2014/main" id="{F13484EF-E859-FC35-C693-86D1C2F32B40}"/>
              </a:ext>
            </a:extLst>
          </p:cNvPr>
          <p:cNvSpPr>
            <a:spLocks noGrp="1"/>
          </p:cNvSpPr>
          <p:nvPr>
            <p:ph idx="1"/>
          </p:nvPr>
        </p:nvSpPr>
        <p:spPr>
          <a:xfrm>
            <a:off x="838200" y="1825625"/>
            <a:ext cx="10515600" cy="4925447"/>
          </a:xfrm>
        </p:spPr>
        <p:txBody>
          <a:bodyPr vert="horz" lIns="91440" tIns="45720" rIns="91440" bIns="45720" rtlCol="0" anchor="t">
            <a:normAutofit/>
          </a:bodyPr>
          <a:lstStyle/>
          <a:p>
            <a:pPr marL="0" indent="0">
              <a:buNone/>
            </a:pPr>
            <a:r>
              <a:rPr lang="en-GB" sz="2000"/>
              <a:t>Current world standings have caused a slow but steady increase in </a:t>
            </a:r>
            <a:r>
              <a:rPr lang="en-GB" sz="2000" dirty="0"/>
              <a:t>the threat of terror, either its far right protests about immigration or </a:t>
            </a:r>
            <a:r>
              <a:rPr lang="en-GB" sz="2000"/>
              <a:t>the rise of extremism, there is a visible rise.</a:t>
            </a:r>
            <a:endParaRPr lang="en-GB" sz="2000" dirty="0"/>
          </a:p>
          <a:p>
            <a:pPr marL="0" indent="0">
              <a:buNone/>
            </a:pPr>
            <a:r>
              <a:rPr lang="en-GB" sz="2000" dirty="0"/>
              <a:t>For example, a far-right rally which had more than 110,000 people turn up in London ended up with over 20 police officers injured and </a:t>
            </a:r>
            <a:r>
              <a:rPr lang="en-GB" sz="2000"/>
              <a:t>4 significantly hurt, the rally preached </a:t>
            </a:r>
            <a:r>
              <a:rPr lang="en-GB" sz="2000">
                <a:ea typeface="+mn-lt"/>
                <a:cs typeface="+mn-lt"/>
              </a:rPr>
              <a:t>racist conspiracy theories and hate speech</a:t>
            </a:r>
            <a:r>
              <a:rPr lang="en-GB" sz="2000"/>
              <a:t>(The Guardian 2025). </a:t>
            </a:r>
          </a:p>
          <a:p>
            <a:pPr marL="0" indent="0">
              <a:buNone/>
            </a:pPr>
            <a:endParaRPr lang="en-GB" sz="2000" dirty="0"/>
          </a:p>
          <a:p>
            <a:pPr marL="0" indent="0">
              <a:buNone/>
            </a:pPr>
            <a:r>
              <a:rPr lang="en-GB" sz="2000" dirty="0"/>
              <a:t>Tension between religions is also on the rise. With people who are Jewish and Muslim feeling the </a:t>
            </a:r>
            <a:r>
              <a:rPr lang="en-GB" sz="2000"/>
              <a:t>most unsafe.</a:t>
            </a:r>
          </a:p>
          <a:p>
            <a:pPr marL="0" indent="0">
              <a:buNone/>
            </a:pPr>
            <a:r>
              <a:rPr lang="en-GB" sz="2000" dirty="0"/>
              <a:t>Such as "</a:t>
            </a:r>
            <a:r>
              <a:rPr lang="en-GB" sz="2000" dirty="0">
                <a:ea typeface="+mn-lt"/>
                <a:cs typeface="+mn-lt"/>
              </a:rPr>
              <a:t>The CST recorded 1,521 antisemitic incidents in the UK in the first half of 2025. Of those, it says 51% "referenced or were linked" to Israel, the Hamas </a:t>
            </a:r>
            <a:r>
              <a:rPr lang="en-GB" sz="2000">
                <a:ea typeface="+mn-lt"/>
                <a:cs typeface="+mn-lt"/>
              </a:rPr>
              <a:t>attack,</a:t>
            </a:r>
            <a:r>
              <a:rPr lang="en-GB" sz="2000" dirty="0">
                <a:ea typeface="+mn-lt"/>
                <a:cs typeface="+mn-lt"/>
              </a:rPr>
              <a:t> or the war in </a:t>
            </a:r>
            <a:r>
              <a:rPr lang="en-GB" sz="2000">
                <a:ea typeface="+mn-lt"/>
                <a:cs typeface="+mn-lt"/>
              </a:rPr>
              <a:t>Gaza."(BBC 2025)</a:t>
            </a:r>
            <a:endParaRPr lang="en-GB" sz="2000"/>
          </a:p>
          <a:p>
            <a:pPr marL="0" indent="0">
              <a:buNone/>
            </a:pPr>
            <a:r>
              <a:rPr lang="en-GB" sz="2000"/>
              <a:t>And "</a:t>
            </a:r>
            <a:r>
              <a:rPr lang="en-GB" sz="2000">
                <a:ea typeface="+mn-lt"/>
                <a:cs typeface="+mn-lt"/>
              </a:rPr>
              <a:t>Just 51.9% of British Muslims say they strongly feel they belong in the UK. This marks a dramatic fall from the 93% reported in a 2016 Ipsos MORI survey."(The Canary 2026)</a:t>
            </a:r>
            <a:endParaRPr lang="en-GB" sz="2000" dirty="0"/>
          </a:p>
          <a:p>
            <a:pPr marL="0" indent="0">
              <a:buNone/>
            </a:pPr>
            <a:endParaRPr lang="en-GB" dirty="0"/>
          </a:p>
          <a:p>
            <a:pPr marL="0" indent="0">
              <a:buNone/>
            </a:pPr>
            <a:endParaRPr lang="en-GB" dirty="0"/>
          </a:p>
          <a:p>
            <a:endParaRPr lang="en-GB"/>
          </a:p>
        </p:txBody>
      </p:sp>
    </p:spTree>
    <p:extLst>
      <p:ext uri="{BB962C8B-B14F-4D97-AF65-F5344CB8AC3E}">
        <p14:creationId xmlns:p14="http://schemas.microsoft.com/office/powerpoint/2010/main" val="622444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EFDE94-5BD9-9D30-CF55-B625CD24F8DA}"/>
              </a:ext>
            </a:extLst>
          </p:cNvPr>
          <p:cNvSpPr>
            <a:spLocks noGrp="1"/>
          </p:cNvSpPr>
          <p:nvPr>
            <p:ph idx="1"/>
          </p:nvPr>
        </p:nvSpPr>
        <p:spPr>
          <a:xfrm>
            <a:off x="399789" y="-1087"/>
            <a:ext cx="11413298" cy="6637337"/>
          </a:xfrm>
        </p:spPr>
        <p:txBody>
          <a:bodyPr vert="horz" lIns="91440" tIns="45720" rIns="91440" bIns="45720" rtlCol="0" anchor="t">
            <a:normAutofit/>
          </a:bodyPr>
          <a:lstStyle/>
          <a:p>
            <a:pPr marL="0" indent="0">
              <a:buNone/>
            </a:pPr>
            <a:endParaRPr lang="en-GB" b="1" dirty="0"/>
          </a:p>
          <a:p>
            <a:pPr marL="0" indent="0">
              <a:buNone/>
            </a:pPr>
            <a:r>
              <a:rPr lang="en-GB" b="1"/>
              <a:t>Synagogue terrorist attack</a:t>
            </a:r>
            <a:endParaRPr lang="en-GB" b="1" dirty="0"/>
          </a:p>
          <a:p>
            <a:pPr marL="0" indent="0">
              <a:buNone/>
            </a:pPr>
            <a:r>
              <a:rPr lang="en-GB" sz="2000" dirty="0"/>
              <a:t>A man drove a car into pedestrians before stabbing people praying for </a:t>
            </a:r>
            <a:r>
              <a:rPr lang="en-GB" sz="2000"/>
              <a:t>Yom Kippur, three people were killed including the attacker. </a:t>
            </a:r>
            <a:endParaRPr lang="en-GB" sz="2000" dirty="0"/>
          </a:p>
          <a:p>
            <a:pPr marL="0" indent="0">
              <a:buNone/>
            </a:pPr>
            <a:r>
              <a:rPr lang="en-GB" sz="2000" dirty="0">
                <a:highlight>
                  <a:srgbClr val="FFFFFF"/>
                </a:highlight>
                <a:ea typeface="+mn-lt"/>
                <a:cs typeface="+mn-lt"/>
              </a:rPr>
              <a:t>The Jewish community feels threatened and shocked and fear the rise of antisemitism. To ensure safety, more patrols and resources were attending synagogues to reassure Jewish communities about </a:t>
            </a:r>
            <a:r>
              <a:rPr lang="en-GB" sz="2000">
                <a:highlight>
                  <a:srgbClr val="FFFFFF"/>
                </a:highlight>
                <a:ea typeface="+mn-lt"/>
                <a:cs typeface="+mn-lt"/>
              </a:rPr>
              <a:t>their protection(Jane Hutt 2025).</a:t>
            </a:r>
            <a:endParaRPr lang="en-GB" sz="2000" dirty="0">
              <a:ea typeface="+mn-lt"/>
              <a:cs typeface="+mn-lt"/>
            </a:endParaRPr>
          </a:p>
          <a:p>
            <a:pPr marL="0" indent="0">
              <a:buNone/>
            </a:pPr>
            <a:endParaRPr lang="en-GB" dirty="0"/>
          </a:p>
          <a:p>
            <a:pPr marL="0" indent="0">
              <a:buNone/>
            </a:pPr>
            <a:endParaRPr lang="en-GB" dirty="0"/>
          </a:p>
          <a:p>
            <a:pPr marL="0" indent="0">
              <a:buNone/>
            </a:pPr>
            <a:r>
              <a:rPr lang="en-GB" b="1"/>
              <a:t>What else did the police do?</a:t>
            </a:r>
            <a:endParaRPr lang="en-GB" b="1" dirty="0"/>
          </a:p>
          <a:p>
            <a:pPr marL="0" indent="0">
              <a:buNone/>
            </a:pPr>
            <a:r>
              <a:rPr lang="en-GB" sz="2000" dirty="0"/>
              <a:t>After the attack took place, Manchester police deployed </a:t>
            </a:r>
            <a:r>
              <a:rPr lang="en-GB" sz="2000"/>
              <a:t>hundreds</a:t>
            </a:r>
            <a:r>
              <a:rPr lang="en-GB" sz="2000" dirty="0"/>
              <a:t> of officers to patrol and police the streets, this helps approve public opinions and improve safety(BBC 2025).</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58061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A913D-C83D-5E23-FA98-ADA81214B3A4}"/>
              </a:ext>
            </a:extLst>
          </p:cNvPr>
          <p:cNvSpPr>
            <a:spLocks noGrp="1"/>
          </p:cNvSpPr>
          <p:nvPr>
            <p:ph type="title"/>
          </p:nvPr>
        </p:nvSpPr>
        <p:spPr/>
        <p:txBody>
          <a:bodyPr/>
          <a:lstStyle/>
          <a:p>
            <a:pPr algn="ctr"/>
            <a:r>
              <a:rPr lang="en-GB" sz="2800" b="1">
                <a:latin typeface="Aptos"/>
              </a:rPr>
              <a:t>Southport stabbing</a:t>
            </a:r>
            <a:endParaRPr lang="en-US"/>
          </a:p>
        </p:txBody>
      </p:sp>
      <p:sp>
        <p:nvSpPr>
          <p:cNvPr id="3" name="Content Placeholder 2">
            <a:extLst>
              <a:ext uri="{FF2B5EF4-FFF2-40B4-BE49-F238E27FC236}">
                <a16:creationId xmlns:a16="http://schemas.microsoft.com/office/drawing/2014/main" id="{FCCE466D-6A26-512B-FF85-9F5488F80401}"/>
              </a:ext>
            </a:extLst>
          </p:cNvPr>
          <p:cNvSpPr>
            <a:spLocks noGrp="1"/>
          </p:cNvSpPr>
          <p:nvPr>
            <p:ph idx="1"/>
          </p:nvPr>
        </p:nvSpPr>
        <p:spPr>
          <a:xfrm>
            <a:off x="838200" y="1355899"/>
            <a:ext cx="10515600" cy="4821064"/>
          </a:xfrm>
        </p:spPr>
        <p:txBody>
          <a:bodyPr vert="horz" lIns="91440" tIns="45720" rIns="91440" bIns="45720" rtlCol="0" anchor="t">
            <a:normAutofit lnSpcReduction="10000"/>
          </a:bodyPr>
          <a:lstStyle/>
          <a:p>
            <a:pPr marL="0" indent="0">
              <a:buNone/>
            </a:pPr>
            <a:r>
              <a:rPr lang="en-GB" sz="2000" dirty="0">
                <a:ea typeface="+mn-lt"/>
                <a:cs typeface="+mn-lt"/>
              </a:rPr>
              <a:t>A teenager who killed three young girls and </a:t>
            </a:r>
            <a:r>
              <a:rPr lang="en-GB" sz="2000">
                <a:ea typeface="+mn-lt"/>
                <a:cs typeface="+mn-lt"/>
              </a:rPr>
              <a:t>tried</a:t>
            </a:r>
            <a:r>
              <a:rPr lang="en-GB" sz="2000" dirty="0">
                <a:ea typeface="+mn-lt"/>
                <a:cs typeface="+mn-lt"/>
              </a:rPr>
              <a:t> to kill ten others, including eight children at a </a:t>
            </a:r>
            <a:r>
              <a:rPr lang="en-GB" sz="2000">
                <a:ea typeface="+mn-lt"/>
                <a:cs typeface="+mn-lt"/>
              </a:rPr>
              <a:t>Southport dance class has been jailed for life(Crown Prosecution Service 2025).</a:t>
            </a:r>
          </a:p>
          <a:p>
            <a:pPr marL="0" indent="0">
              <a:buNone/>
            </a:pPr>
            <a:r>
              <a:rPr lang="en-GB" sz="2000"/>
              <a:t>After the attack, rumours and misinformation was spread online, which said how the </a:t>
            </a:r>
            <a:r>
              <a:rPr lang="en-GB" sz="2000" dirty="0"/>
              <a:t>attacker was a Muslim migrant. This led to the rise and hijacking of far right, anti-</a:t>
            </a:r>
            <a:r>
              <a:rPr lang="en-GB" sz="2000" dirty="0">
                <a:ea typeface="+mn-lt"/>
                <a:cs typeface="+mn-lt"/>
              </a:rPr>
              <a:t>Muslim, and anti-migrant activists who caused damage to property to mosque's(Institute for strategic dialogue 2024). </a:t>
            </a:r>
          </a:p>
          <a:p>
            <a:pPr marL="0" indent="0">
              <a:buNone/>
            </a:pPr>
            <a:r>
              <a:rPr lang="en-GB" sz="2000" dirty="0"/>
              <a:t>The attack and misinformation created a lot of anger which led</a:t>
            </a:r>
            <a:r>
              <a:rPr lang="en-GB" sz="2000" dirty="0">
                <a:ea typeface="+mn-lt"/>
                <a:cs typeface="+mn-lt"/>
              </a:rPr>
              <a:t> to rioters trying to break into asylum hotels and attacking mosques, community centres, and libraries. This ended up with over 2 million in compensation(UK </a:t>
            </a:r>
            <a:r>
              <a:rPr lang="en-GB" sz="2000">
                <a:ea typeface="+mn-lt"/>
                <a:cs typeface="+mn-lt"/>
              </a:rPr>
              <a:t>parliament</a:t>
            </a:r>
            <a:r>
              <a:rPr lang="en-GB" sz="2000" dirty="0">
                <a:ea typeface="+mn-lt"/>
                <a:cs typeface="+mn-lt"/>
              </a:rPr>
              <a:t> 2024).</a:t>
            </a:r>
          </a:p>
          <a:p>
            <a:pPr marL="0" indent="0">
              <a:buNone/>
            </a:pPr>
            <a:endParaRPr lang="en-GB" sz="2000" dirty="0"/>
          </a:p>
          <a:p>
            <a:pPr marL="0" indent="0">
              <a:buNone/>
            </a:pPr>
            <a:r>
              <a:rPr lang="en-GB" sz="2400" b="1"/>
              <a:t>Police changes to combat it</a:t>
            </a:r>
          </a:p>
          <a:p>
            <a:pPr marL="0" indent="0">
              <a:buNone/>
            </a:pPr>
            <a:r>
              <a:rPr lang="en-GB" sz="2000" dirty="0"/>
              <a:t>Mosques</a:t>
            </a:r>
            <a:r>
              <a:rPr lang="en-GB" sz="2000" dirty="0">
                <a:ea typeface="+mn-lt"/>
                <a:cs typeface="+mn-lt"/>
              </a:rPr>
              <a:t> are being offered greater protection with new emergency security that can be rapidly deployed. thousands of extra officers available for rapid deployment wherever and whenever </a:t>
            </a:r>
            <a:r>
              <a:rPr lang="en-GB" sz="2000">
                <a:ea typeface="+mn-lt"/>
                <a:cs typeface="+mn-lt"/>
              </a:rPr>
              <a:t>disorder arises. And The Prime Minister has announced the immediate creation of a programme to stop criminals intent on causing violence and unrest on our streets(Gov.uk 2024). </a:t>
            </a:r>
            <a:endParaRPr lang="en-GB" sz="2000" dirty="0">
              <a:ea typeface="+mn-lt"/>
              <a:cs typeface="+mn-lt"/>
            </a:endParaRPr>
          </a:p>
        </p:txBody>
      </p:sp>
    </p:spTree>
    <p:extLst>
      <p:ext uri="{BB962C8B-B14F-4D97-AF65-F5344CB8AC3E}">
        <p14:creationId xmlns:p14="http://schemas.microsoft.com/office/powerpoint/2010/main" val="2855401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B6D59-CAD6-C1F3-B3D3-BC51374DD902}"/>
              </a:ext>
            </a:extLst>
          </p:cNvPr>
          <p:cNvSpPr>
            <a:spLocks noGrp="1"/>
          </p:cNvSpPr>
          <p:nvPr>
            <p:ph type="title"/>
          </p:nvPr>
        </p:nvSpPr>
        <p:spPr/>
        <p:txBody>
          <a:bodyPr/>
          <a:lstStyle/>
          <a:p>
            <a:r>
              <a:rPr lang="en-GB"/>
              <a:t>Do the public trust the police?</a:t>
            </a:r>
          </a:p>
        </p:txBody>
      </p:sp>
      <p:sp>
        <p:nvSpPr>
          <p:cNvPr id="3" name="Content Placeholder 2">
            <a:extLst>
              <a:ext uri="{FF2B5EF4-FFF2-40B4-BE49-F238E27FC236}">
                <a16:creationId xmlns:a16="http://schemas.microsoft.com/office/drawing/2014/main" id="{8B41E66E-795E-8F8F-580A-70AC40787A32}"/>
              </a:ext>
            </a:extLst>
          </p:cNvPr>
          <p:cNvSpPr>
            <a:spLocks noGrp="1"/>
          </p:cNvSpPr>
          <p:nvPr>
            <p:ph idx="1"/>
          </p:nvPr>
        </p:nvSpPr>
        <p:spPr/>
        <p:txBody>
          <a:bodyPr vert="horz" lIns="91440" tIns="45720" rIns="91440" bIns="45720" rtlCol="0" anchor="t">
            <a:normAutofit/>
          </a:bodyPr>
          <a:lstStyle/>
          <a:p>
            <a:pPr marL="0" indent="0">
              <a:buNone/>
            </a:pPr>
            <a:r>
              <a:rPr lang="en-GB" sz="2400" dirty="0"/>
              <a:t>The public in general trust ordinary on the 'beat' police officers by 62% and senior or higher ranking at 48%. This is because of recent scandals and that the </a:t>
            </a:r>
            <a:r>
              <a:rPr lang="en-GB" sz="2400"/>
              <a:t>public believe they are 'out of touch'(YouGov</a:t>
            </a:r>
            <a:r>
              <a:rPr lang="en-GB" sz="2400" dirty="0"/>
              <a:t> 2026).</a:t>
            </a:r>
          </a:p>
          <a:p>
            <a:pPr marL="0" indent="0">
              <a:buNone/>
            </a:pPr>
            <a:endParaRPr lang="en-GB" sz="2400" dirty="0"/>
          </a:p>
          <a:p>
            <a:pPr marL="0" indent="0">
              <a:buNone/>
            </a:pPr>
            <a:r>
              <a:rPr lang="en-GB" sz="2400"/>
              <a:t>From the office for national statistics (2025) "</a:t>
            </a:r>
            <a:r>
              <a:rPr lang="en-GB" sz="2400">
                <a:ea typeface="+mn-lt"/>
                <a:cs typeface="+mn-lt"/>
              </a:rPr>
              <a:t>around half of all respondents reported, the local police were doing a good or excellent job (49%); this has decreased compared with a decade ago (62% in the YE March 2015 survey). Around two-thirds of respondents reported that they had confidence in the local police (67%); this was a slight increase compared with the previous year (65%), but lower compared with ten years ago (76% in the YE March 2015 survey)"</a:t>
            </a:r>
            <a:endParaRPr lang="en-GB"/>
          </a:p>
        </p:txBody>
      </p:sp>
    </p:spTree>
    <p:extLst>
      <p:ext uri="{BB962C8B-B14F-4D97-AF65-F5344CB8AC3E}">
        <p14:creationId xmlns:p14="http://schemas.microsoft.com/office/powerpoint/2010/main" val="4092899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4446F-C289-9CAB-6109-F049D692F8D6}"/>
              </a:ext>
            </a:extLst>
          </p:cNvPr>
          <p:cNvSpPr>
            <a:spLocks noGrp="1"/>
          </p:cNvSpPr>
          <p:nvPr>
            <p:ph type="title"/>
          </p:nvPr>
        </p:nvSpPr>
        <p:spPr/>
        <p:txBody>
          <a:bodyPr/>
          <a:lstStyle/>
          <a:p>
            <a:r>
              <a:rPr lang="en-GB"/>
              <a:t>What are the police doing to combat rising terror threats</a:t>
            </a:r>
          </a:p>
        </p:txBody>
      </p:sp>
      <p:sp>
        <p:nvSpPr>
          <p:cNvPr id="3" name="Content Placeholder 2">
            <a:extLst>
              <a:ext uri="{FF2B5EF4-FFF2-40B4-BE49-F238E27FC236}">
                <a16:creationId xmlns:a16="http://schemas.microsoft.com/office/drawing/2014/main" id="{D24855EE-B235-63C6-B0C3-045D37F93F9D}"/>
              </a:ext>
            </a:extLst>
          </p:cNvPr>
          <p:cNvSpPr>
            <a:spLocks noGrp="1"/>
          </p:cNvSpPr>
          <p:nvPr>
            <p:ph idx="1"/>
          </p:nvPr>
        </p:nvSpPr>
        <p:spPr>
          <a:xfrm>
            <a:off x="838200" y="1825625"/>
            <a:ext cx="10515600" cy="5018088"/>
          </a:xfrm>
        </p:spPr>
        <p:txBody>
          <a:bodyPr vert="horz" lIns="91440" tIns="45720" rIns="91440" bIns="45720" rtlCol="0" anchor="t">
            <a:normAutofit/>
          </a:bodyPr>
          <a:lstStyle/>
          <a:p>
            <a:pPr marL="0" indent="0">
              <a:buNone/>
            </a:pPr>
            <a:r>
              <a:rPr lang="en-GB" sz="2400" dirty="0"/>
              <a:t>The Counter Terrorism policing network is used to personally combat and fight </a:t>
            </a:r>
            <a:r>
              <a:rPr lang="en-GB" sz="2400"/>
              <a:t>back;</a:t>
            </a:r>
            <a:r>
              <a:rPr lang="en-GB" sz="2400" dirty="0"/>
              <a:t> while also preventing any terror attacks or threat of attacks occurring, these efforts are driven by the 4 Pillars.</a:t>
            </a:r>
          </a:p>
          <a:p>
            <a:pPr marL="0" indent="0">
              <a:buNone/>
            </a:pPr>
            <a:r>
              <a:rPr lang="en-GB" sz="2400"/>
              <a:t>Prevent; Stopping radicalis</a:t>
            </a:r>
            <a:r>
              <a:rPr lang="en-GB" sz="2400" dirty="0"/>
              <a:t>ation</a:t>
            </a:r>
          </a:p>
          <a:p>
            <a:pPr marL="0" indent="0">
              <a:buNone/>
            </a:pPr>
            <a:endParaRPr lang="en-GB" sz="2400" dirty="0"/>
          </a:p>
          <a:p>
            <a:pPr marL="0" indent="0">
              <a:buNone/>
            </a:pPr>
            <a:r>
              <a:rPr lang="en-GB" sz="2400"/>
              <a:t>Pursue; I</a:t>
            </a:r>
            <a:r>
              <a:rPr lang="en-GB" sz="2400" dirty="0"/>
              <a:t>nvestigating and disruption</a:t>
            </a:r>
          </a:p>
          <a:p>
            <a:pPr marL="0" indent="0">
              <a:buNone/>
            </a:pPr>
            <a:endParaRPr lang="en-GB" sz="2400" dirty="0"/>
          </a:p>
          <a:p>
            <a:pPr marL="0" indent="0">
              <a:buNone/>
            </a:pPr>
            <a:r>
              <a:rPr lang="en-GB" sz="2400"/>
              <a:t>Protect; Securing the public and businesses</a:t>
            </a:r>
            <a:endParaRPr lang="en-GB" sz="2400" dirty="0"/>
          </a:p>
          <a:p>
            <a:pPr marL="0" indent="0">
              <a:buNone/>
            </a:pPr>
            <a:endParaRPr lang="en-GB" sz="2400" dirty="0"/>
          </a:p>
          <a:p>
            <a:pPr marL="0" indent="0">
              <a:buNone/>
            </a:pPr>
            <a:r>
              <a:rPr lang="en-GB" sz="2400"/>
              <a:t>Prepare; Minimising the impact</a:t>
            </a:r>
            <a:endParaRPr lang="en-GB" sz="2400" dirty="0"/>
          </a:p>
          <a:p>
            <a:pPr marL="0" indent="0">
              <a:buNone/>
            </a:pPr>
            <a:r>
              <a:rPr lang="en-GB" sz="2400"/>
              <a:t>(Counter terrorism policing 2026)</a:t>
            </a:r>
            <a:endParaRPr lang="en-GB" sz="2400" dirty="0"/>
          </a:p>
          <a:p>
            <a:pPr marL="0" indent="0">
              <a:buNone/>
            </a:pPr>
            <a:endParaRPr lang="en-GB" dirty="0"/>
          </a:p>
        </p:txBody>
      </p:sp>
    </p:spTree>
    <p:extLst>
      <p:ext uri="{BB962C8B-B14F-4D97-AF65-F5344CB8AC3E}">
        <p14:creationId xmlns:p14="http://schemas.microsoft.com/office/powerpoint/2010/main" val="2109241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D27B3A-367B-1A66-1543-591CEB8E46F3}"/>
              </a:ext>
            </a:extLst>
          </p:cNvPr>
          <p:cNvSpPr>
            <a:spLocks noGrp="1"/>
          </p:cNvSpPr>
          <p:nvPr>
            <p:ph idx="1"/>
          </p:nvPr>
        </p:nvSpPr>
        <p:spPr>
          <a:xfrm>
            <a:off x="838200" y="176365"/>
            <a:ext cx="10515600" cy="6230242"/>
          </a:xfrm>
        </p:spPr>
        <p:txBody>
          <a:bodyPr vert="horz" lIns="91440" tIns="45720" rIns="91440" bIns="45720" rtlCol="0" anchor="t">
            <a:normAutofit/>
          </a:bodyPr>
          <a:lstStyle/>
          <a:p>
            <a:pPr marL="0" indent="0">
              <a:buNone/>
            </a:pPr>
            <a:r>
              <a:rPr lang="en-GB"/>
              <a:t>CONTEST</a:t>
            </a:r>
            <a:endParaRPr lang="en-GB" dirty="0"/>
          </a:p>
          <a:p>
            <a:pPr marL="0" indent="0">
              <a:buNone/>
            </a:pPr>
            <a:endParaRPr lang="en-GB" dirty="0"/>
          </a:p>
          <a:p>
            <a:pPr marL="0" indent="0">
              <a:buNone/>
            </a:pPr>
            <a:r>
              <a:rPr lang="en-GB" sz="2400" dirty="0"/>
              <a:t>From Home office (2023)"</a:t>
            </a:r>
            <a:r>
              <a:rPr lang="en-GB" sz="2400" dirty="0">
                <a:ea typeface="+mn-lt"/>
                <a:cs typeface="+mn-lt"/>
              </a:rPr>
              <a:t>CONTEST is the United Kingdom's overarching government strategy for countering terrorism. First established in 2003 and continually updated, its primary aim is to reduce the risk to the UK and its interests overseas so citizens can go about their lives freely and with confidence</a:t>
            </a:r>
            <a:r>
              <a:rPr lang="en-GB" sz="2400" dirty="0"/>
              <a:t>"</a:t>
            </a:r>
          </a:p>
          <a:p>
            <a:pPr marL="0" indent="0">
              <a:buNone/>
            </a:pPr>
            <a:endParaRPr lang="en-GB" sz="2400" dirty="0"/>
          </a:p>
          <a:p>
            <a:pPr marL="0" indent="0">
              <a:buNone/>
            </a:pPr>
            <a:endParaRPr lang="en-GB" sz="2400" dirty="0"/>
          </a:p>
          <a:p>
            <a:pPr marL="0" indent="0">
              <a:buNone/>
            </a:pPr>
            <a:r>
              <a:rPr lang="en-GB" sz="2400"/>
              <a:t>They have been successful, in stopping a total of 7 late-stage terror attacks since the start of 2020(Counter terrorism policing 2021).</a:t>
            </a:r>
            <a:endParaRPr lang="en-GB" sz="2400" b="1" dirty="0"/>
          </a:p>
        </p:txBody>
      </p:sp>
    </p:spTree>
    <p:extLst>
      <p:ext uri="{BB962C8B-B14F-4D97-AF65-F5344CB8AC3E}">
        <p14:creationId xmlns:p14="http://schemas.microsoft.com/office/powerpoint/2010/main" val="3639714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A05E7-4466-5586-E602-84165F29A368}"/>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0EB3182C-5831-1260-83D4-82CE063EBCEF}"/>
              </a:ext>
            </a:extLst>
          </p:cNvPr>
          <p:cNvSpPr>
            <a:spLocks noGrp="1"/>
          </p:cNvSpPr>
          <p:nvPr>
            <p:ph idx="1"/>
          </p:nvPr>
        </p:nvSpPr>
        <p:spPr/>
        <p:txBody>
          <a:bodyPr vert="horz" lIns="91440" tIns="45720" rIns="91440" bIns="45720" rtlCol="0" anchor="t">
            <a:normAutofit/>
          </a:bodyPr>
          <a:lstStyle/>
          <a:p>
            <a:pPr marL="0" indent="0">
              <a:buNone/>
            </a:pPr>
            <a:r>
              <a:rPr lang="en-GB" dirty="0"/>
              <a:t>To conclude the </a:t>
            </a:r>
            <a:r>
              <a:rPr lang="en-GB"/>
              <a:t>presentation;</a:t>
            </a:r>
            <a:endParaRPr lang="en-GB" dirty="0"/>
          </a:p>
          <a:p>
            <a:pPr marL="0" indent="0">
              <a:buNone/>
            </a:pPr>
            <a:endParaRPr lang="en-GB" dirty="0"/>
          </a:p>
          <a:p>
            <a:pPr marL="0" indent="0">
              <a:buNone/>
            </a:pPr>
            <a:r>
              <a:rPr lang="en-GB"/>
              <a:t>Organised crime brings fear, anger, mistrust, misinformation, loss of faith, tension between communities and people, strain on cities </a:t>
            </a:r>
            <a:r>
              <a:rPr lang="en-GB" dirty="0"/>
              <a:t>and the public, police, police confidence and much more</a:t>
            </a:r>
          </a:p>
          <a:p>
            <a:pPr marL="0" indent="0">
              <a:buNone/>
            </a:pPr>
            <a:r>
              <a:rPr lang="en-GB" dirty="0"/>
              <a:t>Police have been successful in tackling terrorism, but lack of recent support from scandals and support in higher ups has </a:t>
            </a:r>
            <a:r>
              <a:rPr lang="en-GB"/>
              <a:t>led</a:t>
            </a:r>
            <a:r>
              <a:rPr lang="en-GB" dirty="0"/>
              <a:t> to mistrust in </a:t>
            </a:r>
            <a:r>
              <a:rPr lang="en-GB"/>
              <a:t>the police and doubt in communities.</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15288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9D423-8812-A365-17D2-C62B3658C2F1}"/>
              </a:ext>
            </a:extLst>
          </p:cNvPr>
          <p:cNvSpPr>
            <a:spLocks noGrp="1"/>
          </p:cNvSpPr>
          <p:nvPr>
            <p:ph type="title"/>
          </p:nvPr>
        </p:nvSpPr>
        <p:spPr>
          <a:xfrm>
            <a:off x="3280775" y="-83724"/>
            <a:ext cx="10515600" cy="1325563"/>
          </a:xfrm>
        </p:spPr>
        <p:txBody>
          <a:bodyPr/>
          <a:lstStyle/>
          <a:p>
            <a:r>
              <a:rPr lang="en-GB" sz="4000"/>
              <a:t>References                                                </a:t>
            </a:r>
            <a:r>
              <a:rPr lang="en-GB" sz="1800"/>
              <a:t>23</a:t>
            </a:r>
            <a:endParaRPr lang="en-GB" sz="1800" dirty="0"/>
          </a:p>
        </p:txBody>
      </p:sp>
      <p:sp>
        <p:nvSpPr>
          <p:cNvPr id="3" name="Content Placeholder 2">
            <a:extLst>
              <a:ext uri="{FF2B5EF4-FFF2-40B4-BE49-F238E27FC236}">
                <a16:creationId xmlns:a16="http://schemas.microsoft.com/office/drawing/2014/main" id="{9F5A1EC1-2E7A-8CA1-BBCD-B204E3ECF11B}"/>
              </a:ext>
            </a:extLst>
          </p:cNvPr>
          <p:cNvSpPr>
            <a:spLocks noGrp="1"/>
          </p:cNvSpPr>
          <p:nvPr>
            <p:ph idx="1"/>
          </p:nvPr>
        </p:nvSpPr>
        <p:spPr>
          <a:xfrm>
            <a:off x="-7306" y="792229"/>
            <a:ext cx="12196173" cy="6063227"/>
          </a:xfrm>
        </p:spPr>
        <p:txBody>
          <a:bodyPr vert="horz" lIns="91440" tIns="45720" rIns="91440" bIns="45720" rtlCol="0" anchor="t">
            <a:normAutofit fontScale="85000" lnSpcReduction="20000"/>
          </a:bodyPr>
          <a:lstStyle/>
          <a:p>
            <a:r>
              <a:rPr lang="en-GB" sz="1200"/>
              <a:t>Anti-slavery, (2026), Available at: </a:t>
            </a:r>
            <a:r>
              <a:rPr lang="en-GB" sz="1200" dirty="0">
                <a:ea typeface="+mn-lt"/>
                <a:cs typeface="+mn-lt"/>
                <a:hlinkClick r:id="rId2"/>
              </a:rPr>
              <a:t>https://www.antislavery.org/slavery-today/modern-slavery/</a:t>
            </a:r>
            <a:r>
              <a:rPr lang="en-GB" sz="1200">
                <a:ea typeface="+mn-lt"/>
                <a:cs typeface="+mn-lt"/>
              </a:rPr>
              <a:t> Accessed on 18/05/2026</a:t>
            </a:r>
            <a:endParaRPr lang="en-US"/>
          </a:p>
          <a:p>
            <a:r>
              <a:rPr lang="en-GB" sz="1200"/>
              <a:t>BBC, (2025), Available at: </a:t>
            </a:r>
            <a:r>
              <a:rPr lang="en-GB" sz="1200" dirty="0">
                <a:ea typeface="+mn-lt"/>
                <a:cs typeface="+mn-lt"/>
                <a:hlinkClick r:id="rId3"/>
              </a:rPr>
              <a:t>https://www.bbc.co.uk/news/articles/crkj50gd217o</a:t>
            </a:r>
            <a:r>
              <a:rPr lang="en-GB" sz="1200" dirty="0">
                <a:ea typeface="+mn-lt"/>
                <a:cs typeface="+mn-lt"/>
              </a:rPr>
              <a:t> </a:t>
            </a:r>
            <a:r>
              <a:rPr lang="en-GB" sz="1200"/>
              <a:t> Accessed on 18/05/2026</a:t>
            </a:r>
            <a:endParaRPr lang="en-GB" sz="1200" dirty="0"/>
          </a:p>
          <a:p>
            <a:r>
              <a:rPr lang="en-GB" sz="1200"/>
              <a:t>BBC, (2025), Available at: </a:t>
            </a:r>
            <a:r>
              <a:rPr lang="en-GB" sz="1200" dirty="0">
                <a:ea typeface="+mn-lt"/>
                <a:cs typeface="+mn-lt"/>
                <a:hlinkClick r:id="rId4"/>
              </a:rPr>
              <a:t>https://www.bbc.co.uk/news/articles/cly09x107e8o</a:t>
            </a:r>
            <a:r>
              <a:rPr lang="en-GB" sz="1200" dirty="0">
                <a:ea typeface="+mn-lt"/>
                <a:cs typeface="+mn-lt"/>
              </a:rPr>
              <a:t> </a:t>
            </a:r>
            <a:r>
              <a:rPr lang="en-GB" sz="1200"/>
              <a:t> Accessed on 18/05/2026</a:t>
            </a:r>
            <a:endParaRPr lang="en-GB" sz="1200" dirty="0"/>
          </a:p>
          <a:p>
            <a:r>
              <a:rPr lang="en-GB" sz="1200"/>
              <a:t>BBC, (2017), 'Modern slavery and trafficking 'in every UK town and city', Available at: </a:t>
            </a:r>
            <a:r>
              <a:rPr lang="en-GB" sz="1200" dirty="0">
                <a:ea typeface="+mn-lt"/>
                <a:cs typeface="+mn-lt"/>
                <a:hlinkClick r:id="rId5"/>
              </a:rPr>
              <a:t>https://www.bbc.co.uk/news/uk-40885353</a:t>
            </a:r>
            <a:r>
              <a:rPr lang="en-GB" sz="1200">
                <a:ea typeface="+mn-lt"/>
                <a:cs typeface="+mn-lt"/>
              </a:rPr>
              <a:t> Accessed on 18/05/2026</a:t>
            </a:r>
          </a:p>
          <a:p>
            <a:r>
              <a:rPr lang="en-GB" sz="1200"/>
              <a:t>The Canary, (2026), Available at: </a:t>
            </a:r>
            <a:r>
              <a:rPr lang="en-GB" sz="1200" dirty="0">
                <a:ea typeface="+mn-lt"/>
                <a:cs typeface="+mn-lt"/>
                <a:hlinkClick r:id="rId6"/>
              </a:rPr>
              <a:t>https://www.thecanary.co/uk/news/2026/02/13/british-muslims/</a:t>
            </a:r>
            <a:r>
              <a:rPr lang="en-GB" sz="1200" dirty="0">
                <a:ea typeface="+mn-lt"/>
                <a:cs typeface="+mn-lt"/>
              </a:rPr>
              <a:t> </a:t>
            </a:r>
            <a:r>
              <a:rPr lang="en-GB" sz="1200"/>
              <a:t> Accessed on 18/05/2026</a:t>
            </a:r>
            <a:endParaRPr lang="en-GB" sz="1200" dirty="0"/>
          </a:p>
          <a:p>
            <a:r>
              <a:rPr lang="en-GB" sz="1200"/>
              <a:t>Counter terrorism policing, (2021), Available at: </a:t>
            </a:r>
            <a:r>
              <a:rPr lang="en-GB" sz="1200" dirty="0">
                <a:ea typeface="+mn-lt"/>
                <a:cs typeface="+mn-lt"/>
                <a:hlinkClick r:id="rId7"/>
              </a:rPr>
              <a:t>https://www.counterterrorism.police.uk/news/latest-home-office-statistics-reveal-7-late-stage-plots-foiled-since-march-2020/</a:t>
            </a:r>
            <a:r>
              <a:rPr lang="en-GB" sz="1200" dirty="0">
                <a:ea typeface="+mn-lt"/>
                <a:cs typeface="+mn-lt"/>
              </a:rPr>
              <a:t> </a:t>
            </a:r>
            <a:r>
              <a:rPr lang="en-GB" sz="1200"/>
              <a:t> Accessed on 18/05/2026</a:t>
            </a:r>
            <a:endParaRPr lang="en-GB" sz="1200" dirty="0"/>
          </a:p>
          <a:p>
            <a:r>
              <a:rPr lang="en-GB" sz="1200"/>
              <a:t>Counter terrorism policing, (2026), Available at: </a:t>
            </a:r>
            <a:r>
              <a:rPr lang="en-GB" sz="1200" dirty="0">
                <a:ea typeface="+mn-lt"/>
                <a:cs typeface="+mn-lt"/>
                <a:hlinkClick r:id="rId8"/>
              </a:rPr>
              <a:t>https://www.counterterrorism.police.uk/</a:t>
            </a:r>
            <a:r>
              <a:rPr lang="en-GB" sz="1200" dirty="0">
                <a:ea typeface="+mn-lt"/>
                <a:cs typeface="+mn-lt"/>
              </a:rPr>
              <a:t> </a:t>
            </a:r>
            <a:r>
              <a:rPr lang="en-GB" sz="1200"/>
              <a:t> Accessed on 18/05/2026</a:t>
            </a:r>
            <a:endParaRPr lang="en-GB" sz="1200" dirty="0"/>
          </a:p>
          <a:p>
            <a:r>
              <a:rPr lang="en-GB" sz="1200"/>
              <a:t>Crown Prosecution service, (2025), Available at: </a:t>
            </a:r>
            <a:r>
              <a:rPr lang="en-GB" sz="1200" dirty="0">
                <a:ea typeface="+mn-lt"/>
                <a:cs typeface="+mn-lt"/>
                <a:hlinkClick r:id="rId9"/>
              </a:rPr>
              <a:t>https://www.cps.gov.uk/mersey-cheshire/news/teenager-jailed-killing-three-children-dance-class-and-trying-kill-ten</a:t>
            </a:r>
            <a:r>
              <a:rPr lang="en-GB" sz="1200"/>
              <a:t>  Accessed on 18/05/2026</a:t>
            </a:r>
            <a:endParaRPr lang="en-GB" sz="1200" dirty="0"/>
          </a:p>
          <a:p>
            <a:r>
              <a:rPr lang="en-GB" sz="1200"/>
              <a:t>Crown Prosecution service, (2026), 'Terrorism', Available at: </a:t>
            </a:r>
            <a:r>
              <a:rPr lang="en-GB" sz="1200" dirty="0">
                <a:ea typeface="+mn-lt"/>
                <a:cs typeface="+mn-lt"/>
                <a:hlinkClick r:id="rId10"/>
              </a:rPr>
              <a:t>https://www.cps.gov.uk/types-crime/terrorism</a:t>
            </a:r>
            <a:r>
              <a:rPr lang="en-GB" sz="1200">
                <a:ea typeface="+mn-lt"/>
                <a:cs typeface="+mn-lt"/>
              </a:rPr>
              <a:t> Accessed on 18/05/2026</a:t>
            </a:r>
            <a:endParaRPr lang="en-GB" sz="1200" dirty="0"/>
          </a:p>
          <a:p>
            <a:r>
              <a:rPr lang="en-GB" sz="1200">
                <a:ea typeface="+mn-lt"/>
                <a:cs typeface="+mn-lt"/>
              </a:rPr>
              <a:t>Gov.uk, (2024), Available at: </a:t>
            </a:r>
            <a:r>
              <a:rPr lang="en-GB" sz="1200" dirty="0">
                <a:ea typeface="+mn-lt"/>
                <a:cs typeface="+mn-lt"/>
                <a:hlinkClick r:id="rId11"/>
              </a:rPr>
              <a:t>https://www.gov.uk/government/news/our-immediate-action-after-southport-attacks</a:t>
            </a:r>
            <a:r>
              <a:rPr lang="en-GB" sz="1200">
                <a:ea typeface="+mn-lt"/>
                <a:cs typeface="+mn-lt"/>
              </a:rPr>
              <a:t>  Accessed on 18/05/2026</a:t>
            </a:r>
            <a:endParaRPr lang="en-GB" sz="1200" dirty="0">
              <a:ea typeface="+mn-lt"/>
              <a:cs typeface="+mn-lt"/>
            </a:endParaRPr>
          </a:p>
          <a:p>
            <a:r>
              <a:rPr lang="en-GB" sz="1200"/>
              <a:t>The Guardian, (2025), Available at: </a:t>
            </a:r>
            <a:r>
              <a:rPr lang="en-GB" sz="1200" dirty="0">
                <a:ea typeface="+mn-lt"/>
                <a:cs typeface="+mn-lt"/>
                <a:hlinkClick r:id="rId12"/>
              </a:rPr>
              <a:t>https://www.theguardian.com/uk-news/2025/sep/13/unite-the-kingdom-far-right-rally-london-tommy-robinson-police-assaulted</a:t>
            </a:r>
            <a:r>
              <a:rPr lang="en-GB" sz="1200" dirty="0">
                <a:ea typeface="+mn-lt"/>
                <a:cs typeface="+mn-lt"/>
              </a:rPr>
              <a:t> </a:t>
            </a:r>
            <a:r>
              <a:rPr lang="en-GB" sz="1200"/>
              <a:t> Accessed on 18/05/2026</a:t>
            </a:r>
            <a:endParaRPr lang="en-GB" sz="1200" dirty="0"/>
          </a:p>
          <a:p>
            <a:r>
              <a:rPr lang="en-GB" sz="1200">
                <a:ea typeface="+mn-lt"/>
                <a:cs typeface="+mn-lt"/>
              </a:rPr>
              <a:t>Home office, (2023), Available at: </a:t>
            </a:r>
            <a:r>
              <a:rPr lang="en-GB" sz="1200" dirty="0">
                <a:ea typeface="+mn-lt"/>
                <a:cs typeface="+mn-lt"/>
                <a:hlinkClick r:id="rId13"/>
              </a:rPr>
              <a:t>https://www.gov.uk/government/publications/counter-terrorism-strategy-contest-2023</a:t>
            </a:r>
            <a:r>
              <a:rPr lang="en-GB" sz="1200">
                <a:ea typeface="+mn-lt"/>
                <a:cs typeface="+mn-lt"/>
              </a:rPr>
              <a:t>  Accessed on 18/05/2026</a:t>
            </a:r>
            <a:endParaRPr lang="en-GB" sz="1200" dirty="0">
              <a:ea typeface="+mn-lt"/>
              <a:cs typeface="+mn-lt"/>
            </a:endParaRPr>
          </a:p>
          <a:p>
            <a:r>
              <a:rPr lang="en-GB" sz="1200">
                <a:ea typeface="+mn-lt"/>
                <a:cs typeface="+mn-lt"/>
              </a:rPr>
              <a:t>Institute for strategic dialogue, (2024), Available at: </a:t>
            </a:r>
            <a:r>
              <a:rPr lang="en-GB" sz="1200" dirty="0">
                <a:ea typeface="+mn-lt"/>
                <a:cs typeface="+mn-lt"/>
                <a:hlinkClick r:id="rId14"/>
              </a:rPr>
              <a:t>https://www.isdglobal.org/digital-dispatch/from-rumours-to-riots-how-online-misinformation-fuelled-violence-in-the-aftermath-of-the-southport-attack/</a:t>
            </a:r>
            <a:r>
              <a:rPr lang="en-GB" sz="1200">
                <a:ea typeface="+mn-lt"/>
                <a:cs typeface="+mn-lt"/>
              </a:rPr>
              <a:t>  Accessed on 18/05/2026</a:t>
            </a:r>
            <a:endParaRPr lang="en-GB" sz="1200"/>
          </a:p>
          <a:p>
            <a:r>
              <a:rPr lang="en-GB" sz="1200"/>
              <a:t>MI5,(2026), Available at: </a:t>
            </a:r>
            <a:r>
              <a:rPr lang="en-GB" sz="1200" dirty="0">
                <a:ea typeface="+mn-lt"/>
                <a:cs typeface="+mn-lt"/>
                <a:hlinkClick r:id="rId15"/>
              </a:rPr>
              <a:t>https://www.mi5.gov.uk/uk-national-terrorism-threat-level-raised-to-severe#:~:text=The%20UK%20has%20been%20experiencing,small%20groups%20in%20the%20UK</a:t>
            </a:r>
            <a:r>
              <a:rPr lang="en-GB" sz="1200" dirty="0">
                <a:ea typeface="+mn-lt"/>
                <a:cs typeface="+mn-lt"/>
              </a:rPr>
              <a:t>. </a:t>
            </a:r>
            <a:r>
              <a:rPr lang="en-GB" sz="1200"/>
              <a:t> Accessed on 18/05/2026</a:t>
            </a:r>
            <a:endParaRPr lang="en-GB" sz="1200" dirty="0"/>
          </a:p>
          <a:p>
            <a:r>
              <a:rPr lang="en-GB" sz="1200"/>
              <a:t>Jane Hutt, (2025), Available at: </a:t>
            </a:r>
            <a:r>
              <a:rPr lang="en-GB" sz="1200" dirty="0">
                <a:ea typeface="+mn-lt"/>
                <a:cs typeface="+mn-lt"/>
                <a:hlinkClick r:id="rId16"/>
              </a:rPr>
              <a:t>https://www.gov.wales/written-statement-manchester-synagogue-attack</a:t>
            </a:r>
            <a:r>
              <a:rPr lang="en-GB" sz="1200" dirty="0">
                <a:ea typeface="+mn-lt"/>
                <a:cs typeface="+mn-lt"/>
              </a:rPr>
              <a:t> </a:t>
            </a:r>
            <a:r>
              <a:rPr lang="en-GB" sz="1200"/>
              <a:t> Accessed on 18/05/2026</a:t>
            </a:r>
            <a:endParaRPr lang="en-GB" sz="1200" dirty="0"/>
          </a:p>
          <a:p>
            <a:r>
              <a:rPr lang="en-GB" sz="1200"/>
              <a:t>National crime agency, (2024), Available at: </a:t>
            </a:r>
            <a:r>
              <a:rPr lang="en-GB" sz="1200" dirty="0">
                <a:ea typeface="+mn-lt"/>
                <a:cs typeface="+mn-lt"/>
                <a:hlinkClick r:id="rId17"/>
              </a:rPr>
              <a:t>https://www.nationalcrimeagency.gov.uk/what-we-do/crime-threats/fraud-and-economic-crime</a:t>
            </a:r>
            <a:r>
              <a:rPr lang="en-GB" sz="1200">
                <a:ea typeface="+mn-lt"/>
                <a:cs typeface="+mn-lt"/>
              </a:rPr>
              <a:t> Accessed on 18/05/2026</a:t>
            </a:r>
            <a:endParaRPr lang="en-GB" sz="1200" dirty="0"/>
          </a:p>
          <a:p>
            <a:r>
              <a:rPr lang="en-GB" sz="1200"/>
              <a:t>Office for national statistics, (2025), Available at: </a:t>
            </a:r>
            <a:r>
              <a:rPr lang="en-GB" sz="1200" dirty="0">
                <a:ea typeface="+mn-lt"/>
                <a:cs typeface="+mn-lt"/>
                <a:hlinkClick r:id="rId18"/>
              </a:rPr>
              <a:t>https://www.ons.gov.uk/peoplepopulationandcommunity/crimeandjustice/articles/perceptionandexperienceofpoliceandcriminaljusticesystemenglandandwales/yearendingmarch2025</a:t>
            </a:r>
            <a:r>
              <a:rPr lang="en-GB" sz="1200" dirty="0"/>
              <a:t>  </a:t>
            </a:r>
            <a:r>
              <a:rPr lang="en-GB" sz="1200"/>
              <a:t>Accessed on 18/05/2026</a:t>
            </a:r>
            <a:endParaRPr lang="en-GB" sz="1200" dirty="0"/>
          </a:p>
          <a:p>
            <a:r>
              <a:rPr lang="en-GB" sz="1200"/>
              <a:t>West devon borough council, (2026), Available at: </a:t>
            </a:r>
            <a:r>
              <a:rPr lang="en-GB" sz="1200" dirty="0">
                <a:ea typeface="+mn-lt"/>
                <a:cs typeface="+mn-lt"/>
                <a:hlinkClick r:id="rId19"/>
              </a:rPr>
              <a:t>https://www.westdevon.gov.uk/anti-fraud-corruption-and-bribery-policy-and-strategy/definition-fraud-corruption-and-bribery-0</a:t>
            </a:r>
            <a:r>
              <a:rPr lang="en-GB" sz="1200" dirty="0">
                <a:ea typeface="+mn-lt"/>
                <a:cs typeface="+mn-lt"/>
              </a:rPr>
              <a:t> </a:t>
            </a:r>
            <a:r>
              <a:rPr lang="en-GB" sz="1200">
                <a:ea typeface="+mn-lt"/>
                <a:cs typeface="+mn-lt"/>
              </a:rPr>
              <a:t>Accessed on 18/05/2026</a:t>
            </a:r>
            <a:endParaRPr lang="en-GB" sz="1200" dirty="0"/>
          </a:p>
          <a:p>
            <a:r>
              <a:rPr lang="en-GB" sz="1200"/>
              <a:t>UK parliament, (2025), Available at: </a:t>
            </a:r>
            <a:r>
              <a:rPr lang="en-GB" sz="1200" dirty="0">
                <a:ea typeface="+mn-lt"/>
                <a:cs typeface="+mn-lt"/>
                <a:hlinkClick r:id="rId20"/>
              </a:rPr>
              <a:t>https://publications.parliament.uk/pa/cm5901/cmselect/cmhaff/381/report.html</a:t>
            </a:r>
            <a:r>
              <a:rPr lang="en-GB" sz="1200" dirty="0">
                <a:ea typeface="+mn-lt"/>
                <a:cs typeface="+mn-lt"/>
              </a:rPr>
              <a:t> </a:t>
            </a:r>
            <a:r>
              <a:rPr lang="en-GB" sz="1200"/>
              <a:t> Accessed on 18/05/2026</a:t>
            </a:r>
            <a:endParaRPr lang="en-GB" sz="1200" dirty="0"/>
          </a:p>
          <a:p>
            <a:r>
              <a:rPr lang="en-GB" sz="1200"/>
              <a:t>Unseen, (2021), Available at:</a:t>
            </a:r>
            <a:r>
              <a:rPr lang="en-GB" sz="1200" dirty="0">
                <a:ea typeface="+mn-lt"/>
                <a:cs typeface="+mn-lt"/>
              </a:rPr>
              <a:t> </a:t>
            </a:r>
            <a:r>
              <a:rPr lang="en-GB" sz="1200" dirty="0">
                <a:ea typeface="+mn-lt"/>
                <a:cs typeface="+mn-lt"/>
                <a:hlinkClick r:id="rId21"/>
              </a:rPr>
              <a:t>https://www.unseenuk.org/about-modern-slavery/spot-the-signs/</a:t>
            </a:r>
            <a:r>
              <a:rPr lang="en-GB" sz="1200" dirty="0">
                <a:ea typeface="+mn-lt"/>
                <a:cs typeface="+mn-lt"/>
              </a:rPr>
              <a:t> </a:t>
            </a:r>
            <a:r>
              <a:rPr lang="en-GB" sz="1200"/>
              <a:t> Accessed on 18/05/2026</a:t>
            </a:r>
            <a:endParaRPr lang="en-GB" sz="1200" dirty="0"/>
          </a:p>
          <a:p>
            <a:r>
              <a:rPr lang="en-GB" sz="1200"/>
              <a:t>Victim support, (2026), 'What is domestic abuse?', Available at: </a:t>
            </a:r>
            <a:r>
              <a:rPr lang="en-GB" sz="1200" dirty="0">
                <a:ea typeface="+mn-lt"/>
                <a:cs typeface="+mn-lt"/>
                <a:hlinkClick r:id="rId22"/>
              </a:rPr>
              <a:t>https://www.victimsupport.org.uk/crime-info/types-crime/domestic-abuse/#:~:text=What%20is%20domestic%20abuse%3F,regardless%20of%20gender%20or%20sexuality</a:t>
            </a:r>
            <a:r>
              <a:rPr lang="en-GB" sz="1200">
                <a:ea typeface="+mn-lt"/>
                <a:cs typeface="+mn-lt"/>
              </a:rPr>
              <a:t>. Accessed on 18/05/2026</a:t>
            </a:r>
          </a:p>
          <a:p>
            <a:r>
              <a:rPr lang="en-GB" sz="1200" dirty="0">
                <a:ea typeface="+mn-lt"/>
                <a:cs typeface="+mn-lt"/>
              </a:rPr>
              <a:t>Bove, V, </a:t>
            </a:r>
            <a:r>
              <a:rPr lang="en-GB" sz="1200" dirty="0" err="1">
                <a:ea typeface="+mn-lt"/>
                <a:cs typeface="+mn-lt"/>
              </a:rPr>
              <a:t>Efthyvoulou</a:t>
            </a:r>
            <a:r>
              <a:rPr lang="en-GB" sz="1200" dirty="0">
                <a:ea typeface="+mn-lt"/>
                <a:cs typeface="+mn-lt"/>
              </a:rPr>
              <a:t>, G and Pickard, H, (2023), Available at </a:t>
            </a:r>
            <a:r>
              <a:rPr lang="en-GB" sz="1200" dirty="0">
                <a:ea typeface="+mn-lt"/>
                <a:cs typeface="+mn-lt"/>
                <a:hlinkClick r:id="rId23"/>
              </a:rPr>
              <a:t>https://www.wider.unu.edu/publication/prolonged-effects-terrorism</a:t>
            </a:r>
            <a:r>
              <a:rPr lang="en-GB" sz="1200" dirty="0">
                <a:ea typeface="+mn-lt"/>
                <a:cs typeface="+mn-lt"/>
              </a:rPr>
              <a:t> Accessed on 18/05/2026</a:t>
            </a:r>
          </a:p>
          <a:p>
            <a:r>
              <a:rPr lang="en-GB" sz="1200">
                <a:ea typeface="+mn-lt"/>
                <a:cs typeface="+mn-lt"/>
              </a:rPr>
              <a:t>YouGov, (2026), Available at: </a:t>
            </a:r>
            <a:r>
              <a:rPr lang="en-GB" sz="1200" dirty="0">
                <a:ea typeface="+mn-lt"/>
                <a:cs typeface="+mn-lt"/>
                <a:hlinkClick r:id="rId24"/>
              </a:rPr>
              <a:t>https://yougov.com/en-gb/articles/54367-attitudes-to-policing-and-the-wider-law-and-order-system</a:t>
            </a:r>
            <a:r>
              <a:rPr lang="en-GB" sz="1200">
                <a:ea typeface="+mn-lt"/>
                <a:cs typeface="+mn-lt"/>
              </a:rPr>
              <a:t>  Accessed on 18/05/2026</a:t>
            </a:r>
            <a:endParaRPr lang="en-GB" sz="1200" dirty="0">
              <a:ea typeface="+mn-lt"/>
              <a:cs typeface="+mn-lt"/>
            </a:endParaRPr>
          </a:p>
        </p:txBody>
      </p:sp>
    </p:spTree>
    <p:extLst>
      <p:ext uri="{BB962C8B-B14F-4D97-AF65-F5344CB8AC3E}">
        <p14:creationId xmlns:p14="http://schemas.microsoft.com/office/powerpoint/2010/main" val="1240762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5CBAC-2936-BA25-8E4C-D223FE6ED44C}"/>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Thank you for listening</a:t>
            </a:r>
          </a:p>
        </p:txBody>
      </p:sp>
      <p:grpSp>
        <p:nvGrpSpPr>
          <p:cNvPr id="23" name="Group 22">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7" name="Freeform: Shape 16">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 name="Graphic 23" descr="Smiling Face with No Fill">
            <a:extLst>
              <a:ext uri="{FF2B5EF4-FFF2-40B4-BE49-F238E27FC236}">
                <a16:creationId xmlns:a16="http://schemas.microsoft.com/office/drawing/2014/main" id="{FAA99C95-9187-0CD8-1127-164485D060D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829721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Analyse the impact that serious and organised crime has upon the public's perception of community safety and consider policing responses used to combat this type of offending  </vt:lpstr>
      <vt:lpstr>Establishing Serious and organised crime</vt:lpstr>
      <vt:lpstr>Quick definitions</vt:lpstr>
      <vt:lpstr>PowerPoint Presentation</vt:lpstr>
      <vt:lpstr>Effects of Serious and organised crime on People and local communities</vt:lpstr>
      <vt:lpstr>PowerPoint Presentation</vt:lpstr>
      <vt:lpstr>The rising of terror</vt:lpstr>
      <vt:lpstr>Why Terrorism is so relevant today</vt:lpstr>
      <vt:lpstr>PowerPoint Presentation</vt:lpstr>
      <vt:lpstr>Southport stabbing</vt:lpstr>
      <vt:lpstr>Do the public trust the police?</vt:lpstr>
      <vt:lpstr>What are the police doing to combat rising terror threats</vt:lpstr>
      <vt:lpstr>PowerPoint Presentation</vt:lpstr>
      <vt:lpstr>Conclusion</vt:lpstr>
      <vt:lpstr>References                                                23</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697</cp:revision>
  <dcterms:created xsi:type="dcterms:W3CDTF">2026-05-18T16:55:48Z</dcterms:created>
  <dcterms:modified xsi:type="dcterms:W3CDTF">2026-05-19T05:55:33Z</dcterms:modified>
</cp:coreProperties>
</file>