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Override3.xml" ContentType="application/vnd.openxmlformats-officedocument.themeOverride+xml"/>
  <Override PartName="/ppt/theme/themeOverride4.xml" ContentType="application/vnd.openxmlformats-officedocument.themeOverride+xml"/>
  <Override PartName="/ppt/theme/themeOverride5.xml" ContentType="application/vnd.openxmlformats-officedocument.themeOverride+xml"/>
  <Override PartName="/ppt/theme/themeOverride6.xml" ContentType="application/vnd.openxmlformats-officedocument.themeOverride+xml"/>
  <Override PartName="/ppt/theme/themeOverride7.xml" ContentType="application/vnd.openxmlformats-officedocument.themeOverride+xml"/>
  <Override PartName="/ppt/theme/themeOverride8.xml" ContentType="application/vnd.openxmlformats-officedocument.themeOverride+xml"/>
  <Override PartName="/ppt/theme/themeOverride9.xml" ContentType="application/vnd.openxmlformats-officedocument.themeOverride+xml"/>
  <Override PartName="/ppt/theme/themeOverride10.xml" ContentType="application/vnd.openxmlformats-officedocument.themeOverride+xml"/>
  <Override PartName="/ppt/theme/themeOverride11.xml" ContentType="application/vnd.openxmlformats-officedocument.themeOverride+xml"/>
  <Override PartName="/ppt/theme/themeOverride12.xml" ContentType="application/vnd.openxmlformats-officedocument.themeOverride+xml"/>
  <Override PartName="/ppt/theme/themeOverride13.xml" ContentType="application/vnd.openxmlformats-officedocument.themeOverride+xml"/>
  <Override PartName="/ppt/theme/themeOverride14.xml" ContentType="application/vnd.openxmlformats-officedocument.themeOverride+xml"/>
  <Override PartName="/ppt/theme/themeOverride15.xml" ContentType="application/vnd.openxmlformats-officedocument.themeOverride+xml"/>
  <Override PartName="/ppt/theme/themeOverride16.xml" ContentType="application/vnd.openxmlformats-officedocument.themeOverride+xml"/>
  <Override PartName="/ppt/theme/themeOverride17.xml" ContentType="application/vnd.openxmlformats-officedocument.themeOverride+xml"/>
  <Override PartName="/ppt/theme/themeOverride18.xml" ContentType="application/vnd.openxmlformats-officedocument.themeOverride+xml"/>
  <Override PartName="/ppt/theme/themeOverride19.xml" ContentType="application/vnd.openxmlformats-officedocument.themeOverride+xml"/>
  <Override PartName="/ppt/theme/themeOverride20.xml" ContentType="application/vnd.openxmlformats-officedocument.themeOverride+xml"/>
  <Override PartName="/ppt/theme/themeOverride21.xml" ContentType="application/vnd.openxmlformats-officedocument.themeOverride+xml"/>
  <Override PartName="/ppt/theme/themeOverride22.xml" ContentType="application/vnd.openxmlformats-officedocument.themeOverride+xml"/>
  <Override PartName="/ppt/theme/themeOverride23.xml" ContentType="application/vnd.openxmlformats-officedocument.themeOverride+xml"/>
  <Override PartName="/ppt/theme/themeOverride24.xml" ContentType="application/vnd.openxmlformats-officedocument.themeOverride+xml"/>
  <Override PartName="/ppt/theme/themeOverride25.xml" ContentType="application/vnd.openxmlformats-officedocument.themeOverride+xml"/>
  <Override PartName="/ppt/theme/themeOverride26.xml" ContentType="application/vnd.openxmlformats-officedocument.themeOverride+xml"/>
  <Override PartName="/ppt/theme/themeOverride27.xml" ContentType="application/vnd.openxmlformats-officedocument.themeOverride+xml"/>
  <Override PartName="/ppt/theme/themeOverride28.xml" ContentType="application/vnd.openxmlformats-officedocument.themeOverride+xml"/>
  <Override PartName="/ppt/theme/themeOverride29.xml" ContentType="application/vnd.openxmlformats-officedocument.themeOverride+xml"/>
  <Override PartName="/ppt/notesSlides/notesSlide1.xml" ContentType="application/vnd.openxmlformats-officedocument.presentationml.notesSlide+xml"/>
  <Override PartName="/ppt/theme/themeOverride30.xml" ContentType="application/vnd.openxmlformats-officedocument.themeOverride+xml"/>
  <Override PartName="/ppt/theme/themeOverride31.xml" ContentType="application/vnd.openxmlformats-officedocument.themeOverride+xml"/>
  <Override PartName="/ppt/theme/themeOverride3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>
  <p:sldMasterIdLst>
    <p:sldMasterId id="2147483648" r:id="rId1"/>
  </p:sldMasterIdLst>
  <p:notesMasterIdLst>
    <p:notesMasterId r:id="rId34"/>
  </p:notesMasterIdLst>
  <p:handoutMasterIdLst>
    <p:handoutMasterId r:id="rId35"/>
  </p:handoutMasterIdLst>
  <p:sldIdLst>
    <p:sldId id="414" r:id="rId2"/>
    <p:sldId id="388" r:id="rId3"/>
    <p:sldId id="346" r:id="rId4"/>
    <p:sldId id="291" r:id="rId5"/>
    <p:sldId id="347" r:id="rId6"/>
    <p:sldId id="348" r:id="rId7"/>
    <p:sldId id="332" r:id="rId8"/>
    <p:sldId id="349" r:id="rId9"/>
    <p:sldId id="350" r:id="rId10"/>
    <p:sldId id="351" r:id="rId11"/>
    <p:sldId id="352" r:id="rId12"/>
    <p:sldId id="393" r:id="rId13"/>
    <p:sldId id="353" r:id="rId14"/>
    <p:sldId id="333" r:id="rId15"/>
    <p:sldId id="360" r:id="rId16"/>
    <p:sldId id="361" r:id="rId17"/>
    <p:sldId id="366" r:id="rId18"/>
    <p:sldId id="367" r:id="rId19"/>
    <p:sldId id="362" r:id="rId20"/>
    <p:sldId id="368" r:id="rId21"/>
    <p:sldId id="297" r:id="rId22"/>
    <p:sldId id="296" r:id="rId23"/>
    <p:sldId id="369" r:id="rId24"/>
    <p:sldId id="415" r:id="rId25"/>
    <p:sldId id="370" r:id="rId26"/>
    <p:sldId id="371" r:id="rId27"/>
    <p:sldId id="384" r:id="rId28"/>
    <p:sldId id="385" r:id="rId29"/>
    <p:sldId id="373" r:id="rId30"/>
    <p:sldId id="372" r:id="rId31"/>
    <p:sldId id="375" r:id="rId32"/>
    <p:sldId id="448" r:id="rId33"/>
  </p:sldIdLst>
  <p:sldSz cx="12190413" cy="6859588"/>
  <p:notesSz cx="9144000" cy="6858000"/>
  <p:defaultTextStyle>
    <a:defPPr>
      <a:defRPr lang="zh-CN"/>
    </a:defPPr>
    <a:lvl1pPr marL="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1348" autoAdjust="0"/>
    <p:restoredTop sz="86846" autoAdjust="0"/>
  </p:normalViewPr>
  <p:slideViewPr>
    <p:cSldViewPr>
      <p:cViewPr varScale="1">
        <p:scale>
          <a:sx n="99" d="100"/>
          <a:sy n="99" d="100"/>
        </p:scale>
        <p:origin x="184" y="25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252" y="5981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B915022-A997-4DF3-8499-075E49A52474}" type="datetimeFigureOut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DF80B7-87AD-4D22-82DF-3074D172CFF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731B-CE8C-46D1-AE18-5115C7560FE6}" type="datetimeFigureOut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287588" y="514350"/>
            <a:ext cx="4568825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63FA80-F00C-4A7E-884D-8773B4EA9B65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3321321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1pPr>
    <a:lvl2pPr marL="609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2pPr>
    <a:lvl3pPr marL="1219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3pPr>
    <a:lvl4pPr marL="1828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4pPr>
    <a:lvl5pPr marL="24384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5pPr>
    <a:lvl6pPr marL="30480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76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72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6800" algn="l" defTabSz="1219200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影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7575742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283" y="2130919"/>
            <a:ext cx="10361851" cy="1470366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564" y="3887100"/>
            <a:ext cx="8533289" cy="175300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A009EC-57E2-404F-85A6-5BD9FEAB1787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91EB6F-1D34-AB4D-AA80-22D269F95281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2961" y="4407922"/>
            <a:ext cx="10361851" cy="1362390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2961" y="2907388"/>
            <a:ext cx="10361851" cy="1500534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8C24D9-D21A-7C40-A680-405A948FFC92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0952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96793" y="1600574"/>
            <a:ext cx="5384099" cy="4527011"/>
          </a:xfrm>
        </p:spPr>
        <p:txBody>
          <a:bodyPr/>
          <a:lstStyle>
            <a:lvl1pPr>
              <a:defRPr sz="3700"/>
            </a:lvl1pPr>
            <a:lvl2pPr>
              <a:defRPr sz="32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51F7683-F025-B44E-AE06-E33914094DCF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535471"/>
            <a:ext cx="5386216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521" y="2175380"/>
            <a:ext cx="5386216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562" y="1535471"/>
            <a:ext cx="5388332" cy="639911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700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00" b="1"/>
            </a:lvl4pPr>
            <a:lvl5pPr marL="2438400" indent="0">
              <a:buNone/>
              <a:defRPr sz="2100" b="1"/>
            </a:lvl5pPr>
            <a:lvl6pPr marL="3048000" indent="0">
              <a:buNone/>
              <a:defRPr sz="2100" b="1"/>
            </a:lvl6pPr>
            <a:lvl7pPr marL="3657600" indent="0">
              <a:buNone/>
              <a:defRPr sz="2100" b="1"/>
            </a:lvl7pPr>
            <a:lvl8pPr marL="4267200" indent="0">
              <a:buNone/>
              <a:defRPr sz="2100" b="1"/>
            </a:lvl8pPr>
            <a:lvl9pPr marL="4876800" indent="0">
              <a:buNone/>
              <a:defRPr sz="21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562" y="2175380"/>
            <a:ext cx="5388332" cy="3952203"/>
          </a:xfrm>
        </p:spPr>
        <p:txBody>
          <a:bodyPr/>
          <a:lstStyle>
            <a:lvl1pPr>
              <a:defRPr sz="32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CD85D-A002-D84D-8524-D85E87E005ED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BAC96D-1B80-A24D-973F-DCD017EFAAA7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FDB423-F4EB-1244-AC62-4B4A08009BC0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523" y="273114"/>
            <a:ext cx="4010562" cy="116232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6113" y="273114"/>
            <a:ext cx="6814779" cy="585446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2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523" y="1435436"/>
            <a:ext cx="4010562" cy="46921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DA494E-93C7-DF40-A7EF-8902FB8B9286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406" y="4801712"/>
            <a:ext cx="7314248" cy="566870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406" y="612918"/>
            <a:ext cx="7314248" cy="4115753"/>
          </a:xfrm>
        </p:spPr>
        <p:txBody>
          <a:bodyPr/>
          <a:lstStyle>
            <a:lvl1pPr marL="0" indent="0">
              <a:buNone/>
              <a:defRPr sz="4300"/>
            </a:lvl1pPr>
            <a:lvl2pPr marL="609600" indent="0">
              <a:buNone/>
              <a:defRPr sz="3700"/>
            </a:lvl2pPr>
            <a:lvl3pPr marL="1219200" indent="0">
              <a:buNone/>
              <a:defRPr sz="3200"/>
            </a:lvl3pPr>
            <a:lvl4pPr marL="1828800" indent="0">
              <a:buNone/>
              <a:defRPr sz="2700"/>
            </a:lvl4pPr>
            <a:lvl5pPr marL="2438400" indent="0">
              <a:buNone/>
              <a:defRPr sz="2700"/>
            </a:lvl5pPr>
            <a:lvl6pPr marL="3048000" indent="0">
              <a:buNone/>
              <a:defRPr sz="2700"/>
            </a:lvl6pPr>
            <a:lvl7pPr marL="3657600" indent="0">
              <a:buNone/>
              <a:defRPr sz="2700"/>
            </a:lvl7pPr>
            <a:lvl8pPr marL="4267200" indent="0">
              <a:buNone/>
              <a:defRPr sz="2700"/>
            </a:lvl8pPr>
            <a:lvl9pPr marL="4876800" indent="0">
              <a:buNone/>
              <a:defRPr sz="27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406" y="5368583"/>
            <a:ext cx="7314248" cy="805049"/>
          </a:xfrm>
        </p:spPr>
        <p:txBody>
          <a:bodyPr/>
          <a:lstStyle>
            <a:lvl1pPr marL="0" indent="0">
              <a:buNone/>
              <a:defRPr sz="1900"/>
            </a:lvl1pPr>
            <a:lvl2pPr marL="609600" indent="0">
              <a:buNone/>
              <a:defRPr sz="1600"/>
            </a:lvl2pPr>
            <a:lvl3pPr marL="1219200" indent="0">
              <a:buNone/>
              <a:defRPr sz="1300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171EA-63BC-D448-8BB3-CC8128F1A6E9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8" name="Slide Number Placeholder 5"/>
          <p:cNvSpPr txBox="1"/>
          <p:nvPr/>
        </p:nvSpPr>
        <p:spPr>
          <a:xfrm>
            <a:off x="-62129" y="6238108"/>
            <a:ext cx="779665" cy="621483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>
              <a:defRPr sz="2800">
                <a:solidFill>
                  <a:schemeClr val="tx1"/>
                </a:solidFill>
              </a:defRPr>
            </a:lvl1pPr>
          </a:lstStyle>
          <a:p>
            <a:pPr marL="0" marR="0" lvl="0" indent="0" algn="r" defTabSz="1219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US" altLang="zh-TW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04C8EF-C26B-584E-9CEF-AD13F86556E4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838049" y="274702"/>
            <a:ext cx="2742843" cy="585288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09523" y="274702"/>
            <a:ext cx="8025355" cy="585288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EA9FA-7BEF-1148-A3D2-9F0C72892EB9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609521" y="274702"/>
            <a:ext cx="10971372" cy="1143265"/>
          </a:xfrm>
          <a:prstGeom prst="rect">
            <a:avLst/>
          </a:prstGeom>
        </p:spPr>
        <p:txBody>
          <a:bodyPr vert="horz" lIns="121917" tIns="60958" rIns="121917" bIns="60958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521" y="1600574"/>
            <a:ext cx="10971372" cy="4527011"/>
          </a:xfrm>
          <a:prstGeom prst="rect">
            <a:avLst/>
          </a:prstGeom>
        </p:spPr>
        <p:txBody>
          <a:bodyPr vert="horz" lIns="121917" tIns="60958" rIns="121917" bIns="60958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09521" y="6357822"/>
            <a:ext cx="2844430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EA20B-5F01-614A-AE90-09D6BDF5EBFA}" type="datetime1">
              <a:rPr lang="zh-CN" altLang="en-US" smtClean="0"/>
              <a:t>2026/10/21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165060" y="6357822"/>
            <a:ext cx="3860297" cy="365210"/>
          </a:xfrm>
          <a:prstGeom prst="rect">
            <a:avLst/>
          </a:prstGeom>
        </p:spPr>
        <p:txBody>
          <a:bodyPr vert="horz" lIns="121917" tIns="60958" rIns="121917" bIns="60958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5"/>
          <p:cNvSpPr txBox="1"/>
          <p:nvPr/>
        </p:nvSpPr>
        <p:spPr>
          <a:xfrm>
            <a:off x="2" y="6230646"/>
            <a:ext cx="792089" cy="628942"/>
          </a:xfrm>
          <a:prstGeom prst="rect">
            <a:avLst/>
          </a:prstGeom>
        </p:spPr>
        <p:txBody>
          <a:bodyPr/>
          <a:lstStyle>
            <a:defPPr>
              <a:defRPr lang="zh-CN"/>
            </a:defPPr>
            <a:lvl1pPr marL="0" algn="l" defTabSz="1219200" rtl="0" eaLnBrk="1" latinLnBrk="0" hangingPunct="1"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09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19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4384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0480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6576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2672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876800" algn="l" defTabSz="1219200" rtl="0" eaLnBrk="1" latinLnBrk="0" hangingPunct="1"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7183A52F-D388-438E-A748-ED6C72307AC6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1219200" rtl="0" eaLnBrk="1" latinLnBrk="0" hangingPunct="1">
        <a:spcBef>
          <a:spcPct val="0"/>
        </a:spcBef>
        <a:buNone/>
        <a:defRPr sz="59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19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5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29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0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hemeOverride" Target="../theme/themeOverride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>
            <a:extLst>
              <a:ext uri="{FF2B5EF4-FFF2-40B4-BE49-F238E27FC236}">
                <a16:creationId xmlns:a16="http://schemas.microsoft.com/office/drawing/2014/main" id="{EBE57F4F-94DF-18D8-B17E-FFE9091AF0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4317" b="91367" l="9462" r="89462">
                        <a14:foregroundMark x1="17419" y1="50839" x2="17204" y2="51559"/>
                        <a14:foregroundMark x1="85161" y1="48921" x2="86237" y2="49400"/>
                        <a14:foregroundMark x1="74624" y1="22542" x2="75699" y2="22542"/>
                        <a14:foregroundMark x1="70753" y1="20863" x2="70538" y2="21343"/>
                        <a14:foregroundMark x1="68602" y1="18705" x2="68602" y2="18705"/>
                        <a14:foregroundMark x1="69462" y1="12230" x2="69892" y2="12230"/>
                        <a14:foregroundMark x1="74839" y1="16787" x2="74839" y2="17506"/>
                        <a14:foregroundMark x1="55054" y1="10791" x2="56129" y2="11271"/>
                        <a14:foregroundMark x1="49677" y1="11271" x2="50108" y2="11751"/>
                        <a14:foregroundMark x1="55914" y1="5995" x2="56559" y2="6715"/>
                        <a14:foregroundMark x1="59355" y1="6235" x2="59355" y2="6235"/>
                        <a14:foregroundMark x1="62151" y1="7434" x2="62151" y2="7434"/>
                        <a14:foregroundMark x1="52043" y1="4556" x2="52043" y2="4556"/>
                        <a14:foregroundMark x1="44301" y1="6235" x2="44516" y2="6235"/>
                        <a14:foregroundMark x1="46667" y1="14388" x2="46667" y2="14868"/>
                        <a14:foregroundMark x1="42581" y1="15588" x2="42581" y2="15588"/>
                        <a14:foregroundMark x1="35699" y1="13429" x2="35269" y2="13189"/>
                        <a14:foregroundMark x1="39785" y1="15348" x2="39785" y2="15348"/>
                        <a14:foregroundMark x1="39785" y1="15348" x2="39785" y2="15348"/>
                        <a14:foregroundMark x1="33978" y1="15827" x2="33978" y2="15827"/>
                        <a14:foregroundMark x1="33978" y1="15827" x2="33978" y2="15827"/>
                        <a14:foregroundMark x1="34409" y1="17266" x2="34409" y2="17266"/>
                        <a14:foregroundMark x1="38710" y1="10791" x2="38710" y2="10791"/>
                        <a14:foregroundMark x1="35699" y1="7914" x2="35699" y2="7914"/>
                        <a14:foregroundMark x1="31183" y1="9353" x2="31183" y2="9353"/>
                        <a14:foregroundMark x1="23011" y1="72902" x2="23011" y2="73141"/>
                        <a14:foregroundMark x1="47097" y1="91127" x2="47527" y2="91367"/>
                        <a14:foregroundMark x1="69892" y1="74580" x2="71613" y2="75060"/>
                        <a14:foregroundMark x1="17849" y1="43165" x2="17849" y2="43165"/>
                        <a14:foregroundMark x1="10323" y1="39089" x2="10323" y2="39089"/>
                        <a14:foregroundMark x1="15699" y1="43645" x2="15699" y2="43645"/>
                        <a14:foregroundMark x1="14409" y1="43645" x2="14409" y2="43645"/>
                        <a14:foregroundMark x1="16559" y1="33813" x2="16559" y2="33813"/>
                        <a14:foregroundMark x1="24086" y1="21343" x2="24086" y2="21343"/>
                        <a14:foregroundMark x1="80860" y1="29496" x2="80860" y2="29496"/>
                        <a14:foregroundMark x1="82151" y1="38129" x2="82151" y2="38129"/>
                        <a14:foregroundMark x1="83011" y1="27098" x2="83011" y2="27098"/>
                        <a14:foregroundMark x1="83226" y1="28537" x2="83226" y2="28537"/>
                        <a14:foregroundMark x1="83871" y1="29496" x2="83871" y2="29496"/>
                        <a14:foregroundMark x1="80000" y1="25659" x2="80000" y2="25659"/>
                        <a14:foregroundMark x1="80430" y1="24460" x2="80430" y2="24460"/>
                        <a14:foregroundMark x1="80645" y1="23741" x2="80645" y2="23741"/>
                        <a14:foregroundMark x1="81075" y1="27338" x2="81075" y2="27338"/>
                        <a14:foregroundMark x1="70323" y1="27578" x2="70323" y2="27578"/>
                        <a14:foregroundMark x1="24301" y1="12710" x2="24301" y2="12710"/>
                        <a14:foregroundMark x1="12258" y1="34772" x2="12258" y2="34772"/>
                        <a14:foregroundMark x1="38710" y1="5995" x2="38710" y2="5995"/>
                        <a14:foregroundMark x1="36344" y1="10072" x2="36344" y2="10072"/>
                        <a14:foregroundMark x1="34194" y1="9353" x2="34194" y2="9353"/>
                        <a14:foregroundMark x1="9462" y1="52758" x2="9462" y2="52758"/>
                        <a14:backgroundMark x1="84731" y1="53717" x2="84731" y2="53717"/>
                        <a14:backgroundMark x1="83441" y1="48921" x2="83441" y2="48921"/>
                      </a14:backgroundRemoval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024659" y="-26590"/>
            <a:ext cx="4302795" cy="6912768"/>
          </a:xfrm>
          <a:prstGeom prst="rect">
            <a:avLst/>
          </a:prstGeom>
          <a:effectLst>
            <a:glow rad="12700">
              <a:schemeClr val="bg1"/>
            </a:glow>
          </a:effectLst>
        </p:spPr>
      </p:pic>
      <p:sp>
        <p:nvSpPr>
          <p:cNvPr id="5" name="文字方塊 4">
            <a:extLst>
              <a:ext uri="{FF2B5EF4-FFF2-40B4-BE49-F238E27FC236}">
                <a16:creationId xmlns:a16="http://schemas.microsoft.com/office/drawing/2014/main" id="{F270EA95-B68F-02E7-19DC-FCC25AF3B40D}"/>
              </a:ext>
            </a:extLst>
          </p:cNvPr>
          <p:cNvSpPr txBox="1"/>
          <p:nvPr/>
        </p:nvSpPr>
        <p:spPr>
          <a:xfrm>
            <a:off x="5725874" y="1485578"/>
            <a:ext cx="738664" cy="3456384"/>
          </a:xfrm>
          <a:prstGeom prst="rect">
            <a:avLst/>
          </a:prstGeom>
          <a:noFill/>
          <a:effectLst>
            <a:glow>
              <a:schemeClr val="bg1"/>
            </a:glow>
          </a:effectLst>
        </p:spPr>
        <p:txBody>
          <a:bodyPr vert="eaVert" wrap="square" rtlCol="0">
            <a:spAutoFit/>
          </a:bodyPr>
          <a:lstStyle/>
          <a:p>
            <a:r>
              <a:rPr lang="zh-TW" altLang="en-US" sz="3600" b="1" dirty="0">
                <a:solidFill>
                  <a:schemeClr val="bg1"/>
                </a:solidFill>
              </a:rPr>
              <a:t>佛說</a:t>
            </a:r>
            <a:r>
              <a:rPr lang="zh-CN" altLang="en-US" sz="3600" b="1" dirty="0">
                <a:solidFill>
                  <a:schemeClr val="bg1"/>
                </a:solidFill>
              </a:rPr>
              <a:t>十善業道</a:t>
            </a:r>
            <a:r>
              <a:rPr lang="zh-TW" altLang="en-US" sz="3600" b="1" dirty="0">
                <a:solidFill>
                  <a:schemeClr val="bg1"/>
                </a:solidFill>
              </a:rPr>
              <a:t>經</a:t>
            </a:r>
          </a:p>
        </p:txBody>
      </p:sp>
    </p:spTree>
    <p:extLst>
      <p:ext uri="{BB962C8B-B14F-4D97-AF65-F5344CB8AC3E}">
        <p14:creationId xmlns:p14="http://schemas.microsoft.com/office/powerpoint/2010/main" val="282415986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E80E2033-BFD5-2909-23FF-E819FBCC81E8}"/>
              </a:ext>
            </a:extLst>
          </p:cNvPr>
          <p:cNvSpPr txBox="1"/>
          <p:nvPr/>
        </p:nvSpPr>
        <p:spPr>
          <a:xfrm>
            <a:off x="10092228" y="640809"/>
            <a:ext cx="2123658" cy="56062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/>
                </a:solidFill>
              </a:rPr>
              <a:t>第一心法，略有八種：一眼識、二耳識、三鼻識、四舌識、五身識、六意識、七末那識、八阿賴耶識。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2D59EAB-AFA8-6E9D-E2BA-1610324BD7F8}"/>
              </a:ext>
            </a:extLst>
          </p:cNvPr>
          <p:cNvSpPr txBox="1"/>
          <p:nvPr/>
        </p:nvSpPr>
        <p:spPr>
          <a:xfrm>
            <a:off x="3576040" y="261442"/>
            <a:ext cx="830997" cy="612068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800" b="1" dirty="0">
                <a:solidFill>
                  <a:srgbClr val="FFFF00"/>
                </a:solidFill>
              </a:rPr>
              <a:t>《</a:t>
            </a:r>
            <a:r>
              <a:rPr lang="zh-CN" altLang="en-US" sz="2800" b="1" dirty="0">
                <a:solidFill>
                  <a:srgbClr val="FFFF00"/>
                </a:solidFill>
              </a:rPr>
              <a:t>八識規矩頌</a:t>
            </a:r>
            <a:r>
              <a:rPr lang="en-US" altLang="zh-CN" sz="2800" b="1" dirty="0">
                <a:solidFill>
                  <a:srgbClr val="FFFF00"/>
                </a:solidFill>
              </a:rPr>
              <a:t>》</a:t>
            </a:r>
            <a:r>
              <a:rPr lang="zh-CN" altLang="en-US" sz="2800" b="1" dirty="0">
                <a:solidFill>
                  <a:srgbClr val="FFFF00"/>
                </a:solidFill>
              </a:rPr>
              <a:t>：「</a:t>
            </a:r>
            <a:r>
              <a:rPr lang="zh-TW" altLang="en-US" sz="2800" b="1" dirty="0">
                <a:solidFill>
                  <a:srgbClr val="FFFF00"/>
                </a:solidFill>
              </a:rPr>
              <a:t>五識同依淨色根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。</a:t>
            </a: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EDB490A0-F99C-356B-C6B7-0BE86BA5E03B}"/>
              </a:ext>
            </a:extLst>
          </p:cNvPr>
          <p:cNvSpPr txBox="1"/>
          <p:nvPr/>
        </p:nvSpPr>
        <p:spPr>
          <a:xfrm>
            <a:off x="1815337" y="477466"/>
            <a:ext cx="1723549" cy="56886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淨色根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又叫勝義根，乃五根的實體，依之有發識取境的作用，為四大種所成，今所謂之神經，彷彿似之。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4BED595B-0B9E-BBB0-8084-3605BF685800}"/>
              </a:ext>
            </a:extLst>
          </p:cNvPr>
          <p:cNvSpPr txBox="1"/>
          <p:nvPr/>
        </p:nvSpPr>
        <p:spPr>
          <a:xfrm>
            <a:off x="73211" y="477466"/>
            <a:ext cx="1723549" cy="56886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浮塵根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五根之外形，眼睛可以看到的，叫做浮塵根，因為它是虛浮之法。又叫</a:t>
            </a:r>
            <a:r>
              <a:rPr lang="zh-CN" altLang="en-US" sz="2800" b="1" dirty="0">
                <a:solidFill>
                  <a:srgbClr val="FFFF00"/>
                </a:solidFill>
              </a:rPr>
              <a:t>扶</a:t>
            </a:r>
            <a:r>
              <a:rPr lang="zh-TW" altLang="en-US" sz="2800" b="1" dirty="0">
                <a:solidFill>
                  <a:srgbClr val="FFFF00"/>
                </a:solidFill>
              </a:rPr>
              <a:t>根</a:t>
            </a:r>
            <a:r>
              <a:rPr lang="zh-CN" altLang="en-US" sz="2800" b="1" dirty="0">
                <a:solidFill>
                  <a:srgbClr val="FFFF00"/>
                </a:solidFill>
              </a:rPr>
              <a:t>塵</a:t>
            </a:r>
            <a:r>
              <a:rPr lang="zh-TW" altLang="en-US" sz="2800" b="1" dirty="0">
                <a:solidFill>
                  <a:srgbClr val="FFFF00"/>
                </a:solidFill>
              </a:rPr>
              <a:t>。</a:t>
            </a:r>
          </a:p>
        </p:txBody>
      </p:sp>
      <p:sp>
        <p:nvSpPr>
          <p:cNvPr id="10" name="右大括弧 9">
            <a:extLst>
              <a:ext uri="{FF2B5EF4-FFF2-40B4-BE49-F238E27FC236}">
                <a16:creationId xmlns:a16="http://schemas.microsoft.com/office/drawing/2014/main" id="{06226D41-914E-911E-6E2A-AE3025E2697F}"/>
              </a:ext>
            </a:extLst>
          </p:cNvPr>
          <p:cNvSpPr/>
          <p:nvPr/>
        </p:nvSpPr>
        <p:spPr>
          <a:xfrm rot="16200000">
            <a:off x="1720720" y="-1088708"/>
            <a:ext cx="180020" cy="2664296"/>
          </a:xfrm>
          <a:prstGeom prst="rightBrac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pic>
        <p:nvPicPr>
          <p:cNvPr id="12" name="圖片 11">
            <a:extLst>
              <a:ext uri="{FF2B5EF4-FFF2-40B4-BE49-F238E27FC236}">
                <a16:creationId xmlns:a16="http://schemas.microsoft.com/office/drawing/2014/main" id="{00257E6B-A8A3-B2D6-3FA5-329317564D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44191" y="117426"/>
            <a:ext cx="5539447" cy="6684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4095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5B733E3-2C95-A58A-FD35-5086CC47763E}"/>
              </a:ext>
            </a:extLst>
          </p:cNvPr>
          <p:cNvSpPr txBox="1"/>
          <p:nvPr/>
        </p:nvSpPr>
        <p:spPr>
          <a:xfrm>
            <a:off x="8293769" y="631905"/>
            <a:ext cx="2769989" cy="559577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「三藏法師」：</a:t>
            </a:r>
            <a:r>
              <a:rPr lang="zh-TW" altLang="en-US" sz="2800" b="1" dirty="0">
                <a:solidFill>
                  <a:srgbClr val="FFFF00"/>
                </a:solidFill>
              </a:rPr>
              <a:t>梵語 </a:t>
            </a:r>
            <a:r>
              <a:rPr lang="en-US" altLang="zh-TW" sz="2800" b="1" dirty="0" err="1">
                <a:solidFill>
                  <a:srgbClr val="FFFF00"/>
                </a:solidFill>
              </a:rPr>
              <a:t>tripitakacarya</a:t>
            </a:r>
            <a:r>
              <a:rPr lang="zh-TW" altLang="en-US" sz="2800" b="1" dirty="0">
                <a:solidFill>
                  <a:srgbClr val="FFFF00"/>
                </a:solidFill>
              </a:rPr>
              <a:t>。指精通經、律、論三藏之法師。主持翻譯經典的人必須要通達三藏，所以譯經的大德皆是三藏法師。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B2C6DB87-4A5E-D4BF-539E-6D034D2E5440}"/>
              </a:ext>
            </a:extLst>
          </p:cNvPr>
          <p:cNvSpPr txBox="1"/>
          <p:nvPr/>
        </p:nvSpPr>
        <p:spPr>
          <a:xfrm>
            <a:off x="532780" y="514852"/>
            <a:ext cx="4903907" cy="571283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「實叉難陀」：梵語：</a:t>
            </a:r>
            <a:r>
              <a:rPr lang="en-US" altLang="zh-CN" sz="2800" b="1" dirty="0" err="1">
                <a:solidFill>
                  <a:srgbClr val="FFFF00"/>
                </a:solidFill>
              </a:rPr>
              <a:t>Śikṣānanda</a:t>
            </a:r>
            <a:r>
              <a:rPr lang="zh-CN" altLang="en-US" sz="2800" b="1" dirty="0">
                <a:solidFill>
                  <a:srgbClr val="FFFF00"/>
                </a:solidFill>
              </a:rPr>
              <a:t>，華言學喜，</a:t>
            </a:r>
            <a:r>
              <a:rPr lang="en-US" altLang="zh-CN" sz="2800" b="1" dirty="0">
                <a:solidFill>
                  <a:srgbClr val="FFFF00"/>
                </a:solidFill>
              </a:rPr>
              <a:t>652</a:t>
            </a:r>
            <a:r>
              <a:rPr lang="zh-CN" altLang="en-US" sz="2800" b="1" dirty="0">
                <a:solidFill>
                  <a:srgbClr val="FFFF00"/>
                </a:solidFill>
              </a:rPr>
              <a:t>－</a:t>
            </a:r>
            <a:r>
              <a:rPr lang="en-US" altLang="zh-CN" sz="2800" b="1" dirty="0">
                <a:solidFill>
                  <a:srgbClr val="FFFF00"/>
                </a:solidFill>
              </a:rPr>
              <a:t>710</a:t>
            </a:r>
            <a:r>
              <a:rPr lang="zh-CN" altLang="en-US" sz="2800" b="1" dirty="0">
                <a:solidFill>
                  <a:srgbClr val="FFFF00"/>
                </a:solidFill>
              </a:rPr>
              <a:t>年。</a:t>
            </a:r>
            <a:r>
              <a:rPr lang="zh-TW" altLang="en-US" sz="2800" b="1" dirty="0">
                <a:solidFill>
                  <a:srgbClr val="FFFF00"/>
                </a:solidFill>
              </a:rPr>
              <a:t>於證聖元年（</a:t>
            </a:r>
            <a:r>
              <a:rPr lang="en-US" altLang="zh-TW" sz="2800" b="1" dirty="0">
                <a:solidFill>
                  <a:srgbClr val="FFFF00"/>
                </a:solidFill>
              </a:rPr>
              <a:t>695</a:t>
            </a:r>
            <a:r>
              <a:rPr lang="zh-TW" altLang="en-US" sz="2800" b="1" dirty="0">
                <a:solidFill>
                  <a:srgbClr val="FFFF00"/>
                </a:solidFill>
              </a:rPr>
              <a:t>）到達洛陽，與菩提流志、義淨等，重譯</a:t>
            </a: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華嚴</a:t>
            </a:r>
            <a:r>
              <a:rPr lang="zh-CN" altLang="en-US" sz="2800" b="1" dirty="0">
                <a:solidFill>
                  <a:srgbClr val="FFFF00"/>
                </a:solidFill>
              </a:rPr>
              <a:t>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TW" altLang="en-US" sz="2800" b="1" dirty="0">
                <a:solidFill>
                  <a:srgbClr val="FFFF00"/>
                </a:solidFill>
              </a:rPr>
              <a:t>，是即新譯華嚴經八十卷。又重譯</a:t>
            </a: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大乘入楞伽經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TW" altLang="en-US" sz="2800" b="1" dirty="0">
                <a:solidFill>
                  <a:srgbClr val="FFFF00"/>
                </a:solidFill>
              </a:rPr>
              <a:t>七卷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地藏菩薩本願經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TW" altLang="en-US" sz="2800" b="1" dirty="0">
                <a:solidFill>
                  <a:srgbClr val="FFFF00"/>
                </a:solidFill>
              </a:rPr>
              <a:t>亦為實叉難陀譯。據</a:t>
            </a: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開元錄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TW" altLang="en-US" sz="2800" b="1" dirty="0">
                <a:solidFill>
                  <a:srgbClr val="FFFF00"/>
                </a:solidFill>
              </a:rPr>
              <a:t>載，他譯的經共計十九部，一百零七卷。</a:t>
            </a: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D7495961-2CDB-0478-0313-93C58D9C66E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8244" y="631905"/>
            <a:ext cx="2409825" cy="3152775"/>
          </a:xfrm>
          <a:prstGeom prst="rect">
            <a:avLst/>
          </a:prstGeom>
        </p:spPr>
      </p:pic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7F154647-E6FC-83A3-3DC9-43BE2B85939D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435864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圖片 14" descr="一張含有 文字, 字型, 筆跡 的圖片&#10;&#10;AI 產生的內容可能不正確。">
            <a:extLst>
              <a:ext uri="{FF2B5EF4-FFF2-40B4-BE49-F238E27FC236}">
                <a16:creationId xmlns:a16="http://schemas.microsoft.com/office/drawing/2014/main" id="{16B3F5CF-FB68-7325-0AE1-256C841063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15086" y="209894"/>
            <a:ext cx="3460427" cy="6439799"/>
          </a:xfrm>
          <a:prstGeom prst="rect">
            <a:avLst/>
          </a:prstGeom>
        </p:spPr>
      </p:pic>
      <p:sp>
        <p:nvSpPr>
          <p:cNvPr id="3" name="文字方塊 2">
            <a:extLst>
              <a:ext uri="{FF2B5EF4-FFF2-40B4-BE49-F238E27FC236}">
                <a16:creationId xmlns:a16="http://schemas.microsoft.com/office/drawing/2014/main" id="{E694FBFD-219A-79F0-F899-C6BDE7A73363}"/>
              </a:ext>
            </a:extLst>
          </p:cNvPr>
          <p:cNvSpPr txBox="1"/>
          <p:nvPr/>
        </p:nvSpPr>
        <p:spPr>
          <a:xfrm>
            <a:off x="10232181" y="375420"/>
            <a:ext cx="615553" cy="1614214"/>
          </a:xfrm>
          <a:prstGeom prst="rect">
            <a:avLst/>
          </a:prstGeom>
          <a:noFill/>
          <a:ln w="25400"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</a:rPr>
              <a:t>經文講解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3B7FBE2F-8484-4A92-ACF3-AEFAE05E92EC}"/>
              </a:ext>
            </a:extLst>
          </p:cNvPr>
          <p:cNvSpPr/>
          <p:nvPr/>
        </p:nvSpPr>
        <p:spPr>
          <a:xfrm>
            <a:off x="6095206" y="2772899"/>
            <a:ext cx="1584176" cy="3852428"/>
          </a:xfrm>
          <a:prstGeom prst="rect">
            <a:avLst/>
          </a:prstGeom>
          <a:noFill/>
          <a:ln w="444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6155C0DE-079D-D976-2B4C-8330E6A405CC}"/>
              </a:ext>
            </a:extLst>
          </p:cNvPr>
          <p:cNvSpPr txBox="1"/>
          <p:nvPr/>
        </p:nvSpPr>
        <p:spPr>
          <a:xfrm>
            <a:off x="2958083" y="415881"/>
            <a:ext cx="1800493" cy="60278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如是我聞。一時，佛在娑竭羅龍宮，與八千大比丘眾、三萬二千菩薩摩訶薩俱。</a:t>
            </a:r>
            <a:endParaRPr lang="zh-TW" altLang="en-US" sz="3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09F1B095-AC81-D8AB-5B98-6A5A2F190F0E}"/>
              </a:ext>
            </a:extLst>
          </p:cNvPr>
          <p:cNvSpPr txBox="1"/>
          <p:nvPr/>
        </p:nvSpPr>
        <p:spPr>
          <a:xfrm>
            <a:off x="1586136" y="356414"/>
            <a:ext cx="1415772" cy="631150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TW" altLang="en-US" sz="3000" b="1" dirty="0">
                <a:solidFill>
                  <a:srgbClr val="FFFF00"/>
                </a:solidFill>
              </a:rPr>
              <a:t>這一段</a:t>
            </a:r>
            <a:r>
              <a:rPr lang="zh-CN" altLang="en-US" sz="3000" b="1" dirty="0">
                <a:solidFill>
                  <a:srgbClr val="FFFF00"/>
                </a:solidFill>
              </a:rPr>
              <a:t>是結集經典時，</a:t>
            </a:r>
            <a:r>
              <a:rPr lang="zh-TW" altLang="en-US" sz="3000" b="1" dirty="0">
                <a:solidFill>
                  <a:srgbClr val="FFFF00"/>
                </a:solidFill>
              </a:rPr>
              <a:t>阿難尊者附加上去的，不是佛說的</a:t>
            </a:r>
            <a:r>
              <a:rPr lang="zh-CN" altLang="en-US" sz="3000" b="1" dirty="0">
                <a:solidFill>
                  <a:srgbClr val="FFFF00"/>
                </a:solidFill>
              </a:rPr>
              <a:t>。（如會議記錄）</a:t>
            </a:r>
            <a:endParaRPr lang="zh-TW" altLang="en-US" sz="3000" dirty="0">
              <a:solidFill>
                <a:srgbClr val="FFFF00"/>
              </a:solidFill>
            </a:endParaRP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9A9297A2-55B1-5C11-F6BC-DA0F3C6BA5B1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9499107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6" grpId="0"/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23C16D1C-2310-F8C7-86DD-4448123F91EC}"/>
              </a:ext>
            </a:extLst>
          </p:cNvPr>
          <p:cNvSpPr txBox="1"/>
          <p:nvPr/>
        </p:nvSpPr>
        <p:spPr>
          <a:xfrm>
            <a:off x="6739409" y="415881"/>
            <a:ext cx="4134465" cy="60278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「</a:t>
            </a:r>
            <a:r>
              <a:rPr lang="zh-TW" altLang="en-US" sz="2800" b="1" dirty="0">
                <a:solidFill>
                  <a:srgbClr val="FFFF00"/>
                </a:solidFill>
              </a:rPr>
              <a:t>如是我聞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元起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4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智度論二曰：「佛入滅時，阿泥樓馱比丘，使阿難請問四事：一佛滅度後，諸比丘等以何為師？二諸比丘依何住？三惡性比丘云何共居？四一切經首置何字？佛答：乃至一切經首置如是我聞等言。」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567B8014-7C62-2FFB-0D5E-81EDE3A1A250}"/>
              </a:ext>
            </a:extLst>
          </p:cNvPr>
          <p:cNvSpPr txBox="1"/>
          <p:nvPr/>
        </p:nvSpPr>
        <p:spPr>
          <a:xfrm>
            <a:off x="4433793" y="405458"/>
            <a:ext cx="1877437" cy="56062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異外道：外道經首，多安阿或嚘作為開始，佛則咐囑安「如是我聞」，以便和外道不同。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D38C2722-6D34-29F5-6DB2-ABE82D3B2BF1}"/>
              </a:ext>
            </a:extLst>
          </p:cNvPr>
          <p:cNvSpPr txBox="1"/>
          <p:nvPr/>
        </p:nvSpPr>
        <p:spPr>
          <a:xfrm>
            <a:off x="1515214" y="405457"/>
            <a:ext cx="2441694" cy="5606201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息眾疑：阿難結集經藏時，升座說法</a:t>
            </a:r>
            <a:r>
              <a:rPr lang="zh-CN" altLang="en-US" sz="2800" b="1" dirty="0">
                <a:solidFill>
                  <a:srgbClr val="FFFF00"/>
                </a:solidFill>
              </a:rPr>
              <a:t>，相好莊嚴如佛。</a:t>
            </a:r>
            <a:r>
              <a:rPr lang="zh-TW" altLang="en-US" sz="2800" b="1" dirty="0">
                <a:solidFill>
                  <a:srgbClr val="FFFF00"/>
                </a:solidFill>
              </a:rPr>
              <a:t>大眾頓起三疑：</a:t>
            </a:r>
            <a:r>
              <a:rPr lang="zh-CN" altLang="en-US" sz="2800" b="1" dirty="0">
                <a:solidFill>
                  <a:srgbClr val="FFFF00"/>
                </a:solidFill>
              </a:rPr>
              <a:t>佛復活、阿難成佛、他方佛來</a:t>
            </a:r>
            <a:r>
              <a:rPr lang="zh-TW" altLang="en-US" sz="2800" b="1" dirty="0">
                <a:solidFill>
                  <a:srgbClr val="FFFF00"/>
                </a:solidFill>
              </a:rPr>
              <a:t>。</a:t>
            </a:r>
            <a:r>
              <a:rPr lang="zh-CN" altLang="en-US" sz="2800" b="1" dirty="0">
                <a:solidFill>
                  <a:srgbClr val="FFFF00"/>
                </a:solidFill>
              </a:rPr>
              <a:t>聞</a:t>
            </a:r>
            <a:r>
              <a:rPr lang="zh-TW" altLang="en-US" sz="2800" b="1" dirty="0">
                <a:solidFill>
                  <a:srgbClr val="FFFF00"/>
                </a:solidFill>
              </a:rPr>
              <a:t>「如是我聞」</a:t>
            </a:r>
            <a:r>
              <a:rPr lang="zh-CN" altLang="en-US" sz="2800" b="1" dirty="0">
                <a:solidFill>
                  <a:srgbClr val="FFFF00"/>
                </a:solidFill>
              </a:rPr>
              <a:t>，重疑頓息。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9" name="圖說文字: 直線 8">
            <a:extLst>
              <a:ext uri="{FF2B5EF4-FFF2-40B4-BE49-F238E27FC236}">
                <a16:creationId xmlns:a16="http://schemas.microsoft.com/office/drawing/2014/main" id="{8FD70568-E4E8-3F64-24DA-ABBAE36D486B}"/>
              </a:ext>
            </a:extLst>
          </p:cNvPr>
          <p:cNvSpPr/>
          <p:nvPr/>
        </p:nvSpPr>
        <p:spPr>
          <a:xfrm>
            <a:off x="9335566" y="45418"/>
            <a:ext cx="1458552" cy="360040"/>
          </a:xfrm>
          <a:prstGeom prst="borderCallout1">
            <a:avLst>
              <a:gd name="adj1" fmla="val 18750"/>
              <a:gd name="adj2" fmla="val -8333"/>
              <a:gd name="adj3" fmla="val 602724"/>
              <a:gd name="adj4" fmla="val -27398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accent6"/>
                </a:solidFill>
              </a:rPr>
              <a:t>以戒為師</a:t>
            </a:r>
            <a:endParaRPr lang="zh-TW" altLang="en-US" b="1" dirty="0">
              <a:solidFill>
                <a:schemeClr val="accent6"/>
              </a:solidFill>
            </a:endParaRPr>
          </a:p>
        </p:txBody>
      </p:sp>
      <p:sp>
        <p:nvSpPr>
          <p:cNvPr id="10" name="圖說文字: 直線 9">
            <a:extLst>
              <a:ext uri="{FF2B5EF4-FFF2-40B4-BE49-F238E27FC236}">
                <a16:creationId xmlns:a16="http://schemas.microsoft.com/office/drawing/2014/main" id="{317105B6-F1F8-50D8-69BE-6BA6BB7B5744}"/>
              </a:ext>
            </a:extLst>
          </p:cNvPr>
          <p:cNvSpPr/>
          <p:nvPr/>
        </p:nvSpPr>
        <p:spPr>
          <a:xfrm>
            <a:off x="8821646" y="6211767"/>
            <a:ext cx="2052228" cy="360040"/>
          </a:xfrm>
          <a:prstGeom prst="borderCallout1">
            <a:avLst>
              <a:gd name="adj1" fmla="val -48976"/>
              <a:gd name="adj2" fmla="val 33253"/>
              <a:gd name="adj3" fmla="val -216325"/>
              <a:gd name="adj4" fmla="val 4340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accent6"/>
                </a:solidFill>
              </a:rPr>
              <a:t>依四念處而住</a:t>
            </a:r>
            <a:endParaRPr lang="zh-TW" altLang="en-US" b="1" dirty="0">
              <a:solidFill>
                <a:schemeClr val="accent6"/>
              </a:solidFill>
            </a:endParaRPr>
          </a:p>
        </p:txBody>
      </p:sp>
      <p:sp>
        <p:nvSpPr>
          <p:cNvPr id="11" name="圖說文字: 直線 10">
            <a:extLst>
              <a:ext uri="{FF2B5EF4-FFF2-40B4-BE49-F238E27FC236}">
                <a16:creationId xmlns:a16="http://schemas.microsoft.com/office/drawing/2014/main" id="{EB2AF375-DD92-103B-DAC8-EE0D266C9018}"/>
              </a:ext>
            </a:extLst>
          </p:cNvPr>
          <p:cNvSpPr/>
          <p:nvPr/>
        </p:nvSpPr>
        <p:spPr>
          <a:xfrm>
            <a:off x="6527254" y="6339866"/>
            <a:ext cx="1097731" cy="360040"/>
          </a:xfrm>
          <a:prstGeom prst="borderCallout1">
            <a:avLst>
              <a:gd name="adj1" fmla="val -7828"/>
              <a:gd name="adj2" fmla="val 93214"/>
              <a:gd name="adj3" fmla="val -723244"/>
              <a:gd name="adj4" fmla="val 139997"/>
            </a:avLst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b="1" dirty="0">
                <a:solidFill>
                  <a:schemeClr val="accent6"/>
                </a:solidFill>
              </a:rPr>
              <a:t>默擯</a:t>
            </a:r>
            <a:endParaRPr lang="zh-TW" altLang="en-US" b="1" dirty="0">
              <a:solidFill>
                <a:schemeClr val="accent6"/>
              </a:solidFill>
            </a:endParaRP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0A476A64-A369-A209-A8F1-00C9C7EA0B55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3719810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CAAEEB2F-9A1F-EB76-93FD-7F5C9548AD83}"/>
              </a:ext>
            </a:extLst>
          </p:cNvPr>
          <p:cNvSpPr txBox="1"/>
          <p:nvPr/>
        </p:nvSpPr>
        <p:spPr>
          <a:xfrm>
            <a:off x="5231110" y="305937"/>
            <a:ext cx="2262158" cy="652185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000" b="1" spc="200" dirty="0">
                <a:solidFill>
                  <a:schemeClr val="bg1">
                    <a:lumMod val="95000"/>
                  </a:schemeClr>
                </a:solidFill>
              </a:rPr>
              <a:t>如是我聞。一時，佛在娑竭羅龍宮，與八千大比丘眾、三萬二千菩薩摩訶薩俱。</a:t>
            </a:r>
            <a:endParaRPr lang="zh-TW" altLang="en-US" sz="3000" spc="2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428FAA31-BDD5-D91A-8D36-58A89A4DA7AD}"/>
              </a:ext>
            </a:extLst>
          </p:cNvPr>
          <p:cNvSpPr/>
          <p:nvPr/>
        </p:nvSpPr>
        <p:spPr>
          <a:xfrm>
            <a:off x="6671270" y="305937"/>
            <a:ext cx="504056" cy="81960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FE0081A3-01F2-A75C-551F-518F294AC040}"/>
              </a:ext>
            </a:extLst>
          </p:cNvPr>
          <p:cNvSpPr/>
          <p:nvPr/>
        </p:nvSpPr>
        <p:spPr>
          <a:xfrm>
            <a:off x="6671270" y="1170033"/>
            <a:ext cx="504056" cy="81960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D71D0C53-2B1B-CCF3-08DF-C2E6DD58CE22}"/>
              </a:ext>
            </a:extLst>
          </p:cNvPr>
          <p:cNvSpPr/>
          <p:nvPr/>
        </p:nvSpPr>
        <p:spPr>
          <a:xfrm>
            <a:off x="6671270" y="2394169"/>
            <a:ext cx="504056" cy="81960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1" name="矩形 10">
            <a:extLst>
              <a:ext uri="{FF2B5EF4-FFF2-40B4-BE49-F238E27FC236}">
                <a16:creationId xmlns:a16="http://schemas.microsoft.com/office/drawing/2014/main" id="{DB5C7714-08F7-E697-A878-195CDED9615F}"/>
              </a:ext>
            </a:extLst>
          </p:cNvPr>
          <p:cNvSpPr/>
          <p:nvPr/>
        </p:nvSpPr>
        <p:spPr>
          <a:xfrm>
            <a:off x="6671270" y="3501802"/>
            <a:ext cx="504056" cy="50405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2" name="矩形 11">
            <a:extLst>
              <a:ext uri="{FF2B5EF4-FFF2-40B4-BE49-F238E27FC236}">
                <a16:creationId xmlns:a16="http://schemas.microsoft.com/office/drawing/2014/main" id="{FD103FCC-3CF4-917E-D1C6-771E5A48D8A6}"/>
              </a:ext>
            </a:extLst>
          </p:cNvPr>
          <p:cNvSpPr/>
          <p:nvPr/>
        </p:nvSpPr>
        <p:spPr>
          <a:xfrm>
            <a:off x="6671270" y="3978345"/>
            <a:ext cx="504056" cy="2475785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3" name="矩形 12">
            <a:extLst>
              <a:ext uri="{FF2B5EF4-FFF2-40B4-BE49-F238E27FC236}">
                <a16:creationId xmlns:a16="http://schemas.microsoft.com/office/drawing/2014/main" id="{4E4BA280-CA0F-BAFB-90A0-9B789156918D}"/>
              </a:ext>
            </a:extLst>
          </p:cNvPr>
          <p:cNvSpPr/>
          <p:nvPr/>
        </p:nvSpPr>
        <p:spPr>
          <a:xfrm>
            <a:off x="5303118" y="261442"/>
            <a:ext cx="1224136" cy="649434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4" name="圖說文字: 直線 13">
            <a:extLst>
              <a:ext uri="{FF2B5EF4-FFF2-40B4-BE49-F238E27FC236}">
                <a16:creationId xmlns:a16="http://schemas.microsoft.com/office/drawing/2014/main" id="{74F4F4AA-B4A0-6CC3-6640-4D1D4ADF19A2}"/>
              </a:ext>
            </a:extLst>
          </p:cNvPr>
          <p:cNvSpPr/>
          <p:nvPr/>
        </p:nvSpPr>
        <p:spPr>
          <a:xfrm>
            <a:off x="8338372" y="427705"/>
            <a:ext cx="1700759" cy="576064"/>
          </a:xfrm>
          <a:prstGeom prst="borderCallout1">
            <a:avLst>
              <a:gd name="adj1" fmla="val 18750"/>
              <a:gd name="adj2" fmla="val -8333"/>
              <a:gd name="adj3" fmla="val 18119"/>
              <a:gd name="adj4" fmla="val -65027"/>
            </a:avLst>
          </a:prstGeom>
          <a:solidFill>
            <a:schemeClr val="accent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信成就</a:t>
            </a:r>
            <a:endParaRPr lang="zh-TW" altLang="en-US" sz="2800" b="1" dirty="0"/>
          </a:p>
        </p:txBody>
      </p:sp>
      <p:sp>
        <p:nvSpPr>
          <p:cNvPr id="15" name="圖說文字: 直線 14">
            <a:extLst>
              <a:ext uri="{FF2B5EF4-FFF2-40B4-BE49-F238E27FC236}">
                <a16:creationId xmlns:a16="http://schemas.microsoft.com/office/drawing/2014/main" id="{345E33AC-D811-CFC0-DB9D-AB561B049F24}"/>
              </a:ext>
            </a:extLst>
          </p:cNvPr>
          <p:cNvSpPr/>
          <p:nvPr/>
        </p:nvSpPr>
        <p:spPr>
          <a:xfrm>
            <a:off x="8327454" y="1341562"/>
            <a:ext cx="1700759" cy="576064"/>
          </a:xfrm>
          <a:prstGeom prst="borderCallout1">
            <a:avLst>
              <a:gd name="adj1" fmla="val 18750"/>
              <a:gd name="adj2" fmla="val -8333"/>
              <a:gd name="adj3" fmla="val 18119"/>
              <a:gd name="adj4" fmla="val -65027"/>
            </a:avLst>
          </a:prstGeom>
          <a:solidFill>
            <a:schemeClr val="accent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聞成就</a:t>
            </a:r>
            <a:endParaRPr lang="zh-TW" altLang="en-US" sz="2800" b="1" dirty="0"/>
          </a:p>
        </p:txBody>
      </p:sp>
      <p:sp>
        <p:nvSpPr>
          <p:cNvPr id="16" name="圖說文字: 直線 15">
            <a:extLst>
              <a:ext uri="{FF2B5EF4-FFF2-40B4-BE49-F238E27FC236}">
                <a16:creationId xmlns:a16="http://schemas.microsoft.com/office/drawing/2014/main" id="{395A4D5B-7F3B-582C-8F25-060A346A95BB}"/>
              </a:ext>
            </a:extLst>
          </p:cNvPr>
          <p:cNvSpPr/>
          <p:nvPr/>
        </p:nvSpPr>
        <p:spPr>
          <a:xfrm>
            <a:off x="8327454" y="2493690"/>
            <a:ext cx="1700759" cy="576064"/>
          </a:xfrm>
          <a:prstGeom prst="borderCallout1">
            <a:avLst>
              <a:gd name="adj1" fmla="val 18750"/>
              <a:gd name="adj2" fmla="val -8333"/>
              <a:gd name="adj3" fmla="val 18119"/>
              <a:gd name="adj4" fmla="val -65027"/>
            </a:avLst>
          </a:prstGeom>
          <a:solidFill>
            <a:schemeClr val="accent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時成就</a:t>
            </a:r>
            <a:endParaRPr lang="zh-TW" altLang="en-US" sz="2800" b="1" dirty="0"/>
          </a:p>
        </p:txBody>
      </p:sp>
      <p:sp>
        <p:nvSpPr>
          <p:cNvPr id="17" name="圖說文字: 直線 16">
            <a:extLst>
              <a:ext uri="{FF2B5EF4-FFF2-40B4-BE49-F238E27FC236}">
                <a16:creationId xmlns:a16="http://schemas.microsoft.com/office/drawing/2014/main" id="{0B141CEF-5ABC-F877-F41F-B0F5F5C831FD}"/>
              </a:ext>
            </a:extLst>
          </p:cNvPr>
          <p:cNvSpPr/>
          <p:nvPr/>
        </p:nvSpPr>
        <p:spPr>
          <a:xfrm>
            <a:off x="8327454" y="3573810"/>
            <a:ext cx="1700759" cy="576064"/>
          </a:xfrm>
          <a:prstGeom prst="borderCallout1">
            <a:avLst>
              <a:gd name="adj1" fmla="val 18750"/>
              <a:gd name="adj2" fmla="val -8333"/>
              <a:gd name="adj3" fmla="val 18119"/>
              <a:gd name="adj4" fmla="val -65027"/>
            </a:avLst>
          </a:prstGeom>
          <a:solidFill>
            <a:schemeClr val="accent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主成就</a:t>
            </a:r>
            <a:endParaRPr lang="zh-TW" altLang="en-US" sz="2800" b="1" dirty="0"/>
          </a:p>
        </p:txBody>
      </p:sp>
      <p:sp>
        <p:nvSpPr>
          <p:cNvPr id="18" name="圖說文字: 直線 17">
            <a:extLst>
              <a:ext uri="{FF2B5EF4-FFF2-40B4-BE49-F238E27FC236}">
                <a16:creationId xmlns:a16="http://schemas.microsoft.com/office/drawing/2014/main" id="{7D3A3E9B-4E0A-517A-E1DF-A736CE9F225E}"/>
              </a:ext>
            </a:extLst>
          </p:cNvPr>
          <p:cNvSpPr/>
          <p:nvPr/>
        </p:nvSpPr>
        <p:spPr>
          <a:xfrm>
            <a:off x="8327454" y="4725938"/>
            <a:ext cx="1700759" cy="576064"/>
          </a:xfrm>
          <a:prstGeom prst="borderCallout1">
            <a:avLst>
              <a:gd name="adj1" fmla="val 18750"/>
              <a:gd name="adj2" fmla="val -8333"/>
              <a:gd name="adj3" fmla="val 18119"/>
              <a:gd name="adj4" fmla="val -65027"/>
            </a:avLst>
          </a:prstGeom>
          <a:solidFill>
            <a:schemeClr val="accent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處成就</a:t>
            </a:r>
            <a:endParaRPr lang="zh-TW" altLang="en-US" sz="2800" b="1" dirty="0"/>
          </a:p>
        </p:txBody>
      </p:sp>
      <p:sp>
        <p:nvSpPr>
          <p:cNvPr id="19" name="圖說文字: 直線 18">
            <a:extLst>
              <a:ext uri="{FF2B5EF4-FFF2-40B4-BE49-F238E27FC236}">
                <a16:creationId xmlns:a16="http://schemas.microsoft.com/office/drawing/2014/main" id="{7CB549E4-5243-ECD3-873E-E3FF5A5BF5BD}"/>
              </a:ext>
            </a:extLst>
          </p:cNvPr>
          <p:cNvSpPr/>
          <p:nvPr/>
        </p:nvSpPr>
        <p:spPr>
          <a:xfrm>
            <a:off x="2609202" y="1907598"/>
            <a:ext cx="1700759" cy="576064"/>
          </a:xfrm>
          <a:prstGeom prst="borderCallout1">
            <a:avLst>
              <a:gd name="adj1" fmla="val 27330"/>
              <a:gd name="adj2" fmla="val 155140"/>
              <a:gd name="adj3" fmla="val 28844"/>
              <a:gd name="adj4" fmla="val 101351"/>
            </a:avLst>
          </a:prstGeom>
          <a:solidFill>
            <a:schemeClr val="accent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 dirty="0"/>
              <a:t>眾成就</a:t>
            </a:r>
            <a:endParaRPr lang="zh-TW" altLang="en-US" sz="2800" b="1" dirty="0"/>
          </a:p>
        </p:txBody>
      </p:sp>
      <p:sp>
        <p:nvSpPr>
          <p:cNvPr id="20" name="文字方塊 19">
            <a:extLst>
              <a:ext uri="{FF2B5EF4-FFF2-40B4-BE49-F238E27FC236}">
                <a16:creationId xmlns:a16="http://schemas.microsoft.com/office/drawing/2014/main" id="{2D912DDA-1511-19BD-CFE0-7DFAB1F4BB83}"/>
              </a:ext>
            </a:extLst>
          </p:cNvPr>
          <p:cNvSpPr txBox="1"/>
          <p:nvPr/>
        </p:nvSpPr>
        <p:spPr>
          <a:xfrm>
            <a:off x="934797" y="549474"/>
            <a:ext cx="1313180" cy="560388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六成就（證信序；通序）：信、聞、時、主、處、眾。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44C742DD-F362-D347-5E49-BA4EF5FCBE49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0386158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D368A743-6B1E-F11C-9557-36AC6B3FC4E9}"/>
              </a:ext>
            </a:extLst>
          </p:cNvPr>
          <p:cNvSpPr txBox="1"/>
          <p:nvPr/>
        </p:nvSpPr>
        <p:spPr>
          <a:xfrm>
            <a:off x="5701481" y="355325"/>
            <a:ext cx="2769989" cy="589935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一、信成就：「如是」 </a:t>
            </a:r>
            <a:r>
              <a:rPr lang="en-US" altLang="zh-CN" sz="2800" b="1" dirty="0">
                <a:solidFill>
                  <a:srgbClr val="FFFF00"/>
                </a:solidFill>
              </a:rPr>
              <a:t>——</a:t>
            </a:r>
            <a:r>
              <a:rPr lang="zh-TW" altLang="en-US" sz="2800" b="1" dirty="0">
                <a:solidFill>
                  <a:srgbClr val="FFFF00"/>
                </a:solidFill>
              </a:rPr>
              <a:t>信順之辭也。以信則言如是，不信則言不如是故也。佛法以信為第一，故諸經之首舉阿難之能信而云如是。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0918D36E-B433-91D9-B226-A5208989A55C}"/>
              </a:ext>
            </a:extLst>
          </p:cNvPr>
          <p:cNvSpPr txBox="1"/>
          <p:nvPr/>
        </p:nvSpPr>
        <p:spPr>
          <a:xfrm>
            <a:off x="8687494" y="513922"/>
            <a:ext cx="2123658" cy="60278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如是我聞。一時，佛在娑竭羅龍宮，與八千大比丘眾、三萬二千菩薩摩訶薩俱。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3DE90F7A-F1FE-45E1-6678-6BDC9F1FD1C7}"/>
              </a:ext>
            </a:extLst>
          </p:cNvPr>
          <p:cNvSpPr/>
          <p:nvPr/>
        </p:nvSpPr>
        <p:spPr>
          <a:xfrm>
            <a:off x="9989154" y="477466"/>
            <a:ext cx="504056" cy="81960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21F3B442-3C79-67A6-2B9F-51408E98BD2A}"/>
              </a:ext>
            </a:extLst>
          </p:cNvPr>
          <p:cNvSpPr txBox="1"/>
          <p:nvPr/>
        </p:nvSpPr>
        <p:spPr>
          <a:xfrm>
            <a:off x="529581" y="443905"/>
            <a:ext cx="4708981" cy="581077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「如」是真如、是自性，唯有真如自性才是「是」。真如自性以外的都叫「非」，都不是。為</a:t>
            </a:r>
            <a:r>
              <a:rPr lang="zh-CN" altLang="en-US" sz="2800" b="1" dirty="0">
                <a:solidFill>
                  <a:srgbClr val="FFFF00"/>
                </a:solidFill>
              </a:rPr>
              <a:t>何</a:t>
            </a:r>
            <a:r>
              <a:rPr lang="zh-TW" altLang="en-US" sz="2800" b="1" dirty="0">
                <a:solidFill>
                  <a:srgbClr val="FFFF00"/>
                </a:solidFill>
              </a:rPr>
              <a:t>真性之外的都不是？</a:t>
            </a:r>
            <a:r>
              <a:rPr lang="zh-CN" altLang="en-US" sz="2800" b="1" dirty="0">
                <a:solidFill>
                  <a:srgbClr val="FFFF00"/>
                </a:solidFill>
              </a:rPr>
              <a:t>因為</a:t>
            </a:r>
            <a:r>
              <a:rPr lang="zh-TW" altLang="en-US" sz="2800" b="1" dirty="0">
                <a:solidFill>
                  <a:srgbClr val="FFFF00"/>
                </a:solidFill>
              </a:rPr>
              <a:t>真性之外</a:t>
            </a:r>
            <a:r>
              <a:rPr lang="zh-CN" altLang="en-US" sz="2800" b="1" dirty="0">
                <a:solidFill>
                  <a:srgbClr val="FFFF00"/>
                </a:solidFill>
              </a:rPr>
              <a:t>都</a:t>
            </a:r>
            <a:r>
              <a:rPr lang="zh-TW" altLang="en-US" sz="2800" b="1" dirty="0">
                <a:solidFill>
                  <a:srgbClr val="FFFF00"/>
                </a:solidFill>
              </a:rPr>
              <a:t>是幻相。</a:t>
            </a:r>
            <a:endParaRPr lang="en-US" altLang="zh-TW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金剛經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「一切有為法，如夢幻泡影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」「一切有為法」</a:t>
            </a:r>
            <a:r>
              <a:rPr lang="zh-CN" altLang="en-US" sz="2800" b="1" dirty="0">
                <a:solidFill>
                  <a:srgbClr val="FFFF00"/>
                </a:solidFill>
              </a:rPr>
              <a:t>雖</a:t>
            </a:r>
            <a:r>
              <a:rPr lang="zh-TW" altLang="en-US" sz="2800" b="1" dirty="0">
                <a:solidFill>
                  <a:srgbClr val="FFFF00"/>
                </a:solidFill>
              </a:rPr>
              <a:t>有，</a:t>
            </a:r>
            <a:r>
              <a:rPr lang="zh-CN" altLang="en-US" sz="2800" b="1" dirty="0">
                <a:solidFill>
                  <a:srgbClr val="FFFF00"/>
                </a:solidFill>
              </a:rPr>
              <a:t>但</a:t>
            </a:r>
            <a:r>
              <a:rPr lang="zh-TW" altLang="en-US" sz="2800" b="1" dirty="0">
                <a:solidFill>
                  <a:srgbClr val="FFFF00"/>
                </a:solidFill>
              </a:rPr>
              <a:t>它不是真的。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9F2BA1D7-D69F-8B0A-EEA6-1C028638FF91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3845305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 animBg="1"/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DEAF1E08-1E37-F351-D46F-B7972FD1D65A}"/>
              </a:ext>
            </a:extLst>
          </p:cNvPr>
          <p:cNvSpPr txBox="1"/>
          <p:nvPr/>
        </p:nvSpPr>
        <p:spPr>
          <a:xfrm>
            <a:off x="6561177" y="605500"/>
            <a:ext cx="4062651" cy="55806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一切法都從自性流露出來，所以稱「如是」，絕不是從我們念頭裡面生出來。我們的念頭、思想、觀念，在佛法裡面講心、意、識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心是阿賴耶</a:t>
            </a:r>
            <a:r>
              <a:rPr lang="zh-CN" altLang="en-US" sz="2800" b="1" dirty="0">
                <a:solidFill>
                  <a:srgbClr val="FFFF00"/>
                </a:solidFill>
              </a:rPr>
              <a:t>（第八識）</a:t>
            </a:r>
            <a:r>
              <a:rPr lang="zh-TW" altLang="en-US" sz="2800" b="1" dirty="0">
                <a:solidFill>
                  <a:srgbClr val="FFFF00"/>
                </a:solidFill>
              </a:rPr>
              <a:t>，意是末那</a:t>
            </a:r>
            <a:r>
              <a:rPr lang="zh-CN" altLang="en-US" sz="2800" b="1" dirty="0">
                <a:solidFill>
                  <a:srgbClr val="FFFF00"/>
                </a:solidFill>
              </a:rPr>
              <a:t>（第七識） </a:t>
            </a:r>
            <a:r>
              <a:rPr lang="zh-TW" altLang="en-US" sz="2800" b="1" dirty="0">
                <a:solidFill>
                  <a:srgbClr val="FFFF00"/>
                </a:solidFill>
              </a:rPr>
              <a:t>，識就是意識</a:t>
            </a:r>
            <a:r>
              <a:rPr lang="zh-CN" altLang="en-US" sz="2800" b="1" dirty="0">
                <a:solidFill>
                  <a:srgbClr val="FFFF00"/>
                </a:solidFill>
              </a:rPr>
              <a:t>（第六識） </a:t>
            </a:r>
            <a:r>
              <a:rPr lang="zh-TW" altLang="en-US" sz="2800" b="1" dirty="0">
                <a:solidFill>
                  <a:srgbClr val="FFFF00"/>
                </a:solidFill>
              </a:rPr>
              <a:t>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82F014D-7A98-3C42-631A-51A6079E65AC}"/>
              </a:ext>
            </a:extLst>
          </p:cNvPr>
          <p:cNvSpPr txBox="1"/>
          <p:nvPr/>
        </p:nvSpPr>
        <p:spPr>
          <a:xfrm>
            <a:off x="1270670" y="615422"/>
            <a:ext cx="4708981" cy="55806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一切諸佛所說的經教，</a:t>
            </a:r>
            <a:r>
              <a:rPr lang="zh-CN" altLang="en-US" sz="2800" b="1" dirty="0">
                <a:solidFill>
                  <a:srgbClr val="FFFF00"/>
                </a:solidFill>
              </a:rPr>
              <a:t>都</a:t>
            </a:r>
            <a:r>
              <a:rPr lang="zh-TW" altLang="en-US" sz="2800" b="1" dirty="0">
                <a:solidFill>
                  <a:srgbClr val="FFFF00"/>
                </a:solidFill>
              </a:rPr>
              <a:t>說「如是」二字而已。這個「如」</a:t>
            </a:r>
            <a:r>
              <a:rPr lang="zh-CN" altLang="en-US" sz="2800" b="1" dirty="0">
                <a:solidFill>
                  <a:srgbClr val="FFFF00"/>
                </a:solidFill>
              </a:rPr>
              <a:t>就</a:t>
            </a:r>
            <a:r>
              <a:rPr lang="zh-TW" altLang="en-US" sz="2800" b="1" dirty="0">
                <a:solidFill>
                  <a:srgbClr val="FFFF00"/>
                </a:solidFill>
              </a:rPr>
              <a:t>是事實真相。佛所說的決定跟事實真相完全相應，這叫「如是」。佛完全就事論事，把宇宙人生的道理、事相、因果，因果的轉變、因果的相續，為我們說出來。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B0874788-42E9-1465-4149-2923E746F261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10620025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9737353-B9FA-293B-937F-EC2DB3722B35}"/>
              </a:ext>
            </a:extLst>
          </p:cNvPr>
          <p:cNvSpPr txBox="1"/>
          <p:nvPr/>
        </p:nvSpPr>
        <p:spPr>
          <a:xfrm>
            <a:off x="7103318" y="855508"/>
            <a:ext cx="3416320" cy="5148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由此可知，佛法的教學，是世間第一真實、究竟、圓滿的教學，不能不學習。通過學習，我們才真正認識自己，明瞭自己生活環境的真相。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E1A677F-526F-5C8C-5F95-F44F0598D1CB}"/>
              </a:ext>
            </a:extLst>
          </p:cNvPr>
          <p:cNvSpPr txBox="1"/>
          <p:nvPr/>
        </p:nvSpPr>
        <p:spPr>
          <a:xfrm>
            <a:off x="4063881" y="855508"/>
            <a:ext cx="2769989" cy="51485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契入這個境界，在佛經就稱他作菩薩，如果達到究竟圓滿就稱作佛陀，所以佛陀、菩薩是佛教育修學階段的名稱。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9E7D4502-DADE-B0CE-04A7-979FF286E8B9}"/>
              </a:ext>
            </a:extLst>
          </p:cNvPr>
          <p:cNvSpPr txBox="1"/>
          <p:nvPr/>
        </p:nvSpPr>
        <p:spPr>
          <a:xfrm>
            <a:off x="1614157" y="918515"/>
            <a:ext cx="2123658" cy="502255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第一個階段稱你作阿羅漢，第二個階段稱你作菩薩，最高的階段稱你作佛陀。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1F00AD02-A8F4-328C-AEA6-1B893CE71C3B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208085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6CA85DE9-0B7A-3D6B-A60F-E61E072177E8}"/>
              </a:ext>
            </a:extLst>
          </p:cNvPr>
          <p:cNvSpPr txBox="1"/>
          <p:nvPr/>
        </p:nvSpPr>
        <p:spPr>
          <a:xfrm>
            <a:off x="5742929" y="488907"/>
            <a:ext cx="2123658" cy="530849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二、聞成就：「我聞」</a:t>
            </a:r>
            <a:r>
              <a:rPr lang="en-US" altLang="zh-CN" sz="2800" b="1" dirty="0">
                <a:solidFill>
                  <a:srgbClr val="FFFF00"/>
                </a:solidFill>
              </a:rPr>
              <a:t>——</a:t>
            </a:r>
            <a:r>
              <a:rPr lang="zh-TW" altLang="en-US" sz="2800" b="1" dirty="0">
                <a:solidFill>
                  <a:srgbClr val="FFFF00"/>
                </a:solidFill>
              </a:rPr>
              <a:t>阿難自言也，佛經為佛入滅後多聞第一之阿難所編集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2F21826F-70F0-16E7-C211-0DBDD764651F}"/>
              </a:ext>
            </a:extLst>
          </p:cNvPr>
          <p:cNvSpPr txBox="1"/>
          <p:nvPr/>
        </p:nvSpPr>
        <p:spPr>
          <a:xfrm>
            <a:off x="2798364" y="488906"/>
            <a:ext cx="2123658" cy="546116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三、時成就：「一時」</a:t>
            </a:r>
            <a:r>
              <a:rPr lang="en-US" altLang="zh-CN" sz="2800" b="1" dirty="0">
                <a:solidFill>
                  <a:srgbClr val="FFFF00"/>
                </a:solidFill>
              </a:rPr>
              <a:t>——</a:t>
            </a:r>
            <a:r>
              <a:rPr lang="zh-TW" altLang="en-US" sz="2800" b="1" dirty="0">
                <a:solidFill>
                  <a:srgbClr val="FFFF00"/>
                </a:solidFill>
              </a:rPr>
              <a:t>佛與弟子說聽和合之時也。</a:t>
            </a:r>
            <a:r>
              <a:rPr lang="zh-CN" altLang="en-US" sz="2800" b="1" dirty="0">
                <a:solidFill>
                  <a:srgbClr val="FFFF00"/>
                </a:solidFill>
              </a:rPr>
              <a:t>機緣成熟，師資道和之時。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4F9668EF-1A95-CF48-A0E5-1DD13158251F}"/>
              </a:ext>
            </a:extLst>
          </p:cNvPr>
          <p:cNvSpPr txBox="1"/>
          <p:nvPr/>
        </p:nvSpPr>
        <p:spPr>
          <a:xfrm>
            <a:off x="8687494" y="513922"/>
            <a:ext cx="2123658" cy="557742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如是我聞。一時，佛在娑竭羅龍宮，與八千大比丘眾、三萬二千菩薩摩訶薩俱。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20BFEFD-8E60-BCEA-6585-F46817902FD4}"/>
              </a:ext>
            </a:extLst>
          </p:cNvPr>
          <p:cNvSpPr/>
          <p:nvPr/>
        </p:nvSpPr>
        <p:spPr>
          <a:xfrm>
            <a:off x="10046482" y="1197546"/>
            <a:ext cx="504056" cy="81960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/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69F687F5-2FF7-3B68-6036-CB4C67351229}"/>
              </a:ext>
            </a:extLst>
          </p:cNvPr>
          <p:cNvSpPr/>
          <p:nvPr/>
        </p:nvSpPr>
        <p:spPr>
          <a:xfrm>
            <a:off x="10055646" y="2290970"/>
            <a:ext cx="504056" cy="819601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2800"/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ADA0303B-EB17-E5FA-624E-D935739238CE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7140448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8" grpId="0" animBg="1"/>
      <p:bldP spid="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3B032511-D9B8-5491-3D4B-B735BD7FCBEA}"/>
              </a:ext>
            </a:extLst>
          </p:cNvPr>
          <p:cNvSpPr txBox="1"/>
          <p:nvPr/>
        </p:nvSpPr>
        <p:spPr>
          <a:xfrm>
            <a:off x="9430853" y="261442"/>
            <a:ext cx="2749471" cy="626469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「</a:t>
            </a:r>
            <a:r>
              <a:rPr lang="zh-TW" altLang="en-US" sz="2800" b="1" dirty="0">
                <a:solidFill>
                  <a:srgbClr val="FFFF00"/>
                </a:solidFill>
              </a:rPr>
              <a:t>一時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是時間，佛說經的時間。時間不用年月日，用「一時」，這裡面的意思很深。佛告訴我們，時間跟空間都是一個抽象的概念，並非</a:t>
            </a:r>
            <a:r>
              <a:rPr lang="zh-CN" altLang="en-US" sz="2800" b="1" dirty="0">
                <a:solidFill>
                  <a:srgbClr val="FFFF00"/>
                </a:solidFill>
              </a:rPr>
              <a:t>真</a:t>
            </a:r>
            <a:r>
              <a:rPr lang="zh-TW" altLang="en-US" sz="2800" b="1" dirty="0">
                <a:solidFill>
                  <a:srgbClr val="FFFF00"/>
                </a:solidFill>
              </a:rPr>
              <a:t>實。所以「一時」的意義，不但是很深</a:t>
            </a:r>
            <a:r>
              <a:rPr lang="zh-CN" altLang="en-US" sz="2800" b="1" dirty="0">
                <a:solidFill>
                  <a:srgbClr val="FFFF00"/>
                </a:solidFill>
              </a:rPr>
              <a:t>，</a:t>
            </a:r>
            <a:r>
              <a:rPr lang="zh-TW" altLang="en-US" sz="2800" b="1" dirty="0">
                <a:solidFill>
                  <a:srgbClr val="FFFF00"/>
                </a:solidFill>
              </a:rPr>
              <a:t>而且很真切。</a:t>
            </a:r>
          </a:p>
        </p:txBody>
      </p:sp>
      <p:pic>
        <p:nvPicPr>
          <p:cNvPr id="7" name="圖片 6">
            <a:extLst>
              <a:ext uri="{FF2B5EF4-FFF2-40B4-BE49-F238E27FC236}">
                <a16:creationId xmlns:a16="http://schemas.microsoft.com/office/drawing/2014/main" id="{DCD129AB-1F0F-B297-69B1-CD08C50620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"/>
            <a:ext cx="9430853" cy="6859588"/>
          </a:xfrm>
          <a:prstGeom prst="rect">
            <a:avLst/>
          </a:prstGeom>
        </p:spPr>
      </p:pic>
      <p:sp>
        <p:nvSpPr>
          <p:cNvPr id="8" name="文字方塊 7">
            <a:extLst>
              <a:ext uri="{FF2B5EF4-FFF2-40B4-BE49-F238E27FC236}">
                <a16:creationId xmlns:a16="http://schemas.microsoft.com/office/drawing/2014/main" id="{A5A4DEC7-3B5E-1308-3033-9CE8BC7375EA}"/>
              </a:ext>
            </a:extLst>
          </p:cNvPr>
          <p:cNvSpPr txBox="1"/>
          <p:nvPr/>
        </p:nvSpPr>
        <p:spPr>
          <a:xfrm>
            <a:off x="8620328" y="4608100"/>
            <a:ext cx="748923" cy="22778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b="1" u="sng" dirty="0">
                <a:solidFill>
                  <a:srgbClr val="C00000"/>
                </a:solidFill>
              </a:rPr>
              <a:t>心</a:t>
            </a:r>
            <a:r>
              <a:rPr lang="zh-CN" altLang="en-US" b="1" dirty="0">
                <a:solidFill>
                  <a:srgbClr val="C00000"/>
                </a:solidFill>
              </a:rPr>
              <a:t>：不離開心。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E88AB5C1-85F4-B855-7F72-A4F879E26D63}"/>
              </a:ext>
            </a:extLst>
          </p:cNvPr>
          <p:cNvSpPr txBox="1"/>
          <p:nvPr/>
        </p:nvSpPr>
        <p:spPr>
          <a:xfrm>
            <a:off x="5951190" y="4608306"/>
            <a:ext cx="2769989" cy="22778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u="sng" dirty="0">
                <a:solidFill>
                  <a:srgbClr val="C00000"/>
                </a:solidFill>
              </a:rPr>
              <a:t>不相應</a:t>
            </a:r>
            <a:r>
              <a:rPr lang="zh-CN" altLang="en-US" b="1" dirty="0">
                <a:solidFill>
                  <a:srgbClr val="C00000"/>
                </a:solidFill>
              </a:rPr>
              <a:t>三義：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TW" altLang="en-US" b="1" dirty="0">
                <a:solidFill>
                  <a:srgbClr val="C00000"/>
                </a:solidFill>
              </a:rPr>
              <a:t>①非能緣故，不與心、心所相應</a:t>
            </a:r>
            <a:r>
              <a:rPr lang="zh-CN" altLang="en-US" b="1" dirty="0">
                <a:solidFill>
                  <a:srgbClr val="C00000"/>
                </a:solidFill>
              </a:rPr>
              <a:t>。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TW" altLang="en-US" b="1" dirty="0">
                <a:solidFill>
                  <a:srgbClr val="C00000"/>
                </a:solidFill>
              </a:rPr>
              <a:t>②非質礙故，不與色法相應</a:t>
            </a:r>
            <a:r>
              <a:rPr lang="zh-CN" altLang="en-US" b="1" dirty="0">
                <a:solidFill>
                  <a:srgbClr val="C00000"/>
                </a:solidFill>
              </a:rPr>
              <a:t>。</a:t>
            </a:r>
            <a:endParaRPr lang="en-US" altLang="zh-CN" b="1" dirty="0">
              <a:solidFill>
                <a:srgbClr val="C00000"/>
              </a:solidFill>
            </a:endParaRPr>
          </a:p>
          <a:p>
            <a:r>
              <a:rPr lang="zh-TW" altLang="en-US" b="1" dirty="0">
                <a:solidFill>
                  <a:srgbClr val="C00000"/>
                </a:solidFill>
              </a:rPr>
              <a:t>③有生滅故，不與無為法相應</a:t>
            </a:r>
            <a:r>
              <a:rPr lang="zh-CN" altLang="en-US" b="1" dirty="0">
                <a:solidFill>
                  <a:srgbClr val="C00000"/>
                </a:solidFill>
              </a:rPr>
              <a:t>。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01883CE1-F39A-72B1-1763-3D697F4EB0FD}"/>
              </a:ext>
            </a:extLst>
          </p:cNvPr>
          <p:cNvSpPr txBox="1"/>
          <p:nvPr/>
        </p:nvSpPr>
        <p:spPr>
          <a:xfrm>
            <a:off x="5136935" y="4608100"/>
            <a:ext cx="923330" cy="22778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u="sng" dirty="0">
                <a:solidFill>
                  <a:srgbClr val="C00000"/>
                </a:solidFill>
              </a:rPr>
              <a:t>行</a:t>
            </a:r>
            <a:r>
              <a:rPr lang="zh-CN" altLang="en-US" b="1" dirty="0">
                <a:solidFill>
                  <a:srgbClr val="C00000"/>
                </a:solidFill>
              </a:rPr>
              <a:t>：</a:t>
            </a:r>
            <a:r>
              <a:rPr lang="zh-TW" altLang="en-US" b="1" dirty="0">
                <a:solidFill>
                  <a:srgbClr val="C00000"/>
                </a:solidFill>
              </a:rPr>
              <a:t>遷流變化、生滅不已</a:t>
            </a:r>
            <a:r>
              <a:rPr lang="zh-CN" altLang="en-US" b="1" dirty="0">
                <a:solidFill>
                  <a:srgbClr val="C00000"/>
                </a:solidFill>
              </a:rPr>
              <a:t>。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3B452D27-ABF2-3BE4-1D75-BC7D422FF6DE}"/>
              </a:ext>
            </a:extLst>
          </p:cNvPr>
          <p:cNvSpPr txBox="1"/>
          <p:nvPr/>
        </p:nvSpPr>
        <p:spPr>
          <a:xfrm>
            <a:off x="1128822" y="4509914"/>
            <a:ext cx="2400657" cy="22778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rgbClr val="C00000"/>
                </a:solidFill>
              </a:rPr>
              <a:t>此二十四法雖是無體相之假法，卻有作用顯現出來，但是此作用並未離開前三位之作用</a:t>
            </a:r>
            <a:r>
              <a:rPr lang="zh-CN" altLang="en-US" b="1" dirty="0">
                <a:solidFill>
                  <a:srgbClr val="C00000"/>
                </a:solidFill>
              </a:rPr>
              <a:t>。</a:t>
            </a:r>
            <a:endParaRPr lang="zh-TW" altLang="en-US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3846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8D481BF2-CAF1-56C9-8C29-7B9B01D7FC88}"/>
              </a:ext>
            </a:extLst>
          </p:cNvPr>
          <p:cNvSpPr txBox="1"/>
          <p:nvPr/>
        </p:nvSpPr>
        <p:spPr>
          <a:xfrm>
            <a:off x="5123090" y="704543"/>
            <a:ext cx="5724644" cy="545050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8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古德</a:t>
            </a:r>
            <a:r>
              <a:rPr lang="zh-CN" altLang="en-US" sz="2800" b="1" dirty="0">
                <a:solidFill>
                  <a:srgbClr val="FFFF00"/>
                </a:solidFill>
              </a:rPr>
              <a:t>有</a:t>
            </a:r>
            <a:r>
              <a:rPr lang="zh-TW" altLang="en-US" sz="2800" b="1" dirty="0">
                <a:solidFill>
                  <a:srgbClr val="FFFF00"/>
                </a:solidFill>
              </a:rPr>
              <a:t>多種講法，最通常說法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機緣成熟時，叫「一時」。如果緣不成熟，說了也沒用。所以說師資道合，是「一時」。</a:t>
            </a:r>
            <a:r>
              <a:rPr lang="zh-CN" altLang="en-US" sz="2800" b="1" dirty="0">
                <a:solidFill>
                  <a:srgbClr val="FFFF00"/>
                </a:solidFill>
              </a:rPr>
              <a:t>若</a:t>
            </a:r>
            <a:r>
              <a:rPr lang="zh-TW" altLang="en-US" sz="2800" b="1" dirty="0">
                <a:solidFill>
                  <a:srgbClr val="FFFF00"/>
                </a:solidFill>
              </a:rPr>
              <a:t>從理上講，禪宗有句話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「識得一，萬事畢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」</a:t>
            </a:r>
            <a:r>
              <a:rPr lang="zh-CN" altLang="en-US" sz="2800" b="1" dirty="0">
                <a:solidFill>
                  <a:srgbClr val="FFFF00"/>
                </a:solidFill>
              </a:rPr>
              <a:t>也就</a:t>
            </a:r>
            <a:r>
              <a:rPr lang="zh-TW" altLang="en-US" sz="2800" b="1" dirty="0">
                <a:solidFill>
                  <a:srgbClr val="FFFF00"/>
                </a:solidFill>
              </a:rPr>
              <a:t>是「萬法歸一」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這個「一」就與自性相應。在淨宗就是「一心不亂」的境界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這才叫真正的「一時」。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8321AAC6-FF03-0E13-65A5-5E72566164E0}"/>
              </a:ext>
            </a:extLst>
          </p:cNvPr>
          <p:cNvSpPr txBox="1"/>
          <p:nvPr/>
        </p:nvSpPr>
        <p:spPr>
          <a:xfrm>
            <a:off x="298554" y="747496"/>
            <a:ext cx="4708981" cy="53645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傳記</a:t>
            </a:r>
            <a:r>
              <a:rPr lang="zh-TW" altLang="en-US" sz="2800" b="1" dirty="0">
                <a:solidFill>
                  <a:srgbClr val="FFFF00"/>
                </a:solidFill>
              </a:rPr>
              <a:t>記載</a:t>
            </a:r>
            <a:r>
              <a:rPr lang="zh-CN" altLang="en-US" sz="2800" b="1" dirty="0">
                <a:solidFill>
                  <a:srgbClr val="FFFF00"/>
                </a:solidFill>
              </a:rPr>
              <a:t>，</a:t>
            </a:r>
            <a:r>
              <a:rPr lang="zh-TW" altLang="en-US" sz="2800" b="1" dirty="0">
                <a:solidFill>
                  <a:srgbClr val="FFFF00"/>
                </a:solidFill>
              </a:rPr>
              <a:t>智者大師誦</a:t>
            </a: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法華經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TW" altLang="en-US" sz="2800" b="1" dirty="0">
                <a:solidFill>
                  <a:srgbClr val="FFFF00"/>
                </a:solidFill>
              </a:rPr>
              <a:t>，到「藥王品」時，忽然入定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定中他見到釋迦牟尼佛在靈鷲山講</a:t>
            </a: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法華經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他參加了一會。出定之後，他告訴人：「釋迦牟尼佛講</a:t>
            </a: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法華經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TW" altLang="en-US" sz="2800" b="1" dirty="0">
                <a:solidFill>
                  <a:srgbClr val="FFFF00"/>
                </a:solidFill>
              </a:rPr>
              <a:t>這一會還沒有散</a:t>
            </a:r>
            <a:r>
              <a:rPr lang="zh-CN" altLang="en-US" sz="2800" b="1" dirty="0">
                <a:solidFill>
                  <a:srgbClr val="FFFF00"/>
                </a:solidFill>
              </a:rPr>
              <a:t>（</a:t>
            </a:r>
            <a:r>
              <a:rPr lang="zh-TW" altLang="en-US" sz="2800" b="1" dirty="0">
                <a:solidFill>
                  <a:srgbClr val="FFFF00"/>
                </a:solidFill>
              </a:rPr>
              <a:t>靈山一會，儼然未散</a:t>
            </a:r>
            <a:r>
              <a:rPr lang="zh-CN" altLang="en-US" sz="2800" b="1" dirty="0">
                <a:solidFill>
                  <a:srgbClr val="FFFF00"/>
                </a:solidFill>
              </a:rPr>
              <a:t>）</a:t>
            </a:r>
            <a:r>
              <a:rPr lang="zh-TW" altLang="en-US" sz="2800" b="1" dirty="0">
                <a:solidFill>
                  <a:srgbClr val="FFFF00"/>
                </a:solidFill>
              </a:rPr>
              <a:t>。」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1B70C0A8-80B4-2D28-DB04-B47CBBD89925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9337784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B49F481A-1757-18B2-3E2C-3B70F0D019FB}"/>
              </a:ext>
            </a:extLst>
          </p:cNvPr>
          <p:cNvSpPr txBox="1"/>
          <p:nvPr/>
        </p:nvSpPr>
        <p:spPr>
          <a:xfrm>
            <a:off x="6599262" y="747496"/>
            <a:ext cx="4062651" cy="536459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現在科學家也說，如果能超過光速，就可以回到過去。</a:t>
            </a:r>
            <a:r>
              <a:rPr lang="zh-CN" altLang="en-US" sz="2800" b="1" dirty="0">
                <a:solidFill>
                  <a:srgbClr val="FFFF00"/>
                </a:solidFill>
              </a:rPr>
              <a:t>能回到</a:t>
            </a:r>
            <a:r>
              <a:rPr lang="zh-TW" altLang="en-US" sz="2800" b="1" dirty="0">
                <a:solidFill>
                  <a:srgbClr val="FFFF00"/>
                </a:solidFill>
              </a:rPr>
              <a:t>三千年前</a:t>
            </a:r>
            <a:r>
              <a:rPr lang="zh-CN" altLang="en-US" sz="2800" b="1" dirty="0">
                <a:solidFill>
                  <a:srgbClr val="FFFF00"/>
                </a:solidFill>
              </a:rPr>
              <a:t>，參加</a:t>
            </a:r>
            <a:r>
              <a:rPr lang="zh-TW" altLang="en-US" sz="2800" b="1" dirty="0">
                <a:solidFill>
                  <a:srgbClr val="FFFF00"/>
                </a:solidFill>
              </a:rPr>
              <a:t>佛講經的法會，</a:t>
            </a:r>
            <a:r>
              <a:rPr lang="zh-CN" altLang="en-US" sz="2800" b="1" dirty="0">
                <a:solidFill>
                  <a:srgbClr val="FFFF00"/>
                </a:solidFill>
              </a:rPr>
              <a:t>這</a:t>
            </a:r>
            <a:r>
              <a:rPr lang="zh-TW" altLang="en-US" sz="2800" b="1" dirty="0">
                <a:solidFill>
                  <a:srgbClr val="FFFF00"/>
                </a:solidFill>
              </a:rPr>
              <a:t>說明時間、空間</a:t>
            </a:r>
            <a:r>
              <a:rPr lang="zh-CN" altLang="en-US" sz="2800" b="1" dirty="0">
                <a:solidFill>
                  <a:srgbClr val="FFFF00"/>
                </a:solidFill>
              </a:rPr>
              <a:t>都</a:t>
            </a:r>
            <a:r>
              <a:rPr lang="zh-TW" altLang="en-US" sz="2800" b="1" dirty="0">
                <a:solidFill>
                  <a:srgbClr val="FFFF00"/>
                </a:solidFill>
              </a:rPr>
              <a:t>不是</a:t>
            </a:r>
            <a:r>
              <a:rPr lang="zh-CN" altLang="en-US" sz="2800" b="1" dirty="0">
                <a:solidFill>
                  <a:srgbClr val="FFFF00"/>
                </a:solidFill>
              </a:rPr>
              <a:t>真</a:t>
            </a:r>
            <a:r>
              <a:rPr lang="zh-TW" altLang="en-US" sz="2800" b="1" dirty="0">
                <a:solidFill>
                  <a:srgbClr val="FFFF00"/>
                </a:solidFill>
              </a:rPr>
              <a:t>實。如果你的機緣成熟，有智者大師</a:t>
            </a:r>
            <a:r>
              <a:rPr lang="zh-CN" altLang="en-US" sz="2800" b="1" dirty="0">
                <a:solidFill>
                  <a:srgbClr val="FFFF00"/>
                </a:solidFill>
              </a:rPr>
              <a:t>那</a:t>
            </a:r>
            <a:r>
              <a:rPr lang="zh-TW" altLang="en-US" sz="2800" b="1" dirty="0">
                <a:solidFill>
                  <a:srgbClr val="FFFF00"/>
                </a:solidFill>
              </a:rPr>
              <a:t>樣的定功，可以回到過去，也可以契入未來。 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ADE1A3EC-DCDD-F0EE-1E67-22D08FC472B6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76397666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字方塊 2">
            <a:extLst>
              <a:ext uri="{FF2B5EF4-FFF2-40B4-BE49-F238E27FC236}">
                <a16:creationId xmlns:a16="http://schemas.microsoft.com/office/drawing/2014/main" id="{5A46DE9B-DFCC-B688-F0A4-4936A81B7C9E}"/>
              </a:ext>
            </a:extLst>
          </p:cNvPr>
          <p:cNvSpPr txBox="1"/>
          <p:nvPr/>
        </p:nvSpPr>
        <p:spPr>
          <a:xfrm>
            <a:off x="4876758" y="360879"/>
            <a:ext cx="3416320" cy="5883363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四、主成就：「佛」</a:t>
            </a:r>
            <a:r>
              <a:rPr lang="en-US" altLang="zh-CN" sz="2800" b="1" dirty="0">
                <a:solidFill>
                  <a:srgbClr val="FFFF00"/>
                </a:solidFill>
              </a:rPr>
              <a:t>——</a:t>
            </a:r>
            <a:r>
              <a:rPr lang="zh-CN" altLang="en-US" sz="2800" b="1" dirty="0">
                <a:solidFill>
                  <a:srgbClr val="FFFF00"/>
                </a:solidFill>
              </a:rPr>
              <a:t>釋迦牟尼佛；</a:t>
            </a:r>
            <a:r>
              <a:rPr lang="zh-TW" altLang="en-US" sz="2800" b="1" dirty="0">
                <a:solidFill>
                  <a:srgbClr val="FFFF00"/>
                </a:solidFill>
              </a:rPr>
              <a:t>古印度思想家、教育家，佛教的創始人（「釋迦」是其種族之姓，意為「能仁」，「牟尼」則是古印度對於聖者的尊稱，意為「寂默」）。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C69CB3A9-DDA8-2B86-16EC-2D65A04926AA}"/>
              </a:ext>
            </a:extLst>
          </p:cNvPr>
          <p:cNvSpPr txBox="1"/>
          <p:nvPr/>
        </p:nvSpPr>
        <p:spPr>
          <a:xfrm>
            <a:off x="8471470" y="513922"/>
            <a:ext cx="2123658" cy="60278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如是我聞。一時，佛在娑竭羅龍宮，與八千大比丘眾、三萬二千菩薩摩訶薩俱。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347AB38F-A31F-CDA8-69A7-FC92F30ACCBD}"/>
              </a:ext>
            </a:extLst>
          </p:cNvPr>
          <p:cNvSpPr/>
          <p:nvPr/>
        </p:nvSpPr>
        <p:spPr>
          <a:xfrm>
            <a:off x="9839622" y="3285778"/>
            <a:ext cx="504056" cy="504056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BFA3DF71-E522-9F8A-DD47-9EB0F923B8E2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692484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6F5FFFA-167C-3A5C-B2C6-8A3F0B118589}"/>
              </a:ext>
            </a:extLst>
          </p:cNvPr>
          <p:cNvSpPr txBox="1"/>
          <p:nvPr/>
        </p:nvSpPr>
        <p:spPr>
          <a:xfrm>
            <a:off x="4962635" y="470996"/>
            <a:ext cx="2923877" cy="59521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五、處成就：「</a:t>
            </a:r>
            <a:r>
              <a:rPr lang="zh-TW" altLang="en-US" sz="2800" b="1" dirty="0">
                <a:solidFill>
                  <a:srgbClr val="FFFF00"/>
                </a:solidFill>
              </a:rPr>
              <a:t>在娑竭羅龍宮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CN" altLang="en-US" sz="2800" b="1" dirty="0">
                <a:solidFill>
                  <a:srgbClr val="FFFF00"/>
                </a:solidFill>
              </a:rPr>
              <a:t>「</a:t>
            </a:r>
            <a:r>
              <a:rPr lang="zh-TW" altLang="en-US" sz="2800" b="1" dirty="0">
                <a:solidFill>
                  <a:srgbClr val="FFFF00"/>
                </a:solidFill>
              </a:rPr>
              <a:t>娑竭羅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是梵語，意思是「鹹水海」。這個鹹水海，可能佛當年在世就是指印度洋。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49FA916F-F263-CC35-F1CD-D1A2CE60F60C}"/>
              </a:ext>
            </a:extLst>
          </p:cNvPr>
          <p:cNvSpPr txBox="1"/>
          <p:nvPr/>
        </p:nvSpPr>
        <p:spPr>
          <a:xfrm>
            <a:off x="8471470" y="513922"/>
            <a:ext cx="2123658" cy="60278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如是我聞。一時，佛在娑竭羅龍宮，與八千大比丘眾、三萬二千菩薩摩訶薩俱。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9F730AD7-0EF4-065F-2522-C50BB3399B74}"/>
              </a:ext>
            </a:extLst>
          </p:cNvPr>
          <p:cNvSpPr/>
          <p:nvPr/>
        </p:nvSpPr>
        <p:spPr>
          <a:xfrm>
            <a:off x="9823130" y="3717826"/>
            <a:ext cx="504056" cy="216024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4AAD1165-0DA0-BFED-4C97-63043B42C057}"/>
              </a:ext>
            </a:extLst>
          </p:cNvPr>
          <p:cNvSpPr txBox="1"/>
          <p:nvPr/>
        </p:nvSpPr>
        <p:spPr>
          <a:xfrm>
            <a:off x="-59405" y="453739"/>
            <a:ext cx="4708981" cy="59521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zh-TW" altLang="en-US" sz="2800" b="1" dirty="0">
                <a:solidFill>
                  <a:srgbClr val="FFFF00"/>
                </a:solidFill>
              </a:rPr>
              <a:t>「龍宮」，是大龍菩薩的道場，這位菩薩是法身大士，他跟我們是不同的空間維次。用比喻來說，就像我們現在看的電視螢幕，它跟我們是不同的頻道，確實是在一個畫面上，但是不同的頻道。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70AA8199-837B-12D6-B66F-87FC3F7706DF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39339696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 animBg="1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34859AA-B05E-FE0B-42F1-D9C0DA4A960D}"/>
              </a:ext>
            </a:extLst>
          </p:cNvPr>
          <p:cNvSpPr txBox="1"/>
          <p:nvPr/>
        </p:nvSpPr>
        <p:spPr>
          <a:xfrm>
            <a:off x="6815286" y="535257"/>
            <a:ext cx="3724096" cy="547260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今天科學發達，潛水艇造得非常精密，深入海底，沒有發現龍宮。什麼原因？頻道不相同。明白這個道理，這個問題就得到答案，不但大龍菩薩跟我們不同維次空間，許多的鬼神跟我們也是不同維次空間。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231AC995-4AB5-4625-0D30-8F65436F2EFD}"/>
              </a:ext>
            </a:extLst>
          </p:cNvPr>
          <p:cNvSpPr txBox="1"/>
          <p:nvPr/>
        </p:nvSpPr>
        <p:spPr>
          <a:xfrm>
            <a:off x="1278963" y="535257"/>
            <a:ext cx="4903907" cy="547260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以前老和尚</a:t>
            </a:r>
            <a:r>
              <a:rPr lang="zh-TW" altLang="en-US" sz="2800" b="1" dirty="0">
                <a:solidFill>
                  <a:srgbClr val="FFFF00"/>
                </a:solidFill>
              </a:rPr>
              <a:t>在香港講經，有</a:t>
            </a:r>
            <a:r>
              <a:rPr lang="zh-CN" altLang="en-US" sz="2800" b="1" dirty="0">
                <a:solidFill>
                  <a:srgbClr val="FFFF00"/>
                </a:solidFill>
              </a:rPr>
              <a:t>一位聽眾是</a:t>
            </a:r>
            <a:r>
              <a:rPr lang="zh-TW" altLang="en-US" sz="2800" b="1" dirty="0">
                <a:solidFill>
                  <a:srgbClr val="FFFF00"/>
                </a:solidFill>
              </a:rPr>
              <a:t>電影明星，他說真有鬼。</a:t>
            </a:r>
            <a:r>
              <a:rPr lang="zh-CN" altLang="en-US" sz="2800" b="1" dirty="0">
                <a:solidFill>
                  <a:srgbClr val="FFFF00"/>
                </a:solidFill>
              </a:rPr>
              <a:t>有一次</a:t>
            </a:r>
            <a:r>
              <a:rPr lang="zh-TW" altLang="en-US" sz="2800" b="1" dirty="0">
                <a:solidFill>
                  <a:srgbClr val="FFFF00"/>
                </a:solidFill>
              </a:rPr>
              <a:t>夜晚</a:t>
            </a:r>
            <a:r>
              <a:rPr lang="zh-CN" altLang="en-US" sz="2800" b="1" dirty="0">
                <a:solidFill>
                  <a:srgbClr val="FFFF00"/>
                </a:solidFill>
              </a:rPr>
              <a:t>，他們</a:t>
            </a:r>
            <a:r>
              <a:rPr lang="zh-TW" altLang="en-US" sz="2800" b="1" dirty="0">
                <a:solidFill>
                  <a:srgbClr val="FFFF00"/>
                </a:solidFill>
              </a:rPr>
              <a:t>在野外拍外景，拍完開車下山。開了</a:t>
            </a:r>
            <a:r>
              <a:rPr lang="zh-CN" altLang="en-US" sz="2800" b="1" dirty="0">
                <a:solidFill>
                  <a:srgbClr val="FFFF00"/>
                </a:solidFill>
              </a:rPr>
              <a:t>不</a:t>
            </a:r>
            <a:r>
              <a:rPr lang="zh-TW" altLang="en-US" sz="2800" b="1" dirty="0">
                <a:solidFill>
                  <a:srgbClr val="FFFF00"/>
                </a:solidFill>
              </a:rPr>
              <a:t>遠看到一個小鎮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他們在</a:t>
            </a:r>
            <a:r>
              <a:rPr lang="zh-CN" altLang="en-US" sz="2800" b="1" dirty="0">
                <a:solidFill>
                  <a:srgbClr val="FFFF00"/>
                </a:solidFill>
              </a:rPr>
              <a:t>那裡</a:t>
            </a:r>
            <a:r>
              <a:rPr lang="zh-TW" altLang="en-US" sz="2800" b="1" dirty="0">
                <a:solidFill>
                  <a:srgbClr val="FFFF00"/>
                </a:solidFill>
              </a:rPr>
              <a:t>吃一點東西，吃完之後回家。到了第二天早晨，感覺肚子不對，昨晚吃的東西吐出來，都是些泥巴、草、樹根。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DD80F7B9-8BC3-4A71-F157-7A8CE367A342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836943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D531A920-226B-796E-6B4A-23237800633E}"/>
              </a:ext>
            </a:extLst>
          </p:cNvPr>
          <p:cNvSpPr txBox="1"/>
          <p:nvPr/>
        </p:nvSpPr>
        <p:spPr>
          <a:xfrm>
            <a:off x="4811477" y="621482"/>
            <a:ext cx="5801588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再聯絡一下昨天晚上共同去的那些朋友們，個個都是這樣的。覺得不對勁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600"/>
              </a:lnSpc>
              <a:spcBef>
                <a:spcPts val="1200"/>
              </a:spcBef>
            </a:pPr>
            <a:r>
              <a:rPr lang="zh-TW" altLang="en-US" sz="2800" b="1" dirty="0">
                <a:solidFill>
                  <a:srgbClr val="FFFF00"/>
                </a:solidFill>
              </a:rPr>
              <a:t>昨晚付了錢</a:t>
            </a:r>
            <a:r>
              <a:rPr lang="zh-CN" altLang="en-US" sz="2800" b="1" dirty="0">
                <a:solidFill>
                  <a:srgbClr val="FFFF00"/>
                </a:solidFill>
              </a:rPr>
              <a:t>，</a:t>
            </a:r>
            <a:r>
              <a:rPr lang="zh-TW" altLang="en-US" sz="2800" b="1" dirty="0">
                <a:solidFill>
                  <a:srgbClr val="FFFF00"/>
                </a:solidFill>
              </a:rPr>
              <a:t>還找錢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把錢拿來一看</a:t>
            </a:r>
            <a:r>
              <a:rPr lang="zh-CN" altLang="en-US" sz="2800" b="1" dirty="0">
                <a:solidFill>
                  <a:srgbClr val="FFFF00"/>
                </a:solidFill>
              </a:rPr>
              <a:t>，都是</a:t>
            </a:r>
            <a:r>
              <a:rPr lang="zh-TW" altLang="en-US" sz="2800" b="1" dirty="0">
                <a:solidFill>
                  <a:srgbClr val="FFFF00"/>
                </a:solidFill>
              </a:rPr>
              <a:t>紙錢，是鬼用的紙錢，這</a:t>
            </a:r>
            <a:r>
              <a:rPr lang="zh-CN" altLang="en-US" sz="2800" b="1" dirty="0">
                <a:solidFill>
                  <a:srgbClr val="FFFF00"/>
                </a:solidFill>
              </a:rPr>
              <a:t>才</a:t>
            </a:r>
            <a:r>
              <a:rPr lang="zh-TW" altLang="en-US" sz="2800" b="1" dirty="0">
                <a:solidFill>
                  <a:srgbClr val="FFFF00"/>
                </a:solidFill>
              </a:rPr>
              <a:t>曉得遇到鬼了。</a:t>
            </a:r>
            <a:endParaRPr lang="en-US" altLang="zh-TW" sz="2800" b="1" dirty="0">
              <a:solidFill>
                <a:srgbClr val="FFFF00"/>
              </a:solidFill>
            </a:endParaRPr>
          </a:p>
          <a:p>
            <a:pPr>
              <a:lnSpc>
                <a:spcPts val="4600"/>
              </a:lnSpc>
              <a:spcBef>
                <a:spcPts val="1200"/>
              </a:spcBef>
            </a:pPr>
            <a:r>
              <a:rPr lang="zh-TW" altLang="en-US" sz="2800" b="1" dirty="0">
                <a:solidFill>
                  <a:srgbClr val="FFFF00"/>
                </a:solidFill>
              </a:rPr>
              <a:t>再開車</a:t>
            </a:r>
            <a:r>
              <a:rPr lang="zh-CN" altLang="en-US" sz="2800" b="1" dirty="0">
                <a:solidFill>
                  <a:srgbClr val="FFFF00"/>
                </a:solidFill>
              </a:rPr>
              <a:t>回</a:t>
            </a:r>
            <a:r>
              <a:rPr lang="zh-TW" altLang="en-US" sz="2800" b="1" dirty="0">
                <a:solidFill>
                  <a:srgbClr val="FFFF00"/>
                </a:solidFill>
              </a:rPr>
              <a:t>到昨</a:t>
            </a:r>
            <a:r>
              <a:rPr lang="zh-CN" altLang="en-US" sz="2800" b="1" dirty="0">
                <a:solidFill>
                  <a:srgbClr val="FFFF00"/>
                </a:solidFill>
              </a:rPr>
              <a:t>晚</a:t>
            </a:r>
            <a:r>
              <a:rPr lang="zh-TW" altLang="en-US" sz="2800" b="1" dirty="0">
                <a:solidFill>
                  <a:srgbClr val="FFFF00"/>
                </a:solidFill>
              </a:rPr>
              <a:t>的地方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一看，全是墳</a:t>
            </a:r>
            <a:r>
              <a:rPr lang="zh-CN" altLang="en-US" sz="2800" b="1" dirty="0">
                <a:solidFill>
                  <a:srgbClr val="FFFF00"/>
                </a:solidFill>
              </a:rPr>
              <a:t>墓</a:t>
            </a:r>
            <a:r>
              <a:rPr lang="zh-TW" altLang="en-US" sz="2800" b="1" dirty="0">
                <a:solidFill>
                  <a:srgbClr val="FFFF00"/>
                </a:solidFill>
              </a:rPr>
              <a:t>地，可是晚上看到那裡很熱鬧。</a:t>
            </a:r>
            <a:r>
              <a:rPr lang="zh-CN" altLang="en-US" sz="2800" b="1" dirty="0">
                <a:solidFill>
                  <a:srgbClr val="FFFF00"/>
                </a:solidFill>
              </a:rPr>
              <a:t>原來是進入了鬼道的維次空間。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B7523E99-EB9A-29A8-F033-C4C097CD62DB}"/>
              </a:ext>
            </a:extLst>
          </p:cNvPr>
          <p:cNvSpPr txBox="1"/>
          <p:nvPr/>
        </p:nvSpPr>
        <p:spPr>
          <a:xfrm>
            <a:off x="694606" y="602775"/>
            <a:ext cx="3724096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en-US" altLang="zh-TW" sz="2800" b="1" dirty="0">
                <a:solidFill>
                  <a:srgbClr val="FFFF00"/>
                </a:solidFill>
              </a:rPr>
              <a:t>《</a:t>
            </a:r>
            <a:r>
              <a:rPr lang="zh-TW" altLang="en-US" sz="2800" b="1" dirty="0">
                <a:solidFill>
                  <a:srgbClr val="FFFF00"/>
                </a:solidFill>
              </a:rPr>
              <a:t>金剛經</a:t>
            </a:r>
            <a:r>
              <a:rPr lang="en-US" altLang="zh-TW" sz="2800" b="1" dirty="0">
                <a:solidFill>
                  <a:srgbClr val="FFFF00"/>
                </a:solidFill>
              </a:rPr>
              <a:t>》</a:t>
            </a:r>
            <a:r>
              <a:rPr lang="zh-TW" altLang="en-US" sz="2800" b="1" dirty="0">
                <a:solidFill>
                  <a:srgbClr val="FFFF00"/>
                </a:solidFill>
              </a:rPr>
              <a:t>：「一切有為法，如夢幻泡影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」</a:t>
            </a:r>
            <a:r>
              <a:rPr lang="zh-CN" altLang="en-US" sz="2800" b="1" dirty="0">
                <a:solidFill>
                  <a:srgbClr val="FFFF00"/>
                </a:solidFill>
              </a:rPr>
              <a:t>所以</a:t>
            </a:r>
            <a:r>
              <a:rPr lang="zh-TW" altLang="en-US" sz="2800" b="1" dirty="0">
                <a:solidFill>
                  <a:srgbClr val="FFFF00"/>
                </a:solidFill>
              </a:rPr>
              <a:t>不</a:t>
            </a:r>
            <a:r>
              <a:rPr lang="zh-CN" altLang="en-US" sz="2800" b="1" dirty="0">
                <a:solidFill>
                  <a:srgbClr val="FFFF00"/>
                </a:solidFill>
              </a:rPr>
              <a:t>可</a:t>
            </a:r>
            <a:r>
              <a:rPr lang="zh-TW" altLang="en-US" sz="2800" b="1" dirty="0">
                <a:solidFill>
                  <a:srgbClr val="FFFF00"/>
                </a:solidFill>
              </a:rPr>
              <a:t>執著，</a:t>
            </a:r>
            <a:r>
              <a:rPr lang="zh-CN" altLang="en-US" sz="2800" b="1" dirty="0">
                <a:solidFill>
                  <a:srgbClr val="FFFF00"/>
                </a:solidFill>
              </a:rPr>
              <a:t>也不可</a:t>
            </a:r>
            <a:r>
              <a:rPr lang="zh-TW" altLang="en-US" sz="2800" b="1" dirty="0">
                <a:solidFill>
                  <a:srgbClr val="FFFF00"/>
                </a:solidFill>
              </a:rPr>
              <a:t>分別</a:t>
            </a:r>
            <a:r>
              <a:rPr lang="zh-CN" altLang="en-US" sz="2800" b="1" dirty="0">
                <a:solidFill>
                  <a:srgbClr val="FFFF00"/>
                </a:solidFill>
              </a:rPr>
              <a:t>，就能</a:t>
            </a:r>
            <a:r>
              <a:rPr lang="zh-TW" altLang="en-US" sz="2800" b="1" dirty="0">
                <a:solidFill>
                  <a:srgbClr val="FFFF00"/>
                </a:solidFill>
              </a:rPr>
              <a:t>在一切境界裡得大自在。每個維次空間都有眾生，佛菩薩平等清淨，</a:t>
            </a:r>
            <a:r>
              <a:rPr lang="zh-CN" altLang="en-US" sz="2800" b="1" dirty="0">
                <a:solidFill>
                  <a:srgbClr val="FFFF00"/>
                </a:solidFill>
              </a:rPr>
              <a:t>哪裡</a:t>
            </a:r>
            <a:r>
              <a:rPr lang="zh-TW" altLang="en-US" sz="2800" b="1" dirty="0">
                <a:solidFill>
                  <a:srgbClr val="FFFF00"/>
                </a:solidFill>
              </a:rPr>
              <a:t>有緣就在哪裡說法。所以這</a:t>
            </a:r>
            <a:r>
              <a:rPr lang="zh-CN" altLang="en-US" sz="2800" b="1" dirty="0">
                <a:solidFill>
                  <a:srgbClr val="FFFF00"/>
                </a:solidFill>
              </a:rPr>
              <a:t>部經</a:t>
            </a:r>
            <a:r>
              <a:rPr lang="zh-TW" altLang="en-US" sz="2800" b="1" dirty="0">
                <a:solidFill>
                  <a:srgbClr val="FFFF00"/>
                </a:solidFill>
              </a:rPr>
              <a:t>不是在人間說的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CCC77701-9D5B-6F3D-5F28-550F1A1B02B7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606059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EC9911E6-BFCF-F27F-2FEC-60D878951126}"/>
              </a:ext>
            </a:extLst>
          </p:cNvPr>
          <p:cNvSpPr txBox="1"/>
          <p:nvPr/>
        </p:nvSpPr>
        <p:spPr>
          <a:xfrm>
            <a:off x="6743278" y="496420"/>
            <a:ext cx="1477328" cy="595211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五、眾成就：</a:t>
            </a:r>
            <a:r>
              <a:rPr lang="zh-TW" altLang="en-US" sz="2800" b="1" dirty="0">
                <a:solidFill>
                  <a:srgbClr val="FFFF00"/>
                </a:solidFill>
              </a:rPr>
              <a:t>與八千大比丘眾、三萬二千菩薩摩訶薩俱。</a:t>
            </a: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60921247-69A7-CC0E-1A11-49B7F7926492}"/>
              </a:ext>
            </a:extLst>
          </p:cNvPr>
          <p:cNvSpPr txBox="1"/>
          <p:nvPr/>
        </p:nvSpPr>
        <p:spPr>
          <a:xfrm>
            <a:off x="8831510" y="496420"/>
            <a:ext cx="2123658" cy="602782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如是我聞。一時，佛在娑竭羅龍宮，與八千大比丘眾、三萬二千菩薩摩訶薩俱。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782EEBE6-B6EF-AB6A-7B6C-9F4352212CA8}"/>
              </a:ext>
            </a:extLst>
          </p:cNvPr>
          <p:cNvSpPr/>
          <p:nvPr/>
        </p:nvSpPr>
        <p:spPr>
          <a:xfrm>
            <a:off x="8831510" y="405458"/>
            <a:ext cx="1296144" cy="5832648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08F32B48-AF37-4820-4B30-5283469CF3D2}"/>
              </a:ext>
            </a:extLst>
          </p:cNvPr>
          <p:cNvSpPr txBox="1"/>
          <p:nvPr/>
        </p:nvSpPr>
        <p:spPr>
          <a:xfrm>
            <a:off x="1200176" y="496420"/>
            <a:ext cx="5016758" cy="574168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「比丘 」：出家受具足戒者的通稱，男的叫比丘（</a:t>
            </a:r>
            <a:r>
              <a:rPr lang="en-US" altLang="zh-TW" sz="2800" b="1" dirty="0">
                <a:solidFill>
                  <a:srgbClr val="FFFF00"/>
                </a:solidFill>
              </a:rPr>
              <a:t>250 </a:t>
            </a:r>
            <a:r>
              <a:rPr lang="zh-TW" altLang="en-US" sz="2800" b="1" dirty="0">
                <a:solidFill>
                  <a:srgbClr val="FFFF00"/>
                </a:solidFill>
              </a:rPr>
              <a:t>戒），女的叫比丘尼（</a:t>
            </a:r>
            <a:r>
              <a:rPr lang="en-US" altLang="zh-TW" sz="2800" b="1" dirty="0">
                <a:solidFill>
                  <a:srgbClr val="FFFF00"/>
                </a:solidFill>
              </a:rPr>
              <a:t>348 </a:t>
            </a:r>
            <a:r>
              <a:rPr lang="zh-TW" altLang="en-US" sz="2800" b="1" dirty="0">
                <a:solidFill>
                  <a:srgbClr val="FFFF00"/>
                </a:solidFill>
              </a:rPr>
              <a:t>戒）。比丘含有三義，即：</a:t>
            </a:r>
            <a:endParaRPr lang="en-US" altLang="zh-TW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  <a:spcBef>
                <a:spcPts val="2400"/>
              </a:spcBef>
            </a:pPr>
            <a:r>
              <a:rPr lang="zh-TW" altLang="en-US" sz="2800" b="1" dirty="0">
                <a:solidFill>
                  <a:srgbClr val="FFFF00"/>
                </a:solidFill>
              </a:rPr>
              <a:t>一、乞士</a:t>
            </a:r>
            <a:r>
              <a:rPr lang="zh-CN" altLang="en-US" sz="2800" b="1" dirty="0">
                <a:solidFill>
                  <a:srgbClr val="FFFF00"/>
                </a:solidFill>
              </a:rPr>
              <a:t>：「</a:t>
            </a:r>
            <a:r>
              <a:rPr lang="zh-TW" altLang="en-US" sz="2800" b="1" dirty="0">
                <a:solidFill>
                  <a:srgbClr val="FFFF00"/>
                </a:solidFill>
              </a:rPr>
              <a:t>乞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含兩種意思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第一是「乞食以資色身」，飲食滋養肉身；第二</a:t>
            </a:r>
            <a:r>
              <a:rPr lang="zh-CN" altLang="en-US" sz="2800" b="1" dirty="0">
                <a:solidFill>
                  <a:srgbClr val="FFFF00"/>
                </a:solidFill>
              </a:rPr>
              <a:t>是</a:t>
            </a:r>
            <a:r>
              <a:rPr lang="zh-TW" altLang="en-US" sz="2800" b="1" dirty="0">
                <a:solidFill>
                  <a:srgbClr val="FFFF00"/>
                </a:solidFill>
              </a:rPr>
              <a:t>「乞法以資慧命」，乞佛講法</a:t>
            </a:r>
            <a:r>
              <a:rPr lang="zh-CN" altLang="en-US" sz="2800" b="1" dirty="0">
                <a:solidFill>
                  <a:srgbClr val="FFFF00"/>
                </a:solidFill>
              </a:rPr>
              <a:t>，長</a:t>
            </a:r>
            <a:r>
              <a:rPr lang="zh-TW" altLang="en-US" sz="2800" b="1" dirty="0">
                <a:solidFill>
                  <a:srgbClr val="FFFF00"/>
                </a:solidFill>
              </a:rPr>
              <a:t>養慧命。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DF2932C6-B0A9-4D56-F436-F8CE3CF6D35A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6599611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 animBg="1"/>
      <p:bldP spid="9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9990BDA7-D524-40F4-BFDF-CFED552F5EFC}"/>
              </a:ext>
            </a:extLst>
          </p:cNvPr>
          <p:cNvSpPr txBox="1"/>
          <p:nvPr/>
        </p:nvSpPr>
        <p:spPr>
          <a:xfrm>
            <a:off x="8171250" y="657486"/>
            <a:ext cx="2123658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二、破惡</a:t>
            </a:r>
            <a:r>
              <a:rPr lang="zh-CN" altLang="en-US" sz="2800" b="1" dirty="0">
                <a:solidFill>
                  <a:srgbClr val="FFFF00"/>
                </a:solidFill>
              </a:rPr>
              <a:t>：「</a:t>
            </a:r>
            <a:r>
              <a:rPr lang="zh-TW" altLang="en-US" sz="2800" b="1" dirty="0">
                <a:solidFill>
                  <a:srgbClr val="FFFF00"/>
                </a:solidFill>
              </a:rPr>
              <a:t>惡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指煩惱，一切不善之法統統要斷除，斷惡修善，絕不再墮在愛見上。</a:t>
            </a:r>
          </a:p>
        </p:txBody>
      </p:sp>
      <p:sp>
        <p:nvSpPr>
          <p:cNvPr id="3" name="文字方塊 2">
            <a:extLst>
              <a:ext uri="{FF2B5EF4-FFF2-40B4-BE49-F238E27FC236}">
                <a16:creationId xmlns:a16="http://schemas.microsoft.com/office/drawing/2014/main" id="{1C7EED2A-9ABB-7CD8-3893-CACE7C414634}"/>
              </a:ext>
            </a:extLst>
          </p:cNvPr>
          <p:cNvSpPr txBox="1"/>
          <p:nvPr/>
        </p:nvSpPr>
        <p:spPr>
          <a:xfrm>
            <a:off x="3358902" y="632022"/>
            <a:ext cx="4062651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三、怖魔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魔王統轄三界，如果</a:t>
            </a:r>
            <a:r>
              <a:rPr lang="zh-CN" altLang="en-US" sz="2800" b="1" dirty="0">
                <a:solidFill>
                  <a:srgbClr val="FFFF00"/>
                </a:solidFill>
              </a:rPr>
              <a:t>有</a:t>
            </a:r>
            <a:r>
              <a:rPr lang="zh-TW" altLang="en-US" sz="2800" b="1" dirty="0">
                <a:solidFill>
                  <a:srgbClr val="FFFF00"/>
                </a:solidFill>
              </a:rPr>
              <a:t>眾生要修行超越三界，他心裡就很苦，</a:t>
            </a:r>
            <a:r>
              <a:rPr lang="zh-CN" altLang="en-US" sz="2800" b="1" dirty="0">
                <a:solidFill>
                  <a:srgbClr val="FFFF00"/>
                </a:solidFill>
              </a:rPr>
              <a:t>因為</a:t>
            </a:r>
            <a:r>
              <a:rPr lang="zh-TW" altLang="en-US" sz="2800" b="1" dirty="0">
                <a:solidFill>
                  <a:srgbClr val="FFFF00"/>
                </a:solidFill>
              </a:rPr>
              <a:t>他統轄的人跑掉，人口逐漸減少，他憂慮這樁事情。</a:t>
            </a:r>
            <a:r>
              <a:rPr lang="zh-CN" altLang="en-US" sz="2800" b="1" dirty="0">
                <a:solidFill>
                  <a:srgbClr val="FFFF00"/>
                </a:solidFill>
              </a:rPr>
              <a:t>比丘登壇受具足戒時，魔宮震動，魔王感到恐懼</a:t>
            </a:r>
            <a:r>
              <a:rPr lang="zh-TW" altLang="en-US" sz="2800" b="1" dirty="0">
                <a:solidFill>
                  <a:srgbClr val="FFFF00"/>
                </a:solidFill>
              </a:rPr>
              <a:t>。</a:t>
            </a: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E005FFDB-54CF-A42B-392A-83C9F2FD6B30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1636895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369E57A5-9B28-BD39-FC34-3B07BE5A3A62}"/>
              </a:ext>
            </a:extLst>
          </p:cNvPr>
          <p:cNvSpPr txBox="1"/>
          <p:nvPr/>
        </p:nvSpPr>
        <p:spPr>
          <a:xfrm>
            <a:off x="7751390" y="657486"/>
            <a:ext cx="2769989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一般經典常常記載「大比丘眾千二百五十人」，這個地方大比丘眾有八千人，菩薩眾有三萬二千人，這個數字都是表圓滿。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D945A0B0-B734-86BB-3704-73C29F596605}"/>
              </a:ext>
            </a:extLst>
          </p:cNvPr>
          <p:cNvSpPr txBox="1"/>
          <p:nvPr/>
        </p:nvSpPr>
        <p:spPr>
          <a:xfrm>
            <a:off x="3676108" y="651723"/>
            <a:ext cx="3416320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比丘加一個「大」，就不是普通的比丘，</a:t>
            </a:r>
            <a:r>
              <a:rPr lang="zh-CN" altLang="en-US" sz="2800" b="1" dirty="0">
                <a:solidFill>
                  <a:srgbClr val="FFFF00"/>
                </a:solidFill>
              </a:rPr>
              <a:t>而是</a:t>
            </a:r>
            <a:r>
              <a:rPr lang="zh-TW" altLang="en-US" sz="2800" b="1" dirty="0">
                <a:solidFill>
                  <a:srgbClr val="FFFF00"/>
                </a:solidFill>
              </a:rPr>
              <a:t>大乘菩薩以比丘的身分來示現，其實全是菩薩摩訶薩，合起來有四萬人，這是無比殊勝的法會。</a:t>
            </a:r>
          </a:p>
        </p:txBody>
      </p:sp>
      <p:sp>
        <p:nvSpPr>
          <p:cNvPr id="5" name="匾額 4" descr="佛學概要十四講表 習講">
            <a:extLst>
              <a:ext uri="{FF2B5EF4-FFF2-40B4-BE49-F238E27FC236}">
                <a16:creationId xmlns:a16="http://schemas.microsoft.com/office/drawing/2014/main" id="{BE0AA3CF-81DB-AF62-C659-22641AB6703C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611597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F66E3965-C072-50C3-C616-3501BF8742C2}"/>
              </a:ext>
            </a:extLst>
          </p:cNvPr>
          <p:cNvSpPr txBox="1"/>
          <p:nvPr/>
        </p:nvSpPr>
        <p:spPr>
          <a:xfrm>
            <a:off x="7967414" y="506581"/>
            <a:ext cx="2339102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四眾：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2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一、比丘，二、比丘尼，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2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三、優婆塞 （近事男），四、優婆夷（近事女）。</a:t>
            </a:r>
            <a:endParaRPr lang="en-US" altLang="zh-CN" sz="2800" b="1" dirty="0">
              <a:solidFill>
                <a:srgbClr val="FFFF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2040A6F6-94F8-27A9-76B0-9F2811F370B5}"/>
              </a:ext>
            </a:extLst>
          </p:cNvPr>
          <p:cNvSpPr txBox="1"/>
          <p:nvPr/>
        </p:nvSpPr>
        <p:spPr>
          <a:xfrm>
            <a:off x="1414686" y="506581"/>
            <a:ext cx="6032421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ts val="42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七眾：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2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一、比丘 ，二、比丘尼 ，是男女之受具足戒者。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200"/>
              </a:lnSpc>
              <a:spcBef>
                <a:spcPts val="1200"/>
              </a:spcBef>
            </a:pPr>
            <a:r>
              <a:rPr lang="zh-CN" altLang="en-US" sz="2800" b="1" dirty="0">
                <a:solidFill>
                  <a:srgbClr val="FFFF00"/>
                </a:solidFill>
              </a:rPr>
              <a:t>三、式叉摩那 ：沙彌尼之學六法者。四、沙彌 ，五、沙彌尼 ，男女之受小戒者。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200"/>
              </a:lnSpc>
              <a:spcBef>
                <a:spcPts val="1200"/>
              </a:spcBef>
            </a:pPr>
            <a:r>
              <a:rPr lang="zh-CN" altLang="en-US" sz="2800" b="1" dirty="0">
                <a:solidFill>
                  <a:srgbClr val="FFFF00"/>
                </a:solidFill>
              </a:rPr>
              <a:t>六、優婆塞 ，七、優婆夷，男女之受五戒者。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ts val="4200"/>
              </a:lnSpc>
              <a:spcBef>
                <a:spcPts val="1200"/>
              </a:spcBef>
            </a:pPr>
            <a:r>
              <a:rPr lang="zh-CN" altLang="en-US" sz="2800" b="1" dirty="0">
                <a:solidFill>
                  <a:srgbClr val="FFFF00"/>
                </a:solidFill>
              </a:rPr>
              <a:t>此中上五眾出家，下二眾在家。是諸經論通說之七眾也。</a:t>
            </a:r>
            <a:endParaRPr lang="en-US" altLang="zh-CN" sz="2800" b="1" dirty="0">
              <a:solidFill>
                <a:srgbClr val="FFFF00"/>
              </a:solidFill>
            </a:endParaRPr>
          </a:p>
        </p:txBody>
      </p:sp>
      <p:sp>
        <p:nvSpPr>
          <p:cNvPr id="3" name="匾額 2" descr="佛學概要十四講表 習講">
            <a:extLst>
              <a:ext uri="{FF2B5EF4-FFF2-40B4-BE49-F238E27FC236}">
                <a16:creationId xmlns:a16="http://schemas.microsoft.com/office/drawing/2014/main" id="{8D990B96-9371-D823-848F-22CE36CA9D6A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518351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AD633E54-3370-E370-972B-2D4021CA9A55}"/>
              </a:ext>
            </a:extLst>
          </p:cNvPr>
          <p:cNvSpPr txBox="1"/>
          <p:nvPr/>
        </p:nvSpPr>
        <p:spPr>
          <a:xfrm>
            <a:off x="5184080" y="628122"/>
            <a:ext cx="5355312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「菩薩」是</a:t>
            </a:r>
            <a:r>
              <a:rPr lang="zh-CN" altLang="en-US" sz="2800" b="1" dirty="0">
                <a:solidFill>
                  <a:srgbClr val="FFFF00"/>
                </a:solidFill>
              </a:rPr>
              <a:t>「</a:t>
            </a:r>
            <a:r>
              <a:rPr lang="zh-TW" altLang="en-US" sz="2800" b="1" dirty="0">
                <a:solidFill>
                  <a:srgbClr val="FFFF00"/>
                </a:solidFill>
              </a:rPr>
              <a:t>菩提薩埵</a:t>
            </a:r>
            <a:r>
              <a:rPr lang="zh-CN" altLang="en-US" sz="2800" b="1" dirty="0">
                <a:solidFill>
                  <a:srgbClr val="FFFF00"/>
                </a:solidFill>
              </a:rPr>
              <a:t>」（</a:t>
            </a:r>
            <a:r>
              <a:rPr lang="en-US" altLang="zh-CN" sz="2800" b="1" dirty="0">
                <a:solidFill>
                  <a:srgbClr val="FFFF00"/>
                </a:solidFill>
              </a:rPr>
              <a:t>bodhisattva</a:t>
            </a:r>
            <a:r>
              <a:rPr lang="zh-CN" altLang="en-US" sz="2800" b="1" dirty="0">
                <a:solidFill>
                  <a:srgbClr val="FFFF00"/>
                </a:solidFill>
              </a:rPr>
              <a:t>）</a:t>
            </a:r>
            <a:r>
              <a:rPr lang="en-US" altLang="zh-CN" sz="2800" b="1" dirty="0">
                <a:solidFill>
                  <a:srgbClr val="FFFF00"/>
                </a:solidFill>
              </a:rPr>
              <a:t> </a:t>
            </a:r>
            <a:r>
              <a:rPr lang="zh-TW" altLang="en-US" sz="2800" b="1" dirty="0">
                <a:solidFill>
                  <a:srgbClr val="FFFF00"/>
                </a:solidFill>
              </a:rPr>
              <a:t>的略稱，翻成中</a:t>
            </a:r>
            <a:r>
              <a:rPr lang="zh-CN" altLang="en-US" sz="2800" b="1" dirty="0">
                <a:solidFill>
                  <a:srgbClr val="FFFF00"/>
                </a:solidFill>
              </a:rPr>
              <a:t>文</a:t>
            </a:r>
            <a:r>
              <a:rPr lang="zh-TW" altLang="en-US" sz="2800" b="1" dirty="0">
                <a:solidFill>
                  <a:srgbClr val="FFFF00"/>
                </a:solidFill>
              </a:rPr>
              <a:t>的意思，古譯作「大道心眾生」；新譯為「覺有情」，就是覺悟的有情眾生。古譯與新譯是從玄奘大師</a:t>
            </a:r>
            <a:r>
              <a:rPr lang="zh-CN" altLang="en-US" sz="2800" b="1" dirty="0">
                <a:solidFill>
                  <a:srgbClr val="FFFF00"/>
                </a:solidFill>
              </a:rPr>
              <a:t>這裡</a:t>
            </a:r>
            <a:r>
              <a:rPr lang="zh-TW" altLang="en-US" sz="2800" b="1" dirty="0">
                <a:solidFill>
                  <a:srgbClr val="FFFF00"/>
                </a:solidFill>
              </a:rPr>
              <a:t>分的</a:t>
            </a:r>
            <a:r>
              <a:rPr lang="zh-CN" altLang="en-US" sz="2800" b="1" dirty="0">
                <a:solidFill>
                  <a:srgbClr val="FFFF00"/>
                </a:solidFill>
              </a:rPr>
              <a:t>：</a:t>
            </a:r>
            <a:r>
              <a:rPr lang="zh-TW" altLang="en-US" sz="2800" b="1" dirty="0">
                <a:solidFill>
                  <a:srgbClr val="FFFF00"/>
                </a:solidFill>
              </a:rPr>
              <a:t>玄奘大師以前稱為舊譯，或古譯；玄奘大師所翻的經論，稱為新譯。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E68FF959-D8DC-D4C1-7B67-0511A0DB35F2}"/>
              </a:ext>
            </a:extLst>
          </p:cNvPr>
          <p:cNvSpPr txBox="1"/>
          <p:nvPr/>
        </p:nvSpPr>
        <p:spPr>
          <a:xfrm>
            <a:off x="1128395" y="621482"/>
            <a:ext cx="3416320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「</a:t>
            </a:r>
            <a:r>
              <a:rPr lang="zh-TW" altLang="en-US" sz="2800" b="1" dirty="0">
                <a:solidFill>
                  <a:srgbClr val="FFFF00"/>
                </a:solidFill>
              </a:rPr>
              <a:t>摩訶薩</a:t>
            </a:r>
            <a:r>
              <a:rPr lang="zh-CN" altLang="en-US" sz="2800" b="1" dirty="0">
                <a:solidFill>
                  <a:srgbClr val="FFFF00"/>
                </a:solidFill>
              </a:rPr>
              <a:t>」（</a:t>
            </a:r>
            <a:r>
              <a:rPr lang="en-US" altLang="zh-CN" sz="2800" b="1" dirty="0" err="1">
                <a:solidFill>
                  <a:srgbClr val="FFFF00"/>
                </a:solidFill>
              </a:rPr>
              <a:t>Mahāsattva</a:t>
            </a:r>
            <a:r>
              <a:rPr lang="zh-CN" altLang="en-US" sz="2800" b="1" dirty="0">
                <a:solidFill>
                  <a:srgbClr val="FFFF00"/>
                </a:solidFill>
              </a:rPr>
              <a:t>）</a:t>
            </a:r>
            <a:r>
              <a:rPr lang="zh-TW" altLang="en-US" sz="2800" b="1" dirty="0">
                <a:solidFill>
                  <a:srgbClr val="FFFF00"/>
                </a:solidFill>
              </a:rPr>
              <a:t>是大菩薩。通常我們稱三賢位以下的都稱為「菩薩」</a:t>
            </a:r>
            <a:r>
              <a:rPr lang="zh-CN" altLang="en-US" sz="2800" b="1" dirty="0">
                <a:solidFill>
                  <a:srgbClr val="FFFF00"/>
                </a:solidFill>
              </a:rPr>
              <a:t>；</a:t>
            </a:r>
            <a:r>
              <a:rPr lang="zh-TW" altLang="en-US" sz="2800" b="1" dirty="0">
                <a:solidFill>
                  <a:srgbClr val="FFFF00"/>
                </a:solidFill>
              </a:rPr>
              <a:t>十地我們稱為「摩訶薩」，是大菩薩。</a:t>
            </a:r>
            <a:r>
              <a:rPr lang="zh-CN" altLang="en-US" sz="2800" b="1" dirty="0">
                <a:solidFill>
                  <a:srgbClr val="FFFF00"/>
                </a:solidFill>
              </a:rPr>
              <a:t>（三賢：十住、十行、十迴向）</a:t>
            </a:r>
            <a:endParaRPr lang="zh-TW" altLang="en-US" sz="2800" b="1" dirty="0">
              <a:solidFill>
                <a:srgbClr val="FFFF00"/>
              </a:solidFill>
            </a:endParaRPr>
          </a:p>
        </p:txBody>
      </p:sp>
      <p:sp>
        <p:nvSpPr>
          <p:cNvPr id="3" name="匾額 2" descr="佛學概要十四講表 習講">
            <a:extLst>
              <a:ext uri="{FF2B5EF4-FFF2-40B4-BE49-F238E27FC236}">
                <a16:creationId xmlns:a16="http://schemas.microsoft.com/office/drawing/2014/main" id="{836E48FD-B693-68AC-34D2-37C864EA1DED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696890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38EE8D5F-3796-8B46-0137-6B15FD7C7DB1}"/>
              </a:ext>
            </a:extLst>
          </p:cNvPr>
          <p:cNvSpPr txBox="1"/>
          <p:nvPr/>
        </p:nvSpPr>
        <p:spPr>
          <a:xfrm>
            <a:off x="2566814" y="657486"/>
            <a:ext cx="7940635" cy="5544616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「</a:t>
            </a:r>
            <a:r>
              <a:rPr lang="zh-TW" altLang="en-US" sz="2800" b="1" dirty="0">
                <a:solidFill>
                  <a:srgbClr val="FFFF00"/>
                </a:solidFill>
              </a:rPr>
              <a:t>眾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這個字用現在的話說就是團體。</a:t>
            </a:r>
            <a:r>
              <a:rPr lang="zh-CN" altLang="en-US" sz="2800" b="1" dirty="0">
                <a:solidFill>
                  <a:srgbClr val="FFFF00"/>
                </a:solidFill>
              </a:rPr>
              <a:t>「</a:t>
            </a:r>
            <a:r>
              <a:rPr lang="zh-TW" altLang="en-US" sz="2800" b="1" dirty="0">
                <a:solidFill>
                  <a:srgbClr val="FFFF00"/>
                </a:solidFill>
              </a:rPr>
              <a:t>比丘眾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r>
              <a:rPr lang="zh-TW" altLang="en-US" sz="2800" b="1" dirty="0">
                <a:solidFill>
                  <a:srgbClr val="FFFF00"/>
                </a:solidFill>
              </a:rPr>
              <a:t>，用今天的話來說，就是宗教團體，或者說是佛教團體。這個團體跟一般團體不同，叫和合的團體。所以在「三皈依」裡面，念到「皈依僧，眾中尊」，這個團體是世出世間所有團體裡面最值得人尊敬的。為什麼？</a:t>
            </a:r>
            <a:r>
              <a:rPr lang="zh-CN" altLang="en-US" sz="2800" b="1" dirty="0">
                <a:solidFill>
                  <a:srgbClr val="FFFF00"/>
                </a:solidFill>
              </a:rPr>
              <a:t>因為</a:t>
            </a:r>
            <a:r>
              <a:rPr lang="zh-TW" altLang="en-US" sz="2800" b="1" dirty="0">
                <a:solidFill>
                  <a:srgbClr val="FFFF00"/>
                </a:solidFill>
              </a:rPr>
              <a:t>人人都遵守「六和敬」，</a:t>
            </a:r>
            <a:r>
              <a:rPr lang="zh-CN" altLang="en-US" sz="2800" b="1" dirty="0">
                <a:solidFill>
                  <a:srgbClr val="FFFF00"/>
                </a:solidFill>
              </a:rPr>
              <a:t>這</a:t>
            </a:r>
            <a:r>
              <a:rPr lang="zh-TW" altLang="en-US" sz="2800" b="1" dirty="0">
                <a:solidFill>
                  <a:srgbClr val="FFFF00"/>
                </a:solidFill>
              </a:rPr>
              <a:t>是六和敬的團體。比丘尚且如是，何況菩薩？所以佛弟子的團體是「六和敬」的團體，我們要明瞭、要尊重、要學習。</a:t>
            </a:r>
          </a:p>
        </p:txBody>
      </p:sp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995A2E35-49B2-A2AF-F5C2-13A602ACB1DB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3594210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23A8C278-5642-6321-E2C5-72509305EBB6}"/>
              </a:ext>
            </a:extLst>
          </p:cNvPr>
          <p:cNvSpPr txBox="1"/>
          <p:nvPr/>
        </p:nvSpPr>
        <p:spPr>
          <a:xfrm>
            <a:off x="982638" y="720491"/>
            <a:ext cx="964907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/>
                </a:solidFill>
              </a:rPr>
              <a:t>佛說十善業道經</a:t>
            </a:r>
            <a:endParaRPr lang="en-US" altLang="zh-CN" sz="2800" b="1" dirty="0">
              <a:solidFill>
                <a:schemeClr val="bg1"/>
              </a:solidFill>
            </a:endParaRPr>
          </a:p>
          <a:p>
            <a:endParaRPr lang="en-US" altLang="zh-TW" sz="2800" b="1" dirty="0">
              <a:solidFill>
                <a:schemeClr val="bg1"/>
              </a:solidFill>
            </a:endParaRPr>
          </a:p>
          <a:p>
            <a:r>
              <a:rPr lang="zh-TW" altLang="en-US" sz="2800" b="1" dirty="0">
                <a:solidFill>
                  <a:schemeClr val="bg1"/>
                </a:solidFill>
              </a:rPr>
              <a:t>如是我聞。一時，佛在娑竭羅龍宮，與八千大比丘眾、三萬二千菩薩摩訶薩俱。</a:t>
            </a: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254C06D3-EAE4-7826-31C2-364622DAF85E}"/>
              </a:ext>
            </a:extLst>
          </p:cNvPr>
          <p:cNvSpPr txBox="1"/>
          <p:nvPr/>
        </p:nvSpPr>
        <p:spPr>
          <a:xfrm>
            <a:off x="982638" y="3069754"/>
            <a:ext cx="1000114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The Buddha Speaks the </a:t>
            </a:r>
            <a:r>
              <a:rPr lang="en-US" altLang="zh-CN" sz="2800" b="1" dirty="0" err="1">
                <a:solidFill>
                  <a:schemeClr val="bg1"/>
                </a:solidFill>
              </a:rPr>
              <a:t>Sūtra</a:t>
            </a:r>
            <a:r>
              <a:rPr lang="en-US" altLang="zh-CN" sz="2800" b="1" dirty="0">
                <a:solidFill>
                  <a:schemeClr val="bg1"/>
                </a:solidFill>
              </a:rPr>
              <a:t> (or Discourse) of the Ten Wholesome Ways of</a:t>
            </a:r>
            <a:r>
              <a:rPr lang="zh-CN" altLang="en-US" sz="2800" b="1" dirty="0">
                <a:solidFill>
                  <a:schemeClr val="bg1"/>
                </a:solidFill>
              </a:rPr>
              <a:t> </a:t>
            </a:r>
            <a:r>
              <a:rPr lang="en-US" altLang="zh-CN" sz="2800" b="1" dirty="0">
                <a:solidFill>
                  <a:schemeClr val="bg1"/>
                </a:solidFill>
              </a:rPr>
              <a:t>Actions</a:t>
            </a:r>
          </a:p>
          <a:p>
            <a:endParaRPr lang="en-US" altLang="zh-CN" sz="2800" b="1" dirty="0">
              <a:solidFill>
                <a:schemeClr val="bg1"/>
              </a:solidFill>
            </a:endParaRPr>
          </a:p>
          <a:p>
            <a:r>
              <a:rPr lang="en-US" altLang="zh-CN" sz="2800" b="1" dirty="0">
                <a:solidFill>
                  <a:schemeClr val="bg1"/>
                </a:solidFill>
              </a:rPr>
              <a:t>Thus have I heard. At one time, the Buddha was dwelling in the Dragon Palace of the </a:t>
            </a:r>
            <a:r>
              <a:rPr lang="en-US" altLang="zh-CN" sz="2800" b="1" dirty="0" err="1">
                <a:solidFill>
                  <a:schemeClr val="bg1"/>
                </a:solidFill>
              </a:rPr>
              <a:t>Sāgara</a:t>
            </a:r>
            <a:r>
              <a:rPr lang="en-US" altLang="zh-CN" sz="2800" b="1" dirty="0">
                <a:solidFill>
                  <a:schemeClr val="bg1"/>
                </a:solidFill>
              </a:rPr>
              <a:t> Sea, together with eight thousand great bhikkhus and thirty-two thousand Bodhisattva-</a:t>
            </a:r>
            <a:r>
              <a:rPr lang="en-US" altLang="zh-CN" sz="2800" b="1" dirty="0" err="1">
                <a:solidFill>
                  <a:schemeClr val="bg1"/>
                </a:solidFill>
              </a:rPr>
              <a:t>Mahāsattvas</a:t>
            </a:r>
            <a:r>
              <a:rPr lang="en-US" altLang="zh-CN" sz="2800" b="1" dirty="0">
                <a:solidFill>
                  <a:schemeClr val="bg1"/>
                </a:solidFill>
              </a:rPr>
              <a:t>.</a:t>
            </a:r>
            <a:endParaRPr lang="zh-TW" alt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71184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8B709432-8E9F-B697-0AE4-4DF209B47B52}"/>
              </a:ext>
            </a:extLst>
          </p:cNvPr>
          <p:cNvSpPr txBox="1"/>
          <p:nvPr/>
        </p:nvSpPr>
        <p:spPr>
          <a:xfrm>
            <a:off x="10088165" y="261442"/>
            <a:ext cx="615553" cy="633670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發起序（別序）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pic>
        <p:nvPicPr>
          <p:cNvPr id="5" name="圖片 4">
            <a:extLst>
              <a:ext uri="{FF2B5EF4-FFF2-40B4-BE49-F238E27FC236}">
                <a16:creationId xmlns:a16="http://schemas.microsoft.com/office/drawing/2014/main" id="{3D9763F9-14ED-362D-35D0-FE959866D4B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7663" y="117426"/>
            <a:ext cx="5119752" cy="6624736"/>
          </a:xfrm>
          <a:prstGeom prst="rect">
            <a:avLst/>
          </a:prstGeom>
        </p:spPr>
      </p:pic>
      <p:sp>
        <p:nvSpPr>
          <p:cNvPr id="6" name="矩形 5">
            <a:extLst>
              <a:ext uri="{FF2B5EF4-FFF2-40B4-BE49-F238E27FC236}">
                <a16:creationId xmlns:a16="http://schemas.microsoft.com/office/drawing/2014/main" id="{902F0D8A-BA63-7857-33F0-82B01088908B}"/>
              </a:ext>
            </a:extLst>
          </p:cNvPr>
          <p:cNvSpPr/>
          <p:nvPr/>
        </p:nvSpPr>
        <p:spPr>
          <a:xfrm>
            <a:off x="3358902" y="2623203"/>
            <a:ext cx="1584176" cy="4032448"/>
          </a:xfrm>
          <a:prstGeom prst="rect">
            <a:avLst/>
          </a:prstGeom>
          <a:noFill/>
          <a:ln w="508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B385479C-4029-75FC-0936-46CC8A224116}"/>
              </a:ext>
            </a:extLst>
          </p:cNvPr>
          <p:cNvSpPr txBox="1"/>
          <p:nvPr/>
        </p:nvSpPr>
        <p:spPr>
          <a:xfrm>
            <a:off x="297759" y="405458"/>
            <a:ext cx="2262158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3000" b="1" dirty="0">
                <a:solidFill>
                  <a:schemeClr val="bg1">
                    <a:lumMod val="95000"/>
                  </a:schemeClr>
                </a:solidFill>
              </a:rPr>
              <a:t> 爾時世尊告龍王言：「一切眾生心想異故，造業亦異，由是故有諸趣輪轉。</a:t>
            </a:r>
            <a:r>
              <a:rPr lang="zh-CN" altLang="en-US" sz="3000" b="1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zh-TW" altLang="en-US" sz="30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匾額 6" descr="佛學概要十四講表 習講">
            <a:extLst>
              <a:ext uri="{FF2B5EF4-FFF2-40B4-BE49-F238E27FC236}">
                <a16:creationId xmlns:a16="http://schemas.microsoft.com/office/drawing/2014/main" id="{A0ADA406-2B63-091E-A480-045B9D89FFAE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55345021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文字方塊 5">
            <a:extLst>
              <a:ext uri="{FF2B5EF4-FFF2-40B4-BE49-F238E27FC236}">
                <a16:creationId xmlns:a16="http://schemas.microsoft.com/office/drawing/2014/main" id="{BA9A1E5C-1A3D-9717-9BDD-9EA1C8174695}"/>
              </a:ext>
            </a:extLst>
          </p:cNvPr>
          <p:cNvSpPr txBox="1"/>
          <p:nvPr/>
        </p:nvSpPr>
        <p:spPr>
          <a:xfrm>
            <a:off x="9191550" y="333450"/>
            <a:ext cx="1477328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 爾時世尊告龍王言：「一切眾生心想異故，造業亦異，由是故有諸趣輪轉。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7710A587-4C57-C8F9-A1E8-54F28CAB3E56}"/>
              </a:ext>
            </a:extLst>
          </p:cNvPr>
          <p:cNvSpPr txBox="1"/>
          <p:nvPr/>
        </p:nvSpPr>
        <p:spPr>
          <a:xfrm>
            <a:off x="622598" y="625406"/>
            <a:ext cx="7940635" cy="546475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世尊在此告訴我們，六道輪迴是怎麼來的，這句話把事實真相說清楚了，正是「一切法從心想生」「唯心所現，唯識所變」。「識」就是此地講的「心想」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由於心想不同，造業就不</a:t>
            </a:r>
            <a:r>
              <a:rPr lang="zh-CN" altLang="en-US" sz="2800" b="1" dirty="0">
                <a:solidFill>
                  <a:srgbClr val="FFFF00"/>
                </a:solidFill>
              </a:rPr>
              <a:t>同</a:t>
            </a:r>
            <a:r>
              <a:rPr lang="zh-TW" altLang="en-US" sz="2800" b="1" dirty="0">
                <a:solidFill>
                  <a:srgbClr val="FFFF00"/>
                </a:solidFill>
              </a:rPr>
              <a:t>。業有三大類：身業、語業、意業</a:t>
            </a:r>
            <a:r>
              <a:rPr lang="zh-CN" altLang="en-US" sz="2800" b="1" dirty="0">
                <a:solidFill>
                  <a:srgbClr val="FFFF00"/>
                </a:solidFill>
              </a:rPr>
              <a:t>；</a:t>
            </a:r>
            <a:r>
              <a:rPr lang="zh-TW" altLang="en-US" sz="2800" b="1" dirty="0">
                <a:solidFill>
                  <a:srgbClr val="FFFF00"/>
                </a:solidFill>
              </a:rPr>
              <a:t>總是以意業為主宰，也就是念頭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身、口</a:t>
            </a:r>
            <a:r>
              <a:rPr lang="zh-CN" altLang="en-US" sz="2800" b="1" dirty="0">
                <a:solidFill>
                  <a:srgbClr val="FFFF00"/>
                </a:solidFill>
              </a:rPr>
              <a:t>的</a:t>
            </a:r>
            <a:r>
              <a:rPr lang="zh-TW" altLang="en-US" sz="2800" b="1" dirty="0">
                <a:solidFill>
                  <a:srgbClr val="FFFF00"/>
                </a:solidFill>
              </a:rPr>
              <a:t>造作都是隨著念頭走的。念善，這個人造的是善業；念惡，這個人造的是惡業。世出世法、十法界依正莊嚴，都是從心想生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1713F2BE-FDBC-AC60-6C16-DD241615753A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7686259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字方塊 6">
            <a:extLst>
              <a:ext uri="{FF2B5EF4-FFF2-40B4-BE49-F238E27FC236}">
                <a16:creationId xmlns:a16="http://schemas.microsoft.com/office/drawing/2014/main" id="{BA06E949-DD4D-1585-1C12-CE7F53E07B1E}"/>
              </a:ext>
            </a:extLst>
          </p:cNvPr>
          <p:cNvSpPr txBox="1"/>
          <p:nvPr/>
        </p:nvSpPr>
        <p:spPr>
          <a:xfrm>
            <a:off x="9451628" y="358255"/>
            <a:ext cx="1477328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 爾時世尊告龍王言：「一切眾生心想異故，造業亦異，由是故有諸趣輪轉。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18A83A8C-9E3D-F908-A690-E74D415CED37}"/>
              </a:ext>
            </a:extLst>
          </p:cNvPr>
          <p:cNvSpPr txBox="1"/>
          <p:nvPr/>
        </p:nvSpPr>
        <p:spPr>
          <a:xfrm>
            <a:off x="8369246" y="4561361"/>
            <a:ext cx="830997" cy="201389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六趣；六道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cxnSp>
        <p:nvCxnSpPr>
          <p:cNvPr id="10" name="直線接點 9">
            <a:extLst>
              <a:ext uri="{FF2B5EF4-FFF2-40B4-BE49-F238E27FC236}">
                <a16:creationId xmlns:a16="http://schemas.microsoft.com/office/drawing/2014/main" id="{79C3A92D-8F27-DBE3-85C4-E9579884594B}"/>
              </a:ext>
            </a:extLst>
          </p:cNvPr>
          <p:cNvCxnSpPr/>
          <p:nvPr/>
        </p:nvCxnSpPr>
        <p:spPr>
          <a:xfrm>
            <a:off x="9451628" y="4561361"/>
            <a:ext cx="0" cy="648072"/>
          </a:xfrm>
          <a:prstGeom prst="line">
            <a:avLst/>
          </a:prstGeom>
          <a:ln w="19050"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線接點 11">
            <a:extLst>
              <a:ext uri="{FF2B5EF4-FFF2-40B4-BE49-F238E27FC236}">
                <a16:creationId xmlns:a16="http://schemas.microsoft.com/office/drawing/2014/main" id="{61E8488D-8096-1E94-F477-5976758B8D02}"/>
              </a:ext>
            </a:extLst>
          </p:cNvPr>
          <p:cNvCxnSpPr/>
          <p:nvPr/>
        </p:nvCxnSpPr>
        <p:spPr>
          <a:xfrm flipH="1">
            <a:off x="9012174" y="4885397"/>
            <a:ext cx="439454" cy="0"/>
          </a:xfrm>
          <a:prstGeom prst="line">
            <a:avLst/>
          </a:prstGeom>
          <a:ln>
            <a:solidFill>
              <a:srgbClr val="FFFF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椭圆 15">
            <a:extLst>
              <a:ext uri="{FF2B5EF4-FFF2-40B4-BE49-F238E27FC236}">
                <a16:creationId xmlns:a16="http://schemas.microsoft.com/office/drawing/2014/main" id="{42893B11-1EA7-7B81-6AD0-F77D4418F93A}"/>
              </a:ext>
            </a:extLst>
          </p:cNvPr>
          <p:cNvSpPr/>
          <p:nvPr/>
        </p:nvSpPr>
        <p:spPr>
          <a:xfrm>
            <a:off x="4935944" y="1931616"/>
            <a:ext cx="2016125" cy="2016125"/>
          </a:xfrm>
          <a:prstGeom prst="ellipse">
            <a:avLst/>
          </a:prstGeom>
          <a:solidFill>
            <a:srgbClr val="0000CC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rgbClr val="FFFF00"/>
              </a:solidFill>
            </a:endParaRPr>
          </a:p>
        </p:txBody>
      </p:sp>
      <p:cxnSp>
        <p:nvCxnSpPr>
          <p:cNvPr id="14" name="直接连接符 16">
            <a:extLst>
              <a:ext uri="{FF2B5EF4-FFF2-40B4-BE49-F238E27FC236}">
                <a16:creationId xmlns:a16="http://schemas.microsoft.com/office/drawing/2014/main" id="{A0BC4F01-8082-94BC-447D-F6EE92FED1FD}"/>
              </a:ext>
            </a:extLst>
          </p:cNvPr>
          <p:cNvCxnSpPr>
            <a:stCxn id="13" idx="2"/>
            <a:endCxn id="13" idx="6"/>
          </p:cNvCxnSpPr>
          <p:nvPr/>
        </p:nvCxnSpPr>
        <p:spPr>
          <a:xfrm>
            <a:off x="4935944" y="2939996"/>
            <a:ext cx="2016125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9">
            <a:extLst>
              <a:ext uri="{FF2B5EF4-FFF2-40B4-BE49-F238E27FC236}">
                <a16:creationId xmlns:a16="http://schemas.microsoft.com/office/drawing/2014/main" id="{BBAF8F1C-3732-9C98-07A2-EE4485277643}"/>
              </a:ext>
            </a:extLst>
          </p:cNvPr>
          <p:cNvCxnSpPr/>
          <p:nvPr/>
        </p:nvCxnSpPr>
        <p:spPr>
          <a:xfrm flipH="1">
            <a:off x="5362664" y="2104971"/>
            <a:ext cx="1121410" cy="165862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20">
            <a:extLst>
              <a:ext uri="{FF2B5EF4-FFF2-40B4-BE49-F238E27FC236}">
                <a16:creationId xmlns:a16="http://schemas.microsoft.com/office/drawing/2014/main" id="{F0764AC3-6DA8-498C-7D22-0AA526728CB4}"/>
              </a:ext>
            </a:extLst>
          </p:cNvPr>
          <p:cNvCxnSpPr/>
          <p:nvPr/>
        </p:nvCxnSpPr>
        <p:spPr>
          <a:xfrm>
            <a:off x="5429974" y="2104971"/>
            <a:ext cx="1054100" cy="16986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文本框 22">
            <a:extLst>
              <a:ext uri="{FF2B5EF4-FFF2-40B4-BE49-F238E27FC236}">
                <a16:creationId xmlns:a16="http://schemas.microsoft.com/office/drawing/2014/main" id="{3E7B7796-D59D-255A-0188-D9342BE44C60}"/>
              </a:ext>
            </a:extLst>
          </p:cNvPr>
          <p:cNvSpPr txBox="1"/>
          <p:nvPr/>
        </p:nvSpPr>
        <p:spPr>
          <a:xfrm>
            <a:off x="5646231" y="1969716"/>
            <a:ext cx="553998" cy="535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rgbClr val="FFFF00"/>
                </a:solidFill>
                <a:uFillTx/>
              </a:rPr>
              <a:t>天</a:t>
            </a:r>
          </a:p>
        </p:txBody>
      </p:sp>
      <p:sp>
        <p:nvSpPr>
          <p:cNvPr id="18" name="文本框 23">
            <a:extLst>
              <a:ext uri="{FF2B5EF4-FFF2-40B4-BE49-F238E27FC236}">
                <a16:creationId xmlns:a16="http://schemas.microsoft.com/office/drawing/2014/main" id="{29561BC1-9FBE-6990-05DA-96B2210B48DA}"/>
              </a:ext>
            </a:extLst>
          </p:cNvPr>
          <p:cNvSpPr txBox="1"/>
          <p:nvPr/>
        </p:nvSpPr>
        <p:spPr>
          <a:xfrm>
            <a:off x="6231701" y="2404056"/>
            <a:ext cx="553998" cy="535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rgbClr val="FFFF00"/>
                </a:solidFill>
                <a:uFillTx/>
              </a:rPr>
              <a:t>人</a:t>
            </a:r>
          </a:p>
        </p:txBody>
      </p:sp>
      <p:sp>
        <p:nvSpPr>
          <p:cNvPr id="19" name="文本框 24">
            <a:extLst>
              <a:ext uri="{FF2B5EF4-FFF2-40B4-BE49-F238E27FC236}">
                <a16:creationId xmlns:a16="http://schemas.microsoft.com/office/drawing/2014/main" id="{E945D125-9079-F5E7-4CB2-BDAB36CADE1A}"/>
              </a:ext>
            </a:extLst>
          </p:cNvPr>
          <p:cNvSpPr txBox="1"/>
          <p:nvPr/>
        </p:nvSpPr>
        <p:spPr>
          <a:xfrm>
            <a:off x="6231701" y="2939996"/>
            <a:ext cx="553998" cy="8851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rgbClr val="FFFF00"/>
                </a:solidFill>
                <a:uFillTx/>
              </a:rPr>
              <a:t>畜生</a:t>
            </a:r>
          </a:p>
        </p:txBody>
      </p:sp>
      <p:sp>
        <p:nvSpPr>
          <p:cNvPr id="20" name="文本框 25">
            <a:extLst>
              <a:ext uri="{FF2B5EF4-FFF2-40B4-BE49-F238E27FC236}">
                <a16:creationId xmlns:a16="http://schemas.microsoft.com/office/drawing/2014/main" id="{E6200A6C-C788-D459-E9B1-A0AE303E1AF2}"/>
              </a:ext>
            </a:extLst>
          </p:cNvPr>
          <p:cNvSpPr txBox="1"/>
          <p:nvPr/>
        </p:nvSpPr>
        <p:spPr>
          <a:xfrm>
            <a:off x="5646231" y="3193996"/>
            <a:ext cx="553998" cy="8851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 dirty="0">
                <a:solidFill>
                  <a:srgbClr val="FFFF00"/>
                </a:solidFill>
                <a:uFillTx/>
              </a:rPr>
              <a:t>地獄</a:t>
            </a:r>
          </a:p>
        </p:txBody>
      </p:sp>
      <p:sp>
        <p:nvSpPr>
          <p:cNvPr id="21" name="文本框 26">
            <a:extLst>
              <a:ext uri="{FF2B5EF4-FFF2-40B4-BE49-F238E27FC236}">
                <a16:creationId xmlns:a16="http://schemas.microsoft.com/office/drawing/2014/main" id="{D1150020-9E72-36DD-3189-81E0FC077644}"/>
              </a:ext>
            </a:extLst>
          </p:cNvPr>
          <p:cNvSpPr txBox="1"/>
          <p:nvPr/>
        </p:nvSpPr>
        <p:spPr>
          <a:xfrm>
            <a:off x="5097591" y="2229431"/>
            <a:ext cx="553998" cy="88519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rgbClr val="FFFF00"/>
                </a:solidFill>
                <a:uFillTx/>
              </a:rPr>
              <a:t>修羅</a:t>
            </a:r>
          </a:p>
        </p:txBody>
      </p:sp>
      <p:sp>
        <p:nvSpPr>
          <p:cNvPr id="22" name="文本框 27">
            <a:extLst>
              <a:ext uri="{FF2B5EF4-FFF2-40B4-BE49-F238E27FC236}">
                <a16:creationId xmlns:a16="http://schemas.microsoft.com/office/drawing/2014/main" id="{706CD314-F5D3-FBAA-8360-22D916CF106F}"/>
              </a:ext>
            </a:extLst>
          </p:cNvPr>
          <p:cNvSpPr txBox="1"/>
          <p:nvPr/>
        </p:nvSpPr>
        <p:spPr>
          <a:xfrm>
            <a:off x="5023931" y="3062551"/>
            <a:ext cx="553998" cy="5359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b="1">
                <a:solidFill>
                  <a:srgbClr val="FFFF00"/>
                </a:solidFill>
                <a:uFillTx/>
              </a:rPr>
              <a:t>鬼</a:t>
            </a:r>
          </a:p>
        </p:txBody>
      </p:sp>
      <p:sp>
        <p:nvSpPr>
          <p:cNvPr id="23" name="文本框 28">
            <a:extLst>
              <a:ext uri="{FF2B5EF4-FFF2-40B4-BE49-F238E27FC236}">
                <a16:creationId xmlns:a16="http://schemas.microsoft.com/office/drawing/2014/main" id="{FC1BFD81-DBED-8268-7C32-C8EA2077C49A}"/>
              </a:ext>
            </a:extLst>
          </p:cNvPr>
          <p:cNvSpPr txBox="1"/>
          <p:nvPr/>
        </p:nvSpPr>
        <p:spPr>
          <a:xfrm>
            <a:off x="6704950" y="549477"/>
            <a:ext cx="1046440" cy="138214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  <a:uFillTx/>
              </a:rPr>
              <a:t>三善道</a:t>
            </a:r>
          </a:p>
          <a:p>
            <a:r>
              <a:rPr lang="zh-CN" altLang="en-US" sz="2800" b="1" dirty="0">
                <a:solidFill>
                  <a:srgbClr val="FFFF00"/>
                </a:solidFill>
                <a:uFillTx/>
              </a:rPr>
              <a:t>喻頭出</a:t>
            </a:r>
          </a:p>
        </p:txBody>
      </p:sp>
      <p:sp>
        <p:nvSpPr>
          <p:cNvPr id="24" name="文本框 29">
            <a:extLst>
              <a:ext uri="{FF2B5EF4-FFF2-40B4-BE49-F238E27FC236}">
                <a16:creationId xmlns:a16="http://schemas.microsoft.com/office/drawing/2014/main" id="{19942050-A0DA-DB9E-608C-30E44F116C0B}"/>
              </a:ext>
            </a:extLst>
          </p:cNvPr>
          <p:cNvSpPr txBox="1"/>
          <p:nvPr/>
        </p:nvSpPr>
        <p:spPr>
          <a:xfrm>
            <a:off x="3877998" y="3710243"/>
            <a:ext cx="1046440" cy="128558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>
                <a:solidFill>
                  <a:srgbClr val="FFFF00"/>
                </a:solidFill>
                <a:uFillTx/>
              </a:rPr>
              <a:t>三惡道</a:t>
            </a:r>
          </a:p>
          <a:p>
            <a:r>
              <a:rPr lang="zh-CN" altLang="en-US" sz="2800" b="1">
                <a:solidFill>
                  <a:srgbClr val="FFFF00"/>
                </a:solidFill>
                <a:uFillTx/>
              </a:rPr>
              <a:t>喻頭沒</a:t>
            </a:r>
          </a:p>
        </p:txBody>
      </p:sp>
      <p:cxnSp>
        <p:nvCxnSpPr>
          <p:cNvPr id="25" name="直接连接符 34">
            <a:extLst>
              <a:ext uri="{FF2B5EF4-FFF2-40B4-BE49-F238E27FC236}">
                <a16:creationId xmlns:a16="http://schemas.microsoft.com/office/drawing/2014/main" id="{D9691C3E-02DD-776C-FF03-87838545014F}"/>
              </a:ext>
            </a:extLst>
          </p:cNvPr>
          <p:cNvCxnSpPr>
            <a:cxnSpLocks/>
            <a:stCxn id="13" idx="6"/>
          </p:cNvCxnSpPr>
          <p:nvPr/>
        </p:nvCxnSpPr>
        <p:spPr>
          <a:xfrm>
            <a:off x="6952069" y="2939679"/>
            <a:ext cx="341327" cy="317"/>
          </a:xfrm>
          <a:prstGeom prst="line">
            <a:avLst/>
          </a:prstGeom>
          <a:ln w="6350" cmpd="sng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35">
            <a:extLst>
              <a:ext uri="{FF2B5EF4-FFF2-40B4-BE49-F238E27FC236}">
                <a16:creationId xmlns:a16="http://schemas.microsoft.com/office/drawing/2014/main" id="{F10C71C9-6E70-A441-5791-F42C42AADD35}"/>
              </a:ext>
            </a:extLst>
          </p:cNvPr>
          <p:cNvCxnSpPr/>
          <p:nvPr/>
        </p:nvCxnSpPr>
        <p:spPr>
          <a:xfrm flipV="1">
            <a:off x="7293396" y="1882086"/>
            <a:ext cx="0" cy="1057910"/>
          </a:xfrm>
          <a:prstGeom prst="straightConnector1">
            <a:avLst/>
          </a:prstGeom>
          <a:ln w="6350" cmpd="sng">
            <a:solidFill>
              <a:schemeClr val="bg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直接连接符 36">
            <a:extLst>
              <a:ext uri="{FF2B5EF4-FFF2-40B4-BE49-F238E27FC236}">
                <a16:creationId xmlns:a16="http://schemas.microsoft.com/office/drawing/2014/main" id="{37B75943-DAE1-2B2A-FD56-4A9B905924FA}"/>
              </a:ext>
            </a:extLst>
          </p:cNvPr>
          <p:cNvCxnSpPr>
            <a:cxnSpLocks/>
          </p:cNvCxnSpPr>
          <p:nvPr/>
        </p:nvCxnSpPr>
        <p:spPr>
          <a:xfrm flipV="1">
            <a:off x="4485084" y="2934281"/>
            <a:ext cx="450860" cy="5398"/>
          </a:xfrm>
          <a:prstGeom prst="line">
            <a:avLst/>
          </a:prstGeom>
          <a:ln w="6350" cmpd="sng">
            <a:solidFill>
              <a:schemeClr val="bg1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箭头连接符 37">
            <a:extLst>
              <a:ext uri="{FF2B5EF4-FFF2-40B4-BE49-F238E27FC236}">
                <a16:creationId xmlns:a16="http://schemas.microsoft.com/office/drawing/2014/main" id="{D182BCF7-48E8-CEFA-962E-FE2FE543627A}"/>
              </a:ext>
            </a:extLst>
          </p:cNvPr>
          <p:cNvCxnSpPr/>
          <p:nvPr/>
        </p:nvCxnSpPr>
        <p:spPr>
          <a:xfrm>
            <a:off x="4485084" y="2939996"/>
            <a:ext cx="0" cy="655955"/>
          </a:xfrm>
          <a:prstGeom prst="straightConnector1">
            <a:avLst/>
          </a:prstGeom>
          <a:ln w="6350" cmpd="sng">
            <a:solidFill>
              <a:schemeClr val="bg1"/>
            </a:solidFill>
            <a:prstDash val="sysDash"/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39DB7BAE-1986-FECB-43F7-1D6DA985FDA0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91551123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3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378BA31E-8898-F0A9-8B9D-48AA88187CB3}"/>
              </a:ext>
            </a:extLst>
          </p:cNvPr>
          <p:cNvSpPr txBox="1"/>
          <p:nvPr/>
        </p:nvSpPr>
        <p:spPr>
          <a:xfrm>
            <a:off x="10350355" y="585478"/>
            <a:ext cx="569387" cy="4644516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500" b="1" dirty="0">
                <a:solidFill>
                  <a:srgbClr val="FFFF00"/>
                </a:solidFill>
              </a:rPr>
              <a:t>現代學術界對於前世今生的研究</a:t>
            </a:r>
            <a:endParaRPr lang="zh-TW" altLang="en-US" sz="2500" b="1" dirty="0">
              <a:solidFill>
                <a:srgbClr val="FFFF00"/>
              </a:solidFill>
            </a:endParaRPr>
          </a:p>
        </p:txBody>
      </p:sp>
      <p:sp>
        <p:nvSpPr>
          <p:cNvPr id="6" name="文字方塊 5">
            <a:extLst>
              <a:ext uri="{FF2B5EF4-FFF2-40B4-BE49-F238E27FC236}">
                <a16:creationId xmlns:a16="http://schemas.microsoft.com/office/drawing/2014/main" id="{B30A476B-FA8E-6DC4-43FF-250D41D719F0}"/>
              </a:ext>
            </a:extLst>
          </p:cNvPr>
          <p:cNvSpPr txBox="1"/>
          <p:nvPr/>
        </p:nvSpPr>
        <p:spPr>
          <a:xfrm>
            <a:off x="9558267" y="405458"/>
            <a:ext cx="569387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500" b="1" dirty="0">
                <a:solidFill>
                  <a:srgbClr val="FFFF00"/>
                </a:solidFill>
              </a:rPr>
              <a:t>一、瀕死體驗（</a:t>
            </a:r>
            <a:r>
              <a:rPr lang="en-US" altLang="zh-CN" sz="2500" b="1" dirty="0">
                <a:solidFill>
                  <a:srgbClr val="FFFF00"/>
                </a:solidFill>
              </a:rPr>
              <a:t>Near Death Experience</a:t>
            </a:r>
            <a:r>
              <a:rPr lang="zh-CN" altLang="en-US" sz="2500" b="1" dirty="0">
                <a:solidFill>
                  <a:srgbClr val="FFFF00"/>
                </a:solidFill>
              </a:rPr>
              <a:t>）</a:t>
            </a:r>
            <a:endParaRPr lang="zh-TW" altLang="en-US" sz="2500" b="1" dirty="0">
              <a:solidFill>
                <a:srgbClr val="FFFF00"/>
              </a:solidFill>
            </a:endParaRPr>
          </a:p>
        </p:txBody>
      </p:sp>
      <p:sp>
        <p:nvSpPr>
          <p:cNvPr id="7" name="文字方塊 6">
            <a:extLst>
              <a:ext uri="{FF2B5EF4-FFF2-40B4-BE49-F238E27FC236}">
                <a16:creationId xmlns:a16="http://schemas.microsoft.com/office/drawing/2014/main" id="{BB4FF65C-3B66-C471-92E8-1763F6271BC2}"/>
              </a:ext>
            </a:extLst>
          </p:cNvPr>
          <p:cNvSpPr txBox="1"/>
          <p:nvPr/>
        </p:nvSpPr>
        <p:spPr>
          <a:xfrm>
            <a:off x="4252805" y="405458"/>
            <a:ext cx="569387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500" b="1" dirty="0">
                <a:solidFill>
                  <a:srgbClr val="FFFF00"/>
                </a:solidFill>
              </a:rPr>
              <a:t>二、前世記憶（</a:t>
            </a:r>
            <a:r>
              <a:rPr lang="en-US" altLang="zh-CN" sz="2500" b="1" dirty="0">
                <a:solidFill>
                  <a:srgbClr val="FFFF00"/>
                </a:solidFill>
              </a:rPr>
              <a:t>Past life memory</a:t>
            </a:r>
            <a:r>
              <a:rPr lang="zh-CN" altLang="en-US" sz="2500" b="1" dirty="0">
                <a:solidFill>
                  <a:srgbClr val="FFFF00"/>
                </a:solidFill>
              </a:rPr>
              <a:t>）</a:t>
            </a:r>
            <a:endParaRPr lang="zh-TW" altLang="en-US" sz="2500" b="1" dirty="0">
              <a:solidFill>
                <a:srgbClr val="FFFF00"/>
              </a:solidFill>
            </a:endParaRPr>
          </a:p>
        </p:txBody>
      </p:sp>
      <p:sp>
        <p:nvSpPr>
          <p:cNvPr id="8" name="文字方塊 7">
            <a:extLst>
              <a:ext uri="{FF2B5EF4-FFF2-40B4-BE49-F238E27FC236}">
                <a16:creationId xmlns:a16="http://schemas.microsoft.com/office/drawing/2014/main" id="{9EADF7BE-EA0D-DF68-CD67-91E2021199F3}"/>
              </a:ext>
            </a:extLst>
          </p:cNvPr>
          <p:cNvSpPr txBox="1"/>
          <p:nvPr/>
        </p:nvSpPr>
        <p:spPr>
          <a:xfrm>
            <a:off x="6997183" y="1002922"/>
            <a:ext cx="2492990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500" b="1" dirty="0">
                <a:solidFill>
                  <a:srgbClr val="FFFF00"/>
                </a:solidFill>
              </a:rPr>
              <a:t>伊麗莎白</a:t>
            </a:r>
            <a:r>
              <a:rPr lang="en-US" altLang="zh-TW" sz="2500" b="1" dirty="0">
                <a:solidFill>
                  <a:srgbClr val="FFFF00"/>
                </a:solidFill>
              </a:rPr>
              <a:t>‧</a:t>
            </a:r>
            <a:r>
              <a:rPr lang="zh-TW" altLang="en-US" sz="2500" b="1" dirty="0">
                <a:solidFill>
                  <a:srgbClr val="FFFF00"/>
                </a:solidFill>
              </a:rPr>
              <a:t>庫伯勒</a:t>
            </a:r>
            <a:r>
              <a:rPr lang="en-US" altLang="zh-TW" sz="2500" b="1" dirty="0">
                <a:solidFill>
                  <a:srgbClr val="FFFF00"/>
                </a:solidFill>
              </a:rPr>
              <a:t>—</a:t>
            </a:r>
            <a:r>
              <a:rPr lang="zh-TW" altLang="en-US" sz="2500" b="1" dirty="0">
                <a:solidFill>
                  <a:srgbClr val="FFFF00"/>
                </a:solidFill>
              </a:rPr>
              <a:t>羅斯（</a:t>
            </a:r>
            <a:r>
              <a:rPr lang="en-US" altLang="zh-TW" sz="2500" b="1" dirty="0">
                <a:solidFill>
                  <a:srgbClr val="FFFF00"/>
                </a:solidFill>
              </a:rPr>
              <a:t>Elisabeth Kübler-Ross</a:t>
            </a:r>
            <a:r>
              <a:rPr lang="zh-TW" altLang="en-US" sz="2500" b="1" dirty="0">
                <a:solidFill>
                  <a:srgbClr val="FFFF00"/>
                </a:solidFill>
              </a:rPr>
              <a:t>）、雷蒙德</a:t>
            </a:r>
            <a:r>
              <a:rPr lang="en-US" altLang="zh-TW" sz="2500" b="1" dirty="0">
                <a:solidFill>
                  <a:srgbClr val="FFFF00"/>
                </a:solidFill>
              </a:rPr>
              <a:t>‧</a:t>
            </a:r>
            <a:r>
              <a:rPr lang="zh-TW" altLang="en-US" sz="2500" b="1" dirty="0">
                <a:solidFill>
                  <a:srgbClr val="FFFF00"/>
                </a:solidFill>
              </a:rPr>
              <a:t>穆迪（</a:t>
            </a:r>
            <a:r>
              <a:rPr lang="en-US" altLang="zh-TW" sz="2500" b="1" dirty="0">
                <a:solidFill>
                  <a:srgbClr val="FFFF00"/>
                </a:solidFill>
              </a:rPr>
              <a:t>Raymond Moody</a:t>
            </a:r>
            <a:r>
              <a:rPr lang="zh-TW" altLang="en-US" sz="2500" b="1" dirty="0">
                <a:solidFill>
                  <a:srgbClr val="FFFF00"/>
                </a:solidFill>
              </a:rPr>
              <a:t>）、卡利斯</a:t>
            </a:r>
            <a:r>
              <a:rPr lang="en-US" altLang="zh-TW" sz="2500" b="1" dirty="0">
                <a:solidFill>
                  <a:srgbClr val="FFFF00"/>
                </a:solidFill>
              </a:rPr>
              <a:t>‧</a:t>
            </a:r>
            <a:r>
              <a:rPr lang="zh-TW" altLang="en-US" sz="2500" b="1" dirty="0">
                <a:solidFill>
                  <a:srgbClr val="FFFF00"/>
                </a:solidFill>
              </a:rPr>
              <a:t>奧蒂斯（</a:t>
            </a:r>
            <a:r>
              <a:rPr lang="en-US" altLang="zh-TW" sz="2500" b="1" dirty="0" err="1">
                <a:solidFill>
                  <a:srgbClr val="FFFF00"/>
                </a:solidFill>
              </a:rPr>
              <a:t>Karlis</a:t>
            </a:r>
            <a:r>
              <a:rPr lang="en-US" altLang="zh-TW" sz="2500" b="1" dirty="0">
                <a:solidFill>
                  <a:srgbClr val="FFFF00"/>
                </a:solidFill>
              </a:rPr>
              <a:t> Otis</a:t>
            </a:r>
            <a:r>
              <a:rPr lang="zh-TW" altLang="en-US" sz="2500" b="1" dirty="0">
                <a:solidFill>
                  <a:srgbClr val="FFFF00"/>
                </a:solidFill>
              </a:rPr>
              <a:t>）、肯尼思</a:t>
            </a:r>
            <a:r>
              <a:rPr lang="en-US" altLang="zh-TW" sz="2500" b="1" dirty="0">
                <a:solidFill>
                  <a:srgbClr val="FFFF00"/>
                </a:solidFill>
              </a:rPr>
              <a:t>‧</a:t>
            </a:r>
            <a:r>
              <a:rPr lang="zh-TW" altLang="en-US" sz="2500" b="1" dirty="0">
                <a:solidFill>
                  <a:srgbClr val="FFFF00"/>
                </a:solidFill>
              </a:rPr>
              <a:t>林（</a:t>
            </a:r>
            <a:r>
              <a:rPr lang="en-US" altLang="zh-TW" sz="2500" b="1" dirty="0">
                <a:solidFill>
                  <a:srgbClr val="FFFF00"/>
                </a:solidFill>
              </a:rPr>
              <a:t>Kenneth Ring</a:t>
            </a:r>
            <a:r>
              <a:rPr lang="zh-TW" altLang="en-US" sz="2500" b="1" dirty="0">
                <a:solidFill>
                  <a:srgbClr val="FFFF00"/>
                </a:solidFill>
              </a:rPr>
              <a:t>）、邁克爾</a:t>
            </a:r>
            <a:r>
              <a:rPr lang="en-US" altLang="zh-TW" sz="2500" b="1" dirty="0">
                <a:solidFill>
                  <a:srgbClr val="FFFF00"/>
                </a:solidFill>
              </a:rPr>
              <a:t>‧</a:t>
            </a:r>
            <a:r>
              <a:rPr lang="zh-TW" altLang="en-US" sz="2500" b="1" dirty="0">
                <a:solidFill>
                  <a:srgbClr val="FFFF00"/>
                </a:solidFill>
              </a:rPr>
              <a:t>塞霍恩（</a:t>
            </a:r>
            <a:r>
              <a:rPr lang="en-US" altLang="zh-TW" sz="2500" b="1" dirty="0">
                <a:solidFill>
                  <a:srgbClr val="FFFF00"/>
                </a:solidFill>
              </a:rPr>
              <a:t>Michael Sehorn</a:t>
            </a:r>
            <a:r>
              <a:rPr lang="zh-TW" altLang="en-US" sz="2500" b="1" dirty="0">
                <a:solidFill>
                  <a:srgbClr val="FFFF00"/>
                </a:solidFill>
              </a:rPr>
              <a:t>）和弗雷德</a:t>
            </a:r>
            <a:r>
              <a:rPr lang="en-US" altLang="zh-TW" sz="2500" b="1" dirty="0">
                <a:solidFill>
                  <a:srgbClr val="FFFF00"/>
                </a:solidFill>
              </a:rPr>
              <a:t>‧</a:t>
            </a:r>
            <a:r>
              <a:rPr lang="zh-TW" altLang="en-US" sz="2500" b="1" dirty="0">
                <a:solidFill>
                  <a:srgbClr val="FFFF00"/>
                </a:solidFill>
              </a:rPr>
              <a:t>斯昆梅克（</a:t>
            </a:r>
            <a:r>
              <a:rPr lang="en-US" altLang="zh-TW" sz="2500" b="1" dirty="0">
                <a:solidFill>
                  <a:srgbClr val="FFFF00"/>
                </a:solidFill>
              </a:rPr>
              <a:t>Fred </a:t>
            </a:r>
            <a:r>
              <a:rPr lang="en-US" altLang="zh-TW" sz="2500" b="1" dirty="0" err="1">
                <a:solidFill>
                  <a:srgbClr val="FFFF00"/>
                </a:solidFill>
              </a:rPr>
              <a:t>Schoonmaker</a:t>
            </a:r>
            <a:r>
              <a:rPr lang="zh-TW" altLang="en-US" sz="2500" b="1" dirty="0">
                <a:solidFill>
                  <a:srgbClr val="FFFF00"/>
                </a:solidFill>
              </a:rPr>
              <a:t>）等。</a:t>
            </a:r>
          </a:p>
        </p:txBody>
      </p:sp>
      <p:sp>
        <p:nvSpPr>
          <p:cNvPr id="9" name="文字方塊 8">
            <a:extLst>
              <a:ext uri="{FF2B5EF4-FFF2-40B4-BE49-F238E27FC236}">
                <a16:creationId xmlns:a16="http://schemas.microsoft.com/office/drawing/2014/main" id="{B8CECB24-5254-B5DF-7997-CC72E783E368}"/>
              </a:ext>
            </a:extLst>
          </p:cNvPr>
          <p:cNvSpPr txBox="1"/>
          <p:nvPr/>
        </p:nvSpPr>
        <p:spPr>
          <a:xfrm>
            <a:off x="4843886" y="254579"/>
            <a:ext cx="1600438" cy="659515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rgbClr val="FFFF00"/>
                </a:solidFill>
              </a:rPr>
              <a:t>雷蒙德</a:t>
            </a:r>
            <a:r>
              <a:rPr lang="en-US" altLang="zh-TW" b="1" dirty="0">
                <a:solidFill>
                  <a:srgbClr val="FFFF00"/>
                </a:solidFill>
              </a:rPr>
              <a:t>‧</a:t>
            </a:r>
            <a:r>
              <a:rPr lang="zh-TW" altLang="en-US" b="1" dirty="0">
                <a:solidFill>
                  <a:srgbClr val="FFFF00"/>
                </a:solidFill>
              </a:rPr>
              <a:t>穆迪（</a:t>
            </a:r>
            <a:r>
              <a:rPr lang="en-US" altLang="zh-TW" b="1" dirty="0">
                <a:solidFill>
                  <a:srgbClr val="FFFF00"/>
                </a:solidFill>
              </a:rPr>
              <a:t>Raymond Moody</a:t>
            </a:r>
            <a:r>
              <a:rPr lang="zh-TW" altLang="en-US" b="1" dirty="0">
                <a:solidFill>
                  <a:srgbClr val="FFFF00"/>
                </a:solidFill>
              </a:rPr>
              <a:t>）</a:t>
            </a:r>
            <a:r>
              <a:rPr lang="zh-CN" altLang="en-US" b="1" dirty="0">
                <a:solidFill>
                  <a:srgbClr val="FFFF00"/>
                </a:solidFill>
              </a:rPr>
              <a:t>寫</a:t>
            </a:r>
            <a:r>
              <a:rPr lang="en-US" altLang="zh-CN" b="1" dirty="0">
                <a:solidFill>
                  <a:srgbClr val="FFFF00"/>
                </a:solidFill>
              </a:rPr>
              <a:t>《Life After Life》</a:t>
            </a:r>
            <a:r>
              <a:rPr lang="zh-CN" altLang="en-US" b="1" dirty="0">
                <a:solidFill>
                  <a:srgbClr val="FFFF00"/>
                </a:solidFill>
              </a:rPr>
              <a:t>，製作影片：</a:t>
            </a:r>
            <a:endParaRPr lang="en-US" altLang="zh-CN" b="1" dirty="0">
              <a:solidFill>
                <a:srgbClr val="FFFF00"/>
              </a:solidFill>
            </a:endParaRPr>
          </a:p>
          <a:p>
            <a:r>
              <a:rPr lang="en-US" altLang="zh-CN" sz="2200" b="1" dirty="0">
                <a:solidFill>
                  <a:srgbClr val="FFFF00"/>
                </a:solidFill>
              </a:rPr>
              <a:t>https://www.youtube.com/watch?v=BlMjauowDjA</a:t>
            </a:r>
            <a:r>
              <a:rPr lang="zh-TW" altLang="en-US" sz="2200" b="1" dirty="0">
                <a:solidFill>
                  <a:srgbClr val="FFFF00"/>
                </a:solidFill>
              </a:rPr>
              <a:t> </a:t>
            </a:r>
            <a:r>
              <a:rPr lang="zh-CN" altLang="en-US" sz="2200" b="1" dirty="0">
                <a:solidFill>
                  <a:srgbClr val="FFFF00"/>
                </a:solidFill>
              </a:rPr>
              <a:t>；</a:t>
            </a:r>
            <a:r>
              <a:rPr lang="en-US" altLang="zh-CN" sz="2200" b="1" dirty="0">
                <a:solidFill>
                  <a:srgbClr val="FFFF00"/>
                </a:solidFill>
              </a:rPr>
              <a:t>https://vimeo.com/85524391</a:t>
            </a:r>
            <a:endParaRPr lang="zh-TW" altLang="en-US" sz="2200" b="1" dirty="0">
              <a:solidFill>
                <a:srgbClr val="FFFF00"/>
              </a:solidFill>
            </a:endParaRPr>
          </a:p>
        </p:txBody>
      </p:sp>
      <p:sp>
        <p:nvSpPr>
          <p:cNvPr id="10" name="文字方塊 9">
            <a:extLst>
              <a:ext uri="{FF2B5EF4-FFF2-40B4-BE49-F238E27FC236}">
                <a16:creationId xmlns:a16="http://schemas.microsoft.com/office/drawing/2014/main" id="{10C4E025-60B1-0055-BD6A-C96FC4FD9426}"/>
              </a:ext>
            </a:extLst>
          </p:cNvPr>
          <p:cNvSpPr txBox="1"/>
          <p:nvPr/>
        </p:nvSpPr>
        <p:spPr>
          <a:xfrm>
            <a:off x="2437292" y="174432"/>
            <a:ext cx="1600438" cy="655272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b="1" dirty="0">
                <a:solidFill>
                  <a:srgbClr val="FFFF00"/>
                </a:solidFill>
              </a:rPr>
              <a:t>艾恩</a:t>
            </a:r>
            <a:r>
              <a:rPr lang="en-US" altLang="zh-TW" b="1" dirty="0">
                <a:solidFill>
                  <a:srgbClr val="FFFF00"/>
                </a:solidFill>
              </a:rPr>
              <a:t>‧</a:t>
            </a:r>
            <a:r>
              <a:rPr lang="zh-TW" altLang="en-US" b="1" dirty="0">
                <a:solidFill>
                  <a:srgbClr val="FFFF00"/>
                </a:solidFill>
              </a:rPr>
              <a:t>史蒂文生教授（</a:t>
            </a:r>
            <a:r>
              <a:rPr lang="en-US" altLang="zh-TW" b="1" dirty="0">
                <a:solidFill>
                  <a:srgbClr val="FFFF00"/>
                </a:solidFill>
              </a:rPr>
              <a:t>Ian Stevenson</a:t>
            </a:r>
            <a:r>
              <a:rPr lang="zh-TW" altLang="en-US" b="1" dirty="0">
                <a:solidFill>
                  <a:srgbClr val="FFFF00"/>
                </a:solidFill>
              </a:rPr>
              <a:t>）</a:t>
            </a:r>
            <a:r>
              <a:rPr lang="zh-CN" altLang="en-US" b="1" dirty="0">
                <a:solidFill>
                  <a:srgbClr val="FFFF00"/>
                </a:solidFill>
              </a:rPr>
              <a:t>、吉姆．塔克教授（</a:t>
            </a:r>
            <a:r>
              <a:rPr lang="en-US" altLang="zh-CN" b="1" dirty="0">
                <a:solidFill>
                  <a:srgbClr val="FFFF00"/>
                </a:solidFill>
              </a:rPr>
              <a:t>Jim Tucker</a:t>
            </a:r>
            <a:r>
              <a:rPr lang="zh-CN" altLang="en-US" b="1" dirty="0">
                <a:solidFill>
                  <a:srgbClr val="FFFF00"/>
                </a:solidFill>
              </a:rPr>
              <a:t>）等。</a:t>
            </a:r>
            <a:endParaRPr lang="en-US" altLang="zh-CN" b="1" dirty="0">
              <a:solidFill>
                <a:srgbClr val="FFFF00"/>
              </a:solidFill>
            </a:endParaRPr>
          </a:p>
          <a:p>
            <a:r>
              <a:rPr lang="en-US" altLang="zh-TW" sz="2200" b="1" dirty="0">
                <a:solidFill>
                  <a:srgbClr val="FFFF00"/>
                </a:solidFill>
              </a:rPr>
              <a:t>https://www.youtube.com/watch?v=4g5mYQEmkqQ </a:t>
            </a:r>
            <a:r>
              <a:rPr lang="zh-CN" altLang="en-US" sz="2200" b="1" dirty="0">
                <a:solidFill>
                  <a:srgbClr val="FFFF00"/>
                </a:solidFill>
              </a:rPr>
              <a:t>；</a:t>
            </a:r>
            <a:r>
              <a:rPr lang="en-US" altLang="zh-CN" sz="2200" b="1" dirty="0">
                <a:solidFill>
                  <a:srgbClr val="FFFF00"/>
                </a:solidFill>
              </a:rPr>
              <a:t>https://www.youtube.com/watch?v=0AtTM9hgCDw</a:t>
            </a:r>
            <a:endParaRPr lang="zh-TW" altLang="en-US" sz="2200" b="1" dirty="0">
              <a:solidFill>
                <a:srgbClr val="FFFF00"/>
              </a:solidFill>
            </a:endParaRPr>
          </a:p>
        </p:txBody>
      </p:sp>
      <p:sp>
        <p:nvSpPr>
          <p:cNvPr id="11" name="文字方塊 10">
            <a:extLst>
              <a:ext uri="{FF2B5EF4-FFF2-40B4-BE49-F238E27FC236}">
                <a16:creationId xmlns:a16="http://schemas.microsoft.com/office/drawing/2014/main" id="{915303C9-7D3B-5064-E25A-5FA6B7240757}"/>
              </a:ext>
            </a:extLst>
          </p:cNvPr>
          <p:cNvSpPr txBox="1"/>
          <p:nvPr/>
        </p:nvSpPr>
        <p:spPr>
          <a:xfrm>
            <a:off x="1157431" y="405458"/>
            <a:ext cx="954107" cy="5616624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500" b="1" dirty="0">
                <a:solidFill>
                  <a:srgbClr val="FFFF00"/>
                </a:solidFill>
              </a:rPr>
              <a:t>三、前世回溯（</a:t>
            </a:r>
            <a:r>
              <a:rPr lang="en-US" altLang="zh-CN" sz="2500" b="1" dirty="0">
                <a:solidFill>
                  <a:srgbClr val="FFFF00"/>
                </a:solidFill>
              </a:rPr>
              <a:t>Past life regression</a:t>
            </a:r>
            <a:r>
              <a:rPr lang="zh-CN" altLang="en-US" sz="2500" b="1" dirty="0">
                <a:solidFill>
                  <a:srgbClr val="FFFF00"/>
                </a:solidFill>
              </a:rPr>
              <a:t>）、</a:t>
            </a:r>
            <a:endParaRPr lang="en-US" altLang="zh-CN" sz="2500" b="1" dirty="0">
              <a:solidFill>
                <a:srgbClr val="FFFF00"/>
              </a:solidFill>
            </a:endParaRPr>
          </a:p>
          <a:p>
            <a:r>
              <a:rPr lang="en-US" altLang="zh-CN" sz="2500" b="1" dirty="0">
                <a:solidFill>
                  <a:srgbClr val="FFFF00"/>
                </a:solidFill>
              </a:rPr>
              <a:t>         </a:t>
            </a:r>
            <a:r>
              <a:rPr lang="zh-CN" altLang="en-US" sz="2500" b="1" dirty="0">
                <a:solidFill>
                  <a:srgbClr val="FFFF00"/>
                </a:solidFill>
              </a:rPr>
              <a:t>前世催眠（</a:t>
            </a:r>
            <a:r>
              <a:rPr lang="en-US" altLang="zh-CN" sz="2500" b="1" dirty="0">
                <a:solidFill>
                  <a:srgbClr val="FFFF00"/>
                </a:solidFill>
              </a:rPr>
              <a:t>Past life hypnosis</a:t>
            </a:r>
            <a:r>
              <a:rPr lang="zh-CN" altLang="en-US" sz="2500" b="1" dirty="0">
                <a:solidFill>
                  <a:srgbClr val="FFFF00"/>
                </a:solidFill>
              </a:rPr>
              <a:t>）</a:t>
            </a:r>
            <a:endParaRPr lang="zh-TW" altLang="en-US" sz="2500" b="1" dirty="0">
              <a:solidFill>
                <a:srgbClr val="FFFF00"/>
              </a:solidFill>
            </a:endParaRPr>
          </a:p>
        </p:txBody>
      </p:sp>
      <p:sp>
        <p:nvSpPr>
          <p:cNvPr id="12" name="文字方塊 11">
            <a:extLst>
              <a:ext uri="{FF2B5EF4-FFF2-40B4-BE49-F238E27FC236}">
                <a16:creationId xmlns:a16="http://schemas.microsoft.com/office/drawing/2014/main" id="{7DA88122-D2B0-96F5-27B8-3EFE328459BE}"/>
              </a:ext>
            </a:extLst>
          </p:cNvPr>
          <p:cNvSpPr txBox="1"/>
          <p:nvPr/>
        </p:nvSpPr>
        <p:spPr>
          <a:xfrm>
            <a:off x="190550" y="1057523"/>
            <a:ext cx="954107" cy="558049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TW" altLang="en-US" sz="2500" b="1" dirty="0">
                <a:solidFill>
                  <a:srgbClr val="FFFF00"/>
                </a:solidFill>
              </a:rPr>
              <a:t>布萊恩</a:t>
            </a:r>
            <a:r>
              <a:rPr lang="en-US" altLang="zh-TW" sz="2500" b="1" dirty="0">
                <a:solidFill>
                  <a:srgbClr val="FFFF00"/>
                </a:solidFill>
              </a:rPr>
              <a:t>‧</a:t>
            </a:r>
            <a:r>
              <a:rPr lang="zh-TW" altLang="en-US" sz="2500" b="1" dirty="0">
                <a:solidFill>
                  <a:srgbClr val="FFFF00"/>
                </a:solidFill>
              </a:rPr>
              <a:t>魏斯博士（</a:t>
            </a:r>
            <a:r>
              <a:rPr lang="en-US" altLang="zh-TW" sz="2500" b="1" dirty="0">
                <a:solidFill>
                  <a:srgbClr val="FFFF00"/>
                </a:solidFill>
              </a:rPr>
              <a:t>Brian </a:t>
            </a:r>
            <a:r>
              <a:rPr lang="en-US" altLang="zh-TW" sz="2500" b="1" dirty="0" err="1">
                <a:solidFill>
                  <a:srgbClr val="FFFF00"/>
                </a:solidFill>
              </a:rPr>
              <a:t>L.weiss</a:t>
            </a:r>
            <a:r>
              <a:rPr lang="zh-TW" altLang="en-US" sz="2500" b="1" dirty="0">
                <a:solidFill>
                  <a:srgbClr val="FFFF00"/>
                </a:solidFill>
              </a:rPr>
              <a:t>）</a:t>
            </a:r>
            <a:r>
              <a:rPr lang="zh-CN" altLang="en-US" sz="2500" b="1" dirty="0">
                <a:solidFill>
                  <a:srgbClr val="FFFF00"/>
                </a:solidFill>
              </a:rPr>
              <a:t>、海倫溫巴契博士（</a:t>
            </a:r>
            <a:r>
              <a:rPr lang="en-US" altLang="zh-CN" sz="2500" b="1" dirty="0">
                <a:solidFill>
                  <a:srgbClr val="FFFF00"/>
                </a:solidFill>
              </a:rPr>
              <a:t>Dr. Helen Wambach</a:t>
            </a:r>
            <a:r>
              <a:rPr lang="zh-CN" altLang="en-US" sz="2500" b="1" dirty="0">
                <a:solidFill>
                  <a:srgbClr val="FFFF00"/>
                </a:solidFill>
              </a:rPr>
              <a:t>）等。</a:t>
            </a:r>
            <a:endParaRPr lang="zh-TW" altLang="en-US" sz="2500" b="1" dirty="0">
              <a:solidFill>
                <a:srgbClr val="FFFF00"/>
              </a:solidFill>
            </a:endParaRPr>
          </a:p>
        </p:txBody>
      </p:sp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B9067DFB-8741-DD08-7CB8-614E7DE96897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87898453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11F829F7-8664-FF04-9047-F189AE0F3742}"/>
              </a:ext>
            </a:extLst>
          </p:cNvPr>
          <p:cNvSpPr txBox="1"/>
          <p:nvPr/>
        </p:nvSpPr>
        <p:spPr>
          <a:xfrm>
            <a:off x="9191550" y="333450"/>
            <a:ext cx="1477328" cy="604867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chemeClr val="bg1">
                    <a:lumMod val="95000"/>
                  </a:schemeClr>
                </a:solidFill>
              </a:rPr>
              <a:t> 爾時世尊告龍王言：「一切眾生心想異故，造業亦異，由是故有諸趣輪轉。</a:t>
            </a:r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」</a:t>
            </a:r>
            <a:endParaRPr lang="zh-TW" altLang="en-US" sz="28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1" name="橢圓 20">
            <a:extLst>
              <a:ext uri="{FF2B5EF4-FFF2-40B4-BE49-F238E27FC236}">
                <a16:creationId xmlns:a16="http://schemas.microsoft.com/office/drawing/2014/main" id="{1E9AA99B-720A-B8F5-CBEB-C8C032CFCE17}"/>
              </a:ext>
            </a:extLst>
          </p:cNvPr>
          <p:cNvSpPr/>
          <p:nvPr/>
        </p:nvSpPr>
        <p:spPr>
          <a:xfrm>
            <a:off x="5634464" y="1782668"/>
            <a:ext cx="922468" cy="90385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FF00"/>
                </a:solidFill>
              </a:rPr>
              <a:t>惑</a:t>
            </a:r>
            <a:endParaRPr lang="zh-TW" altLang="en-US" sz="3200" b="1" dirty="0">
              <a:solidFill>
                <a:srgbClr val="FFFF00"/>
              </a:solidFill>
            </a:endParaRPr>
          </a:p>
        </p:txBody>
      </p:sp>
      <p:sp>
        <p:nvSpPr>
          <p:cNvPr id="22" name="橢圓 21">
            <a:extLst>
              <a:ext uri="{FF2B5EF4-FFF2-40B4-BE49-F238E27FC236}">
                <a16:creationId xmlns:a16="http://schemas.microsoft.com/office/drawing/2014/main" id="{D81A4F0E-2B8C-5254-0171-01C101C19EE7}"/>
              </a:ext>
            </a:extLst>
          </p:cNvPr>
          <p:cNvSpPr/>
          <p:nvPr/>
        </p:nvSpPr>
        <p:spPr>
          <a:xfrm>
            <a:off x="6899207" y="3840057"/>
            <a:ext cx="946132" cy="90383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FF00"/>
                </a:solidFill>
              </a:rPr>
              <a:t>業</a:t>
            </a:r>
            <a:endParaRPr lang="zh-TW" altLang="en-US" sz="3200" b="1" dirty="0">
              <a:solidFill>
                <a:srgbClr val="FFFF00"/>
              </a:solidFill>
            </a:endParaRPr>
          </a:p>
        </p:txBody>
      </p:sp>
      <p:sp>
        <p:nvSpPr>
          <p:cNvPr id="23" name="橢圓 22">
            <a:extLst>
              <a:ext uri="{FF2B5EF4-FFF2-40B4-BE49-F238E27FC236}">
                <a16:creationId xmlns:a16="http://schemas.microsoft.com/office/drawing/2014/main" id="{527E6A3E-9DD4-0F18-9EDC-EDCD646E0A51}"/>
              </a:ext>
            </a:extLst>
          </p:cNvPr>
          <p:cNvSpPr/>
          <p:nvPr/>
        </p:nvSpPr>
        <p:spPr>
          <a:xfrm>
            <a:off x="4509127" y="3823841"/>
            <a:ext cx="946133" cy="90383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FF00"/>
                </a:solidFill>
              </a:rPr>
              <a:t>苦</a:t>
            </a:r>
            <a:endParaRPr lang="zh-TW" altLang="en-US" sz="3200" b="1" dirty="0">
              <a:solidFill>
                <a:srgbClr val="FFFF00"/>
              </a:solidFill>
            </a:endParaRPr>
          </a:p>
        </p:txBody>
      </p:sp>
      <p:sp>
        <p:nvSpPr>
          <p:cNvPr id="24" name="箭號: 向右 23">
            <a:extLst>
              <a:ext uri="{FF2B5EF4-FFF2-40B4-BE49-F238E27FC236}">
                <a16:creationId xmlns:a16="http://schemas.microsoft.com/office/drawing/2014/main" id="{3326E9CF-DA3E-F220-3CC1-DCF9507932D7}"/>
              </a:ext>
            </a:extLst>
          </p:cNvPr>
          <p:cNvSpPr/>
          <p:nvPr/>
        </p:nvSpPr>
        <p:spPr>
          <a:xfrm rot="3190943">
            <a:off x="6541520" y="3027230"/>
            <a:ext cx="548640" cy="331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5" name="箭號: 向右 24">
            <a:extLst>
              <a:ext uri="{FF2B5EF4-FFF2-40B4-BE49-F238E27FC236}">
                <a16:creationId xmlns:a16="http://schemas.microsoft.com/office/drawing/2014/main" id="{EB1AB228-A533-06F8-E2C5-6A72CB7238EF}"/>
              </a:ext>
            </a:extLst>
          </p:cNvPr>
          <p:cNvSpPr/>
          <p:nvPr/>
        </p:nvSpPr>
        <p:spPr>
          <a:xfrm rot="10800000">
            <a:off x="5902914" y="4126455"/>
            <a:ext cx="548640" cy="331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6" name="箭號: 向右 25">
            <a:extLst>
              <a:ext uri="{FF2B5EF4-FFF2-40B4-BE49-F238E27FC236}">
                <a16:creationId xmlns:a16="http://schemas.microsoft.com/office/drawing/2014/main" id="{8D0CFDE4-F2CF-376B-649F-10DCEFDA7883}"/>
              </a:ext>
            </a:extLst>
          </p:cNvPr>
          <p:cNvSpPr/>
          <p:nvPr/>
        </p:nvSpPr>
        <p:spPr>
          <a:xfrm rot="18134196">
            <a:off x="5105734" y="3028759"/>
            <a:ext cx="548640" cy="331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27" name="文字方塊 26">
            <a:extLst>
              <a:ext uri="{FF2B5EF4-FFF2-40B4-BE49-F238E27FC236}">
                <a16:creationId xmlns:a16="http://schemas.microsoft.com/office/drawing/2014/main" id="{CCA2D93C-6A1F-453B-D141-6705B3908C79}"/>
              </a:ext>
            </a:extLst>
          </p:cNvPr>
          <p:cNvSpPr txBox="1"/>
          <p:nvPr/>
        </p:nvSpPr>
        <p:spPr>
          <a:xfrm>
            <a:off x="548472" y="3203776"/>
            <a:ext cx="2123658" cy="3620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一、惑障（煩惱障）；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二、業障；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三、苦障（報障）。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28" name="文字方塊 27">
            <a:extLst>
              <a:ext uri="{FF2B5EF4-FFF2-40B4-BE49-F238E27FC236}">
                <a16:creationId xmlns:a16="http://schemas.microsoft.com/office/drawing/2014/main" id="{4048D9A7-026D-A2CD-E544-0655E2D0C720}"/>
              </a:ext>
            </a:extLst>
          </p:cNvPr>
          <p:cNvSpPr txBox="1"/>
          <p:nvPr/>
        </p:nvSpPr>
        <p:spPr>
          <a:xfrm>
            <a:off x="5666387" y="909514"/>
            <a:ext cx="615553" cy="5383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緣</a:t>
            </a:r>
            <a:endParaRPr lang="en-US" altLang="zh-TW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9" name="文字方塊 28">
            <a:extLst>
              <a:ext uri="{FF2B5EF4-FFF2-40B4-BE49-F238E27FC236}">
                <a16:creationId xmlns:a16="http://schemas.microsoft.com/office/drawing/2014/main" id="{C4FBF658-6446-E109-1C18-0F5C7B6FD7C4}"/>
              </a:ext>
            </a:extLst>
          </p:cNvPr>
          <p:cNvSpPr txBox="1"/>
          <p:nvPr/>
        </p:nvSpPr>
        <p:spPr>
          <a:xfrm>
            <a:off x="7726492" y="5013970"/>
            <a:ext cx="615553" cy="5383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因</a:t>
            </a:r>
            <a:endParaRPr lang="en-US" altLang="zh-TW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0" name="文字方塊 29">
            <a:extLst>
              <a:ext uri="{FF2B5EF4-FFF2-40B4-BE49-F238E27FC236}">
                <a16:creationId xmlns:a16="http://schemas.microsoft.com/office/drawing/2014/main" id="{A3DC080A-9C4D-73EC-88C5-D1C6B81C1790}"/>
              </a:ext>
            </a:extLst>
          </p:cNvPr>
          <p:cNvSpPr txBox="1"/>
          <p:nvPr/>
        </p:nvSpPr>
        <p:spPr>
          <a:xfrm>
            <a:off x="3862958" y="4985945"/>
            <a:ext cx="615553" cy="53837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chemeClr val="bg1">
                    <a:lumMod val="95000"/>
                  </a:schemeClr>
                </a:solidFill>
              </a:rPr>
              <a:t>果</a:t>
            </a:r>
            <a:endParaRPr lang="en-US" altLang="zh-TW" sz="2800" b="1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31" name="文字方塊 30">
            <a:extLst>
              <a:ext uri="{FF2B5EF4-FFF2-40B4-BE49-F238E27FC236}">
                <a16:creationId xmlns:a16="http://schemas.microsoft.com/office/drawing/2014/main" id="{BA79EC71-E885-C82C-7755-D6AE00265D20}"/>
              </a:ext>
            </a:extLst>
          </p:cNvPr>
          <p:cNvSpPr txBox="1"/>
          <p:nvPr/>
        </p:nvSpPr>
        <p:spPr>
          <a:xfrm>
            <a:off x="2887365" y="3357165"/>
            <a:ext cx="615553" cy="8180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</a:rPr>
              <a:t>三障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cxnSp>
        <p:nvCxnSpPr>
          <p:cNvPr id="32" name="直線單箭頭接點 31">
            <a:extLst>
              <a:ext uri="{FF2B5EF4-FFF2-40B4-BE49-F238E27FC236}">
                <a16:creationId xmlns:a16="http://schemas.microsoft.com/office/drawing/2014/main" id="{C8C0D01A-9FF2-5C10-2D03-EAB221E59469}"/>
              </a:ext>
            </a:extLst>
          </p:cNvPr>
          <p:cNvCxnSpPr>
            <a:cxnSpLocks/>
          </p:cNvCxnSpPr>
          <p:nvPr/>
        </p:nvCxnSpPr>
        <p:spPr>
          <a:xfrm flipH="1" flipV="1">
            <a:off x="6815840" y="2493690"/>
            <a:ext cx="3114374" cy="305865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線單箭頭接點 32">
            <a:extLst>
              <a:ext uri="{FF2B5EF4-FFF2-40B4-BE49-F238E27FC236}">
                <a16:creationId xmlns:a16="http://schemas.microsoft.com/office/drawing/2014/main" id="{08717F03-483A-2EC0-8FDC-4721A7921ADE}"/>
              </a:ext>
            </a:extLst>
          </p:cNvPr>
          <p:cNvCxnSpPr>
            <a:cxnSpLocks/>
          </p:cNvCxnSpPr>
          <p:nvPr/>
        </p:nvCxnSpPr>
        <p:spPr>
          <a:xfrm flipH="1" flipV="1">
            <a:off x="5507754" y="4562440"/>
            <a:ext cx="3683796" cy="755943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直線單箭頭接點 33">
            <a:extLst>
              <a:ext uri="{FF2B5EF4-FFF2-40B4-BE49-F238E27FC236}">
                <a16:creationId xmlns:a16="http://schemas.microsoft.com/office/drawing/2014/main" id="{9F44F16F-78FA-9B09-96D8-4C81D638B6AB}"/>
              </a:ext>
            </a:extLst>
          </p:cNvPr>
          <p:cNvCxnSpPr>
            <a:cxnSpLocks/>
          </p:cNvCxnSpPr>
          <p:nvPr/>
        </p:nvCxnSpPr>
        <p:spPr>
          <a:xfrm flipH="1">
            <a:off x="7845339" y="1927619"/>
            <a:ext cx="1360580" cy="1920729"/>
          </a:xfrm>
          <a:prstGeom prst="straightConnector1">
            <a:avLst/>
          </a:prstGeom>
          <a:ln>
            <a:solidFill>
              <a:srgbClr val="FFFF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文字方塊 34">
            <a:extLst>
              <a:ext uri="{FF2B5EF4-FFF2-40B4-BE49-F238E27FC236}">
                <a16:creationId xmlns:a16="http://schemas.microsoft.com/office/drawing/2014/main" id="{33B8AB04-53CA-BEED-0B81-D189A66F5DD3}"/>
              </a:ext>
            </a:extLst>
          </p:cNvPr>
          <p:cNvSpPr txBox="1"/>
          <p:nvPr/>
        </p:nvSpPr>
        <p:spPr>
          <a:xfrm>
            <a:off x="548472" y="117426"/>
            <a:ext cx="2123658" cy="3620387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一、煩惱輪；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二、業輪；</a:t>
            </a:r>
            <a:endParaRPr lang="en-US" altLang="zh-CN" sz="2800" b="1" dirty="0">
              <a:solidFill>
                <a:srgbClr val="FFFF00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800" b="1" dirty="0">
                <a:solidFill>
                  <a:srgbClr val="FFFF00"/>
                </a:solidFill>
              </a:rPr>
              <a:t>三、果輪。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36" name="文字方塊 35">
            <a:extLst>
              <a:ext uri="{FF2B5EF4-FFF2-40B4-BE49-F238E27FC236}">
                <a16:creationId xmlns:a16="http://schemas.microsoft.com/office/drawing/2014/main" id="{247B212B-FA0C-AA4B-4372-C812FA0FB237}"/>
              </a:ext>
            </a:extLst>
          </p:cNvPr>
          <p:cNvSpPr txBox="1"/>
          <p:nvPr/>
        </p:nvSpPr>
        <p:spPr>
          <a:xfrm>
            <a:off x="2887365" y="270815"/>
            <a:ext cx="615553" cy="818020"/>
          </a:xfrm>
          <a:prstGeom prst="rect">
            <a:avLst/>
          </a:prstGeom>
          <a:noFill/>
          <a:ln>
            <a:solidFill>
              <a:schemeClr val="bg1"/>
            </a:solidFill>
          </a:ln>
        </p:spPr>
        <p:txBody>
          <a:bodyPr vert="eaVert" wrap="square" rtlCol="0">
            <a:spAutoFit/>
          </a:bodyPr>
          <a:lstStyle/>
          <a:p>
            <a:r>
              <a:rPr lang="zh-CN" altLang="en-US" sz="2800" b="1" dirty="0">
                <a:solidFill>
                  <a:srgbClr val="FFFF00"/>
                </a:solidFill>
              </a:rPr>
              <a:t>三輪</a:t>
            </a:r>
            <a:endParaRPr lang="en-US" altLang="zh-TW" sz="2800" b="1" dirty="0">
              <a:solidFill>
                <a:srgbClr val="FFFF00"/>
              </a:solidFill>
            </a:endParaRPr>
          </a:p>
        </p:txBody>
      </p:sp>
      <p:sp>
        <p:nvSpPr>
          <p:cNvPr id="4" name="匾額 3" descr="佛學概要十四講表 習講">
            <a:extLst>
              <a:ext uri="{FF2B5EF4-FFF2-40B4-BE49-F238E27FC236}">
                <a16:creationId xmlns:a16="http://schemas.microsoft.com/office/drawing/2014/main" id="{770A13D4-E90B-9FAD-5ACE-AC51D18530CB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6734489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/>
      <p:bldP spid="28" grpId="0"/>
      <p:bldP spid="29" grpId="0"/>
      <p:bldP spid="30" grpId="0"/>
      <p:bldP spid="31" grpId="0" animBg="1"/>
      <p:bldP spid="35" grpId="0"/>
      <p:bldP spid="36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8A416B72-B0E6-D319-FB0F-041C2378A1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31110" y="58713"/>
            <a:ext cx="6959303" cy="6742162"/>
          </a:xfrm>
          <a:prstGeom prst="rect">
            <a:avLst/>
          </a:prstGeom>
        </p:spPr>
      </p:pic>
      <p:sp>
        <p:nvSpPr>
          <p:cNvPr id="6" name="文字方塊 5">
            <a:extLst>
              <a:ext uri="{FF2B5EF4-FFF2-40B4-BE49-F238E27FC236}">
                <a16:creationId xmlns:a16="http://schemas.microsoft.com/office/drawing/2014/main" id="{4A48255B-5732-FBA6-D100-FB5A4EA52B5C}"/>
              </a:ext>
            </a:extLst>
          </p:cNvPr>
          <p:cNvSpPr txBox="1"/>
          <p:nvPr/>
        </p:nvSpPr>
        <p:spPr>
          <a:xfrm>
            <a:off x="190550" y="513470"/>
            <a:ext cx="4708981" cy="5832648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地獄第一業因是瞋恚、嫉妒</a:t>
            </a:r>
            <a:r>
              <a:rPr lang="zh-CN" altLang="en-US" sz="2800" b="1" dirty="0">
                <a:solidFill>
                  <a:srgbClr val="FFFF00"/>
                </a:solidFill>
              </a:rPr>
              <a:t>；</a:t>
            </a:r>
            <a:r>
              <a:rPr lang="zh-TW" altLang="en-US" sz="2800" b="1" dirty="0">
                <a:solidFill>
                  <a:srgbClr val="FFFF00"/>
                </a:solidFill>
              </a:rPr>
              <a:t>餓鬼道第一業因是貪心</a:t>
            </a:r>
            <a:r>
              <a:rPr lang="zh-CN" altLang="en-US" sz="2800" b="1" dirty="0">
                <a:solidFill>
                  <a:srgbClr val="FFFF00"/>
                </a:solidFill>
              </a:rPr>
              <a:t>；畜生道第一業因是愚癡。修五戒十善才能得人身。</a:t>
            </a:r>
            <a:r>
              <a:rPr lang="zh-TW" altLang="en-US" sz="2800" b="1" dirty="0">
                <a:solidFill>
                  <a:srgbClr val="FFFF00"/>
                </a:solidFill>
              </a:rPr>
              <a:t>天道要修上品十善。</a:t>
            </a:r>
            <a:r>
              <a:rPr lang="zh-CN" altLang="en-US" sz="2800" b="1" dirty="0">
                <a:solidFill>
                  <a:srgbClr val="FFFF00"/>
                </a:solidFill>
              </a:rPr>
              <a:t>以</a:t>
            </a:r>
            <a:r>
              <a:rPr lang="zh-TW" altLang="en-US" sz="2800" b="1" dirty="0">
                <a:solidFill>
                  <a:srgbClr val="FFFF00"/>
                </a:solidFill>
              </a:rPr>
              <a:t>好勝心修五戒十善，</a:t>
            </a:r>
            <a:r>
              <a:rPr lang="zh-CN" altLang="en-US" sz="2800" b="1" dirty="0">
                <a:solidFill>
                  <a:srgbClr val="FFFF00"/>
                </a:solidFill>
              </a:rPr>
              <a:t>生阿</a:t>
            </a:r>
            <a:r>
              <a:rPr lang="zh-TW" altLang="en-US" sz="2800" b="1" dirty="0">
                <a:solidFill>
                  <a:srgbClr val="FFFF00"/>
                </a:solidFill>
              </a:rPr>
              <a:t>修羅</a:t>
            </a:r>
            <a:r>
              <a:rPr lang="zh-CN" altLang="en-US" sz="2800" b="1" dirty="0">
                <a:solidFill>
                  <a:srgbClr val="FFFF00"/>
                </a:solidFill>
              </a:rPr>
              <a:t>道。</a:t>
            </a:r>
            <a:r>
              <a:rPr lang="zh-TW" altLang="en-US" sz="2800" b="1" dirty="0">
                <a:solidFill>
                  <a:srgbClr val="FFFF00"/>
                </a:solidFill>
              </a:rPr>
              <a:t>聲聞是四諦心，辟支佛是十二因緣心，菩薩是六度心，諸佛如來是平等心。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761883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字方塊 4">
            <a:extLst>
              <a:ext uri="{FF2B5EF4-FFF2-40B4-BE49-F238E27FC236}">
                <a16:creationId xmlns:a16="http://schemas.microsoft.com/office/drawing/2014/main" id="{00F35474-38ED-3C32-3BAD-17CDF562B75A}"/>
              </a:ext>
            </a:extLst>
          </p:cNvPr>
          <p:cNvSpPr txBox="1"/>
          <p:nvPr/>
        </p:nvSpPr>
        <p:spPr>
          <a:xfrm>
            <a:off x="766614" y="697414"/>
            <a:ext cx="9879628" cy="5464759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TW" altLang="en-US" sz="2800" b="1" dirty="0">
                <a:solidFill>
                  <a:srgbClr val="FFFF00"/>
                </a:solidFill>
              </a:rPr>
              <a:t>我們明白這個道理，回頭看看今天的世界</a:t>
            </a:r>
            <a:r>
              <a:rPr lang="zh-CN" altLang="en-US" sz="2800" b="1" dirty="0">
                <a:solidFill>
                  <a:srgbClr val="FFFF00"/>
                </a:solidFill>
              </a:rPr>
              <a:t>，</a:t>
            </a:r>
            <a:r>
              <a:rPr lang="zh-TW" altLang="en-US" sz="2800" b="1" dirty="0">
                <a:solidFill>
                  <a:srgbClr val="FFFF00"/>
                </a:solidFill>
              </a:rPr>
              <a:t>應當記住佛陀的話：「依報隨著正報轉」，這句話是實話。依報是我們的生活環境，有人事環境、物質環境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環境隨著我們念頭轉。蕅益大師</a:t>
            </a:r>
            <a:r>
              <a:rPr lang="zh-CN" altLang="en-US" sz="2800" b="1" dirty="0">
                <a:solidFill>
                  <a:srgbClr val="FFFF00"/>
                </a:solidFill>
              </a:rPr>
              <a:t>說：</a:t>
            </a:r>
            <a:r>
              <a:rPr lang="zh-TW" altLang="en-US" sz="2800" b="1" dirty="0">
                <a:solidFill>
                  <a:srgbClr val="FFFF00"/>
                </a:solidFill>
              </a:rPr>
              <a:t>「境緣無好醜</a:t>
            </a:r>
            <a:r>
              <a:rPr lang="zh-CN" altLang="en-US" sz="2800" b="1" dirty="0">
                <a:solidFill>
                  <a:srgbClr val="FFFF00"/>
                </a:solidFill>
              </a:rPr>
              <a:t>，好醜起於心。</a:t>
            </a:r>
            <a:r>
              <a:rPr lang="zh-TW" altLang="en-US" sz="2800" b="1" dirty="0">
                <a:solidFill>
                  <a:srgbClr val="FFFF00"/>
                </a:solidFill>
              </a:rPr>
              <a:t>」，境是物質環境，緣是人事環境。實在說</a:t>
            </a:r>
            <a:r>
              <a:rPr lang="zh-CN" altLang="en-US" sz="2800" b="1" dirty="0">
                <a:solidFill>
                  <a:srgbClr val="FFFF00"/>
                </a:solidFill>
              </a:rPr>
              <a:t>，境緣</a:t>
            </a:r>
            <a:r>
              <a:rPr lang="zh-TW" altLang="en-US" sz="2800" b="1" dirty="0">
                <a:solidFill>
                  <a:srgbClr val="FFFF00"/>
                </a:solidFill>
              </a:rPr>
              <a:t>沒有好壞</a:t>
            </a:r>
            <a:r>
              <a:rPr lang="zh-CN" altLang="en-US" sz="2800" b="1" dirty="0">
                <a:solidFill>
                  <a:srgbClr val="FFFF00"/>
                </a:solidFill>
              </a:rPr>
              <a:t>。</a:t>
            </a:r>
            <a:r>
              <a:rPr lang="zh-TW" altLang="en-US" sz="2800" b="1" dirty="0">
                <a:solidFill>
                  <a:srgbClr val="FFFF00"/>
                </a:solidFill>
              </a:rPr>
              <a:t>一切是非、善惡、好壞，</a:t>
            </a:r>
            <a:r>
              <a:rPr lang="zh-CN" altLang="en-US" sz="2800" b="1" dirty="0">
                <a:solidFill>
                  <a:srgbClr val="FFFF00"/>
                </a:solidFill>
              </a:rPr>
              <a:t>都</a:t>
            </a:r>
            <a:r>
              <a:rPr lang="zh-TW" altLang="en-US" sz="2800" b="1" dirty="0">
                <a:solidFill>
                  <a:srgbClr val="FFFF00"/>
                </a:solidFill>
              </a:rPr>
              <a:t>是從自己心裡生起來的。</a:t>
            </a:r>
            <a:r>
              <a:rPr lang="zh-CN" altLang="en-US" sz="2800" b="1" dirty="0">
                <a:solidFill>
                  <a:srgbClr val="FFFF00"/>
                </a:solidFill>
              </a:rPr>
              <a:t>眾生</a:t>
            </a:r>
            <a:r>
              <a:rPr lang="zh-TW" altLang="en-US" sz="2800" b="1" dirty="0">
                <a:solidFill>
                  <a:srgbClr val="FFFF00"/>
                </a:solidFill>
              </a:rPr>
              <a:t>心濁惡</a:t>
            </a:r>
            <a:r>
              <a:rPr lang="zh-CN" altLang="en-US" sz="2800" b="1" dirty="0">
                <a:solidFill>
                  <a:srgbClr val="FFFF00"/>
                </a:solidFill>
              </a:rPr>
              <a:t>，才現出</a:t>
            </a:r>
            <a:r>
              <a:rPr lang="zh-TW" altLang="en-US" sz="2800" b="1" dirty="0">
                <a:solidFill>
                  <a:srgbClr val="FFFF00"/>
                </a:solidFill>
              </a:rPr>
              <a:t>這個濁惡</a:t>
            </a:r>
            <a:r>
              <a:rPr lang="zh-CN" altLang="en-US" sz="2800" b="1" dirty="0">
                <a:solidFill>
                  <a:srgbClr val="FFFF00"/>
                </a:solidFill>
              </a:rPr>
              <a:t>的</a:t>
            </a:r>
            <a:r>
              <a:rPr lang="zh-TW" altLang="en-US" sz="2800" b="1" dirty="0">
                <a:solidFill>
                  <a:srgbClr val="FFFF00"/>
                </a:solidFill>
              </a:rPr>
              <a:t>世界；</a:t>
            </a:r>
            <a:r>
              <a:rPr lang="zh-CN" altLang="en-US" sz="2800" b="1" dirty="0">
                <a:solidFill>
                  <a:srgbClr val="FFFF00"/>
                </a:solidFill>
              </a:rPr>
              <a:t>眾生心美好</a:t>
            </a:r>
            <a:r>
              <a:rPr lang="zh-TW" altLang="en-US" sz="2800" b="1" dirty="0">
                <a:solidFill>
                  <a:srgbClr val="FFFF00"/>
                </a:solidFill>
              </a:rPr>
              <a:t>，</a:t>
            </a:r>
            <a:r>
              <a:rPr lang="zh-CN" altLang="en-US" sz="2800" b="1" dirty="0">
                <a:solidFill>
                  <a:srgbClr val="FFFF00"/>
                </a:solidFill>
              </a:rPr>
              <a:t>就感得</a:t>
            </a:r>
            <a:r>
              <a:rPr lang="zh-TW" altLang="en-US" sz="2800" b="1" dirty="0">
                <a:solidFill>
                  <a:srgbClr val="FFFF00"/>
                </a:solidFill>
              </a:rPr>
              <a:t>極樂世界。所以佛這句話我們要牢牢記住</a:t>
            </a:r>
            <a:r>
              <a:rPr lang="zh-CN" altLang="en-US" sz="2800" b="1" dirty="0">
                <a:solidFill>
                  <a:srgbClr val="FFFF00"/>
                </a:solidFill>
              </a:rPr>
              <a:t>：「</a:t>
            </a:r>
            <a:r>
              <a:rPr lang="zh-TW" altLang="en-US" sz="2800" b="1" u="sng" dirty="0">
                <a:solidFill>
                  <a:srgbClr val="FFFF00"/>
                </a:solidFill>
              </a:rPr>
              <a:t>一切眾生，心想異故，造業亦異，由是故有諸趣輪轉</a:t>
            </a:r>
            <a:r>
              <a:rPr lang="zh-TW" altLang="en-US" sz="2800" b="1" dirty="0">
                <a:solidFill>
                  <a:srgbClr val="FFFF00"/>
                </a:solidFill>
              </a:rPr>
              <a:t>。</a:t>
            </a:r>
            <a:r>
              <a:rPr lang="zh-CN" altLang="en-US" sz="2800" b="1" dirty="0">
                <a:solidFill>
                  <a:srgbClr val="FFFF00"/>
                </a:solidFill>
              </a:rPr>
              <a:t>」</a:t>
            </a:r>
            <a:endParaRPr lang="zh-TW" altLang="en-US" sz="2800" dirty="0">
              <a:solidFill>
                <a:srgbClr val="FFFF00"/>
              </a:solidFill>
            </a:endParaRPr>
          </a:p>
        </p:txBody>
      </p:sp>
      <p:sp>
        <p:nvSpPr>
          <p:cNvPr id="2" name="匾額 1" descr="佛學概要十四講表 習講">
            <a:extLst>
              <a:ext uri="{FF2B5EF4-FFF2-40B4-BE49-F238E27FC236}">
                <a16:creationId xmlns:a16="http://schemas.microsoft.com/office/drawing/2014/main" id="{DFEC8E80-4C34-1095-41AA-1B3335D5BC77}"/>
              </a:ext>
            </a:extLst>
          </p:cNvPr>
          <p:cNvSpPr/>
          <p:nvPr/>
        </p:nvSpPr>
        <p:spPr>
          <a:xfrm>
            <a:off x="11180341" y="153430"/>
            <a:ext cx="792088" cy="6552728"/>
          </a:xfrm>
          <a:prstGeom prst="plaqu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TW" altLang="en-US" dirty="0"/>
              <a:t>德行課程三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佛經選讀</a:t>
            </a:r>
            <a:endParaRPr lang="en-US" altLang="zh-CN" dirty="0"/>
          </a:p>
          <a:p>
            <a:pPr algn="ctr"/>
            <a:endParaRPr lang="en-US" altLang="zh-CN" dirty="0"/>
          </a:p>
          <a:p>
            <a:pPr algn="ctr"/>
            <a:r>
              <a:rPr lang="zh-CN" altLang="en-US" dirty="0"/>
              <a:t>第二講</a:t>
            </a:r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24752762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字方塊 3">
            <a:extLst>
              <a:ext uri="{FF2B5EF4-FFF2-40B4-BE49-F238E27FC236}">
                <a16:creationId xmlns:a16="http://schemas.microsoft.com/office/drawing/2014/main" id="{814A82D7-0C76-A746-6891-7DE38892B440}"/>
              </a:ext>
            </a:extLst>
          </p:cNvPr>
          <p:cNvSpPr txBox="1"/>
          <p:nvPr/>
        </p:nvSpPr>
        <p:spPr>
          <a:xfrm>
            <a:off x="982638" y="1269554"/>
            <a:ext cx="964907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800" b="1" dirty="0">
                <a:solidFill>
                  <a:schemeClr val="bg1"/>
                </a:solidFill>
              </a:rPr>
              <a:t>爾時世尊告龍王言：「一切眾生心想異故，造業亦異，由是故有諸趣輪轉。」</a:t>
            </a:r>
          </a:p>
        </p:txBody>
      </p:sp>
      <p:sp>
        <p:nvSpPr>
          <p:cNvPr id="5" name="文字方塊 4">
            <a:extLst>
              <a:ext uri="{FF2B5EF4-FFF2-40B4-BE49-F238E27FC236}">
                <a16:creationId xmlns:a16="http://schemas.microsoft.com/office/drawing/2014/main" id="{1276D593-6BE3-D155-FB51-DC43730A7765}"/>
              </a:ext>
            </a:extLst>
          </p:cNvPr>
          <p:cNvSpPr txBox="1"/>
          <p:nvPr/>
        </p:nvSpPr>
        <p:spPr>
          <a:xfrm>
            <a:off x="982638" y="3027071"/>
            <a:ext cx="100011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chemeClr val="bg1"/>
                </a:solidFill>
              </a:rPr>
              <a:t>At that time, the World-Honored One said to the Dragon King: 'Because the thoughts of all sentient beings differ, the karma they create also differs. For this reason, there is the revolving cycle through various paths of existence.'</a:t>
            </a:r>
            <a:endParaRPr lang="zh-TW" altLang="en-US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602986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2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ppt/theme/themeOverride3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24085</TotalTime>
  <Words>3803</Words>
  <Application>Microsoft Macintosh PowerPoint</Application>
  <PresentationFormat>Custom</PresentationFormat>
  <Paragraphs>261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5" baseType="lpstr">
      <vt:lpstr>Arial</vt:lpstr>
      <vt:lpstr>Calibri</vt:lpstr>
      <vt:lpstr>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Shengmiao</cp:lastModifiedBy>
  <cp:revision>675</cp:revision>
  <dcterms:created xsi:type="dcterms:W3CDTF">2019-12-17T19:51:00Z</dcterms:created>
  <dcterms:modified xsi:type="dcterms:W3CDTF">2026-10-21T20:30:53Z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2052-11.1.0.9513</vt:lpwstr>
  </property>
</Properties>
</file>