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71" r:id="rId5"/>
    <p:sldId id="261" r:id="rId6"/>
    <p:sldId id="262" r:id="rId7"/>
    <p:sldId id="263" r:id="rId8"/>
    <p:sldId id="267" r:id="rId9"/>
    <p:sldId id="272" r:id="rId10"/>
    <p:sldId id="265" r:id="rId11"/>
    <p:sldId id="268" r:id="rId12"/>
    <p:sldId id="266" r:id="rId13"/>
    <p:sldId id="270" r:id="rId14"/>
    <p:sldId id="273" r:id="rId15"/>
    <p:sldId id="274" r:id="rId16"/>
    <p:sldId id="275" r:id="rId17"/>
    <p:sldId id="276" r:id="rId18"/>
    <p:sldId id="277" r:id="rId19"/>
    <p:sldId id="278" r:id="rId20"/>
    <p:sldId id="279" r:id="rId21"/>
    <p:sldId id="26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p:scale>
          <a:sx n="110" d="100"/>
          <a:sy n="110" d="100"/>
        </p:scale>
        <p:origin x="145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94451597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55940915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07815284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33063766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36933754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09695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424556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20427225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16/09/2019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2755574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41386833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16/09/2019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58545951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16/09/2019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7402773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jpeg"/><Relationship Id="rId4" Type="http://schemas.openxmlformats.org/officeDocument/2006/relationships/image" Target="../media/image8.pn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24196" y="2819399"/>
            <a:ext cx="8587048" cy="1187335"/>
          </a:xfrm>
        </p:spPr>
        <p:txBody>
          <a:bodyPr>
            <a:normAutofit/>
          </a:bodyPr>
          <a:lstStyle/>
          <a:p>
            <a:r>
              <a:rPr lang="en-GB" dirty="0"/>
              <a:t>HPAH5037; </a:t>
            </a:r>
            <a:r>
              <a:rPr lang="en-GB" dirty="0" smtClean="0"/>
              <a:t>HPAH6037</a:t>
            </a:r>
            <a:endParaRPr lang="en-GB" dirty="0" smtClean="0"/>
          </a:p>
          <a:p>
            <a:endParaRPr lang="en-GB" dirty="0" smtClean="0"/>
          </a:p>
          <a:p>
            <a:r>
              <a:rPr lang="en-GB" dirty="0" smtClean="0"/>
              <a:t>The Challenges of being a </a:t>
            </a:r>
            <a:r>
              <a:rPr lang="en-GB" dirty="0" err="1" smtClean="0"/>
              <a:t>princeps</a:t>
            </a:r>
            <a:r>
              <a:rPr lang="en-GB" dirty="0"/>
              <a:t> </a:t>
            </a:r>
            <a:r>
              <a:rPr lang="en-GB" dirty="0" smtClean="0"/>
              <a:t>and NERO </a:t>
            </a:r>
            <a:r>
              <a:rPr lang="en-GB" dirty="0"/>
              <a:t>IN THE ANCIENT HISTORICAL SOURCES</a:t>
            </a:r>
          </a:p>
          <a:p>
            <a:endParaRPr lang="en-GB" dirty="0"/>
          </a:p>
        </p:txBody>
      </p:sp>
      <p:sp>
        <p:nvSpPr>
          <p:cNvPr id="2" name="Title 1"/>
          <p:cNvSpPr>
            <a:spLocks noGrp="1"/>
          </p:cNvSpPr>
          <p:nvPr>
            <p:ph type="ctrTitle"/>
          </p:nvPr>
        </p:nvSpPr>
        <p:spPr>
          <a:xfrm>
            <a:off x="685799" y="1243980"/>
            <a:ext cx="7772400" cy="1397496"/>
          </a:xfrm>
        </p:spPr>
        <p:txBody>
          <a:bodyPr>
            <a:normAutofit fontScale="90000"/>
          </a:bodyPr>
          <a:lstStyle/>
          <a:p>
            <a:r>
              <a:rPr lang="en-GB" dirty="0"/>
              <a:t/>
            </a:r>
            <a:br>
              <a:rPr lang="en-GB" dirty="0"/>
            </a:br>
            <a:r>
              <a:rPr lang="en-GB" sz="4000" dirty="0" smtClean="0"/>
              <a:t>Murder</a:t>
            </a:r>
            <a:r>
              <a:rPr lang="en-GB" sz="4000" dirty="0"/>
              <a:t>, Mayhem and Megalomania: The Life and Times of the Emperor Nero</a:t>
            </a:r>
            <a:r>
              <a:rPr lang="en-GB" dirty="0"/>
              <a:t/>
            </a:r>
            <a:br>
              <a:rPr lang="en-GB" dirty="0"/>
            </a:br>
            <a:endParaRPr lang="en-GB" dirty="0"/>
          </a:p>
        </p:txBody>
      </p:sp>
      <p:pic>
        <p:nvPicPr>
          <p:cNvPr id="5" name="Picture 4"/>
          <p:cNvPicPr>
            <a:picLocks noChangeAspect="1"/>
          </p:cNvPicPr>
          <p:nvPr/>
        </p:nvPicPr>
        <p:blipFill>
          <a:blip r:embed="rId2"/>
          <a:stretch>
            <a:fillRect/>
          </a:stretch>
        </p:blipFill>
        <p:spPr>
          <a:xfrm>
            <a:off x="3273438" y="4176931"/>
            <a:ext cx="2597121" cy="2449999"/>
          </a:xfrm>
          <a:prstGeom prst="rect">
            <a:avLst/>
          </a:prstGeom>
        </p:spPr>
      </p:pic>
    </p:spTree>
    <p:extLst>
      <p:ext uri="{BB962C8B-B14F-4D97-AF65-F5344CB8AC3E}">
        <p14:creationId xmlns:p14="http://schemas.microsoft.com/office/powerpoint/2010/main" val="1944908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Principate?</a:t>
            </a:r>
            <a:endParaRPr lang="en-GB" dirty="0"/>
          </a:p>
        </p:txBody>
      </p:sp>
      <p:sp>
        <p:nvSpPr>
          <p:cNvPr id="3" name="Content Placeholder 2"/>
          <p:cNvSpPr>
            <a:spLocks noGrp="1"/>
          </p:cNvSpPr>
          <p:nvPr>
            <p:ph sz="quarter" idx="1"/>
          </p:nvPr>
        </p:nvSpPr>
        <p:spPr>
          <a:xfrm>
            <a:off x="301752" y="1527048"/>
            <a:ext cx="8503920" cy="2189984"/>
          </a:xfrm>
        </p:spPr>
        <p:txBody>
          <a:bodyPr>
            <a:normAutofit/>
          </a:bodyPr>
          <a:lstStyle/>
          <a:p>
            <a:r>
              <a:rPr lang="en-GB" sz="2200" dirty="0" smtClean="0"/>
              <a:t>Does not start out as a clearly defined “office” – it begins essentially as an accumulated set of powers.</a:t>
            </a:r>
          </a:p>
          <a:p>
            <a:endParaRPr lang="en-GB" sz="100" dirty="0" smtClean="0"/>
          </a:p>
          <a:p>
            <a:r>
              <a:rPr lang="en-GB" sz="2200" dirty="0" smtClean="0"/>
              <a:t>Notionally the senate grants these powers – More formalised position after demise of Julio-Claudians</a:t>
            </a:r>
            <a:r>
              <a:rPr lang="en-GB" dirty="0" smtClean="0"/>
              <a:t>.</a:t>
            </a:r>
          </a:p>
        </p:txBody>
      </p:sp>
      <p:sp>
        <p:nvSpPr>
          <p:cNvPr id="4" name="Rectangle 3"/>
          <p:cNvSpPr/>
          <p:nvPr/>
        </p:nvSpPr>
        <p:spPr>
          <a:xfrm>
            <a:off x="179512" y="3140968"/>
            <a:ext cx="5184576" cy="3046988"/>
          </a:xfrm>
          <a:prstGeom prst="rect">
            <a:avLst/>
          </a:prstGeom>
        </p:spPr>
        <p:txBody>
          <a:bodyPr wrap="square">
            <a:spAutoFit/>
          </a:bodyPr>
          <a:lstStyle/>
          <a:p>
            <a:r>
              <a:rPr lang="en-GB" sz="1600" dirty="0" smtClean="0"/>
              <a:t>The senate, meanwhile, was falling into the most abject entreaties, when Tiberius casually observed that, unequal as he felt himself to the whole weight of government, he would still undertake the charge of any one department that might be assigned to him. </a:t>
            </a:r>
            <a:r>
              <a:rPr lang="en-GB" sz="1600" dirty="0" err="1" smtClean="0"/>
              <a:t>Asinius</a:t>
            </a:r>
            <a:r>
              <a:rPr lang="en-GB" sz="1600" dirty="0" smtClean="0"/>
              <a:t> Gallus then said:— "I ask you, Caesar, what department you wish to be assigned you." This unforeseen inquiry threw him off his balance. He was silent for a few moments; then recovered himself, and answered that it would not at all become his diffidence to select or shun any part of a burden from which he would prefer to be wholly excused. – </a:t>
            </a:r>
            <a:r>
              <a:rPr lang="en-GB" sz="1600" b="1" dirty="0" smtClean="0"/>
              <a:t>Tacitus </a:t>
            </a:r>
            <a:r>
              <a:rPr lang="en-GB" sz="1600" b="1" i="1" dirty="0" smtClean="0"/>
              <a:t>Annals </a:t>
            </a:r>
            <a:r>
              <a:rPr lang="en-GB" sz="1600" b="1" dirty="0" smtClean="0"/>
              <a:t>1.12.1</a:t>
            </a:r>
            <a:r>
              <a:rPr lang="en-GB" sz="1600" dirty="0" smtClean="0"/>
              <a:t>.</a:t>
            </a:r>
            <a:endParaRPr lang="en-GB" sz="1600" dirty="0"/>
          </a:p>
        </p:txBody>
      </p:sp>
      <p:sp>
        <p:nvSpPr>
          <p:cNvPr id="5" name="Rectangle 4"/>
          <p:cNvSpPr/>
          <p:nvPr/>
        </p:nvSpPr>
        <p:spPr>
          <a:xfrm>
            <a:off x="5436096" y="5733256"/>
            <a:ext cx="3488201" cy="646331"/>
          </a:xfrm>
          <a:prstGeom prst="rect">
            <a:avLst/>
          </a:prstGeom>
        </p:spPr>
        <p:txBody>
          <a:bodyPr wrap="square">
            <a:spAutoFit/>
          </a:bodyPr>
          <a:lstStyle/>
          <a:p>
            <a:r>
              <a:rPr lang="en-GB" b="1" i="1" dirty="0" err="1" smtClean="0"/>
              <a:t>Lex</a:t>
            </a:r>
            <a:r>
              <a:rPr lang="en-GB" b="1" i="1" dirty="0" smtClean="0"/>
              <a:t> de </a:t>
            </a:r>
            <a:r>
              <a:rPr lang="en-GB" b="1" i="1" dirty="0" err="1" smtClean="0"/>
              <a:t>imperio</a:t>
            </a:r>
            <a:r>
              <a:rPr lang="en-GB" b="1" i="1" dirty="0" smtClean="0"/>
              <a:t> </a:t>
            </a:r>
            <a:r>
              <a:rPr lang="en-GB" b="1" i="1" dirty="0" err="1" smtClean="0"/>
              <a:t>Vespasiani</a:t>
            </a:r>
            <a:r>
              <a:rPr lang="en-GB" b="1" i="1" dirty="0" smtClean="0"/>
              <a:t> </a:t>
            </a:r>
            <a:r>
              <a:rPr lang="en-GB" b="1" dirty="0" smtClean="0"/>
              <a:t>- </a:t>
            </a:r>
            <a:r>
              <a:rPr lang="en-GB" b="1" i="1" dirty="0" smtClean="0"/>
              <a:t>CIL </a:t>
            </a:r>
            <a:r>
              <a:rPr lang="en-GB" b="1" dirty="0" smtClean="0"/>
              <a:t>VI. 930 = </a:t>
            </a:r>
            <a:r>
              <a:rPr lang="en-GB" b="1" i="1" dirty="0" smtClean="0"/>
              <a:t>ILS </a:t>
            </a:r>
            <a:r>
              <a:rPr lang="en-GB" b="1" dirty="0" smtClean="0"/>
              <a:t>244</a:t>
            </a:r>
            <a:r>
              <a:rPr lang="en-GB" dirty="0" smtClean="0"/>
              <a:t>.</a:t>
            </a:r>
            <a:endParaRPr lang="en-GB" dirty="0"/>
          </a:p>
        </p:txBody>
      </p:sp>
      <p:pic>
        <p:nvPicPr>
          <p:cNvPr id="6" name="Picture 5" descr="Lex de imperio Vespasiani.jpg"/>
          <p:cNvPicPr>
            <a:picLocks noChangeAspect="1"/>
          </p:cNvPicPr>
          <p:nvPr/>
        </p:nvPicPr>
        <p:blipFill>
          <a:blip r:embed="rId2" cstate="print"/>
          <a:stretch>
            <a:fillRect/>
          </a:stretch>
        </p:blipFill>
        <p:spPr>
          <a:xfrm>
            <a:off x="5508104" y="3140968"/>
            <a:ext cx="3240360" cy="2520280"/>
          </a:xfrm>
          <a:prstGeom prst="rect">
            <a:avLst/>
          </a:prstGeom>
        </p:spPr>
      </p:pic>
    </p:spTree>
    <p:extLst>
      <p:ext uri="{BB962C8B-B14F-4D97-AF65-F5344CB8AC3E}">
        <p14:creationId xmlns:p14="http://schemas.microsoft.com/office/powerpoint/2010/main" val="1845807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3183" y="260648"/>
            <a:ext cx="8744755" cy="6124754"/>
          </a:xfrm>
          <a:prstGeom prst="rect">
            <a:avLst/>
          </a:prstGeom>
        </p:spPr>
        <p:txBody>
          <a:bodyPr wrap="square">
            <a:spAutoFit/>
          </a:bodyPr>
          <a:lstStyle/>
          <a:p>
            <a:r>
              <a:rPr lang="en-GB" sz="2800" dirty="0"/>
              <a:t>“Those who believed </a:t>
            </a:r>
            <a:r>
              <a:rPr lang="en-GB" sz="2800" dirty="0" smtClean="0"/>
              <a:t>he [Octavian] </a:t>
            </a:r>
            <a:r>
              <a:rPr lang="en-GB" sz="2800" dirty="0"/>
              <a:t>had spoken the truth could not openly show their pleasure: those who were in favour of his decision were prevented by their fears, and the others by their disappointed hopes. On the other hand, those who were unconvinced did not dare attack what he had said or to challenge his sincerity, some because they were afraid and others because they had no wish to do so… </a:t>
            </a:r>
            <a:r>
              <a:rPr lang="en-GB" sz="2800" b="1" dirty="0"/>
              <a:t>while he was reading his speech and afterwards they frequently broke in with shouts, pleading for monarchical government </a:t>
            </a:r>
            <a:r>
              <a:rPr lang="en-GB" sz="2800" dirty="0"/>
              <a:t>and bringing forward every argument in its favour, until finally they compelled him, as it seemed, to accept autocratic powers.” – </a:t>
            </a:r>
            <a:r>
              <a:rPr lang="en-GB" sz="2800" b="1" dirty="0" err="1"/>
              <a:t>Dio</a:t>
            </a:r>
            <a:r>
              <a:rPr lang="en-GB" sz="2800" b="1" dirty="0"/>
              <a:t> Cassius 53.11. </a:t>
            </a:r>
          </a:p>
        </p:txBody>
      </p:sp>
    </p:spTree>
    <p:extLst>
      <p:ext uri="{BB962C8B-B14F-4D97-AF65-F5344CB8AC3E}">
        <p14:creationId xmlns:p14="http://schemas.microsoft.com/office/powerpoint/2010/main" val="2948586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Imperator </a:t>
            </a:r>
            <a:endParaRPr lang="en-GB" dirty="0"/>
          </a:p>
        </p:txBody>
      </p:sp>
      <p:sp>
        <p:nvSpPr>
          <p:cNvPr id="3" name="Content Placeholder 2"/>
          <p:cNvSpPr>
            <a:spLocks noGrp="1"/>
          </p:cNvSpPr>
          <p:nvPr>
            <p:ph sz="quarter" idx="1"/>
          </p:nvPr>
        </p:nvSpPr>
        <p:spPr>
          <a:xfrm>
            <a:off x="234736" y="1554479"/>
            <a:ext cx="5312623" cy="5303521"/>
          </a:xfrm>
        </p:spPr>
        <p:txBody>
          <a:bodyPr>
            <a:normAutofit fontScale="70000" lnSpcReduction="20000"/>
          </a:bodyPr>
          <a:lstStyle/>
          <a:p>
            <a:pPr marL="0" indent="0">
              <a:buNone/>
            </a:pPr>
            <a:r>
              <a:rPr lang="en-GB" sz="2800" dirty="0" smtClean="0"/>
              <a:t>“…</a:t>
            </a:r>
            <a:r>
              <a:rPr lang="en-GB" sz="2800" dirty="0"/>
              <a:t>Octavian in the year during which he held the consulship for the fifth time, and he also assumed the title </a:t>
            </a:r>
            <a:r>
              <a:rPr lang="en-GB" sz="2800" dirty="0" smtClean="0"/>
              <a:t>Imperator [originally a term given to </a:t>
            </a:r>
            <a:r>
              <a:rPr lang="en-GB" sz="2800" dirty="0"/>
              <a:t>generals on account of their </a:t>
            </a:r>
            <a:r>
              <a:rPr lang="en-GB" sz="2800" dirty="0" smtClean="0"/>
              <a:t>victories]… </a:t>
            </a:r>
            <a:r>
              <a:rPr lang="en-GB" sz="2800" dirty="0"/>
              <a:t>I use it in its other context, which denotes the possession of the supreme power in the state, in which sense it had been voted to his father, Julius Caesar, and to the latter’s children and descendants</a:t>
            </a:r>
            <a:r>
              <a:rPr lang="en-GB" sz="2800" dirty="0" smtClean="0"/>
              <a:t>.” – </a:t>
            </a:r>
            <a:r>
              <a:rPr lang="en-GB" sz="2800" b="1" dirty="0" smtClean="0"/>
              <a:t>Cassius </a:t>
            </a:r>
            <a:r>
              <a:rPr lang="en-GB" sz="2800" b="1" dirty="0" err="1" smtClean="0"/>
              <a:t>Dio</a:t>
            </a:r>
            <a:r>
              <a:rPr lang="en-GB" sz="2800" b="1" dirty="0" smtClean="0"/>
              <a:t> 52.41</a:t>
            </a:r>
            <a:r>
              <a:rPr lang="en-GB" sz="2800" dirty="0" smtClean="0"/>
              <a:t>.</a:t>
            </a:r>
          </a:p>
          <a:p>
            <a:pPr marL="0" indent="0">
              <a:buNone/>
            </a:pPr>
            <a:endParaRPr lang="en-GB" sz="1300" dirty="0"/>
          </a:p>
          <a:p>
            <a:pPr marL="0" indent="0">
              <a:buNone/>
            </a:pPr>
            <a:r>
              <a:rPr lang="en-GB" sz="2800" dirty="0" smtClean="0"/>
              <a:t>“…but </a:t>
            </a:r>
            <a:r>
              <a:rPr lang="en-GB" sz="2800" dirty="0"/>
              <a:t>they secure for them the prerogatives of these positions [Consulship and Pro-consulship] through the title of Imperator. This designation empowers them to raise troops, collect funds, declare war, conclude peace, rule foreigners and citizens </a:t>
            </a:r>
            <a:r>
              <a:rPr lang="en-GB" sz="2800" dirty="0" smtClean="0"/>
              <a:t>alike… </a:t>
            </a:r>
            <a:r>
              <a:rPr lang="en-GB" sz="2800" dirty="0"/>
              <a:t>and even to put to death both knights and senators within the city </a:t>
            </a:r>
            <a:r>
              <a:rPr lang="en-GB" sz="2800" dirty="0" smtClean="0"/>
              <a:t>limits…” </a:t>
            </a:r>
            <a:r>
              <a:rPr lang="en-GB" sz="2800" dirty="0" smtClean="0"/>
              <a:t>(</a:t>
            </a:r>
            <a:r>
              <a:rPr lang="en-GB" sz="2800" b="1" dirty="0" smtClean="0"/>
              <a:t>53.17</a:t>
            </a:r>
            <a:r>
              <a:rPr lang="en-GB" sz="2800" dirty="0" smtClean="0"/>
              <a:t>) </a:t>
            </a:r>
            <a:endParaRPr lang="en-GB" sz="2800" dirty="0"/>
          </a:p>
        </p:txBody>
      </p:sp>
      <p:pic>
        <p:nvPicPr>
          <p:cNvPr id="4" name="Picture 3"/>
          <p:cNvPicPr>
            <a:picLocks noChangeAspect="1"/>
          </p:cNvPicPr>
          <p:nvPr/>
        </p:nvPicPr>
        <p:blipFill>
          <a:blip r:embed="rId2"/>
          <a:stretch>
            <a:fillRect/>
          </a:stretch>
        </p:blipFill>
        <p:spPr>
          <a:xfrm>
            <a:off x="5648815" y="1484811"/>
            <a:ext cx="3265714" cy="4898571"/>
          </a:xfrm>
          <a:prstGeom prst="rect">
            <a:avLst/>
          </a:prstGeom>
        </p:spPr>
      </p:pic>
    </p:spTree>
    <p:extLst>
      <p:ext uri="{BB962C8B-B14F-4D97-AF65-F5344CB8AC3E}">
        <p14:creationId xmlns:p14="http://schemas.microsoft.com/office/powerpoint/2010/main" val="2533190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“Dynasty” - Succession</a:t>
            </a:r>
            <a:endParaRPr lang="en-GB" dirty="0"/>
          </a:p>
        </p:txBody>
      </p:sp>
      <p:sp>
        <p:nvSpPr>
          <p:cNvPr id="3" name="Content Placeholder 2"/>
          <p:cNvSpPr>
            <a:spLocks noGrp="1"/>
          </p:cNvSpPr>
          <p:nvPr>
            <p:ph sz="quarter" idx="1"/>
          </p:nvPr>
        </p:nvSpPr>
        <p:spPr>
          <a:xfrm>
            <a:off x="301752" y="1527048"/>
            <a:ext cx="8503920" cy="1973960"/>
          </a:xfrm>
        </p:spPr>
        <p:txBody>
          <a:bodyPr/>
          <a:lstStyle/>
          <a:p>
            <a:r>
              <a:rPr lang="en-GB" sz="2200" dirty="0" smtClean="0"/>
              <a:t>Not a conventional monarchy that automatically uses the principle of Primogeniture.</a:t>
            </a:r>
          </a:p>
          <a:p>
            <a:endParaRPr lang="en-GB" sz="100" dirty="0" smtClean="0"/>
          </a:p>
          <a:p>
            <a:r>
              <a:rPr lang="en-GB" sz="2200" dirty="0" smtClean="0"/>
              <a:t>Neither Tiberius, Gaius (Caligula), Claudius or Nero, a direct biological descendant of their immediate predecessor (through family links exist).</a:t>
            </a:r>
          </a:p>
          <a:p>
            <a:endParaRPr lang="en-GB" dirty="0"/>
          </a:p>
        </p:txBody>
      </p:sp>
      <p:sp>
        <p:nvSpPr>
          <p:cNvPr id="4" name="Rectangle 3"/>
          <p:cNvSpPr/>
          <p:nvPr/>
        </p:nvSpPr>
        <p:spPr>
          <a:xfrm>
            <a:off x="1043608" y="3429000"/>
            <a:ext cx="1368152" cy="369332"/>
          </a:xfrm>
          <a:prstGeom prst="rect">
            <a:avLst/>
          </a:prstGeom>
        </p:spPr>
        <p:txBody>
          <a:bodyPr wrap="square">
            <a:spAutoFit/>
          </a:bodyPr>
          <a:lstStyle/>
          <a:p>
            <a:r>
              <a:rPr lang="en-GB" b="1" dirty="0" smtClean="0"/>
              <a:t>Augustus</a:t>
            </a:r>
            <a:endParaRPr lang="en-GB" b="1" dirty="0"/>
          </a:p>
        </p:txBody>
      </p:sp>
      <p:sp>
        <p:nvSpPr>
          <p:cNvPr id="5" name="Rectangle 4"/>
          <p:cNvSpPr/>
          <p:nvPr/>
        </p:nvSpPr>
        <p:spPr>
          <a:xfrm>
            <a:off x="6156176" y="3429000"/>
            <a:ext cx="1368152" cy="369332"/>
          </a:xfrm>
          <a:prstGeom prst="rect">
            <a:avLst/>
          </a:prstGeom>
        </p:spPr>
        <p:txBody>
          <a:bodyPr wrap="square">
            <a:spAutoFit/>
          </a:bodyPr>
          <a:lstStyle/>
          <a:p>
            <a:r>
              <a:rPr lang="en-GB" b="1" dirty="0" smtClean="0"/>
              <a:t>Tiberius</a:t>
            </a:r>
            <a:endParaRPr lang="en-GB" b="1" dirty="0"/>
          </a:p>
        </p:txBody>
      </p:sp>
      <p:pic>
        <p:nvPicPr>
          <p:cNvPr id="1026" name="Picture 2"/>
          <p:cNvPicPr>
            <a:picLocks noChangeAspect="1" noChangeArrowheads="1"/>
          </p:cNvPicPr>
          <p:nvPr/>
        </p:nvPicPr>
        <p:blipFill>
          <a:blip r:embed="rId2" cstate="print"/>
          <a:srcRect/>
          <a:stretch>
            <a:fillRect/>
          </a:stretch>
        </p:blipFill>
        <p:spPr bwMode="auto">
          <a:xfrm>
            <a:off x="251520" y="3861048"/>
            <a:ext cx="1224136" cy="1512167"/>
          </a:xfrm>
          <a:prstGeom prst="rect">
            <a:avLst/>
          </a:prstGeom>
          <a:noFill/>
          <a:ln w="9525">
            <a:noFill/>
            <a:miter lim="800000"/>
            <a:headEnd/>
            <a:tailEnd/>
          </a:ln>
        </p:spPr>
      </p:pic>
      <p:sp>
        <p:nvSpPr>
          <p:cNvPr id="7" name="Rectangle 6"/>
          <p:cNvSpPr/>
          <p:nvPr/>
        </p:nvSpPr>
        <p:spPr>
          <a:xfrm>
            <a:off x="179512" y="5589240"/>
            <a:ext cx="1512168" cy="584775"/>
          </a:xfrm>
          <a:prstGeom prst="rect">
            <a:avLst/>
          </a:prstGeom>
        </p:spPr>
        <p:txBody>
          <a:bodyPr wrap="square">
            <a:spAutoFit/>
          </a:bodyPr>
          <a:lstStyle/>
          <a:p>
            <a:r>
              <a:rPr lang="de-DE" sz="1600" dirty="0"/>
              <a:t>Marcellus </a:t>
            </a:r>
            <a:r>
              <a:rPr lang="de-DE" sz="1600" dirty="0" smtClean="0"/>
              <a:t>- dies </a:t>
            </a:r>
            <a:r>
              <a:rPr lang="de-DE" sz="1600" dirty="0"/>
              <a:t>in 23 BC </a:t>
            </a:r>
          </a:p>
        </p:txBody>
      </p:sp>
      <p:pic>
        <p:nvPicPr>
          <p:cNvPr id="1027" name="Picture 3"/>
          <p:cNvPicPr>
            <a:picLocks noChangeAspect="1" noChangeArrowheads="1"/>
          </p:cNvPicPr>
          <p:nvPr/>
        </p:nvPicPr>
        <p:blipFill>
          <a:blip r:embed="rId3" cstate="print"/>
          <a:srcRect/>
          <a:stretch>
            <a:fillRect/>
          </a:stretch>
        </p:blipFill>
        <p:spPr bwMode="auto">
          <a:xfrm>
            <a:off x="1475656" y="3861048"/>
            <a:ext cx="1261492" cy="1512168"/>
          </a:xfrm>
          <a:prstGeom prst="rect">
            <a:avLst/>
          </a:prstGeom>
          <a:noFill/>
          <a:ln w="9525">
            <a:noFill/>
            <a:miter lim="800000"/>
            <a:headEnd/>
            <a:tailEnd/>
          </a:ln>
        </p:spPr>
      </p:pic>
      <p:sp>
        <p:nvSpPr>
          <p:cNvPr id="9" name="Rectangle 8"/>
          <p:cNvSpPr/>
          <p:nvPr/>
        </p:nvSpPr>
        <p:spPr>
          <a:xfrm>
            <a:off x="1475656" y="5589240"/>
            <a:ext cx="1368152" cy="584775"/>
          </a:xfrm>
          <a:prstGeom prst="rect">
            <a:avLst/>
          </a:prstGeom>
        </p:spPr>
        <p:txBody>
          <a:bodyPr wrap="square">
            <a:spAutoFit/>
          </a:bodyPr>
          <a:lstStyle/>
          <a:p>
            <a:r>
              <a:rPr lang="en-GB" sz="1600" dirty="0" smtClean="0"/>
              <a:t>Agrippa – dies in 12 BC</a:t>
            </a:r>
            <a:endParaRPr lang="en-GB" sz="1600" dirty="0"/>
          </a:p>
        </p:txBody>
      </p:sp>
      <p:pic>
        <p:nvPicPr>
          <p:cNvPr id="1028" name="Picture 4"/>
          <p:cNvPicPr>
            <a:picLocks noChangeAspect="1" noChangeArrowheads="1"/>
          </p:cNvPicPr>
          <p:nvPr/>
        </p:nvPicPr>
        <p:blipFill>
          <a:blip r:embed="rId4" cstate="print"/>
          <a:srcRect/>
          <a:stretch>
            <a:fillRect/>
          </a:stretch>
        </p:blipFill>
        <p:spPr bwMode="auto">
          <a:xfrm>
            <a:off x="2843808" y="3861048"/>
            <a:ext cx="868406" cy="936104"/>
          </a:xfrm>
          <a:prstGeom prst="rect">
            <a:avLst/>
          </a:prstGeom>
          <a:noFill/>
          <a:ln w="9525">
            <a:noFill/>
            <a:miter lim="800000"/>
            <a:headEnd/>
            <a:tailEnd/>
          </a:ln>
        </p:spPr>
      </p:pic>
      <p:pic>
        <p:nvPicPr>
          <p:cNvPr id="1029" name="Picture 5"/>
          <p:cNvPicPr>
            <a:picLocks noChangeAspect="1" noChangeArrowheads="1"/>
          </p:cNvPicPr>
          <p:nvPr/>
        </p:nvPicPr>
        <p:blipFill>
          <a:blip r:embed="rId5" cstate="print"/>
          <a:srcRect l="29000" t="18950" r="22700" b="51350"/>
          <a:stretch>
            <a:fillRect/>
          </a:stretch>
        </p:blipFill>
        <p:spPr bwMode="auto">
          <a:xfrm>
            <a:off x="3707904" y="3861048"/>
            <a:ext cx="903373" cy="936104"/>
          </a:xfrm>
          <a:prstGeom prst="rect">
            <a:avLst/>
          </a:prstGeom>
          <a:noFill/>
          <a:ln w="9525">
            <a:noFill/>
            <a:miter lim="800000"/>
            <a:headEnd/>
            <a:tailEnd/>
          </a:ln>
        </p:spPr>
      </p:pic>
      <p:sp>
        <p:nvSpPr>
          <p:cNvPr id="12" name="Rectangle 11"/>
          <p:cNvSpPr/>
          <p:nvPr/>
        </p:nvSpPr>
        <p:spPr>
          <a:xfrm>
            <a:off x="2771800" y="4797152"/>
            <a:ext cx="2160240" cy="523220"/>
          </a:xfrm>
          <a:prstGeom prst="rect">
            <a:avLst/>
          </a:prstGeom>
        </p:spPr>
        <p:txBody>
          <a:bodyPr wrap="square">
            <a:spAutoFit/>
          </a:bodyPr>
          <a:lstStyle/>
          <a:p>
            <a:r>
              <a:rPr lang="en-GB" sz="1400" dirty="0" smtClean="0"/>
              <a:t>Gaius and </a:t>
            </a:r>
            <a:r>
              <a:rPr lang="en-GB" sz="1400" dirty="0" err="1" smtClean="0"/>
              <a:t>Lucius</a:t>
            </a:r>
            <a:r>
              <a:rPr lang="en-GB" sz="1400" dirty="0" smtClean="0"/>
              <a:t> Caesar – both dead by AD 4 </a:t>
            </a:r>
            <a:endParaRPr lang="en-GB" sz="1400" dirty="0"/>
          </a:p>
        </p:txBody>
      </p:sp>
      <p:pic>
        <p:nvPicPr>
          <p:cNvPr id="1030" name="Picture 6"/>
          <p:cNvPicPr>
            <a:picLocks noChangeAspect="1" noChangeArrowheads="1"/>
          </p:cNvPicPr>
          <p:nvPr/>
        </p:nvPicPr>
        <p:blipFill>
          <a:blip r:embed="rId6" cstate="print"/>
          <a:srcRect l="25826" r="28024" b="29065"/>
          <a:stretch>
            <a:fillRect/>
          </a:stretch>
        </p:blipFill>
        <p:spPr bwMode="auto">
          <a:xfrm>
            <a:off x="3203848" y="5301208"/>
            <a:ext cx="864096" cy="720080"/>
          </a:xfrm>
          <a:prstGeom prst="rect">
            <a:avLst/>
          </a:prstGeom>
          <a:noFill/>
          <a:ln w="9525">
            <a:noFill/>
            <a:miter lim="800000"/>
            <a:headEnd/>
            <a:tailEnd/>
          </a:ln>
        </p:spPr>
      </p:pic>
      <p:sp>
        <p:nvSpPr>
          <p:cNvPr id="14" name="Rectangle 13"/>
          <p:cNvSpPr/>
          <p:nvPr/>
        </p:nvSpPr>
        <p:spPr>
          <a:xfrm>
            <a:off x="2987824" y="5949280"/>
            <a:ext cx="1872208" cy="523220"/>
          </a:xfrm>
          <a:prstGeom prst="rect">
            <a:avLst/>
          </a:prstGeom>
        </p:spPr>
        <p:txBody>
          <a:bodyPr wrap="square">
            <a:spAutoFit/>
          </a:bodyPr>
          <a:lstStyle/>
          <a:p>
            <a:r>
              <a:rPr lang="en-GB" sz="1400" dirty="0" smtClean="0"/>
              <a:t>Agrippa </a:t>
            </a:r>
            <a:r>
              <a:rPr lang="en-GB" sz="1400" dirty="0" err="1" smtClean="0"/>
              <a:t>Posthumus</a:t>
            </a:r>
            <a:r>
              <a:rPr lang="en-GB" sz="1400" dirty="0" smtClean="0"/>
              <a:t> – killed in AD 14</a:t>
            </a:r>
            <a:endParaRPr lang="en-GB" sz="1400" dirty="0"/>
          </a:p>
        </p:txBody>
      </p:sp>
      <p:pic>
        <p:nvPicPr>
          <p:cNvPr id="15" name="Picture 2"/>
          <p:cNvPicPr>
            <a:picLocks noChangeAspect="1" noChangeArrowheads="1"/>
          </p:cNvPicPr>
          <p:nvPr/>
        </p:nvPicPr>
        <p:blipFill>
          <a:blip r:embed="rId7" cstate="print"/>
          <a:srcRect l="29167" r="20833" b="45000"/>
          <a:stretch>
            <a:fillRect/>
          </a:stretch>
        </p:blipFill>
        <p:spPr bwMode="auto">
          <a:xfrm>
            <a:off x="7380312" y="3861048"/>
            <a:ext cx="1080120" cy="864096"/>
          </a:xfrm>
          <a:prstGeom prst="rect">
            <a:avLst/>
          </a:prstGeom>
          <a:noFill/>
          <a:ln w="9525">
            <a:noFill/>
            <a:miter lim="800000"/>
            <a:headEnd/>
            <a:tailEnd/>
          </a:ln>
        </p:spPr>
      </p:pic>
      <p:sp>
        <p:nvSpPr>
          <p:cNvPr id="16" name="Rectangle 15"/>
          <p:cNvSpPr/>
          <p:nvPr/>
        </p:nvSpPr>
        <p:spPr>
          <a:xfrm>
            <a:off x="7092280" y="4725144"/>
            <a:ext cx="1800200" cy="523220"/>
          </a:xfrm>
          <a:prstGeom prst="rect">
            <a:avLst/>
          </a:prstGeom>
        </p:spPr>
        <p:txBody>
          <a:bodyPr wrap="square">
            <a:spAutoFit/>
          </a:bodyPr>
          <a:lstStyle/>
          <a:p>
            <a:r>
              <a:rPr lang="en-GB" sz="1400" dirty="0" smtClean="0"/>
              <a:t>Drusus the Younger – dies in AD 23</a:t>
            </a:r>
            <a:endParaRPr lang="en-GB" sz="1400" dirty="0"/>
          </a:p>
        </p:txBody>
      </p:sp>
      <p:pic>
        <p:nvPicPr>
          <p:cNvPr id="17" name="Picture 2"/>
          <p:cNvPicPr>
            <a:picLocks noChangeAspect="1" noChangeArrowheads="1"/>
          </p:cNvPicPr>
          <p:nvPr/>
        </p:nvPicPr>
        <p:blipFill>
          <a:blip r:embed="rId8" cstate="print"/>
          <a:srcRect l="22222" t="6996" r="11111" b="40501"/>
          <a:stretch>
            <a:fillRect/>
          </a:stretch>
        </p:blipFill>
        <p:spPr bwMode="auto">
          <a:xfrm>
            <a:off x="5580112" y="3861048"/>
            <a:ext cx="1080120" cy="864096"/>
          </a:xfrm>
          <a:prstGeom prst="rect">
            <a:avLst/>
          </a:prstGeom>
          <a:noFill/>
          <a:ln w="9525">
            <a:noFill/>
            <a:miter lim="800000"/>
            <a:headEnd/>
            <a:tailEnd/>
          </a:ln>
        </p:spPr>
      </p:pic>
      <p:sp>
        <p:nvSpPr>
          <p:cNvPr id="18" name="Rectangle 17"/>
          <p:cNvSpPr/>
          <p:nvPr/>
        </p:nvSpPr>
        <p:spPr>
          <a:xfrm>
            <a:off x="5292080" y="4725144"/>
            <a:ext cx="1800200" cy="523220"/>
          </a:xfrm>
          <a:prstGeom prst="rect">
            <a:avLst/>
          </a:prstGeom>
        </p:spPr>
        <p:txBody>
          <a:bodyPr wrap="square">
            <a:spAutoFit/>
          </a:bodyPr>
          <a:lstStyle/>
          <a:p>
            <a:r>
              <a:rPr lang="en-GB" sz="1400" dirty="0" err="1" smtClean="0"/>
              <a:t>Germanicus</a:t>
            </a:r>
            <a:r>
              <a:rPr lang="en-GB" sz="1400" dirty="0" smtClean="0"/>
              <a:t> – dies in AD 19</a:t>
            </a:r>
            <a:endParaRPr lang="en-GB" sz="1400" dirty="0"/>
          </a:p>
        </p:txBody>
      </p:sp>
      <p:pic>
        <p:nvPicPr>
          <p:cNvPr id="19" name="Picture 2"/>
          <p:cNvPicPr>
            <a:picLocks noChangeAspect="1" noChangeArrowheads="1"/>
          </p:cNvPicPr>
          <p:nvPr/>
        </p:nvPicPr>
        <p:blipFill>
          <a:blip r:embed="rId9" cstate="print"/>
          <a:srcRect l="18421" r="13158" b="26667"/>
          <a:stretch>
            <a:fillRect/>
          </a:stretch>
        </p:blipFill>
        <p:spPr bwMode="auto">
          <a:xfrm>
            <a:off x="7452320" y="5301208"/>
            <a:ext cx="1080120" cy="792088"/>
          </a:xfrm>
          <a:prstGeom prst="rect">
            <a:avLst/>
          </a:prstGeom>
          <a:noFill/>
          <a:ln w="9525">
            <a:noFill/>
            <a:miter lim="800000"/>
            <a:headEnd/>
            <a:tailEnd/>
          </a:ln>
        </p:spPr>
      </p:pic>
      <p:sp>
        <p:nvSpPr>
          <p:cNvPr id="20" name="Rectangle 19"/>
          <p:cNvSpPr/>
          <p:nvPr/>
        </p:nvSpPr>
        <p:spPr>
          <a:xfrm>
            <a:off x="7524328" y="6093296"/>
            <a:ext cx="1008112" cy="307777"/>
          </a:xfrm>
          <a:prstGeom prst="rect">
            <a:avLst/>
          </a:prstGeom>
        </p:spPr>
        <p:txBody>
          <a:bodyPr wrap="square">
            <a:spAutoFit/>
          </a:bodyPr>
          <a:lstStyle/>
          <a:p>
            <a:r>
              <a:rPr lang="en-GB" sz="1400" b="1" dirty="0" smtClean="0"/>
              <a:t>Caligula</a:t>
            </a:r>
            <a:endParaRPr lang="en-GB" sz="1400" b="1" dirty="0"/>
          </a:p>
        </p:txBody>
      </p:sp>
      <p:pic>
        <p:nvPicPr>
          <p:cNvPr id="1032" name="Picture 8" descr="http://www.livius.org/a/1/emperors/tiberius_gemellus_apm.JPG"/>
          <p:cNvPicPr>
            <a:picLocks noChangeAspect="1" noChangeArrowheads="1"/>
          </p:cNvPicPr>
          <p:nvPr/>
        </p:nvPicPr>
        <p:blipFill>
          <a:blip r:embed="rId10" cstate="print"/>
          <a:srcRect/>
          <a:stretch>
            <a:fillRect/>
          </a:stretch>
        </p:blipFill>
        <p:spPr bwMode="auto">
          <a:xfrm>
            <a:off x="5580112" y="5301208"/>
            <a:ext cx="1080120" cy="720080"/>
          </a:xfrm>
          <a:prstGeom prst="rect">
            <a:avLst/>
          </a:prstGeom>
          <a:noFill/>
        </p:spPr>
      </p:pic>
      <p:sp>
        <p:nvSpPr>
          <p:cNvPr id="22" name="Rectangle 21"/>
          <p:cNvSpPr/>
          <p:nvPr/>
        </p:nvSpPr>
        <p:spPr>
          <a:xfrm>
            <a:off x="5004048" y="6093296"/>
            <a:ext cx="2448272" cy="307777"/>
          </a:xfrm>
          <a:prstGeom prst="rect">
            <a:avLst/>
          </a:prstGeom>
        </p:spPr>
        <p:txBody>
          <a:bodyPr wrap="square">
            <a:spAutoFit/>
          </a:bodyPr>
          <a:lstStyle/>
          <a:p>
            <a:r>
              <a:rPr lang="en-GB" sz="1400" dirty="0" err="1" smtClean="0"/>
              <a:t>Tib</a:t>
            </a:r>
            <a:r>
              <a:rPr lang="en-GB" sz="1400" dirty="0" smtClean="0"/>
              <a:t>. Gem. – killed AD 37/38</a:t>
            </a:r>
            <a:endParaRPr lang="en-GB" sz="1400" dirty="0"/>
          </a:p>
        </p:txBody>
      </p:sp>
    </p:spTree>
    <p:extLst>
      <p:ext uri="{BB962C8B-B14F-4D97-AF65-F5344CB8AC3E}">
        <p14:creationId xmlns:p14="http://schemas.microsoft.com/office/powerpoint/2010/main" val="3246126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896144"/>
          </a:xfrm>
        </p:spPr>
        <p:txBody>
          <a:bodyPr>
            <a:normAutofit fontScale="90000"/>
          </a:bodyPr>
          <a:lstStyle/>
          <a:p>
            <a:r>
              <a:rPr lang="en-GB" dirty="0" smtClean="0"/>
              <a:t>Why Julio-Claudians?</a:t>
            </a:r>
            <a:br>
              <a:rPr lang="en-GB" dirty="0" smtClean="0"/>
            </a:br>
            <a:r>
              <a:rPr lang="en-GB" dirty="0" smtClean="0"/>
              <a:t>Who are the </a:t>
            </a:r>
            <a:r>
              <a:rPr lang="en-GB" dirty="0" err="1" smtClean="0"/>
              <a:t>Julii</a:t>
            </a:r>
            <a:r>
              <a:rPr lang="en-GB" dirty="0" smtClean="0"/>
              <a:t>? Who are the </a:t>
            </a:r>
            <a:r>
              <a:rPr lang="en-GB" dirty="0" err="1" smtClean="0"/>
              <a:t>Claudii</a:t>
            </a:r>
            <a:endParaRPr lang="en-GB" dirty="0"/>
          </a:p>
        </p:txBody>
      </p:sp>
      <p:sp>
        <p:nvSpPr>
          <p:cNvPr id="3" name="Content Placeholder 2"/>
          <p:cNvSpPr>
            <a:spLocks noGrp="1"/>
          </p:cNvSpPr>
          <p:nvPr>
            <p:ph sz="quarter" idx="1"/>
          </p:nvPr>
        </p:nvSpPr>
        <p:spPr>
          <a:xfrm>
            <a:off x="179512" y="1527048"/>
            <a:ext cx="8784976" cy="1181872"/>
          </a:xfrm>
        </p:spPr>
        <p:txBody>
          <a:bodyPr>
            <a:normAutofit fontScale="85000" lnSpcReduction="20000"/>
          </a:bodyPr>
          <a:lstStyle/>
          <a:p>
            <a:r>
              <a:rPr lang="en-GB" sz="2400" dirty="0" smtClean="0"/>
              <a:t>The cognomen Caesar (nomen Julius) – used by later emperors as a title – “Augustus” an honorific also continuing in use – e.g. </a:t>
            </a:r>
            <a:r>
              <a:rPr lang="en-GB" altLang="zh-TW" sz="2400" i="1" dirty="0" smtClean="0">
                <a:ea typeface="PMingLiU" pitchFamily="18" charset="-120"/>
              </a:rPr>
              <a:t>Imperator</a:t>
            </a:r>
            <a:r>
              <a:rPr lang="en-GB" altLang="zh-TW" sz="2400" dirty="0" smtClean="0">
                <a:ea typeface="PMingLiU" pitchFamily="18" charset="-120"/>
              </a:rPr>
              <a:t> </a:t>
            </a:r>
            <a:r>
              <a:rPr lang="en-GB" altLang="zh-TW" sz="2400" b="1" dirty="0" smtClean="0">
                <a:ea typeface="PMingLiU" pitchFamily="18" charset="-120"/>
              </a:rPr>
              <a:t>Caesar</a:t>
            </a:r>
            <a:r>
              <a:rPr lang="en-GB" altLang="zh-TW" sz="2400" dirty="0" smtClean="0">
                <a:ea typeface="PMingLiU" pitchFamily="18" charset="-120"/>
              </a:rPr>
              <a:t> </a:t>
            </a:r>
            <a:r>
              <a:rPr lang="en-GB" altLang="zh-TW" sz="2400" dirty="0" err="1" smtClean="0">
                <a:ea typeface="PMingLiU" pitchFamily="18" charset="-120"/>
              </a:rPr>
              <a:t>Lucius</a:t>
            </a:r>
            <a:r>
              <a:rPr lang="en-GB" altLang="zh-TW" sz="2400" dirty="0" smtClean="0">
                <a:ea typeface="PMingLiU" pitchFamily="18" charset="-120"/>
              </a:rPr>
              <a:t> Septimius, son of Marcus, Severus Pius </a:t>
            </a:r>
            <a:r>
              <a:rPr lang="en-GB" altLang="zh-TW" sz="2400" dirty="0" err="1" smtClean="0">
                <a:ea typeface="PMingLiU" pitchFamily="18" charset="-120"/>
              </a:rPr>
              <a:t>Pertinax</a:t>
            </a:r>
            <a:r>
              <a:rPr lang="en-GB" altLang="zh-TW" sz="2400" dirty="0" smtClean="0">
                <a:ea typeface="PMingLiU" pitchFamily="18" charset="-120"/>
              </a:rPr>
              <a:t> </a:t>
            </a:r>
            <a:r>
              <a:rPr lang="en-GB" altLang="zh-TW" sz="2400" b="1" dirty="0" smtClean="0">
                <a:ea typeface="PMingLiU" pitchFamily="18" charset="-120"/>
              </a:rPr>
              <a:t>Augustus – </a:t>
            </a:r>
            <a:r>
              <a:rPr lang="en-GB" altLang="zh-TW" sz="2400" dirty="0" smtClean="0">
                <a:ea typeface="PMingLiU" pitchFamily="18" charset="-120"/>
              </a:rPr>
              <a:t>i.e. Septimius Severus.</a:t>
            </a:r>
            <a:endParaRPr lang="en-GB" altLang="zh-TW" sz="2400" b="1" dirty="0" smtClean="0">
              <a:ea typeface="PMingLiU" pitchFamily="18" charset="-120"/>
            </a:endParaRPr>
          </a:p>
          <a:p>
            <a:endParaRPr lang="en-GB" sz="2300" dirty="0" smtClean="0"/>
          </a:p>
          <a:p>
            <a:endParaRPr lang="en-GB" dirty="0"/>
          </a:p>
        </p:txBody>
      </p:sp>
      <p:sp>
        <p:nvSpPr>
          <p:cNvPr id="4" name="Content Placeholder 2"/>
          <p:cNvSpPr txBox="1">
            <a:spLocks/>
          </p:cNvSpPr>
          <p:nvPr/>
        </p:nvSpPr>
        <p:spPr>
          <a:xfrm>
            <a:off x="179512" y="4797152"/>
            <a:ext cx="8712968" cy="1613920"/>
          </a:xfrm>
          <a:prstGeom prst="rect">
            <a:avLst/>
          </a:prstGeom>
        </p:spPr>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kumimoji="0" lang="en-GB" sz="2300" b="0" i="0" u="none" strike="noStrike" kern="1200" cap="none" spc="0" normalizeH="0" baseline="0" noProof="0" dirty="0" smtClean="0">
                <a:ln>
                  <a:noFill/>
                </a:ln>
                <a:solidFill>
                  <a:schemeClr val="tx1"/>
                </a:solidFill>
                <a:effectLst/>
                <a:uLnTx/>
                <a:uFillTx/>
                <a:latin typeface="+mn-lt"/>
                <a:ea typeface="+mn-ea"/>
                <a:cs typeface="+mn-cs"/>
              </a:rPr>
              <a:t>Important families with marriage connections to </a:t>
            </a:r>
            <a:r>
              <a:rPr kumimoji="0" lang="en-GB" sz="2300" b="0" i="0" u="none" strike="noStrike" kern="1200" cap="none" spc="0" normalizeH="0" baseline="0" noProof="0" dirty="0" err="1" smtClean="0">
                <a:ln>
                  <a:noFill/>
                </a:ln>
                <a:solidFill>
                  <a:schemeClr val="tx1"/>
                </a:solidFill>
                <a:effectLst/>
                <a:uLnTx/>
                <a:uFillTx/>
                <a:latin typeface="+mn-lt"/>
                <a:ea typeface="+mn-ea"/>
                <a:cs typeface="+mn-cs"/>
              </a:rPr>
              <a:t>Julii</a:t>
            </a:r>
            <a:r>
              <a:rPr kumimoji="0" lang="en-GB" sz="2300" b="0" i="0" u="none" strike="noStrike" kern="1200" cap="none" spc="0" normalizeH="0" baseline="0" noProof="0" dirty="0" smtClean="0">
                <a:ln>
                  <a:noFill/>
                </a:ln>
                <a:solidFill>
                  <a:schemeClr val="tx1"/>
                </a:solidFill>
                <a:effectLst/>
                <a:uLnTx/>
                <a:uFillTx/>
                <a:latin typeface="+mn-lt"/>
                <a:ea typeface="+mn-ea"/>
                <a:cs typeface="+mn-cs"/>
              </a:rPr>
              <a:t> and </a:t>
            </a:r>
            <a:r>
              <a:rPr kumimoji="0" lang="en-GB" sz="2300" b="0" i="0" u="none" strike="noStrike" kern="1200" cap="none" spc="0" normalizeH="0" baseline="0" noProof="0" dirty="0" err="1" smtClean="0">
                <a:ln>
                  <a:noFill/>
                </a:ln>
                <a:solidFill>
                  <a:schemeClr val="tx1"/>
                </a:solidFill>
                <a:effectLst/>
                <a:uLnTx/>
                <a:uFillTx/>
                <a:latin typeface="+mn-lt"/>
                <a:ea typeface="+mn-ea"/>
                <a:cs typeface="+mn-cs"/>
              </a:rPr>
              <a:t>Claudii</a:t>
            </a:r>
            <a:r>
              <a:rPr kumimoji="0" lang="en-GB" sz="2300" b="0" i="0" u="none" strike="noStrike" kern="1200" cap="none" spc="0" normalizeH="0" noProof="0" dirty="0" smtClean="0">
                <a:ln>
                  <a:noFill/>
                </a:ln>
                <a:solidFill>
                  <a:schemeClr val="tx1"/>
                </a:solidFill>
                <a:effectLst/>
                <a:uLnTx/>
                <a:uFillTx/>
                <a:latin typeface="+mn-lt"/>
                <a:ea typeface="+mn-ea"/>
                <a:cs typeface="+mn-cs"/>
              </a:rPr>
              <a:t> – Antonia, </a:t>
            </a:r>
            <a:r>
              <a:rPr kumimoji="0" lang="en-GB" sz="2300" b="0" i="0" u="none" strike="noStrike" kern="1200" cap="none" spc="0" normalizeH="0" noProof="0" dirty="0" err="1" smtClean="0">
                <a:ln>
                  <a:noFill/>
                </a:ln>
                <a:solidFill>
                  <a:schemeClr val="tx1"/>
                </a:solidFill>
                <a:effectLst/>
                <a:uLnTx/>
                <a:uFillTx/>
                <a:latin typeface="+mn-lt"/>
                <a:ea typeface="+mn-ea"/>
                <a:cs typeface="+mn-cs"/>
              </a:rPr>
              <a:t>Ahenobarbi</a:t>
            </a:r>
            <a:r>
              <a:rPr kumimoji="0" lang="en-GB" sz="2300" b="0" i="0" u="none" strike="noStrike" kern="1200" cap="none" spc="0" normalizeH="0" noProof="0" dirty="0" smtClean="0">
                <a:ln>
                  <a:noFill/>
                </a:ln>
                <a:solidFill>
                  <a:schemeClr val="tx1"/>
                </a:solidFill>
                <a:effectLst/>
                <a:uLnTx/>
                <a:uFillTx/>
                <a:latin typeface="+mn-lt"/>
                <a:ea typeface="+mn-ea"/>
                <a:cs typeface="+mn-cs"/>
              </a:rPr>
              <a:t>, </a:t>
            </a:r>
            <a:r>
              <a:rPr kumimoji="0" lang="en-GB" sz="2300" b="0" i="0" u="none" strike="noStrike" kern="1200" cap="none" spc="0" normalizeH="0" noProof="0" dirty="0" err="1" smtClean="0">
                <a:ln>
                  <a:noFill/>
                </a:ln>
                <a:solidFill>
                  <a:schemeClr val="tx1"/>
                </a:solidFill>
                <a:effectLst/>
                <a:uLnTx/>
                <a:uFillTx/>
                <a:latin typeface="+mn-lt"/>
                <a:ea typeface="+mn-ea"/>
                <a:cs typeface="+mn-cs"/>
              </a:rPr>
              <a:t>Rubellius</a:t>
            </a:r>
            <a:r>
              <a:rPr kumimoji="0" lang="en-GB" sz="2300" b="0" i="0" u="none" strike="noStrike" kern="1200" cap="none" spc="0" normalizeH="0" noProof="0" dirty="0" smtClean="0">
                <a:ln>
                  <a:noFill/>
                </a:ln>
                <a:solidFill>
                  <a:schemeClr val="tx1"/>
                </a:solidFill>
                <a:effectLst/>
                <a:uLnTx/>
                <a:uFillTx/>
                <a:latin typeface="+mn-lt"/>
                <a:ea typeface="+mn-ea"/>
                <a:cs typeface="+mn-cs"/>
              </a:rPr>
              <a:t>, </a:t>
            </a:r>
            <a:r>
              <a:rPr kumimoji="0" lang="en-GB" sz="2300" b="0" i="0" u="none" strike="noStrike" kern="1200" cap="none" spc="0" normalizeH="0" noProof="0" dirty="0" err="1" smtClean="0">
                <a:ln>
                  <a:noFill/>
                </a:ln>
                <a:solidFill>
                  <a:schemeClr val="tx1"/>
                </a:solidFill>
                <a:effectLst/>
                <a:uLnTx/>
                <a:uFillTx/>
                <a:latin typeface="+mn-lt"/>
                <a:ea typeface="+mn-ea"/>
                <a:cs typeface="+mn-cs"/>
              </a:rPr>
              <a:t>Licinii</a:t>
            </a:r>
            <a:r>
              <a:rPr kumimoji="0" lang="en-GB" sz="2300" b="0" i="0" u="none" strike="noStrike" kern="1200" cap="none" spc="0" normalizeH="0" noProof="0" dirty="0" smtClean="0">
                <a:ln>
                  <a:noFill/>
                </a:ln>
                <a:solidFill>
                  <a:schemeClr val="tx1"/>
                </a:solidFill>
                <a:effectLst/>
                <a:uLnTx/>
                <a:uFillTx/>
                <a:latin typeface="+mn-lt"/>
                <a:ea typeface="+mn-ea"/>
                <a:cs typeface="+mn-cs"/>
              </a:rPr>
              <a:t> </a:t>
            </a:r>
            <a:r>
              <a:rPr kumimoji="0" lang="en-GB" sz="2300" b="0" i="0" u="none" strike="noStrike" kern="1200" cap="none" spc="0" normalizeH="0" noProof="0" dirty="0" err="1" smtClean="0">
                <a:ln>
                  <a:noFill/>
                </a:ln>
                <a:solidFill>
                  <a:schemeClr val="tx1"/>
                </a:solidFill>
                <a:effectLst/>
                <a:uLnTx/>
                <a:uFillTx/>
                <a:latin typeface="+mn-lt"/>
                <a:ea typeface="+mn-ea"/>
                <a:cs typeface="+mn-cs"/>
              </a:rPr>
              <a:t>Crassi</a:t>
            </a:r>
            <a:r>
              <a:rPr lang="en-GB" sz="2300" noProof="0" dirty="0" smtClean="0"/>
              <a:t>.</a:t>
            </a:r>
            <a:endParaRPr kumimoji="0" lang="en-GB" sz="2300" b="0" i="0" u="none" strike="noStrike" kern="1200" cap="none" spc="0" normalizeH="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lang="en-GB" sz="2300" baseline="0" dirty="0" smtClean="0"/>
              <a:t>Strength</a:t>
            </a:r>
            <a:r>
              <a:rPr lang="en-GB" sz="2300" dirty="0" smtClean="0"/>
              <a:t> of link with Augustus, extremely important for Julio-Claudians rulers.</a:t>
            </a:r>
            <a:endParaRPr kumimoji="0" lang="en-GB" sz="23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Content Placeholder 2"/>
          <p:cNvSpPr txBox="1">
            <a:spLocks/>
          </p:cNvSpPr>
          <p:nvPr/>
        </p:nvSpPr>
        <p:spPr>
          <a:xfrm>
            <a:off x="4716016" y="2636912"/>
            <a:ext cx="3744416" cy="965848"/>
          </a:xfrm>
          <a:prstGeom prst="rect">
            <a:avLst/>
          </a:prstGeom>
        </p:spPr>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
        <p:nvSpPr>
          <p:cNvPr id="6" name="Content Placeholder 2"/>
          <p:cNvSpPr txBox="1">
            <a:spLocks/>
          </p:cNvSpPr>
          <p:nvPr/>
        </p:nvSpPr>
        <p:spPr>
          <a:xfrm>
            <a:off x="251520" y="3717032"/>
            <a:ext cx="3960440" cy="1368152"/>
          </a:xfrm>
          <a:prstGeom prst="rect">
            <a:avLst/>
          </a:prstGeom>
        </p:spPr>
        <p:txBody>
          <a:bodyPr vert="horz">
            <a:normAutofit fontScale="55000" lnSpcReduction="20000"/>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lang="en-GB" sz="3300" dirty="0" smtClean="0"/>
              <a:t>Gaius </a:t>
            </a:r>
            <a:r>
              <a:rPr lang="en-GB" sz="3300" dirty="0" err="1" smtClean="0"/>
              <a:t>Octavius</a:t>
            </a:r>
            <a:r>
              <a:rPr lang="en-GB" sz="3300" dirty="0" smtClean="0"/>
              <a:t> </a:t>
            </a:r>
            <a:r>
              <a:rPr lang="en-GB" sz="3300" dirty="0" err="1" smtClean="0"/>
              <a:t>Thurinus</a:t>
            </a:r>
            <a:r>
              <a:rPr lang="en-GB" sz="3300" dirty="0" smtClean="0"/>
              <a:t>, father from the </a:t>
            </a:r>
            <a:r>
              <a:rPr lang="en-GB" sz="3300" dirty="0" err="1" smtClean="0"/>
              <a:t>Octavii</a:t>
            </a:r>
            <a:r>
              <a:rPr lang="en-GB" sz="3300" dirty="0" smtClean="0"/>
              <a:t> – connection to Julius Caesar via his mother </a:t>
            </a:r>
            <a:r>
              <a:rPr lang="en-GB" sz="3300" dirty="0" err="1" smtClean="0"/>
              <a:t>Atia</a:t>
            </a:r>
            <a:r>
              <a:rPr lang="en-GB" sz="3300" dirty="0" smtClean="0"/>
              <a:t> and his adoption.</a:t>
            </a:r>
            <a:endParaRPr kumimoji="0" lang="en-GB" sz="33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
        <p:nvSpPr>
          <p:cNvPr id="7" name="Content Placeholder 2"/>
          <p:cNvSpPr txBox="1">
            <a:spLocks/>
          </p:cNvSpPr>
          <p:nvPr/>
        </p:nvSpPr>
        <p:spPr>
          <a:xfrm>
            <a:off x="4283968" y="3717032"/>
            <a:ext cx="4464496" cy="1008112"/>
          </a:xfrm>
          <a:prstGeom prst="rect">
            <a:avLst/>
          </a:prstGeom>
        </p:spPr>
        <p:txBody>
          <a:bodyPr vert="horz">
            <a:normAutofit fontScale="55000" lnSpcReduction="20000"/>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lang="en-GB" sz="3300" noProof="0" dirty="0" smtClean="0"/>
              <a:t>Livia, previously married </a:t>
            </a:r>
            <a:r>
              <a:rPr lang="en-GB" sz="3300" smtClean="0"/>
              <a:t>to</a:t>
            </a:r>
            <a:r>
              <a:rPr lang="en-GB" sz="3300" noProof="0" smtClean="0"/>
              <a:t> </a:t>
            </a:r>
            <a:r>
              <a:rPr lang="en-GB" sz="3300" noProof="0" dirty="0" smtClean="0"/>
              <a:t>Tiberius Claudius Nero, by whom she had Tiberius and Drusus (step-sons of Augustus).</a:t>
            </a:r>
            <a:endParaRPr kumimoji="0" lang="en-GB" sz="33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
        <p:nvSpPr>
          <p:cNvPr id="8" name="Content Placeholder 2"/>
          <p:cNvSpPr txBox="1">
            <a:spLocks/>
          </p:cNvSpPr>
          <p:nvPr/>
        </p:nvSpPr>
        <p:spPr>
          <a:xfrm>
            <a:off x="251520" y="2636912"/>
            <a:ext cx="4104456" cy="1109864"/>
          </a:xfrm>
          <a:prstGeom prst="rect">
            <a:avLst/>
          </a:prstGeom>
        </p:spPr>
        <p:txBody>
          <a:bodyPr vert="horz">
            <a:normAutofit/>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kumimoji="0" lang="en-GB" b="0" i="1" u="none" strike="noStrike" kern="1200" cap="none" spc="0" normalizeH="0" baseline="0" noProof="0" dirty="0" smtClean="0">
                <a:ln>
                  <a:noFill/>
                </a:ln>
                <a:solidFill>
                  <a:schemeClr val="tx1"/>
                </a:solidFill>
                <a:effectLst/>
                <a:uLnTx/>
                <a:uFillTx/>
                <a:latin typeface="+mn-lt"/>
                <a:ea typeface="+mn-ea"/>
                <a:cs typeface="+mn-cs"/>
              </a:rPr>
              <a:t>Gens </a:t>
            </a:r>
            <a:r>
              <a:rPr kumimoji="0" lang="en-GB" b="0" u="none" strike="noStrike" kern="1200" cap="none" spc="0" normalizeH="0" baseline="0" noProof="0" dirty="0" err="1" smtClean="0">
                <a:ln>
                  <a:noFill/>
                </a:ln>
                <a:solidFill>
                  <a:schemeClr val="tx1"/>
                </a:solidFill>
                <a:effectLst/>
                <a:uLnTx/>
                <a:uFillTx/>
                <a:latin typeface="+mn-lt"/>
                <a:ea typeface="+mn-ea"/>
                <a:cs typeface="+mn-cs"/>
              </a:rPr>
              <a:t>Julii</a:t>
            </a:r>
            <a:r>
              <a:rPr kumimoji="0" lang="en-GB" b="0" u="none" strike="noStrike" kern="1200" cap="none" spc="0" normalizeH="0" baseline="0" noProof="0" dirty="0" smtClean="0">
                <a:ln>
                  <a:noFill/>
                </a:ln>
                <a:solidFill>
                  <a:schemeClr val="tx1"/>
                </a:solidFill>
                <a:effectLst/>
                <a:uLnTx/>
                <a:uFillTx/>
                <a:latin typeface="+mn-lt"/>
                <a:ea typeface="+mn-ea"/>
                <a:cs typeface="+mn-cs"/>
              </a:rPr>
              <a:t> – claim link back to </a:t>
            </a:r>
            <a:r>
              <a:rPr kumimoji="0" lang="en-GB" b="0" u="none" strike="noStrike" kern="1200" cap="none" spc="0" normalizeH="0" baseline="0" noProof="0" dirty="0" err="1" smtClean="0">
                <a:ln>
                  <a:noFill/>
                </a:ln>
                <a:solidFill>
                  <a:schemeClr val="tx1"/>
                </a:solidFill>
                <a:effectLst/>
                <a:uLnTx/>
                <a:uFillTx/>
                <a:latin typeface="+mn-lt"/>
                <a:ea typeface="+mn-ea"/>
                <a:cs typeface="+mn-cs"/>
              </a:rPr>
              <a:t>Julus</a:t>
            </a:r>
            <a:r>
              <a:rPr kumimoji="0" lang="en-GB" b="0" u="none" strike="noStrike" kern="1200" cap="none" spc="0" normalizeH="0" baseline="0" noProof="0" dirty="0" smtClean="0">
                <a:ln>
                  <a:noFill/>
                </a:ln>
                <a:solidFill>
                  <a:schemeClr val="tx1"/>
                </a:solidFill>
                <a:effectLst/>
                <a:uLnTx/>
                <a:uFillTx/>
                <a:latin typeface="+mn-lt"/>
                <a:ea typeface="+mn-ea"/>
                <a:cs typeface="+mn-cs"/>
              </a:rPr>
              <a:t> (</a:t>
            </a:r>
            <a:r>
              <a:rPr kumimoji="0" lang="en-GB" b="0" u="none" strike="noStrike" kern="1200" cap="none" spc="0" normalizeH="0" baseline="0" noProof="0" dirty="0" err="1" smtClean="0">
                <a:ln>
                  <a:noFill/>
                </a:ln>
                <a:solidFill>
                  <a:schemeClr val="tx1"/>
                </a:solidFill>
                <a:effectLst/>
                <a:uLnTx/>
                <a:uFillTx/>
                <a:latin typeface="+mn-lt"/>
                <a:ea typeface="+mn-ea"/>
                <a:cs typeface="+mn-cs"/>
              </a:rPr>
              <a:t>Ascanius</a:t>
            </a:r>
            <a:r>
              <a:rPr kumimoji="0" lang="en-GB" b="0" u="none" strike="noStrike" kern="1200" cap="none" spc="0" normalizeH="0" baseline="0" noProof="0" dirty="0" smtClean="0">
                <a:ln>
                  <a:noFill/>
                </a:ln>
                <a:solidFill>
                  <a:schemeClr val="tx1"/>
                </a:solidFill>
                <a:effectLst/>
                <a:uLnTx/>
                <a:uFillTx/>
                <a:latin typeface="+mn-lt"/>
                <a:ea typeface="+mn-ea"/>
                <a:cs typeface="+mn-cs"/>
              </a:rPr>
              <a:t>), son of Aeneas,</a:t>
            </a:r>
            <a:r>
              <a:rPr kumimoji="0" lang="en-GB" b="0" u="none" strike="noStrike" kern="1200" cap="none" spc="0" normalizeH="0" noProof="0" dirty="0" smtClean="0">
                <a:ln>
                  <a:noFill/>
                </a:ln>
                <a:solidFill>
                  <a:schemeClr val="tx1"/>
                </a:solidFill>
                <a:effectLst/>
                <a:uLnTx/>
                <a:uFillTx/>
                <a:latin typeface="+mn-lt"/>
                <a:ea typeface="+mn-ea"/>
                <a:cs typeface="+mn-cs"/>
              </a:rPr>
              <a:t> son of Venus.</a:t>
            </a:r>
            <a:endParaRPr kumimoji="0" lang="en-GB" b="0" i="1" u="none" strike="noStrike" kern="1200" cap="none" spc="0" normalizeH="0" baseline="0" noProof="0" dirty="0" smtClean="0">
              <a:ln>
                <a:noFill/>
              </a:ln>
              <a:solidFill>
                <a:schemeClr val="tx1"/>
              </a:solidFill>
              <a:effectLst/>
              <a:uLnTx/>
              <a:uFillTx/>
              <a:latin typeface="+mn-lt"/>
              <a:ea typeface="+mn-ea"/>
              <a:cs typeface="+mn-cs"/>
            </a:endParaRPr>
          </a:p>
        </p:txBody>
      </p:sp>
      <p:sp>
        <p:nvSpPr>
          <p:cNvPr id="9" name="Content Placeholder 2"/>
          <p:cNvSpPr txBox="1">
            <a:spLocks/>
          </p:cNvSpPr>
          <p:nvPr/>
        </p:nvSpPr>
        <p:spPr>
          <a:xfrm>
            <a:off x="4283968" y="2636912"/>
            <a:ext cx="4608512" cy="1109864"/>
          </a:xfrm>
          <a:prstGeom prst="rect">
            <a:avLst/>
          </a:prstGeom>
        </p:spPr>
        <p:txBody>
          <a:bodyPr vert="horz">
            <a:normAutofit lnSpcReduction="10000"/>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kumimoji="0" lang="en-GB" b="0" i="1" u="none" strike="noStrike" kern="1200" cap="none" spc="0" normalizeH="0" baseline="0" noProof="0" dirty="0" smtClean="0">
                <a:ln>
                  <a:noFill/>
                </a:ln>
                <a:solidFill>
                  <a:schemeClr val="tx1"/>
                </a:solidFill>
                <a:effectLst/>
                <a:uLnTx/>
                <a:uFillTx/>
                <a:latin typeface="+mn-lt"/>
                <a:ea typeface="+mn-ea"/>
                <a:cs typeface="+mn-cs"/>
              </a:rPr>
              <a:t>Gens </a:t>
            </a:r>
            <a:r>
              <a:rPr kumimoji="0" lang="en-GB" b="0" u="none" strike="noStrike" kern="1200" cap="none" spc="0" normalizeH="0" baseline="0" noProof="0" dirty="0" err="1" smtClean="0">
                <a:ln>
                  <a:noFill/>
                </a:ln>
                <a:solidFill>
                  <a:schemeClr val="tx1"/>
                </a:solidFill>
                <a:effectLst/>
                <a:uLnTx/>
                <a:uFillTx/>
                <a:latin typeface="+mn-lt"/>
                <a:ea typeface="+mn-ea"/>
                <a:cs typeface="+mn-cs"/>
              </a:rPr>
              <a:t>Claudii</a:t>
            </a:r>
            <a:r>
              <a:rPr kumimoji="0" lang="en-GB" b="0" u="none" strike="noStrike" kern="1200" cap="none" spc="0" normalizeH="0" baseline="0" noProof="0" dirty="0" smtClean="0">
                <a:ln>
                  <a:noFill/>
                </a:ln>
                <a:solidFill>
                  <a:schemeClr val="tx1"/>
                </a:solidFill>
                <a:effectLst/>
                <a:uLnTx/>
                <a:uFillTx/>
                <a:latin typeface="+mn-lt"/>
                <a:ea typeface="+mn-ea"/>
                <a:cs typeface="+mn-cs"/>
              </a:rPr>
              <a:t> – move to Rome in regal period, important patrician</a:t>
            </a:r>
            <a:r>
              <a:rPr kumimoji="0" lang="en-GB" b="0" u="none" strike="noStrike" kern="1200" cap="none" spc="0" normalizeH="0" noProof="0" dirty="0" smtClean="0">
                <a:ln>
                  <a:noFill/>
                </a:ln>
                <a:solidFill>
                  <a:schemeClr val="tx1"/>
                </a:solidFill>
                <a:effectLst/>
                <a:uLnTx/>
                <a:uFillTx/>
                <a:latin typeface="+mn-lt"/>
                <a:ea typeface="+mn-ea"/>
                <a:cs typeface="+mn-cs"/>
              </a:rPr>
              <a:t> family throughout the Republic period (plebeian branch too).</a:t>
            </a:r>
            <a:r>
              <a:rPr kumimoji="0" lang="en-GB" b="0" u="none" strike="noStrike" kern="1200" cap="none" spc="0" normalizeH="0" baseline="0" noProof="0" dirty="0" smtClean="0">
                <a:ln>
                  <a:noFill/>
                </a:ln>
                <a:solidFill>
                  <a:schemeClr val="tx1"/>
                </a:solidFill>
                <a:effectLst/>
                <a:uLnTx/>
                <a:uFillTx/>
                <a:latin typeface="+mn-lt"/>
                <a:ea typeface="+mn-ea"/>
                <a:cs typeface="+mn-cs"/>
              </a:rPr>
              <a:t> </a:t>
            </a:r>
            <a:endParaRPr kumimoji="0" lang="en-GB" b="0" i="1"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850512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579549" y="824248"/>
            <a:ext cx="7972023" cy="5306096"/>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sz="6000" b="1" noProof="0" dirty="0" smtClean="0"/>
              <a:t>Augustus as “Model Emperor” and the “Failures” of the Later Julio-</a:t>
            </a:r>
            <a:r>
              <a:rPr lang="en-GB" sz="6000" b="1" noProof="0" dirty="0" err="1" smtClean="0"/>
              <a:t>Claudians</a:t>
            </a:r>
            <a:endParaRPr kumimoji="0" lang="en-GB" sz="6000" b="1"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70307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Augustan Precedents</a:t>
            </a:r>
            <a:endParaRPr lang="en-GB" dirty="0"/>
          </a:p>
        </p:txBody>
      </p:sp>
      <p:sp>
        <p:nvSpPr>
          <p:cNvPr id="3" name="Content Placeholder 2"/>
          <p:cNvSpPr>
            <a:spLocks noGrp="1"/>
          </p:cNvSpPr>
          <p:nvPr>
            <p:ph sz="quarter" idx="1"/>
          </p:nvPr>
        </p:nvSpPr>
        <p:spPr>
          <a:xfrm>
            <a:off x="248472" y="1482176"/>
            <a:ext cx="8640960" cy="3193962"/>
          </a:xfrm>
        </p:spPr>
        <p:txBody>
          <a:bodyPr>
            <a:normAutofit fontScale="92500" lnSpcReduction="20000"/>
          </a:bodyPr>
          <a:lstStyle/>
          <a:p>
            <a:r>
              <a:rPr lang="en-GB" dirty="0" smtClean="0"/>
              <a:t>Examples of Augustus extremely important to Tiberius </a:t>
            </a:r>
          </a:p>
          <a:p>
            <a:pPr lvl="1"/>
            <a:r>
              <a:rPr lang="en-GB" dirty="0" smtClean="0"/>
              <a:t>no extension of the Empire.</a:t>
            </a:r>
          </a:p>
          <a:p>
            <a:pPr lvl="1"/>
            <a:r>
              <a:rPr lang="en-GB" dirty="0" smtClean="0"/>
              <a:t>refusal to increase the number of </a:t>
            </a:r>
            <a:r>
              <a:rPr lang="en-GB" dirty="0" err="1" smtClean="0"/>
              <a:t>praetorships</a:t>
            </a:r>
            <a:r>
              <a:rPr lang="en-GB" dirty="0" smtClean="0"/>
              <a:t>.</a:t>
            </a:r>
          </a:p>
          <a:p>
            <a:pPr lvl="1"/>
            <a:r>
              <a:rPr lang="en-GB" dirty="0" smtClean="0"/>
              <a:t>No corporal punishment for actors, following a decision of Augustus.</a:t>
            </a:r>
          </a:p>
          <a:p>
            <a:pPr lvl="1"/>
            <a:r>
              <a:rPr lang="en-GB" dirty="0" smtClean="0"/>
              <a:t>Tiberius continued Augustus’ personal grievance against D. </a:t>
            </a:r>
            <a:r>
              <a:rPr lang="en-GB" dirty="0" err="1" smtClean="0"/>
              <a:t>Silanus</a:t>
            </a:r>
            <a:r>
              <a:rPr lang="en-GB" dirty="0" smtClean="0"/>
              <a:t> (allowed to return in AD 20).</a:t>
            </a:r>
          </a:p>
          <a:p>
            <a:r>
              <a:rPr lang="en-GB" dirty="0" smtClean="0"/>
              <a:t>Senators swear allegiance to Augustus’ acts.</a:t>
            </a:r>
          </a:p>
          <a:p>
            <a:r>
              <a:rPr lang="en-GB" dirty="0"/>
              <a:t>Emphasis of continuity and hence legitimacy (as adopted son of Augustus). </a:t>
            </a:r>
          </a:p>
          <a:p>
            <a:endParaRPr lang="en-GB" dirty="0" smtClean="0"/>
          </a:p>
          <a:p>
            <a:pPr marL="0" indent="0">
              <a:buNone/>
            </a:pPr>
            <a:endParaRPr lang="en-GB" sz="1400" dirty="0"/>
          </a:p>
        </p:txBody>
      </p:sp>
      <p:pic>
        <p:nvPicPr>
          <p:cNvPr id="4" name="Picture 3"/>
          <p:cNvPicPr>
            <a:picLocks noChangeAspect="1"/>
          </p:cNvPicPr>
          <p:nvPr/>
        </p:nvPicPr>
        <p:blipFill>
          <a:blip r:embed="rId2"/>
          <a:stretch>
            <a:fillRect/>
          </a:stretch>
        </p:blipFill>
        <p:spPr>
          <a:xfrm>
            <a:off x="411844" y="4396370"/>
            <a:ext cx="3702830" cy="1493742"/>
          </a:xfrm>
          <a:prstGeom prst="rect">
            <a:avLst/>
          </a:prstGeom>
        </p:spPr>
      </p:pic>
      <p:sp>
        <p:nvSpPr>
          <p:cNvPr id="5" name="Rectangle 4"/>
          <p:cNvSpPr/>
          <p:nvPr/>
        </p:nvSpPr>
        <p:spPr>
          <a:xfrm>
            <a:off x="411844" y="5908395"/>
            <a:ext cx="3639526" cy="584775"/>
          </a:xfrm>
          <a:prstGeom prst="rect">
            <a:avLst/>
          </a:prstGeom>
        </p:spPr>
        <p:txBody>
          <a:bodyPr wrap="square">
            <a:spAutoFit/>
          </a:bodyPr>
          <a:lstStyle/>
          <a:p>
            <a:r>
              <a:rPr lang="en-GB" sz="1600" b="1" dirty="0" smtClean="0"/>
              <a:t>Caligula &amp; </a:t>
            </a:r>
            <a:r>
              <a:rPr lang="en-GB" sz="1600" b="1" dirty="0" err="1" smtClean="0"/>
              <a:t>Divus</a:t>
            </a:r>
            <a:r>
              <a:rPr lang="en-GB" sz="1600" b="1" dirty="0" smtClean="0"/>
              <a:t> Augustus AV </a:t>
            </a:r>
            <a:r>
              <a:rPr lang="en-GB" sz="1600" b="1" dirty="0" err="1" smtClean="0"/>
              <a:t>Aureus</a:t>
            </a:r>
            <a:r>
              <a:rPr lang="en-GB" sz="1600" b="1" dirty="0" smtClean="0"/>
              <a:t>, RIC 15, Cohen 1, BMC 16 </a:t>
            </a:r>
            <a:endParaRPr lang="en-GB" sz="1600" dirty="0"/>
          </a:p>
        </p:txBody>
      </p:sp>
      <p:pic>
        <p:nvPicPr>
          <p:cNvPr id="6" name="Picture 5"/>
          <p:cNvPicPr>
            <a:picLocks noChangeAspect="1"/>
          </p:cNvPicPr>
          <p:nvPr/>
        </p:nvPicPr>
        <p:blipFill>
          <a:blip r:embed="rId3"/>
          <a:stretch>
            <a:fillRect/>
          </a:stretch>
        </p:blipFill>
        <p:spPr>
          <a:xfrm>
            <a:off x="4958366" y="4208395"/>
            <a:ext cx="3396467" cy="1649225"/>
          </a:xfrm>
          <a:prstGeom prst="rect">
            <a:avLst/>
          </a:prstGeom>
        </p:spPr>
      </p:pic>
      <p:sp>
        <p:nvSpPr>
          <p:cNvPr id="7" name="Rectangle 6"/>
          <p:cNvSpPr/>
          <p:nvPr/>
        </p:nvSpPr>
        <p:spPr>
          <a:xfrm>
            <a:off x="4370599" y="5857620"/>
            <a:ext cx="4572000" cy="830997"/>
          </a:xfrm>
          <a:prstGeom prst="rect">
            <a:avLst/>
          </a:prstGeom>
        </p:spPr>
        <p:txBody>
          <a:bodyPr>
            <a:spAutoFit/>
          </a:bodyPr>
          <a:lstStyle/>
          <a:p>
            <a:r>
              <a:rPr lang="en-GB" sz="1600" b="1" dirty="0" smtClean="0"/>
              <a:t>Claudius on the obverse, statue of </a:t>
            </a:r>
            <a:r>
              <a:rPr lang="en-GB" sz="1600" b="1" dirty="0" err="1" smtClean="0"/>
              <a:t>Divus</a:t>
            </a:r>
            <a:r>
              <a:rPr lang="en-GB" sz="1600" b="1" dirty="0" smtClean="0"/>
              <a:t> Julius being crowned by a statue of </a:t>
            </a:r>
            <a:r>
              <a:rPr lang="en-GB" sz="1600" b="1" dirty="0" err="1" smtClean="0"/>
              <a:t>Divus</a:t>
            </a:r>
            <a:r>
              <a:rPr lang="en-GB" sz="1600" b="1" dirty="0" smtClean="0"/>
              <a:t> Augustus on the reverse</a:t>
            </a:r>
            <a:endParaRPr lang="en-GB" sz="1600" b="1" dirty="0"/>
          </a:p>
        </p:txBody>
      </p:sp>
    </p:spTree>
    <p:extLst>
      <p:ext uri="{BB962C8B-B14F-4D97-AF65-F5344CB8AC3E}">
        <p14:creationId xmlns:p14="http://schemas.microsoft.com/office/powerpoint/2010/main" val="3728094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79512" y="1787236"/>
            <a:ext cx="8856984" cy="4954131"/>
          </a:xfrm>
        </p:spPr>
        <p:txBody>
          <a:bodyPr>
            <a:normAutofit/>
          </a:bodyPr>
          <a:lstStyle/>
          <a:p>
            <a:r>
              <a:rPr lang="en-GB" sz="2600" dirty="0" smtClean="0"/>
              <a:t>Seneca using Gaius as an </a:t>
            </a:r>
            <a:r>
              <a:rPr lang="en-GB" sz="2600" i="1" dirty="0" smtClean="0"/>
              <a:t>exempla </a:t>
            </a:r>
            <a:r>
              <a:rPr lang="en-GB" sz="2600" dirty="0" smtClean="0"/>
              <a:t>of a tyrant – personal motive, he had been implicated in the alleged intrigues of Caligula’s sisters. </a:t>
            </a:r>
          </a:p>
          <a:p>
            <a:endParaRPr lang="en-GB" sz="1000" dirty="0" smtClean="0"/>
          </a:p>
          <a:p>
            <a:r>
              <a:rPr lang="en-GB" sz="2600" dirty="0" smtClean="0"/>
              <a:t>Philo – attempts to gain political sympathies of Claudius – contrast between </a:t>
            </a:r>
            <a:r>
              <a:rPr lang="en-GB" sz="2600" i="1" dirty="0" smtClean="0"/>
              <a:t>In </a:t>
            </a:r>
            <a:r>
              <a:rPr lang="en-GB" sz="2600" i="1" dirty="0" err="1" smtClean="0"/>
              <a:t>Flaccum</a:t>
            </a:r>
            <a:r>
              <a:rPr lang="en-GB" sz="2600" i="1" dirty="0" smtClean="0"/>
              <a:t> </a:t>
            </a:r>
            <a:r>
              <a:rPr lang="en-GB" sz="2600" dirty="0" smtClean="0"/>
              <a:t>and </a:t>
            </a:r>
            <a:r>
              <a:rPr lang="en-GB" sz="2600" i="1" dirty="0" err="1" smtClean="0"/>
              <a:t>Legatio</a:t>
            </a:r>
            <a:r>
              <a:rPr lang="en-GB" sz="2600" i="1" dirty="0" smtClean="0"/>
              <a:t> ad </a:t>
            </a:r>
            <a:r>
              <a:rPr lang="en-GB" sz="2600" i="1" dirty="0" err="1" smtClean="0"/>
              <a:t>Gaium</a:t>
            </a:r>
            <a:r>
              <a:rPr lang="en-GB" sz="2600" dirty="0" smtClean="0"/>
              <a:t>.</a:t>
            </a:r>
          </a:p>
          <a:p>
            <a:endParaRPr lang="en-GB" sz="1000" dirty="0"/>
          </a:p>
          <a:p>
            <a:r>
              <a:rPr lang="en-GB" sz="2600" dirty="0" smtClean="0"/>
              <a:t>Claudius in sensitive position – need to shift the “evils” of years before his succession on Caligula rather than system of the Principate as a whole.</a:t>
            </a:r>
          </a:p>
          <a:p>
            <a:endParaRPr lang="en-GB" sz="1000" dirty="0" smtClean="0"/>
          </a:p>
          <a:p>
            <a:r>
              <a:rPr lang="en-GB" sz="2600" dirty="0" smtClean="0"/>
              <a:t>Selective presentation of events.</a:t>
            </a:r>
            <a:endParaRPr lang="en-GB" sz="2600" dirty="0"/>
          </a:p>
        </p:txBody>
      </p:sp>
      <p:sp>
        <p:nvSpPr>
          <p:cNvPr id="4" name="Title 3"/>
          <p:cNvSpPr>
            <a:spLocks noGrp="1"/>
          </p:cNvSpPr>
          <p:nvPr>
            <p:ph type="title"/>
          </p:nvPr>
        </p:nvSpPr>
        <p:spPr/>
        <p:txBody>
          <a:bodyPr>
            <a:normAutofit/>
          </a:bodyPr>
          <a:lstStyle/>
          <a:p>
            <a:r>
              <a:rPr lang="en-GB" dirty="0" smtClean="0"/>
              <a:t>Claudian Period Hostility Towards Caligula</a:t>
            </a:r>
            <a:endParaRPr lang="en-GB" dirty="0"/>
          </a:p>
        </p:txBody>
      </p:sp>
    </p:spTree>
    <p:extLst>
      <p:ext uri="{BB962C8B-B14F-4D97-AF65-F5344CB8AC3E}">
        <p14:creationId xmlns:p14="http://schemas.microsoft.com/office/powerpoint/2010/main" val="36473264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Senatorial Independence</a:t>
            </a:r>
          </a:p>
        </p:txBody>
      </p:sp>
      <p:sp>
        <p:nvSpPr>
          <p:cNvPr id="3" name="Content Placeholder 2"/>
          <p:cNvSpPr>
            <a:spLocks noGrp="1"/>
          </p:cNvSpPr>
          <p:nvPr>
            <p:ph sz="quarter" idx="1"/>
          </p:nvPr>
        </p:nvSpPr>
        <p:spPr>
          <a:xfrm>
            <a:off x="167425" y="1648496"/>
            <a:ext cx="8796271" cy="4958366"/>
          </a:xfrm>
        </p:spPr>
        <p:txBody>
          <a:bodyPr>
            <a:normAutofit fontScale="85000" lnSpcReduction="20000"/>
          </a:bodyPr>
          <a:lstStyle/>
          <a:p>
            <a:r>
              <a:rPr lang="en-GB" dirty="0" smtClean="0"/>
              <a:t>Offence caused by some senators to Tiberius at accession, notably C. </a:t>
            </a:r>
            <a:r>
              <a:rPr lang="en-GB" dirty="0" err="1" smtClean="0"/>
              <a:t>Asinius</a:t>
            </a:r>
            <a:r>
              <a:rPr lang="en-GB" dirty="0" smtClean="0"/>
              <a:t> Gallus, and Q. </a:t>
            </a:r>
            <a:r>
              <a:rPr lang="en-GB" dirty="0" err="1" smtClean="0"/>
              <a:t>Haterius</a:t>
            </a:r>
            <a:r>
              <a:rPr lang="en-GB" dirty="0"/>
              <a:t> </a:t>
            </a:r>
            <a:r>
              <a:rPr lang="en-GB" dirty="0" smtClean="0"/>
              <a:t>– “unscripted debate”. </a:t>
            </a:r>
          </a:p>
          <a:p>
            <a:endParaRPr lang="en-GB" sz="600" dirty="0"/>
          </a:p>
          <a:p>
            <a:r>
              <a:rPr lang="en-GB" dirty="0" smtClean="0"/>
              <a:t>Clear evidence for independent debates in the Senate – debate on Pantomime riots (AD 15-16), sumptuary legislation (AD 16).</a:t>
            </a:r>
          </a:p>
          <a:p>
            <a:endParaRPr lang="en-GB" sz="600" dirty="0"/>
          </a:p>
          <a:p>
            <a:r>
              <a:rPr lang="en-GB" dirty="0" smtClean="0"/>
              <a:t>Servility of the Senate – vote to suspend business in Tiberius absence (AD 16), request that Tiberius appoint a governor for province of Africa (AD 21), problems with </a:t>
            </a:r>
            <a:r>
              <a:rPr lang="en-GB" dirty="0" err="1" smtClean="0"/>
              <a:t>Tacfarinas</a:t>
            </a:r>
            <a:r>
              <a:rPr lang="en-GB" dirty="0" smtClean="0"/>
              <a:t>, choice between M. Lepidus and Q. </a:t>
            </a:r>
            <a:r>
              <a:rPr lang="en-GB" dirty="0" err="1" smtClean="0"/>
              <a:t>Blaesus</a:t>
            </a:r>
            <a:r>
              <a:rPr lang="en-GB" dirty="0" smtClean="0"/>
              <a:t>.</a:t>
            </a:r>
          </a:p>
          <a:p>
            <a:pPr marL="0" indent="0">
              <a:buNone/>
            </a:pPr>
            <a:endParaRPr lang="en-GB" sz="600" dirty="0"/>
          </a:p>
          <a:p>
            <a:pPr marL="0" indent="0">
              <a:buNone/>
            </a:pPr>
            <a:r>
              <a:rPr lang="en-GB" dirty="0"/>
              <a:t>“[Nero] stated that "he had before him advice and examples pointing him to an admirable system of government. Nor had his youth been poisoned by civil war or family strife: </a:t>
            </a:r>
            <a:r>
              <a:rPr lang="en-GB" dirty="0" smtClean="0"/>
              <a:t>he </a:t>
            </a:r>
            <a:r>
              <a:rPr lang="en-GB" dirty="0"/>
              <a:t>brought to his task no hatreds, no wrongs, no desire for vengeance… “Let the senate retain its old prerogatives!”... Nor was the pledge </a:t>
            </a:r>
            <a:r>
              <a:rPr lang="en-GB" dirty="0" smtClean="0"/>
              <a:t>dishonoured…” – </a:t>
            </a:r>
            <a:r>
              <a:rPr lang="en-GB" b="1" dirty="0" smtClean="0"/>
              <a:t>Tacitus </a:t>
            </a:r>
            <a:r>
              <a:rPr lang="en-GB" b="1" i="1" dirty="0" smtClean="0"/>
              <a:t>Ann. </a:t>
            </a:r>
            <a:r>
              <a:rPr lang="en-GB" b="1" dirty="0" smtClean="0"/>
              <a:t>13.4-5</a:t>
            </a:r>
            <a:r>
              <a:rPr lang="en-GB" dirty="0" smtClean="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7340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Negotiating the Divine</a:t>
            </a:r>
            <a:endParaRPr lang="en-GB" dirty="0"/>
          </a:p>
        </p:txBody>
      </p:sp>
      <p:sp>
        <p:nvSpPr>
          <p:cNvPr id="3" name="Content Placeholder 2"/>
          <p:cNvSpPr>
            <a:spLocks noGrp="1"/>
          </p:cNvSpPr>
          <p:nvPr>
            <p:ph idx="1"/>
          </p:nvPr>
        </p:nvSpPr>
        <p:spPr>
          <a:xfrm>
            <a:off x="323528" y="1506828"/>
            <a:ext cx="8363272" cy="2570245"/>
          </a:xfrm>
        </p:spPr>
        <p:txBody>
          <a:bodyPr>
            <a:normAutofit/>
          </a:bodyPr>
          <a:lstStyle/>
          <a:p>
            <a:pPr marL="0">
              <a:buNone/>
            </a:pPr>
            <a:r>
              <a:rPr lang="en-GB" sz="2800" dirty="0" smtClean="0"/>
              <a:t>“…he insisted on being treated as a god – arranging for the most revered or artistically famous statues of the gods, including that of Jupiter at Olympia, to be brought from Greece and have their heads replaced by his own… </a:t>
            </a:r>
            <a:r>
              <a:rPr lang="en-GB" sz="2800" b="1" dirty="0" smtClean="0"/>
              <a:t>Suetonius </a:t>
            </a:r>
            <a:r>
              <a:rPr lang="en-GB" sz="2800" b="1" i="1" dirty="0" smtClean="0"/>
              <a:t>Gaius Caligula </a:t>
            </a:r>
            <a:r>
              <a:rPr lang="en-GB" sz="2800" b="1" dirty="0" smtClean="0"/>
              <a:t>22.2</a:t>
            </a:r>
            <a:r>
              <a:rPr lang="en-GB" sz="2800" dirty="0" smtClean="0"/>
              <a:t>.</a:t>
            </a:r>
          </a:p>
          <a:p>
            <a:pPr>
              <a:buNone/>
            </a:pPr>
            <a:endParaRPr lang="en-GB" sz="2800" dirty="0"/>
          </a:p>
        </p:txBody>
      </p:sp>
      <p:pic>
        <p:nvPicPr>
          <p:cNvPr id="1026" name="Picture 2"/>
          <p:cNvPicPr>
            <a:picLocks noChangeAspect="1" noChangeArrowheads="1"/>
          </p:cNvPicPr>
          <p:nvPr/>
        </p:nvPicPr>
        <p:blipFill>
          <a:blip r:embed="rId2" cstate="print"/>
          <a:srcRect/>
          <a:stretch>
            <a:fillRect/>
          </a:stretch>
        </p:blipFill>
        <p:spPr bwMode="auto">
          <a:xfrm>
            <a:off x="6656482" y="4077072"/>
            <a:ext cx="1872208" cy="1872208"/>
          </a:xfrm>
          <a:prstGeom prst="rect">
            <a:avLst/>
          </a:prstGeom>
          <a:noFill/>
          <a:ln w="9525">
            <a:noFill/>
            <a:miter lim="800000"/>
            <a:headEnd/>
            <a:tailEnd/>
          </a:ln>
        </p:spPr>
      </p:pic>
      <p:sp>
        <p:nvSpPr>
          <p:cNvPr id="5" name="Rectangle 4"/>
          <p:cNvSpPr/>
          <p:nvPr/>
        </p:nvSpPr>
        <p:spPr>
          <a:xfrm>
            <a:off x="6408413" y="6007733"/>
            <a:ext cx="2012474" cy="369332"/>
          </a:xfrm>
          <a:prstGeom prst="rect">
            <a:avLst/>
          </a:prstGeom>
        </p:spPr>
        <p:txBody>
          <a:bodyPr wrap="none">
            <a:spAutoFit/>
          </a:bodyPr>
          <a:lstStyle/>
          <a:p>
            <a:r>
              <a:rPr lang="en-GB" b="1" dirty="0" smtClean="0"/>
              <a:t>Claudius as Jupiter </a:t>
            </a:r>
            <a:endParaRPr lang="en-GB" dirty="0"/>
          </a:p>
        </p:txBody>
      </p:sp>
      <p:pic>
        <p:nvPicPr>
          <p:cNvPr id="8" name="Picture 7" descr="Statue of Tiberius heroic Augustan pose.bmp"/>
          <p:cNvPicPr>
            <a:picLocks noChangeAspect="1"/>
          </p:cNvPicPr>
          <p:nvPr/>
        </p:nvPicPr>
        <p:blipFill>
          <a:blip r:embed="rId3" cstate="print"/>
          <a:stretch>
            <a:fillRect/>
          </a:stretch>
        </p:blipFill>
        <p:spPr>
          <a:xfrm>
            <a:off x="3605064" y="4077072"/>
            <a:ext cx="1800200" cy="1872208"/>
          </a:xfrm>
          <a:prstGeom prst="rect">
            <a:avLst/>
          </a:prstGeom>
        </p:spPr>
      </p:pic>
      <p:sp>
        <p:nvSpPr>
          <p:cNvPr id="9" name="Rectangle 8"/>
          <p:cNvSpPr/>
          <p:nvPr/>
        </p:nvSpPr>
        <p:spPr>
          <a:xfrm>
            <a:off x="3490175" y="6007733"/>
            <a:ext cx="2627290" cy="646331"/>
          </a:xfrm>
          <a:prstGeom prst="rect">
            <a:avLst/>
          </a:prstGeom>
        </p:spPr>
        <p:txBody>
          <a:bodyPr wrap="square">
            <a:spAutoFit/>
          </a:bodyPr>
          <a:lstStyle/>
          <a:p>
            <a:r>
              <a:rPr lang="en-GB" b="1" dirty="0" smtClean="0"/>
              <a:t>Tiberius – Heroic pose</a:t>
            </a:r>
            <a:r>
              <a:rPr lang="en-GB" sz="1200" dirty="0" smtClean="0"/>
              <a:t>.</a:t>
            </a:r>
            <a:r>
              <a:rPr lang="en-GB" b="1" dirty="0" smtClean="0"/>
              <a:t> </a:t>
            </a:r>
            <a:endParaRPr lang="en-GB" dirty="0"/>
          </a:p>
        </p:txBody>
      </p:sp>
      <p:pic>
        <p:nvPicPr>
          <p:cNvPr id="10" name="Picture 4" descr="Rome april 2009 069"/>
          <p:cNvPicPr>
            <a:picLocks noChangeAspect="1" noChangeArrowheads="1"/>
          </p:cNvPicPr>
          <p:nvPr/>
        </p:nvPicPr>
        <p:blipFill>
          <a:blip r:embed="rId4" cstate="print"/>
          <a:srcRect l="21216" t="5215"/>
          <a:stretch>
            <a:fillRect/>
          </a:stretch>
        </p:blipFill>
        <p:spPr bwMode="auto">
          <a:xfrm>
            <a:off x="614501" y="4077072"/>
            <a:ext cx="1872208" cy="1872208"/>
          </a:xfrm>
          <a:prstGeom prst="rect">
            <a:avLst/>
          </a:prstGeom>
          <a:noFill/>
        </p:spPr>
      </p:pic>
      <p:sp>
        <p:nvSpPr>
          <p:cNvPr id="11" name="Rectangle 10"/>
          <p:cNvSpPr/>
          <p:nvPr/>
        </p:nvSpPr>
        <p:spPr>
          <a:xfrm>
            <a:off x="614501" y="6007733"/>
            <a:ext cx="2307197" cy="646331"/>
          </a:xfrm>
          <a:prstGeom prst="rect">
            <a:avLst/>
          </a:prstGeom>
        </p:spPr>
        <p:txBody>
          <a:bodyPr wrap="square">
            <a:spAutoFit/>
          </a:bodyPr>
          <a:lstStyle/>
          <a:p>
            <a:r>
              <a:rPr lang="en-GB" b="1" dirty="0" smtClean="0"/>
              <a:t>Augustus with figure of Cupid </a:t>
            </a:r>
            <a:endParaRPr lang="en-GB" dirty="0"/>
          </a:p>
        </p:txBody>
      </p:sp>
    </p:spTree>
    <p:extLst>
      <p:ext uri="{BB962C8B-B14F-4D97-AF65-F5344CB8AC3E}">
        <p14:creationId xmlns:p14="http://schemas.microsoft.com/office/powerpoint/2010/main" val="1596518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Law of </a:t>
            </a:r>
            <a:r>
              <a:rPr lang="en-GB" i="1" dirty="0" err="1"/>
              <a:t>m</a:t>
            </a:r>
            <a:r>
              <a:rPr lang="en-GB" i="1" dirty="0" err="1" smtClean="0"/>
              <a:t>aiestas</a:t>
            </a:r>
            <a:r>
              <a:rPr lang="en-GB" i="1" dirty="0" smtClean="0"/>
              <a:t> </a:t>
            </a:r>
            <a:r>
              <a:rPr lang="en-GB" dirty="0" smtClean="0"/>
              <a:t>as a Political Weapon</a:t>
            </a:r>
            <a:endParaRPr lang="en-GB" i="1" dirty="0"/>
          </a:p>
        </p:txBody>
      </p:sp>
      <p:sp>
        <p:nvSpPr>
          <p:cNvPr id="3" name="Content Placeholder 2"/>
          <p:cNvSpPr>
            <a:spLocks noGrp="1"/>
          </p:cNvSpPr>
          <p:nvPr>
            <p:ph sz="quarter" idx="1"/>
          </p:nvPr>
        </p:nvSpPr>
        <p:spPr>
          <a:xfrm>
            <a:off x="301752" y="1527047"/>
            <a:ext cx="8503920" cy="4976784"/>
          </a:xfrm>
        </p:spPr>
        <p:txBody>
          <a:bodyPr>
            <a:normAutofit fontScale="92500" lnSpcReduction="20000"/>
          </a:bodyPr>
          <a:lstStyle/>
          <a:p>
            <a:r>
              <a:rPr lang="en-GB" dirty="0"/>
              <a:t>First </a:t>
            </a:r>
            <a:r>
              <a:rPr lang="en-GB" i="1" dirty="0" err="1" smtClean="0"/>
              <a:t>maiestas</a:t>
            </a:r>
            <a:r>
              <a:rPr lang="en-GB" i="1" dirty="0" smtClean="0"/>
              <a:t> </a:t>
            </a:r>
            <a:r>
              <a:rPr lang="en-GB" dirty="0" smtClean="0"/>
              <a:t>cases of Tiberius’ reign </a:t>
            </a:r>
            <a:r>
              <a:rPr lang="en-GB" dirty="0"/>
              <a:t>brought before Senate in AD 15 against </a:t>
            </a:r>
            <a:r>
              <a:rPr lang="en-GB" dirty="0" err="1"/>
              <a:t>Falanius</a:t>
            </a:r>
            <a:r>
              <a:rPr lang="en-GB" dirty="0"/>
              <a:t> and </a:t>
            </a:r>
            <a:r>
              <a:rPr lang="en-GB" dirty="0" err="1"/>
              <a:t>Rubrius</a:t>
            </a:r>
            <a:r>
              <a:rPr lang="en-GB" dirty="0"/>
              <a:t>. Dismissed by </a:t>
            </a:r>
            <a:r>
              <a:rPr lang="en-GB" dirty="0" smtClean="0"/>
              <a:t>Tiberius.</a:t>
            </a:r>
          </a:p>
          <a:p>
            <a:endParaRPr lang="en-GB" sz="1300" dirty="0"/>
          </a:p>
          <a:p>
            <a:r>
              <a:rPr lang="en-GB" dirty="0"/>
              <a:t>No public prosecutors in Rome – trails brought by private individuals.</a:t>
            </a:r>
          </a:p>
          <a:p>
            <a:endParaRPr lang="en-GB" sz="1200" dirty="0"/>
          </a:p>
          <a:p>
            <a:r>
              <a:rPr lang="en-GB" dirty="0"/>
              <a:t>Accuser(s) if successful often receive a portion of the condemned estate – financial as well as political motive.</a:t>
            </a:r>
          </a:p>
          <a:p>
            <a:endParaRPr lang="en-GB" sz="1200" dirty="0"/>
          </a:p>
          <a:p>
            <a:r>
              <a:rPr lang="en-GB" dirty="0"/>
              <a:t>Sometimes accompanied by other charges, e.g. corruption, abuses, adultery.</a:t>
            </a:r>
          </a:p>
          <a:p>
            <a:endParaRPr lang="en-GB" sz="1200" dirty="0"/>
          </a:p>
          <a:p>
            <a:r>
              <a:rPr lang="en-GB" i="1" dirty="0" err="1" smtClean="0"/>
              <a:t>maiestas</a:t>
            </a:r>
            <a:r>
              <a:rPr lang="en-GB" dirty="0" smtClean="0"/>
              <a:t> </a:t>
            </a:r>
            <a:r>
              <a:rPr lang="en-GB" dirty="0"/>
              <a:t>charge often a means of discouraging friends and family of the accused to speak in their defence – </a:t>
            </a:r>
            <a:r>
              <a:rPr lang="en-GB" b="1" dirty="0" err="1"/>
              <a:t>Tac</a:t>
            </a:r>
            <a:r>
              <a:rPr lang="en-GB" b="1" dirty="0"/>
              <a:t>. </a:t>
            </a:r>
            <a:r>
              <a:rPr lang="en-GB" b="1" i="1" dirty="0"/>
              <a:t>Ann</a:t>
            </a:r>
            <a:r>
              <a:rPr lang="en-GB" b="1" dirty="0"/>
              <a:t>. 3.67</a:t>
            </a:r>
            <a:r>
              <a:rPr lang="en-GB" dirty="0"/>
              <a:t>.</a:t>
            </a:r>
          </a:p>
          <a:p>
            <a:endParaRPr lang="en-GB" dirty="0"/>
          </a:p>
        </p:txBody>
      </p:sp>
    </p:spTree>
    <p:extLst>
      <p:ext uri="{BB962C8B-B14F-4D97-AF65-F5344CB8AC3E}">
        <p14:creationId xmlns:p14="http://schemas.microsoft.com/office/powerpoint/2010/main" val="2398064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Praetorians</a:t>
            </a:r>
            <a:endParaRPr lang="en-GB" dirty="0"/>
          </a:p>
        </p:txBody>
      </p:sp>
      <p:pic>
        <p:nvPicPr>
          <p:cNvPr id="4" name="Content Placeholder 3"/>
          <p:cNvPicPr>
            <a:picLocks noGrp="1" noChangeAspect="1" noChangeArrowheads="1"/>
          </p:cNvPicPr>
          <p:nvPr>
            <p:ph idx="1"/>
          </p:nvPr>
        </p:nvPicPr>
        <p:blipFill>
          <a:blip r:embed="rId2" cstate="print"/>
          <a:srcRect/>
          <a:stretch>
            <a:fillRect/>
          </a:stretch>
        </p:blipFill>
        <p:spPr bwMode="auto">
          <a:xfrm>
            <a:off x="395536" y="3284984"/>
            <a:ext cx="3744416" cy="1896616"/>
          </a:xfrm>
          <a:prstGeom prst="rect">
            <a:avLst/>
          </a:prstGeom>
          <a:noFill/>
          <a:ln w="9525">
            <a:noFill/>
            <a:miter lim="800000"/>
            <a:headEnd/>
            <a:tailEnd/>
          </a:ln>
        </p:spPr>
      </p:pic>
      <p:sp>
        <p:nvSpPr>
          <p:cNvPr id="5" name="Rectangle 4"/>
          <p:cNvSpPr/>
          <p:nvPr/>
        </p:nvSpPr>
        <p:spPr>
          <a:xfrm>
            <a:off x="179512" y="5157192"/>
            <a:ext cx="4176464" cy="1384995"/>
          </a:xfrm>
          <a:prstGeom prst="rect">
            <a:avLst/>
          </a:prstGeom>
        </p:spPr>
        <p:txBody>
          <a:bodyPr wrap="square">
            <a:spAutoFit/>
          </a:bodyPr>
          <a:lstStyle/>
          <a:p>
            <a:r>
              <a:rPr lang="en-GB" sz="1400" dirty="0" smtClean="0"/>
              <a:t>CLAUDIUS. 41-54 AD. AV </a:t>
            </a:r>
            <a:r>
              <a:rPr lang="en-GB" sz="1400" dirty="0" err="1" smtClean="0"/>
              <a:t>Aureus</a:t>
            </a:r>
            <a:r>
              <a:rPr lang="en-GB" sz="1400" dirty="0" smtClean="0"/>
              <a:t> (7.69 gm). Struck 41-42 AD. Laureate head right / Battlemented wall inscribed IMPER. RECEPT enclosing praetorian camp in which Fides </a:t>
            </a:r>
            <a:r>
              <a:rPr lang="en-GB" sz="1400" dirty="0" err="1" smtClean="0"/>
              <a:t>Praetorianorum</a:t>
            </a:r>
            <a:r>
              <a:rPr lang="en-GB" sz="1400" dirty="0" smtClean="0"/>
              <a:t> stands, spear in right hand, </a:t>
            </a:r>
            <a:r>
              <a:rPr lang="en-GB" sz="1400" dirty="0" err="1" smtClean="0"/>
              <a:t>aquilla</a:t>
            </a:r>
            <a:r>
              <a:rPr lang="en-GB" sz="1400" dirty="0" smtClean="0"/>
              <a:t> in front of him; behind him a pediment with fortified flanking walls. </a:t>
            </a:r>
            <a:r>
              <a:rPr lang="en-GB" sz="1400" b="1" dirty="0" smtClean="0"/>
              <a:t>RIC I 7; BMCRE 5</a:t>
            </a:r>
            <a:r>
              <a:rPr lang="en-GB" sz="1400" dirty="0" smtClean="0"/>
              <a:t>.</a:t>
            </a:r>
            <a:endParaRPr lang="en-GB" b="1" dirty="0"/>
          </a:p>
        </p:txBody>
      </p:sp>
      <p:sp>
        <p:nvSpPr>
          <p:cNvPr id="6" name="Rectangle 5"/>
          <p:cNvSpPr/>
          <p:nvPr/>
        </p:nvSpPr>
        <p:spPr>
          <a:xfrm>
            <a:off x="179512" y="1556792"/>
            <a:ext cx="4104456" cy="1569660"/>
          </a:xfrm>
          <a:prstGeom prst="rect">
            <a:avLst/>
          </a:prstGeom>
        </p:spPr>
        <p:txBody>
          <a:bodyPr wrap="square">
            <a:spAutoFit/>
          </a:bodyPr>
          <a:lstStyle/>
          <a:p>
            <a:pPr>
              <a:buFont typeface="Arial" pitchFamily="34" charset="0"/>
              <a:buChar char="•"/>
            </a:pPr>
            <a:r>
              <a:rPr lang="en-GB" sz="2400" dirty="0" smtClean="0"/>
              <a:t> The fiction of an “elected” or “appointed” </a:t>
            </a:r>
            <a:r>
              <a:rPr lang="en-GB" sz="2400" dirty="0" err="1" smtClean="0"/>
              <a:t>princeps</a:t>
            </a:r>
            <a:r>
              <a:rPr lang="en-GB" sz="2400" dirty="0" smtClean="0"/>
              <a:t> put under strain by the manner of Claudius accession. </a:t>
            </a:r>
          </a:p>
        </p:txBody>
      </p:sp>
      <p:sp>
        <p:nvSpPr>
          <p:cNvPr id="7" name="Rectangle 6"/>
          <p:cNvSpPr/>
          <p:nvPr/>
        </p:nvSpPr>
        <p:spPr>
          <a:xfrm>
            <a:off x="4355976" y="1556792"/>
            <a:ext cx="4644008" cy="2677656"/>
          </a:xfrm>
          <a:prstGeom prst="rect">
            <a:avLst/>
          </a:prstGeom>
        </p:spPr>
        <p:txBody>
          <a:bodyPr wrap="square">
            <a:spAutoFit/>
          </a:bodyPr>
          <a:lstStyle/>
          <a:p>
            <a:r>
              <a:rPr lang="en-GB" sz="2400" dirty="0" smtClean="0"/>
              <a:t>“At last he allowed the soldiers to swear allegiance to him and promised every man 15,000 sesterces, which made him the first of the Caesars to purchase the loyalty of his troops.” – </a:t>
            </a:r>
            <a:r>
              <a:rPr lang="en-GB" sz="2400" b="1" dirty="0" smtClean="0"/>
              <a:t>Suetonius </a:t>
            </a:r>
            <a:r>
              <a:rPr lang="en-GB" sz="2400" b="1" i="1" dirty="0" smtClean="0"/>
              <a:t>Div. </a:t>
            </a:r>
            <a:r>
              <a:rPr lang="en-GB" sz="2400" b="1" i="1" dirty="0" err="1" smtClean="0"/>
              <a:t>Claud</a:t>
            </a:r>
            <a:r>
              <a:rPr lang="en-GB" sz="2400" b="1" i="1" dirty="0" smtClean="0"/>
              <a:t>. </a:t>
            </a:r>
            <a:r>
              <a:rPr lang="en-GB" sz="2400" b="1" dirty="0" smtClean="0"/>
              <a:t>10</a:t>
            </a:r>
            <a:r>
              <a:rPr lang="en-GB" sz="2400" dirty="0" smtClean="0"/>
              <a:t>.</a:t>
            </a:r>
            <a:r>
              <a:rPr lang="en-GB" sz="2400" b="1" i="1" dirty="0" smtClean="0"/>
              <a:t> </a:t>
            </a:r>
            <a:endParaRPr lang="en-GB" sz="2400" dirty="0"/>
          </a:p>
        </p:txBody>
      </p:sp>
      <p:pic>
        <p:nvPicPr>
          <p:cNvPr id="4098" name="Picture 2"/>
          <p:cNvPicPr>
            <a:picLocks noChangeAspect="1" noChangeArrowheads="1"/>
          </p:cNvPicPr>
          <p:nvPr/>
        </p:nvPicPr>
        <p:blipFill>
          <a:blip r:embed="rId3" cstate="print"/>
          <a:srcRect/>
          <a:stretch>
            <a:fillRect/>
          </a:stretch>
        </p:blipFill>
        <p:spPr bwMode="auto">
          <a:xfrm>
            <a:off x="4572000" y="4365104"/>
            <a:ext cx="4320480" cy="1584176"/>
          </a:xfrm>
          <a:prstGeom prst="rect">
            <a:avLst/>
          </a:prstGeom>
          <a:noFill/>
          <a:ln w="9525">
            <a:noFill/>
            <a:miter lim="800000"/>
            <a:headEnd/>
            <a:tailEnd/>
          </a:ln>
        </p:spPr>
      </p:pic>
      <p:sp>
        <p:nvSpPr>
          <p:cNvPr id="9" name="Rectangle 8"/>
          <p:cNvSpPr/>
          <p:nvPr/>
        </p:nvSpPr>
        <p:spPr>
          <a:xfrm>
            <a:off x="4572000" y="6021288"/>
            <a:ext cx="4572000" cy="646331"/>
          </a:xfrm>
          <a:prstGeom prst="rect">
            <a:avLst/>
          </a:prstGeom>
        </p:spPr>
        <p:txBody>
          <a:bodyPr>
            <a:spAutoFit/>
          </a:bodyPr>
          <a:lstStyle/>
          <a:p>
            <a:r>
              <a:rPr lang="en-GB" b="1" dirty="0" smtClean="0"/>
              <a:t>PRAETOR. RECEPT. (AD 43-44) – Praetorians Received. RIC 24. </a:t>
            </a:r>
            <a:endParaRPr lang="en-GB" b="1" dirty="0"/>
          </a:p>
        </p:txBody>
      </p:sp>
    </p:spTree>
    <p:extLst>
      <p:ext uri="{BB962C8B-B14F-4D97-AF65-F5344CB8AC3E}">
        <p14:creationId xmlns:p14="http://schemas.microsoft.com/office/powerpoint/2010/main" val="3392978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6071" y="1757846"/>
            <a:ext cx="8500056" cy="2862322"/>
          </a:xfrm>
          <a:prstGeom prst="rect">
            <a:avLst/>
          </a:prstGeom>
        </p:spPr>
        <p:txBody>
          <a:bodyPr wrap="square">
            <a:spAutoFit/>
          </a:bodyPr>
          <a:lstStyle/>
          <a:p>
            <a:pPr algn="ctr"/>
            <a:r>
              <a:rPr lang="en-GB" sz="6000" b="1" dirty="0" smtClean="0"/>
              <a:t>Nero in the historical and biographical sources</a:t>
            </a:r>
            <a:endParaRPr lang="en-GB" sz="6000" b="1" dirty="0"/>
          </a:p>
        </p:txBody>
      </p:sp>
    </p:spTree>
    <p:extLst>
      <p:ext uri="{BB962C8B-B14F-4D97-AF65-F5344CB8AC3E}">
        <p14:creationId xmlns:p14="http://schemas.microsoft.com/office/powerpoint/2010/main" val="1211350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28600"/>
            <a:ext cx="8784976" cy="758952"/>
          </a:xfrm>
        </p:spPr>
        <p:txBody>
          <a:bodyPr>
            <a:normAutofit/>
          </a:bodyPr>
          <a:lstStyle/>
          <a:p>
            <a:r>
              <a:rPr lang="en-GB" dirty="0" smtClean="0"/>
              <a:t>Vespasian’s Career under the Julio-Claudians</a:t>
            </a:r>
            <a:endParaRPr lang="en-GB" dirty="0"/>
          </a:p>
        </p:txBody>
      </p:sp>
      <p:sp>
        <p:nvSpPr>
          <p:cNvPr id="3" name="Content Placeholder 2"/>
          <p:cNvSpPr>
            <a:spLocks noGrp="1"/>
          </p:cNvSpPr>
          <p:nvPr>
            <p:ph sz="quarter" idx="1"/>
          </p:nvPr>
        </p:nvSpPr>
        <p:spPr>
          <a:xfrm>
            <a:off x="301752" y="1527048"/>
            <a:ext cx="8503920" cy="4926288"/>
          </a:xfrm>
        </p:spPr>
        <p:txBody>
          <a:bodyPr>
            <a:normAutofit lnSpcReduction="10000"/>
          </a:bodyPr>
          <a:lstStyle/>
          <a:p>
            <a:r>
              <a:rPr lang="en-GB" dirty="0" smtClean="0"/>
              <a:t>Proposed that special games should be held for Gaius victories in Germany and that the bodies of conspirators should be refused burial. </a:t>
            </a:r>
          </a:p>
          <a:p>
            <a:endParaRPr lang="en-GB" sz="1300" dirty="0" smtClean="0"/>
          </a:p>
          <a:p>
            <a:r>
              <a:rPr lang="en-GB" dirty="0" smtClean="0"/>
              <a:t>Vespasian indebted to Narcissus for command of a legion in Germany under Claudius, also part of campaigns in Britain. </a:t>
            </a:r>
          </a:p>
          <a:p>
            <a:endParaRPr lang="en-GB" sz="1300" dirty="0" smtClean="0"/>
          </a:p>
          <a:p>
            <a:r>
              <a:rPr lang="en-GB" dirty="0" smtClean="0"/>
              <a:t>Under Nero was a governor in Africa, and toured Achaia (Greece) as part of Nero’s company (though offended him and fell out of favour). </a:t>
            </a:r>
          </a:p>
          <a:p>
            <a:endParaRPr lang="en-GB" sz="1300" dirty="0" smtClean="0"/>
          </a:p>
          <a:p>
            <a:r>
              <a:rPr lang="en-GB" dirty="0" smtClean="0"/>
              <a:t>Sent to Judaea to put down Jewish rebellion. </a:t>
            </a:r>
          </a:p>
          <a:p>
            <a:endParaRPr lang="en-GB" dirty="0"/>
          </a:p>
        </p:txBody>
      </p:sp>
    </p:spTree>
    <p:extLst>
      <p:ext uri="{BB962C8B-B14F-4D97-AF65-F5344CB8AC3E}">
        <p14:creationId xmlns:p14="http://schemas.microsoft.com/office/powerpoint/2010/main" val="979843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Denigration of Nero’s Memory (1)</a:t>
            </a:r>
            <a:endParaRPr lang="en-GB" dirty="0"/>
          </a:p>
        </p:txBody>
      </p:sp>
      <p:sp>
        <p:nvSpPr>
          <p:cNvPr id="3" name="Content Placeholder 2"/>
          <p:cNvSpPr>
            <a:spLocks noGrp="1"/>
          </p:cNvSpPr>
          <p:nvPr>
            <p:ph sz="quarter" idx="1"/>
          </p:nvPr>
        </p:nvSpPr>
        <p:spPr>
          <a:xfrm>
            <a:off x="179512" y="1415534"/>
            <a:ext cx="8784976" cy="2279176"/>
          </a:xfrm>
        </p:spPr>
        <p:txBody>
          <a:bodyPr>
            <a:normAutofit lnSpcReduction="10000"/>
          </a:bodyPr>
          <a:lstStyle/>
          <a:p>
            <a:r>
              <a:rPr lang="en-GB" dirty="0" smtClean="0"/>
              <a:t>Hostile treatment in histories produced in the </a:t>
            </a:r>
            <a:r>
              <a:rPr lang="en-GB" dirty="0" err="1" smtClean="0"/>
              <a:t>Flavian</a:t>
            </a:r>
            <a:r>
              <a:rPr lang="en-GB" dirty="0" smtClean="0"/>
              <a:t> period</a:t>
            </a:r>
            <a:r>
              <a:rPr lang="en-GB" dirty="0"/>
              <a:t> </a:t>
            </a:r>
            <a:r>
              <a:rPr lang="en-GB" dirty="0" smtClean="0"/>
              <a:t>(</a:t>
            </a:r>
            <a:r>
              <a:rPr lang="en-GB" i="1" dirty="0" smtClean="0"/>
              <a:t>contra</a:t>
            </a:r>
            <a:r>
              <a:rPr lang="en-GB" dirty="0" smtClean="0"/>
              <a:t> </a:t>
            </a:r>
            <a:r>
              <a:rPr lang="en-GB" dirty="0" err="1" smtClean="0"/>
              <a:t>Otho</a:t>
            </a:r>
            <a:r>
              <a:rPr lang="en-GB" dirty="0" smtClean="0"/>
              <a:t> and </a:t>
            </a:r>
            <a:r>
              <a:rPr lang="en-GB" dirty="0" err="1" smtClean="0"/>
              <a:t>Vitellius</a:t>
            </a:r>
            <a:r>
              <a:rPr lang="en-GB" dirty="0" smtClean="0"/>
              <a:t>). </a:t>
            </a:r>
          </a:p>
          <a:p>
            <a:endParaRPr lang="en-GB" sz="500" dirty="0"/>
          </a:p>
          <a:p>
            <a:r>
              <a:rPr lang="en-GB" dirty="0" smtClean="0"/>
              <a:t>New dynasty that needs to present Nero as an aberration to the </a:t>
            </a:r>
            <a:r>
              <a:rPr lang="en-GB" dirty="0" err="1" smtClean="0"/>
              <a:t>principate</a:t>
            </a:r>
            <a:r>
              <a:rPr lang="en-GB" dirty="0" smtClean="0"/>
              <a:t> (Claudius’ memory treated more favourably).</a:t>
            </a:r>
          </a:p>
          <a:p>
            <a:endParaRPr lang="en-GB" sz="1000" dirty="0"/>
          </a:p>
          <a:p>
            <a:pPr marL="0" indent="0">
              <a:buNone/>
            </a:pPr>
            <a:endParaRPr lang="en-GB" dirty="0" smtClean="0"/>
          </a:p>
          <a:p>
            <a:endParaRPr lang="en-GB" sz="1500" dirty="0" smtClean="0"/>
          </a:p>
          <a:p>
            <a:endParaRPr lang="en-GB" sz="1400" dirty="0" smtClean="0"/>
          </a:p>
          <a:p>
            <a:pPr marL="0">
              <a:buNone/>
            </a:pPr>
            <a:endParaRPr lang="en-GB" sz="1400" dirty="0" smtClean="0"/>
          </a:p>
        </p:txBody>
      </p:sp>
      <p:pic>
        <p:nvPicPr>
          <p:cNvPr id="4" name="Picture 3"/>
          <p:cNvPicPr>
            <a:picLocks noChangeAspect="1"/>
          </p:cNvPicPr>
          <p:nvPr/>
        </p:nvPicPr>
        <p:blipFill>
          <a:blip r:embed="rId2"/>
          <a:stretch>
            <a:fillRect/>
          </a:stretch>
        </p:blipFill>
        <p:spPr>
          <a:xfrm>
            <a:off x="5057520" y="3938772"/>
            <a:ext cx="1983360" cy="1573861"/>
          </a:xfrm>
          <a:prstGeom prst="rect">
            <a:avLst/>
          </a:prstGeom>
        </p:spPr>
      </p:pic>
      <p:pic>
        <p:nvPicPr>
          <p:cNvPr id="5" name="Picture 3"/>
          <p:cNvPicPr>
            <a:picLocks noChangeAspect="1" noChangeArrowheads="1"/>
          </p:cNvPicPr>
          <p:nvPr/>
        </p:nvPicPr>
        <p:blipFill>
          <a:blip r:embed="rId3" cstate="print"/>
          <a:srcRect/>
          <a:stretch>
            <a:fillRect/>
          </a:stretch>
        </p:blipFill>
        <p:spPr bwMode="auto">
          <a:xfrm>
            <a:off x="6973114" y="3945064"/>
            <a:ext cx="1923608" cy="1573861"/>
          </a:xfrm>
          <a:prstGeom prst="rect">
            <a:avLst/>
          </a:prstGeom>
          <a:noFill/>
          <a:ln w="9525">
            <a:noFill/>
            <a:miter lim="800000"/>
            <a:headEnd/>
            <a:tailEnd/>
          </a:ln>
        </p:spPr>
      </p:pic>
      <p:sp>
        <p:nvSpPr>
          <p:cNvPr id="6" name="Rectangle 5"/>
          <p:cNvSpPr/>
          <p:nvPr/>
        </p:nvSpPr>
        <p:spPr>
          <a:xfrm>
            <a:off x="5110077" y="5512634"/>
            <a:ext cx="3726075" cy="830997"/>
          </a:xfrm>
          <a:prstGeom prst="rect">
            <a:avLst/>
          </a:prstGeom>
        </p:spPr>
        <p:txBody>
          <a:bodyPr wrap="square">
            <a:spAutoFit/>
          </a:bodyPr>
          <a:lstStyle/>
          <a:p>
            <a:r>
              <a:rPr lang="en-GB" sz="1600" b="1" dirty="0"/>
              <a:t>Tiberius Restoration AE As, RIC 432 (RIC [1962] 211) (Titus); BMC 284</a:t>
            </a:r>
            <a:r>
              <a:rPr lang="en-GB" sz="1600" dirty="0"/>
              <a:t>.</a:t>
            </a:r>
            <a:r>
              <a:rPr lang="en-GB" sz="1600" b="1" dirty="0"/>
              <a:t> </a:t>
            </a:r>
          </a:p>
        </p:txBody>
      </p:sp>
      <p:sp>
        <p:nvSpPr>
          <p:cNvPr id="7" name="Content Placeholder 4"/>
          <p:cNvSpPr txBox="1">
            <a:spLocks/>
          </p:cNvSpPr>
          <p:nvPr/>
        </p:nvSpPr>
        <p:spPr>
          <a:xfrm>
            <a:off x="179512" y="3499254"/>
            <a:ext cx="4937760" cy="311991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800" dirty="0" smtClean="0"/>
              <a:t>“On the tour through Greece, among the companions of Nero, he bitterly offended the emperor by either going out often while Nero was singing, or falling asleep, if he remained. Being in consequence banished, not only from intimacy with the emperor but even with his public receptions, he withdrew to a little out‑of-the‑way town, until a province and an army were offered him while he was in hiding and in fear of his life.” – </a:t>
            </a:r>
            <a:r>
              <a:rPr lang="en-GB" sz="1800" b="1" dirty="0" smtClean="0"/>
              <a:t>Suetonius </a:t>
            </a:r>
            <a:r>
              <a:rPr lang="en-GB" sz="1800" b="1" i="1" dirty="0" err="1" smtClean="0"/>
              <a:t>Divus</a:t>
            </a:r>
            <a:r>
              <a:rPr lang="en-GB" sz="1800" b="1" i="1" dirty="0" smtClean="0"/>
              <a:t> </a:t>
            </a:r>
            <a:r>
              <a:rPr lang="en-GB" sz="1800" b="1" i="1" dirty="0" err="1" smtClean="0"/>
              <a:t>Vespasianus</a:t>
            </a:r>
            <a:r>
              <a:rPr lang="en-GB" sz="1800" b="1" dirty="0" smtClean="0"/>
              <a:t> 4.4</a:t>
            </a:r>
            <a:r>
              <a:rPr lang="en-GB" sz="1800" dirty="0" smtClean="0"/>
              <a:t>.</a:t>
            </a:r>
            <a:endParaRPr lang="en-GB" sz="1800" dirty="0"/>
          </a:p>
        </p:txBody>
      </p:sp>
    </p:spTree>
    <p:extLst>
      <p:ext uri="{BB962C8B-B14F-4D97-AF65-F5344CB8AC3E}">
        <p14:creationId xmlns:p14="http://schemas.microsoft.com/office/powerpoint/2010/main" val="415440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Tradition</a:t>
            </a:r>
            <a:endParaRPr lang="en-GB" dirty="0"/>
          </a:p>
        </p:txBody>
      </p:sp>
      <p:sp>
        <p:nvSpPr>
          <p:cNvPr id="3" name="Content Placeholder 2"/>
          <p:cNvSpPr>
            <a:spLocks noGrp="1"/>
          </p:cNvSpPr>
          <p:nvPr>
            <p:ph sz="quarter" idx="1"/>
          </p:nvPr>
        </p:nvSpPr>
        <p:spPr>
          <a:xfrm>
            <a:off x="180304" y="4749875"/>
            <a:ext cx="8834907" cy="2108125"/>
          </a:xfrm>
        </p:spPr>
        <p:txBody>
          <a:bodyPr>
            <a:normAutofit fontScale="70000" lnSpcReduction="20000"/>
          </a:bodyPr>
          <a:lstStyle/>
          <a:p>
            <a:r>
              <a:rPr lang="en-GB" dirty="0"/>
              <a:t>Historical sources mentioned by Tacitus - </a:t>
            </a:r>
            <a:r>
              <a:rPr lang="en-GB" dirty="0" err="1"/>
              <a:t>Cluvius</a:t>
            </a:r>
            <a:r>
              <a:rPr lang="en-GB" dirty="0"/>
              <a:t> Rufus, Pliny the Elder, and </a:t>
            </a:r>
            <a:r>
              <a:rPr lang="en-GB" dirty="0" err="1"/>
              <a:t>Fabius</a:t>
            </a:r>
            <a:r>
              <a:rPr lang="en-GB" dirty="0"/>
              <a:t> </a:t>
            </a:r>
            <a:r>
              <a:rPr lang="en-GB" dirty="0" err="1"/>
              <a:t>Rusticus</a:t>
            </a:r>
            <a:r>
              <a:rPr lang="en-GB" dirty="0"/>
              <a:t>; also the memoirs of </a:t>
            </a:r>
            <a:r>
              <a:rPr lang="en-GB" dirty="0" err="1" smtClean="0"/>
              <a:t>Corbulo</a:t>
            </a:r>
            <a:r>
              <a:rPr lang="en-GB" dirty="0" smtClean="0"/>
              <a:t>, the </a:t>
            </a:r>
            <a:r>
              <a:rPr lang="en-GB" i="1" dirty="0" err="1" smtClean="0"/>
              <a:t>acta</a:t>
            </a:r>
            <a:r>
              <a:rPr lang="en-GB" i="1" dirty="0" smtClean="0"/>
              <a:t> </a:t>
            </a:r>
            <a:r>
              <a:rPr lang="en-GB" i="1" dirty="0" err="1" smtClean="0"/>
              <a:t>senatus</a:t>
            </a:r>
            <a:r>
              <a:rPr lang="en-GB" dirty="0" smtClean="0"/>
              <a:t>, </a:t>
            </a:r>
            <a:r>
              <a:rPr lang="en-GB" dirty="0"/>
              <a:t>and the testimony of those that survived the </a:t>
            </a:r>
            <a:r>
              <a:rPr lang="en-GB" dirty="0" err="1"/>
              <a:t>Pisonian</a:t>
            </a:r>
            <a:r>
              <a:rPr lang="en-GB" dirty="0"/>
              <a:t> conspiracy. </a:t>
            </a:r>
            <a:endParaRPr lang="en-GB" dirty="0" smtClean="0"/>
          </a:p>
          <a:p>
            <a:endParaRPr lang="en-GB" sz="600" dirty="0"/>
          </a:p>
          <a:p>
            <a:r>
              <a:rPr lang="en-GB" dirty="0" smtClean="0"/>
              <a:t>Tacitus</a:t>
            </a:r>
            <a:r>
              <a:rPr lang="en-GB" dirty="0"/>
              <a:t>, Suetonius and </a:t>
            </a:r>
            <a:r>
              <a:rPr lang="en-GB" dirty="0" err="1"/>
              <a:t>Dio</a:t>
            </a:r>
            <a:r>
              <a:rPr lang="en-GB" dirty="0"/>
              <a:t> </a:t>
            </a:r>
            <a:r>
              <a:rPr lang="en-GB" dirty="0" smtClean="0"/>
              <a:t>most likely using these earlier sources, rather than being mutually dependent upon each other. </a:t>
            </a:r>
          </a:p>
          <a:p>
            <a:endParaRPr lang="en-GB" sz="600" dirty="0"/>
          </a:p>
          <a:p>
            <a:r>
              <a:rPr lang="en-GB" dirty="0" smtClean="0"/>
              <a:t>“The </a:t>
            </a:r>
            <a:r>
              <a:rPr lang="en-GB" dirty="0"/>
              <a:t>1st book is the Preface of the Work, dedicated to Titus Vespasian Caesar.” – </a:t>
            </a:r>
            <a:r>
              <a:rPr lang="en-GB" b="1" dirty="0"/>
              <a:t>Pliny </a:t>
            </a:r>
            <a:r>
              <a:rPr lang="en-GB" b="1" i="1" dirty="0"/>
              <a:t>NH</a:t>
            </a:r>
            <a:r>
              <a:rPr lang="en-GB" b="1" dirty="0"/>
              <a:t> preface</a:t>
            </a:r>
            <a:r>
              <a:rPr lang="en-GB" dirty="0"/>
              <a:t>. </a:t>
            </a:r>
          </a:p>
          <a:p>
            <a:endParaRPr lang="en-GB" dirty="0"/>
          </a:p>
          <a:p>
            <a:endParaRPr lang="en-GB" dirty="0"/>
          </a:p>
          <a:p>
            <a:endParaRPr lang="en-GB" dirty="0"/>
          </a:p>
        </p:txBody>
      </p:sp>
      <p:sp>
        <p:nvSpPr>
          <p:cNvPr id="5" name="Flowchart: Process 4"/>
          <p:cNvSpPr/>
          <p:nvPr/>
        </p:nvSpPr>
        <p:spPr>
          <a:xfrm>
            <a:off x="746975" y="1609859"/>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Process 8"/>
          <p:cNvSpPr/>
          <p:nvPr/>
        </p:nvSpPr>
        <p:spPr>
          <a:xfrm>
            <a:off x="3500907" y="1609857"/>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Process 9"/>
          <p:cNvSpPr/>
          <p:nvPr/>
        </p:nvSpPr>
        <p:spPr>
          <a:xfrm>
            <a:off x="6450170" y="1609858"/>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lowchart: Process 10"/>
          <p:cNvSpPr/>
          <p:nvPr/>
        </p:nvSpPr>
        <p:spPr>
          <a:xfrm>
            <a:off x="2225899" y="2689361"/>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Process 11"/>
          <p:cNvSpPr/>
          <p:nvPr/>
        </p:nvSpPr>
        <p:spPr>
          <a:xfrm>
            <a:off x="4775917" y="2671834"/>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Process 12"/>
          <p:cNvSpPr/>
          <p:nvPr/>
        </p:nvSpPr>
        <p:spPr>
          <a:xfrm>
            <a:off x="3500907" y="3801588"/>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59863" y="1609857"/>
            <a:ext cx="1726089" cy="923330"/>
          </a:xfrm>
          <a:prstGeom prst="rect">
            <a:avLst/>
          </a:prstGeom>
        </p:spPr>
        <p:txBody>
          <a:bodyPr wrap="square">
            <a:spAutoFit/>
          </a:bodyPr>
          <a:lstStyle/>
          <a:p>
            <a:r>
              <a:rPr lang="en-GB" dirty="0" err="1"/>
              <a:t>Cluvius</a:t>
            </a:r>
            <a:r>
              <a:rPr lang="en-GB" dirty="0"/>
              <a:t> </a:t>
            </a:r>
            <a:r>
              <a:rPr lang="en-GB" dirty="0" smtClean="0"/>
              <a:t>Rufus, connection to Nero’s circle</a:t>
            </a:r>
            <a:endParaRPr lang="en-GB" dirty="0"/>
          </a:p>
        </p:txBody>
      </p:sp>
      <p:sp>
        <p:nvSpPr>
          <p:cNvPr id="15" name="Rectangle 14"/>
          <p:cNvSpPr/>
          <p:nvPr/>
        </p:nvSpPr>
        <p:spPr>
          <a:xfrm>
            <a:off x="6460902" y="1663836"/>
            <a:ext cx="1768698" cy="1200329"/>
          </a:xfrm>
          <a:prstGeom prst="rect">
            <a:avLst/>
          </a:prstGeom>
        </p:spPr>
        <p:txBody>
          <a:bodyPr wrap="square">
            <a:spAutoFit/>
          </a:bodyPr>
          <a:lstStyle/>
          <a:p>
            <a:r>
              <a:rPr lang="en-GB" dirty="0"/>
              <a:t>Pliny the </a:t>
            </a:r>
            <a:r>
              <a:rPr lang="en-GB" dirty="0" smtClean="0"/>
              <a:t>Elder, part of </a:t>
            </a:r>
            <a:r>
              <a:rPr lang="en-GB" dirty="0" err="1" smtClean="0"/>
              <a:t>Flavian</a:t>
            </a:r>
            <a:r>
              <a:rPr lang="en-GB" dirty="0" smtClean="0"/>
              <a:t> court</a:t>
            </a:r>
          </a:p>
          <a:p>
            <a:endParaRPr lang="en-GB" dirty="0"/>
          </a:p>
        </p:txBody>
      </p:sp>
      <p:sp>
        <p:nvSpPr>
          <p:cNvPr id="16" name="Rectangle 15"/>
          <p:cNvSpPr/>
          <p:nvPr/>
        </p:nvSpPr>
        <p:spPr>
          <a:xfrm>
            <a:off x="3436183" y="1636264"/>
            <a:ext cx="1857034" cy="646331"/>
          </a:xfrm>
          <a:prstGeom prst="rect">
            <a:avLst/>
          </a:prstGeom>
        </p:spPr>
        <p:txBody>
          <a:bodyPr wrap="square">
            <a:spAutoFit/>
          </a:bodyPr>
          <a:lstStyle/>
          <a:p>
            <a:r>
              <a:rPr lang="en-GB" dirty="0" err="1"/>
              <a:t>Fabius</a:t>
            </a:r>
            <a:r>
              <a:rPr lang="en-GB" dirty="0"/>
              <a:t> </a:t>
            </a:r>
            <a:r>
              <a:rPr lang="en-GB" dirty="0" err="1" smtClean="0"/>
              <a:t>Rusticus</a:t>
            </a:r>
            <a:r>
              <a:rPr lang="en-GB" dirty="0" smtClean="0"/>
              <a:t>, friend of Seneca</a:t>
            </a:r>
            <a:endParaRPr lang="en-GB" dirty="0"/>
          </a:p>
        </p:txBody>
      </p:sp>
      <p:sp>
        <p:nvSpPr>
          <p:cNvPr id="17" name="Rectangle 16"/>
          <p:cNvSpPr/>
          <p:nvPr/>
        </p:nvSpPr>
        <p:spPr>
          <a:xfrm>
            <a:off x="2225899" y="2729226"/>
            <a:ext cx="1818067" cy="923330"/>
          </a:xfrm>
          <a:prstGeom prst="rect">
            <a:avLst/>
          </a:prstGeom>
        </p:spPr>
        <p:txBody>
          <a:bodyPr wrap="square">
            <a:spAutoFit/>
          </a:bodyPr>
          <a:lstStyle/>
          <a:p>
            <a:r>
              <a:rPr lang="en-GB" dirty="0" smtClean="0"/>
              <a:t>Tacitus, </a:t>
            </a:r>
            <a:r>
              <a:rPr lang="en-GB" i="1" dirty="0" smtClean="0"/>
              <a:t>Annals</a:t>
            </a:r>
            <a:r>
              <a:rPr lang="en-GB" dirty="0" smtClean="0"/>
              <a:t>  - c. late AD 110s to early 120s ?</a:t>
            </a:r>
            <a:endParaRPr lang="en-GB" dirty="0"/>
          </a:p>
        </p:txBody>
      </p:sp>
      <p:sp>
        <p:nvSpPr>
          <p:cNvPr id="18" name="Rectangle 17"/>
          <p:cNvSpPr/>
          <p:nvPr/>
        </p:nvSpPr>
        <p:spPr>
          <a:xfrm>
            <a:off x="4775917" y="2641250"/>
            <a:ext cx="1792308" cy="923330"/>
          </a:xfrm>
          <a:prstGeom prst="rect">
            <a:avLst/>
          </a:prstGeom>
        </p:spPr>
        <p:txBody>
          <a:bodyPr wrap="square">
            <a:spAutoFit/>
          </a:bodyPr>
          <a:lstStyle/>
          <a:p>
            <a:r>
              <a:rPr lang="en-GB" dirty="0" smtClean="0"/>
              <a:t>Suetonius </a:t>
            </a:r>
            <a:r>
              <a:rPr lang="en-GB" i="1" dirty="0" smtClean="0"/>
              <a:t> </a:t>
            </a:r>
            <a:r>
              <a:rPr lang="en-GB" dirty="0" smtClean="0"/>
              <a:t>c.</a:t>
            </a:r>
            <a:r>
              <a:rPr lang="en-GB" i="1" dirty="0" smtClean="0"/>
              <a:t> </a:t>
            </a:r>
            <a:r>
              <a:rPr lang="en-GB" dirty="0" err="1" smtClean="0"/>
              <a:t>Hadrianic</a:t>
            </a:r>
            <a:r>
              <a:rPr lang="en-GB" dirty="0" smtClean="0"/>
              <a:t> period</a:t>
            </a:r>
            <a:endParaRPr lang="en-GB" dirty="0"/>
          </a:p>
        </p:txBody>
      </p:sp>
      <p:sp>
        <p:nvSpPr>
          <p:cNvPr id="19" name="Rectangle 18"/>
          <p:cNvSpPr/>
          <p:nvPr/>
        </p:nvSpPr>
        <p:spPr>
          <a:xfrm>
            <a:off x="3500907" y="3835476"/>
            <a:ext cx="1792310" cy="923330"/>
          </a:xfrm>
          <a:prstGeom prst="rect">
            <a:avLst/>
          </a:prstGeom>
        </p:spPr>
        <p:txBody>
          <a:bodyPr wrap="square">
            <a:spAutoFit/>
          </a:bodyPr>
          <a:lstStyle/>
          <a:p>
            <a:r>
              <a:rPr lang="en-GB" dirty="0" smtClean="0"/>
              <a:t>Cassius </a:t>
            </a:r>
            <a:r>
              <a:rPr lang="en-GB" dirty="0" err="1" smtClean="0"/>
              <a:t>Dio</a:t>
            </a:r>
            <a:r>
              <a:rPr lang="en-GB" dirty="0" smtClean="0"/>
              <a:t>, writing in </a:t>
            </a:r>
            <a:r>
              <a:rPr lang="en-GB" dirty="0" err="1" smtClean="0"/>
              <a:t>Severan</a:t>
            </a:r>
            <a:r>
              <a:rPr lang="en-GB" dirty="0" smtClean="0"/>
              <a:t> period</a:t>
            </a:r>
            <a:endParaRPr lang="en-GB" dirty="0"/>
          </a:p>
        </p:txBody>
      </p:sp>
      <p:sp>
        <p:nvSpPr>
          <p:cNvPr id="20" name="Right Arrow 19"/>
          <p:cNvSpPr/>
          <p:nvPr/>
        </p:nvSpPr>
        <p:spPr>
          <a:xfrm rot="14117129">
            <a:off x="1850377" y="2583853"/>
            <a:ext cx="438051" cy="290744"/>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rot="17894251">
            <a:off x="3756375" y="2441505"/>
            <a:ext cx="438051" cy="290744"/>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p:nvSpPr>
        <p:spPr>
          <a:xfrm rot="20338293">
            <a:off x="3861349" y="2362264"/>
            <a:ext cx="2651036" cy="205074"/>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Bent-Up Arrow 27"/>
          <p:cNvSpPr/>
          <p:nvPr/>
        </p:nvSpPr>
        <p:spPr>
          <a:xfrm>
            <a:off x="6471635" y="2586877"/>
            <a:ext cx="547351" cy="559686"/>
          </a:xfrm>
          <a:prstGeom prst="bentUp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Bent-Up Arrow 28"/>
          <p:cNvSpPr/>
          <p:nvPr/>
        </p:nvSpPr>
        <p:spPr>
          <a:xfrm>
            <a:off x="5305895" y="2641250"/>
            <a:ext cx="2704763" cy="1804343"/>
          </a:xfrm>
          <a:prstGeom prst="bentUpArrow">
            <a:avLst>
              <a:gd name="adj1" fmla="val 11433"/>
              <a:gd name="adj2" fmla="val 12906"/>
              <a:gd name="adj3" fmla="val 24866"/>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p:cNvSpPr txBox="1"/>
          <p:nvPr/>
        </p:nvSpPr>
        <p:spPr>
          <a:xfrm>
            <a:off x="6801990" y="3209183"/>
            <a:ext cx="1339403" cy="369332"/>
          </a:xfrm>
          <a:prstGeom prst="rect">
            <a:avLst/>
          </a:prstGeom>
          <a:noFill/>
        </p:spPr>
        <p:txBody>
          <a:bodyPr wrap="square" rtlCol="0">
            <a:spAutoFit/>
          </a:bodyPr>
          <a:lstStyle/>
          <a:p>
            <a:r>
              <a:rPr lang="en-GB" dirty="0" smtClean="0"/>
              <a:t>Likely</a:t>
            </a:r>
            <a:endParaRPr lang="en-GB" dirty="0"/>
          </a:p>
        </p:txBody>
      </p:sp>
      <p:sp>
        <p:nvSpPr>
          <p:cNvPr id="31" name="Bent-Up Arrow 30"/>
          <p:cNvSpPr/>
          <p:nvPr/>
        </p:nvSpPr>
        <p:spPr>
          <a:xfrm flipH="1">
            <a:off x="783466" y="2641250"/>
            <a:ext cx="2490776" cy="1777647"/>
          </a:xfrm>
          <a:prstGeom prst="bentUpArrow">
            <a:avLst>
              <a:gd name="adj1" fmla="val 11433"/>
              <a:gd name="adj2" fmla="val 12906"/>
              <a:gd name="adj3" fmla="val 24866"/>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1085443" y="3835476"/>
            <a:ext cx="1196672" cy="369332"/>
          </a:xfrm>
          <a:prstGeom prst="rect">
            <a:avLst/>
          </a:prstGeom>
          <a:noFill/>
        </p:spPr>
        <p:txBody>
          <a:bodyPr wrap="square" rtlCol="0">
            <a:spAutoFit/>
          </a:bodyPr>
          <a:lstStyle/>
          <a:p>
            <a:r>
              <a:rPr lang="en-GB" dirty="0" smtClean="0"/>
              <a:t>Possible?</a:t>
            </a:r>
            <a:endParaRPr lang="en-GB" dirty="0"/>
          </a:p>
        </p:txBody>
      </p:sp>
    </p:spTree>
    <p:extLst>
      <p:ext uri="{BB962C8B-B14F-4D97-AF65-F5344CB8AC3E}">
        <p14:creationId xmlns:p14="http://schemas.microsoft.com/office/powerpoint/2010/main" val="1928746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Denigration of Nero’s Memory (2)</a:t>
            </a:r>
            <a:endParaRPr lang="en-GB" dirty="0"/>
          </a:p>
        </p:txBody>
      </p:sp>
      <p:sp>
        <p:nvSpPr>
          <p:cNvPr id="3" name="Content Placeholder 2"/>
          <p:cNvSpPr>
            <a:spLocks noGrp="1"/>
          </p:cNvSpPr>
          <p:nvPr>
            <p:ph sz="quarter" idx="1"/>
          </p:nvPr>
        </p:nvSpPr>
        <p:spPr>
          <a:xfrm>
            <a:off x="301752" y="1628800"/>
            <a:ext cx="8503920" cy="4896544"/>
          </a:xfrm>
        </p:spPr>
        <p:txBody>
          <a:bodyPr/>
          <a:lstStyle/>
          <a:p>
            <a:r>
              <a:rPr lang="en-GB" sz="3000" dirty="0" smtClean="0"/>
              <a:t>Hostility expressed in </a:t>
            </a:r>
            <a:r>
              <a:rPr lang="en-GB" sz="3000" dirty="0" err="1" smtClean="0"/>
              <a:t>Flavian</a:t>
            </a:r>
            <a:r>
              <a:rPr lang="en-GB" sz="3000" dirty="0" smtClean="0"/>
              <a:t> period poetic and literary works – notably Statius, Martial and the tragedy know as the </a:t>
            </a:r>
            <a:r>
              <a:rPr lang="en-GB" sz="3000" i="1" dirty="0" smtClean="0"/>
              <a:t>Octavia. </a:t>
            </a:r>
          </a:p>
          <a:p>
            <a:pPr>
              <a:buNone/>
            </a:pPr>
            <a:endParaRPr lang="en-GB" sz="1000" dirty="0" smtClean="0"/>
          </a:p>
          <a:p>
            <a:pPr marL="0">
              <a:buNone/>
            </a:pPr>
            <a:r>
              <a:rPr lang="en-GB" sz="3000" dirty="0" smtClean="0"/>
              <a:t>“…you visit </a:t>
            </a:r>
            <a:r>
              <a:rPr lang="en-GB" sz="3000" dirty="0" err="1" smtClean="0"/>
              <a:t>Tartarus</a:t>
            </a:r>
            <a:r>
              <a:rPr lang="en-GB" sz="3000" dirty="0" smtClean="0"/>
              <a:t> and hear far away the whipping of the guilty and behold Nero pale at the sight of his mother's torch…” – </a:t>
            </a:r>
            <a:r>
              <a:rPr lang="en-GB" sz="3000" b="1" dirty="0" smtClean="0"/>
              <a:t>Statius </a:t>
            </a:r>
            <a:r>
              <a:rPr lang="en-GB" sz="3000" b="1" i="1" dirty="0" err="1" smtClean="0"/>
              <a:t>Silvae</a:t>
            </a:r>
            <a:r>
              <a:rPr lang="en-GB" sz="3000" b="1" i="1" dirty="0" smtClean="0"/>
              <a:t> </a:t>
            </a:r>
            <a:r>
              <a:rPr lang="en-GB" sz="3000" b="1" dirty="0" smtClean="0"/>
              <a:t>2.7. </a:t>
            </a:r>
          </a:p>
          <a:p>
            <a:pPr>
              <a:buNone/>
            </a:pPr>
            <a:endParaRPr lang="en-GB" sz="1000" dirty="0" smtClean="0"/>
          </a:p>
          <a:p>
            <a:pPr marL="0">
              <a:buNone/>
            </a:pPr>
            <a:r>
              <a:rPr lang="en-GB" sz="3000" dirty="0" smtClean="0"/>
              <a:t>“What is worse than Nero, and better than Nero’s Baths?” – </a:t>
            </a:r>
            <a:r>
              <a:rPr lang="en-GB" sz="3000" b="1" dirty="0" smtClean="0"/>
              <a:t>Martial </a:t>
            </a:r>
            <a:r>
              <a:rPr lang="en-GB" sz="3000" b="1" i="1" dirty="0" smtClean="0"/>
              <a:t>Epigrams </a:t>
            </a:r>
            <a:r>
              <a:rPr lang="en-GB" sz="3000" b="1" dirty="0" smtClean="0"/>
              <a:t>7.34. </a:t>
            </a:r>
            <a:endParaRPr lang="en-GB" sz="3000" dirty="0"/>
          </a:p>
        </p:txBody>
      </p:sp>
    </p:spTree>
    <p:extLst>
      <p:ext uri="{BB962C8B-B14F-4D97-AF65-F5344CB8AC3E}">
        <p14:creationId xmlns:p14="http://schemas.microsoft.com/office/powerpoint/2010/main" val="4043438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Stoic Hostility</a:t>
            </a:r>
            <a:endParaRPr lang="en-GB" dirty="0"/>
          </a:p>
        </p:txBody>
      </p:sp>
      <p:sp>
        <p:nvSpPr>
          <p:cNvPr id="3" name="Content Placeholder 2"/>
          <p:cNvSpPr>
            <a:spLocks noGrp="1"/>
          </p:cNvSpPr>
          <p:nvPr>
            <p:ph sz="quarter" idx="1"/>
          </p:nvPr>
        </p:nvSpPr>
        <p:spPr>
          <a:xfrm>
            <a:off x="179512" y="1700808"/>
            <a:ext cx="8784976" cy="4572000"/>
          </a:xfrm>
        </p:spPr>
        <p:txBody>
          <a:bodyPr>
            <a:noAutofit/>
          </a:bodyPr>
          <a:lstStyle/>
          <a:p>
            <a:pPr marL="0">
              <a:buNone/>
            </a:pPr>
            <a:r>
              <a:rPr lang="en-GB" sz="3200" dirty="0" smtClean="0"/>
              <a:t>“Body, soul, intelligence: to the body belong sensations, to the soul appetites, to the intelligence principles. To receive the impressions of forms by means of appearances belongs even to animals; to be pulled by the strings of desire belongs both to wild beasts and to men who have made themselves into women, and to a </a:t>
            </a:r>
            <a:r>
              <a:rPr lang="en-GB" sz="3200" dirty="0" err="1" smtClean="0"/>
              <a:t>Phalaris</a:t>
            </a:r>
            <a:r>
              <a:rPr lang="en-GB" sz="3200" dirty="0" smtClean="0"/>
              <a:t> and a Nero…” - </a:t>
            </a:r>
            <a:r>
              <a:rPr lang="en-GB" sz="3200" b="1" dirty="0" smtClean="0"/>
              <a:t>Marcus Aurelius </a:t>
            </a:r>
            <a:r>
              <a:rPr lang="en-GB" sz="3200" b="1" i="1" dirty="0" smtClean="0"/>
              <a:t>The Meditations </a:t>
            </a:r>
            <a:r>
              <a:rPr lang="en-GB" sz="3200" b="1" dirty="0" smtClean="0"/>
              <a:t>book 3. </a:t>
            </a:r>
            <a:endParaRPr lang="en-GB" sz="3200" dirty="0"/>
          </a:p>
        </p:txBody>
      </p:sp>
    </p:spTree>
    <p:extLst>
      <p:ext uri="{BB962C8B-B14F-4D97-AF65-F5344CB8AC3E}">
        <p14:creationId xmlns:p14="http://schemas.microsoft.com/office/powerpoint/2010/main" val="37809030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Judaeo-Christian Hostility</a:t>
            </a:r>
            <a:endParaRPr lang="en-GB" dirty="0"/>
          </a:p>
        </p:txBody>
      </p:sp>
      <p:sp>
        <p:nvSpPr>
          <p:cNvPr id="3" name="Content Placeholder 2"/>
          <p:cNvSpPr>
            <a:spLocks noGrp="1"/>
          </p:cNvSpPr>
          <p:nvPr>
            <p:ph sz="quarter" idx="1"/>
          </p:nvPr>
        </p:nvSpPr>
        <p:spPr>
          <a:xfrm>
            <a:off x="301752" y="1527048"/>
            <a:ext cx="8503920" cy="4998296"/>
          </a:xfrm>
        </p:spPr>
        <p:txBody>
          <a:bodyPr>
            <a:normAutofit fontScale="92500" lnSpcReduction="10000"/>
          </a:bodyPr>
          <a:lstStyle/>
          <a:p>
            <a:r>
              <a:rPr lang="en-GB" dirty="0" smtClean="0"/>
              <a:t>Nero appears in the Jewish </a:t>
            </a:r>
            <a:r>
              <a:rPr lang="en-GB" i="1" dirty="0" smtClean="0"/>
              <a:t>Sibylline Oracles</a:t>
            </a:r>
            <a:r>
              <a:rPr lang="en-GB" dirty="0" smtClean="0"/>
              <a:t>, c. AD 80, as a figure who is concealed in the land of the </a:t>
            </a:r>
            <a:r>
              <a:rPr lang="en-GB" dirty="0" err="1" smtClean="0"/>
              <a:t>Parthians</a:t>
            </a:r>
            <a:r>
              <a:rPr lang="en-GB" dirty="0" smtClean="0"/>
              <a:t> but will return to stir up a universal war. </a:t>
            </a:r>
          </a:p>
          <a:p>
            <a:endParaRPr lang="en-GB" sz="1200" dirty="0" smtClean="0"/>
          </a:p>
          <a:p>
            <a:r>
              <a:rPr lang="en-GB" dirty="0" smtClean="0"/>
              <a:t>Later Christian writes condemn Nero as the first persecutor of the Christian Church, the emperor who had St Peter and St Paul put to death, and sometimes appears as an “Anti-Christ” or an associate. </a:t>
            </a:r>
          </a:p>
          <a:p>
            <a:pPr>
              <a:buNone/>
            </a:pPr>
            <a:endParaRPr lang="en-GB" sz="1100" dirty="0" smtClean="0"/>
          </a:p>
          <a:p>
            <a:pPr marL="0">
              <a:buNone/>
            </a:pPr>
            <a:r>
              <a:rPr lang="en-GB" dirty="0" smtClean="0"/>
              <a:t>“Thus publicly proclaiming himself as the first among God's principal enemies, he was led on to slaughter the apostles. It is, therefore, recorded that Paul was beheaded in Rome itself, and that Peter likewise was crucified under Nero.” - </a:t>
            </a:r>
            <a:r>
              <a:rPr lang="en-GB" b="1" dirty="0" smtClean="0"/>
              <a:t>Eusebius </a:t>
            </a:r>
            <a:r>
              <a:rPr lang="en-GB" b="1" i="1" dirty="0" smtClean="0"/>
              <a:t>Ecclesiastical History 2.25.5. </a:t>
            </a:r>
            <a:endParaRPr lang="en-GB" dirty="0"/>
          </a:p>
        </p:txBody>
      </p:sp>
    </p:spTree>
    <p:extLst>
      <p:ext uri="{BB962C8B-B14F-4D97-AF65-F5344CB8AC3E}">
        <p14:creationId xmlns:p14="http://schemas.microsoft.com/office/powerpoint/2010/main" val="927110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a:t>
            </a:r>
            <a:endParaRPr lang="en-GB" dirty="0"/>
          </a:p>
        </p:txBody>
      </p:sp>
      <p:sp>
        <p:nvSpPr>
          <p:cNvPr id="3" name="Content Placeholder 2"/>
          <p:cNvSpPr>
            <a:spLocks noGrp="1"/>
          </p:cNvSpPr>
          <p:nvPr>
            <p:ph sz="quarter" idx="1"/>
          </p:nvPr>
        </p:nvSpPr>
        <p:spPr>
          <a:xfrm>
            <a:off x="301752" y="1674254"/>
            <a:ext cx="8503920" cy="4829576"/>
          </a:xfrm>
        </p:spPr>
        <p:txBody>
          <a:bodyPr>
            <a:normAutofit/>
          </a:bodyPr>
          <a:lstStyle/>
          <a:p>
            <a:pPr lvl="0">
              <a:buClr>
                <a:srgbClr val="D16349"/>
              </a:buClr>
            </a:pPr>
            <a:r>
              <a:rPr lang="en-GB" sz="2800" dirty="0">
                <a:solidFill>
                  <a:prstClr val="black"/>
                </a:solidFill>
              </a:rPr>
              <a:t>Barrett, A. A. </a:t>
            </a:r>
            <a:r>
              <a:rPr lang="en-GB" sz="2800" dirty="0" smtClean="0">
                <a:solidFill>
                  <a:prstClr val="black"/>
                </a:solidFill>
              </a:rPr>
              <a:t>1989: </a:t>
            </a:r>
            <a:r>
              <a:rPr lang="en-GB" sz="2800" i="1" dirty="0">
                <a:solidFill>
                  <a:prstClr val="black"/>
                </a:solidFill>
              </a:rPr>
              <a:t>Caligula: The Corruption of </a:t>
            </a:r>
            <a:r>
              <a:rPr lang="en-GB" sz="2800" i="1" dirty="0" smtClean="0">
                <a:solidFill>
                  <a:prstClr val="black"/>
                </a:solidFill>
              </a:rPr>
              <a:t>Power</a:t>
            </a:r>
            <a:r>
              <a:rPr lang="en-GB" sz="2800" dirty="0" smtClean="0">
                <a:solidFill>
                  <a:prstClr val="black"/>
                </a:solidFill>
              </a:rPr>
              <a:t>. London</a:t>
            </a:r>
            <a:r>
              <a:rPr lang="en-GB" sz="2800" dirty="0">
                <a:solidFill>
                  <a:prstClr val="black"/>
                </a:solidFill>
              </a:rPr>
              <a:t>: B. T. </a:t>
            </a:r>
            <a:r>
              <a:rPr lang="en-GB" sz="2800" dirty="0" err="1">
                <a:solidFill>
                  <a:prstClr val="black"/>
                </a:solidFill>
              </a:rPr>
              <a:t>Batsford</a:t>
            </a:r>
            <a:r>
              <a:rPr lang="en-GB" sz="2800" dirty="0">
                <a:solidFill>
                  <a:prstClr val="black"/>
                </a:solidFill>
              </a:rPr>
              <a:t> Ltd</a:t>
            </a:r>
            <a:r>
              <a:rPr lang="en-GB" sz="2800" dirty="0" smtClean="0">
                <a:solidFill>
                  <a:prstClr val="black"/>
                </a:solidFill>
              </a:rPr>
              <a:t>.</a:t>
            </a:r>
          </a:p>
          <a:p>
            <a:pPr lvl="0">
              <a:buClr>
                <a:srgbClr val="D16349"/>
              </a:buClr>
            </a:pPr>
            <a:endParaRPr lang="en-GB" sz="1000" dirty="0">
              <a:solidFill>
                <a:prstClr val="black"/>
              </a:solidFill>
            </a:endParaRPr>
          </a:p>
          <a:p>
            <a:pPr lvl="0">
              <a:buClr>
                <a:srgbClr val="D16349"/>
              </a:buClr>
            </a:pPr>
            <a:r>
              <a:rPr lang="en-GB" sz="2800" dirty="0" err="1" smtClean="0">
                <a:solidFill>
                  <a:prstClr val="black"/>
                </a:solidFill>
              </a:rPr>
              <a:t>Galinsky</a:t>
            </a:r>
            <a:r>
              <a:rPr lang="en-GB" sz="2800" dirty="0">
                <a:solidFill>
                  <a:prstClr val="black"/>
                </a:solidFill>
              </a:rPr>
              <a:t>, K. (ed.) 2005: </a:t>
            </a:r>
            <a:r>
              <a:rPr lang="en-GB" sz="2800" i="1" dirty="0">
                <a:solidFill>
                  <a:prstClr val="black"/>
                </a:solidFill>
              </a:rPr>
              <a:t>The Cambridge Companion to the Age of Augustus</a:t>
            </a:r>
            <a:r>
              <a:rPr lang="en-GB" sz="2800" dirty="0">
                <a:solidFill>
                  <a:prstClr val="black"/>
                </a:solidFill>
              </a:rPr>
              <a:t>. Cambridge</a:t>
            </a:r>
            <a:r>
              <a:rPr lang="en-GB" sz="2800" dirty="0" smtClean="0">
                <a:solidFill>
                  <a:prstClr val="black"/>
                </a:solidFill>
              </a:rPr>
              <a:t>.</a:t>
            </a:r>
          </a:p>
          <a:p>
            <a:pPr lvl="0">
              <a:buClr>
                <a:srgbClr val="D16349"/>
              </a:buClr>
            </a:pPr>
            <a:endParaRPr lang="en-GB" sz="1000" dirty="0">
              <a:solidFill>
                <a:prstClr val="black"/>
              </a:solidFill>
            </a:endParaRPr>
          </a:p>
          <a:p>
            <a:pPr lvl="0">
              <a:buClr>
                <a:srgbClr val="D16349"/>
              </a:buClr>
            </a:pPr>
            <a:r>
              <a:rPr lang="en-GB" sz="2800" dirty="0" err="1">
                <a:solidFill>
                  <a:prstClr val="black"/>
                </a:solidFill>
              </a:rPr>
              <a:t>McAlindon</a:t>
            </a:r>
            <a:r>
              <a:rPr lang="en-GB" sz="2800" dirty="0">
                <a:solidFill>
                  <a:prstClr val="black"/>
                </a:solidFill>
              </a:rPr>
              <a:t>, D. </a:t>
            </a:r>
            <a:r>
              <a:rPr lang="en-GB" sz="2800" dirty="0" smtClean="0">
                <a:solidFill>
                  <a:prstClr val="black"/>
                </a:solidFill>
              </a:rPr>
              <a:t>1957: </a:t>
            </a:r>
            <a:r>
              <a:rPr lang="en-GB" sz="2800" dirty="0">
                <a:solidFill>
                  <a:prstClr val="black"/>
                </a:solidFill>
              </a:rPr>
              <a:t>‘Claudius and the Senators’, </a:t>
            </a:r>
            <a:r>
              <a:rPr lang="en-GB" sz="2800" i="1" dirty="0">
                <a:solidFill>
                  <a:prstClr val="black"/>
                </a:solidFill>
              </a:rPr>
              <a:t>The American Journal of Philology </a:t>
            </a:r>
            <a:r>
              <a:rPr lang="en-GB" sz="2800" dirty="0">
                <a:solidFill>
                  <a:prstClr val="black"/>
                </a:solidFill>
              </a:rPr>
              <a:t>78 (3): </a:t>
            </a:r>
            <a:r>
              <a:rPr lang="en-GB" sz="2800" dirty="0" smtClean="0">
                <a:solidFill>
                  <a:prstClr val="black"/>
                </a:solidFill>
              </a:rPr>
              <a:t>279-286.</a:t>
            </a:r>
          </a:p>
          <a:p>
            <a:pPr lvl="0">
              <a:buClr>
                <a:srgbClr val="D16349"/>
              </a:buClr>
            </a:pPr>
            <a:endParaRPr lang="en-GB" sz="1000" dirty="0">
              <a:solidFill>
                <a:prstClr val="black"/>
              </a:solidFill>
            </a:endParaRPr>
          </a:p>
          <a:p>
            <a:pPr lvl="0">
              <a:buClr>
                <a:srgbClr val="D16349"/>
              </a:buClr>
            </a:pPr>
            <a:r>
              <a:rPr lang="en-GB" sz="2800" dirty="0" err="1">
                <a:solidFill>
                  <a:prstClr val="black"/>
                </a:solidFill>
              </a:rPr>
              <a:t>Seagar</a:t>
            </a:r>
            <a:r>
              <a:rPr lang="en-GB" sz="2800" dirty="0">
                <a:solidFill>
                  <a:prstClr val="black"/>
                </a:solidFill>
              </a:rPr>
              <a:t>, R. 2005: Tiberius. Oxford</a:t>
            </a:r>
          </a:p>
          <a:p>
            <a:endParaRPr lang="en-GB" dirty="0"/>
          </a:p>
        </p:txBody>
      </p:sp>
    </p:spTree>
    <p:extLst>
      <p:ext uri="{BB962C8B-B14F-4D97-AF65-F5344CB8AC3E}">
        <p14:creationId xmlns:p14="http://schemas.microsoft.com/office/powerpoint/2010/main" val="169672878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136</TotalTime>
  <Words>2082</Words>
  <Application>Microsoft Office PowerPoint</Application>
  <PresentationFormat>On-screen Show (4:3)</PresentationFormat>
  <Paragraphs>139</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Georgia</vt:lpstr>
      <vt:lpstr>PMingLiU</vt:lpstr>
      <vt:lpstr>Wingdings</vt:lpstr>
      <vt:lpstr>Wingdings 2</vt:lpstr>
      <vt:lpstr>Civic</vt:lpstr>
      <vt:lpstr> Murder, Mayhem and Megalomania: The Life and Times of the Emperor Nero </vt:lpstr>
      <vt:lpstr>What is the Principate?</vt:lpstr>
      <vt:lpstr>PowerPoint Presentation</vt:lpstr>
      <vt:lpstr>Imperator </vt:lpstr>
      <vt:lpstr>“Dynasty” - Succession</vt:lpstr>
      <vt:lpstr>Why Julio-Claudians? Who are the Julii? Who are the Claudii</vt:lpstr>
      <vt:lpstr>PowerPoint Presentation</vt:lpstr>
      <vt:lpstr>Augustan Precedents</vt:lpstr>
      <vt:lpstr>Claudian Period Hostility Towards Caligula</vt:lpstr>
      <vt:lpstr>Senatorial Independence</vt:lpstr>
      <vt:lpstr>Negotiating the Divine</vt:lpstr>
      <vt:lpstr>Law of maiestas as a Political Weapon</vt:lpstr>
      <vt:lpstr>The Praetorians</vt:lpstr>
      <vt:lpstr>PowerPoint Presentation</vt:lpstr>
      <vt:lpstr>Vespasian’s Career under the Julio-Claudians</vt:lpstr>
      <vt:lpstr>Denigration of Nero’s Memory (1)</vt:lpstr>
      <vt:lpstr>Historical Tradition</vt:lpstr>
      <vt:lpstr>Denigration of Nero’s Memory (2)</vt:lpstr>
      <vt:lpstr>Stoic Hostility</vt:lpstr>
      <vt:lpstr>Judaeo-Christian Hostility</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Literature and Culture in the Reign of Nero </dc:title>
  <dc:creator>Matthew Cobb</dc:creator>
  <cp:lastModifiedBy>Matthew Cobb</cp:lastModifiedBy>
  <cp:revision>44</cp:revision>
  <dcterms:created xsi:type="dcterms:W3CDTF">2016-09-27T13:47:43Z</dcterms:created>
  <dcterms:modified xsi:type="dcterms:W3CDTF">2019-09-16T13:50:28Z</dcterms:modified>
</cp:coreProperties>
</file>