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7" r:id="rId2"/>
    <p:sldId id="258" r:id="rId3"/>
    <p:sldId id="259" r:id="rId4"/>
  </p:sldIdLst>
  <p:sldSz cx="5148263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1">
          <p15:clr>
            <a:srgbClr val="A4A3A4"/>
          </p15:clr>
        </p15:guide>
        <p15:guide id="2" pos="1622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588" autoAdjust="0"/>
    <p:restoredTop sz="95033" autoAdjust="0"/>
  </p:normalViewPr>
  <p:slideViewPr>
    <p:cSldViewPr>
      <p:cViewPr>
        <p:scale>
          <a:sx n="200" d="100"/>
          <a:sy n="200" d="100"/>
        </p:scale>
        <p:origin x="816" y="-7954"/>
      </p:cViewPr>
      <p:guideLst>
        <p:guide orient="horz" pos="2881"/>
        <p:guide pos="1622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696B8D-9E14-4E12-BAC4-DF3C3A78837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463800" y="685800"/>
            <a:ext cx="19304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67441B-FE92-40C6-9D64-6C4EE8D00A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1462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463800" y="685800"/>
            <a:ext cx="19304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67441B-FE92-40C6-9D64-6C4EE8D00A8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4743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463800" y="685800"/>
            <a:ext cx="19304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67441B-FE92-40C6-9D64-6C4EE8D00A8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4743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6120" y="2840568"/>
            <a:ext cx="4376024" cy="196003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2240" y="5181601"/>
            <a:ext cx="3603784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6677" y="5875867"/>
            <a:ext cx="4376024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6677" y="3875620"/>
            <a:ext cx="4376024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7413" y="2133601"/>
            <a:ext cx="2273816" cy="603461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17034" y="2133601"/>
            <a:ext cx="2273816" cy="603461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414" y="2046818"/>
            <a:ext cx="2274710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7414" y="2899834"/>
            <a:ext cx="2274710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615247" y="2046818"/>
            <a:ext cx="2275604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615247" y="2899834"/>
            <a:ext cx="2275604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415" y="364067"/>
            <a:ext cx="1693743" cy="154940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12828" y="364068"/>
            <a:ext cx="287802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7415" y="1913470"/>
            <a:ext cx="1693743" cy="625475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095" y="6400803"/>
            <a:ext cx="3088958" cy="7556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9095" y="817034"/>
            <a:ext cx="3088958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095" y="7156453"/>
            <a:ext cx="3088958" cy="10731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732491" y="366185"/>
            <a:ext cx="1158359" cy="780203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413" y="366185"/>
            <a:ext cx="3389273" cy="78020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7413" y="366184"/>
            <a:ext cx="4633437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413" y="2133601"/>
            <a:ext cx="4633437" cy="60346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7413" y="8475136"/>
            <a:ext cx="1201261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758990" y="8475136"/>
            <a:ext cx="1630283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89589" y="8475136"/>
            <a:ext cx="1201261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image" Target="../media/image1.jpeg"/><Relationship Id="rId7" Type="http://schemas.openxmlformats.org/officeDocument/2006/relationships/image" Target="../media/image5.jpg"/><Relationship Id="rId12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11" Type="http://schemas.openxmlformats.org/officeDocument/2006/relationships/image" Target="../media/image9.jpg"/><Relationship Id="rId5" Type="http://schemas.openxmlformats.org/officeDocument/2006/relationships/image" Target="../media/image3.jpg"/><Relationship Id="rId10" Type="http://schemas.openxmlformats.org/officeDocument/2006/relationships/image" Target="../media/image8.jpg"/><Relationship Id="rId4" Type="http://schemas.openxmlformats.org/officeDocument/2006/relationships/image" Target="../media/image2.jpeg"/><Relationship Id="rId9" Type="http://schemas.openxmlformats.org/officeDocument/2006/relationships/image" Target="../media/image7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g"/><Relationship Id="rId13" Type="http://schemas.openxmlformats.org/officeDocument/2006/relationships/image" Target="../media/image16.jpeg"/><Relationship Id="rId3" Type="http://schemas.openxmlformats.org/officeDocument/2006/relationships/image" Target="../media/image1.jpeg"/><Relationship Id="rId7" Type="http://schemas.openxmlformats.org/officeDocument/2006/relationships/image" Target="../media/image2.jpeg"/><Relationship Id="rId12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9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11" Type="http://schemas.openxmlformats.org/officeDocument/2006/relationships/image" Target="../media/image14.jpeg"/><Relationship Id="rId5" Type="http://schemas.openxmlformats.org/officeDocument/2006/relationships/image" Target="../media/image11.jpeg"/><Relationship Id="rId15" Type="http://schemas.openxmlformats.org/officeDocument/2006/relationships/image" Target="../media/image18.jpeg"/><Relationship Id="rId10" Type="http://schemas.openxmlformats.org/officeDocument/2006/relationships/image" Target="../media/image13.jpeg"/><Relationship Id="rId4" Type="http://schemas.openxmlformats.org/officeDocument/2006/relationships/image" Target="../media/image5.jpg"/><Relationship Id="rId9" Type="http://schemas.openxmlformats.org/officeDocument/2006/relationships/image" Target="../media/image4.jpeg"/><Relationship Id="rId14" Type="http://schemas.openxmlformats.org/officeDocument/2006/relationships/image" Target="../media/image17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1997869" y="1997870"/>
            <a:ext cx="9144000" cy="5148263"/>
          </a:xfrm>
          <a:prstGeom prst="rect">
            <a:avLst/>
          </a:prstGeom>
        </p:spPr>
      </p:pic>
      <p:pic>
        <p:nvPicPr>
          <p:cNvPr id="18" name="Picture 17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651" y="928370"/>
            <a:ext cx="273574" cy="314099"/>
          </a:xfrm>
          <a:prstGeom prst="ellipse">
            <a:avLst/>
          </a:prstGeom>
        </p:spPr>
      </p:pic>
      <p:grpSp>
        <p:nvGrpSpPr>
          <p:cNvPr id="30" name="Group 29"/>
          <p:cNvGrpSpPr/>
          <p:nvPr/>
        </p:nvGrpSpPr>
        <p:grpSpPr>
          <a:xfrm>
            <a:off x="266382" y="975994"/>
            <a:ext cx="1600200" cy="2775001"/>
            <a:chOff x="266382" y="975994"/>
            <a:chExt cx="1600200" cy="2775001"/>
          </a:xfrm>
        </p:grpSpPr>
        <p:pic>
          <p:nvPicPr>
            <p:cNvPr id="17" name="Picture 16"/>
            <p:cNvPicPr/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5116" y="1219200"/>
              <a:ext cx="1288415" cy="914400"/>
            </a:xfrm>
            <a:prstGeom prst="roundRect">
              <a:avLst/>
            </a:prstGeom>
          </p:spPr>
        </p:pic>
        <p:sp>
          <p:nvSpPr>
            <p:cNvPr id="19" name="TextBox 10"/>
            <p:cNvSpPr txBox="1"/>
            <p:nvPr/>
          </p:nvSpPr>
          <p:spPr>
            <a:xfrm>
              <a:off x="545580" y="975994"/>
              <a:ext cx="1037951" cy="243205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1200" b="1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Cornbread</a:t>
              </a:r>
              <a:endParaRPr lang="en-GB" sz="1100" dirty="0">
                <a:effectLst/>
                <a:latin typeface="Times New Roman"/>
                <a:ea typeface="Times New Roman"/>
              </a:endParaRPr>
            </a:p>
          </p:txBody>
        </p:sp>
        <p:sp>
          <p:nvSpPr>
            <p:cNvPr id="20" name="TextBox 8"/>
            <p:cNvSpPr txBox="1"/>
            <p:nvPr/>
          </p:nvSpPr>
          <p:spPr>
            <a:xfrm>
              <a:off x="266382" y="2104390"/>
              <a:ext cx="1600200" cy="16466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50" b="1" kern="1200" dirty="0">
                  <a:solidFill>
                    <a:srgbClr val="C4BD97"/>
                  </a:solidFill>
                  <a:effectLst/>
                  <a:latin typeface="Calibri"/>
                  <a:ea typeface="Times New Roman"/>
                  <a:cs typeface="Vrinda"/>
                </a:rPr>
                <a:t>Price: 4.24</a:t>
              </a:r>
              <a:endParaRPr lang="en-GB" sz="1000" dirty="0">
                <a:effectLst/>
                <a:latin typeface="Times New Roman"/>
                <a:ea typeface="Times New Roman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50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Calories: 330</a:t>
              </a:r>
              <a:endParaRPr lang="en-GB" sz="1000" dirty="0">
                <a:effectLst/>
                <a:latin typeface="Times New Roman"/>
                <a:ea typeface="Times New Roman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Food hygiene: Storage, Natural</a:t>
              </a:r>
              <a:endParaRPr lang="en-GB" sz="1000" dirty="0">
                <a:effectLst/>
                <a:latin typeface="Times New Roman"/>
                <a:ea typeface="Times New Roman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Time availability: 12pm – 9pm</a:t>
              </a:r>
              <a:endParaRPr lang="en-GB" sz="1000" dirty="0">
                <a:effectLst/>
                <a:latin typeface="Times New Roman"/>
                <a:ea typeface="Times New Roman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Description: A quick bread made with </a:t>
              </a:r>
              <a:r>
                <a:rPr lang="en-US" sz="1000" kern="1200" dirty="0" err="1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cornmean</a:t>
              </a: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, associated with the cuisine of the southern states.</a:t>
              </a:r>
              <a:endParaRPr lang="en-GB" sz="1000" dirty="0">
                <a:effectLst/>
                <a:latin typeface="Times New Roman"/>
                <a:ea typeface="Times New Roman"/>
              </a:endParaRPr>
            </a:p>
          </p:txBody>
        </p:sp>
      </p:grpSp>
      <p:sp>
        <p:nvSpPr>
          <p:cNvPr id="23" name="TextBox 10"/>
          <p:cNvSpPr txBox="1"/>
          <p:nvPr/>
        </p:nvSpPr>
        <p:spPr>
          <a:xfrm>
            <a:off x="2167529" y="963816"/>
            <a:ext cx="1037951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algn="ctr"/>
            <a:r>
              <a:rPr lang="en-US" sz="1000" b="1" dirty="0">
                <a:solidFill>
                  <a:schemeClr val="bg1"/>
                </a:solidFill>
              </a:rPr>
              <a:t>Roasted Turkey</a:t>
            </a:r>
            <a:endParaRPr lang="en-GB" sz="1000" b="1" dirty="0">
              <a:solidFill>
                <a:schemeClr val="bg1"/>
              </a:solidFill>
            </a:endParaRPr>
          </a:p>
        </p:txBody>
      </p:sp>
      <p:sp>
        <p:nvSpPr>
          <p:cNvPr id="24" name="TextBox 8"/>
          <p:cNvSpPr txBox="1"/>
          <p:nvPr/>
        </p:nvSpPr>
        <p:spPr>
          <a:xfrm>
            <a:off x="1812131" y="2162651"/>
            <a:ext cx="1698149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Price: 15.30</a:t>
            </a:r>
          </a:p>
          <a:p>
            <a:pPr algn="ctr"/>
            <a:r>
              <a:rPr lang="en-US" sz="1100" dirty="0">
                <a:solidFill>
                  <a:schemeClr val="bg1"/>
                </a:solidFill>
              </a:rPr>
              <a:t>Calories: 1200</a:t>
            </a:r>
          </a:p>
          <a:p>
            <a:pPr algn="ctr"/>
            <a:r>
              <a:rPr lang="en-US" sz="1050" dirty="0">
                <a:solidFill>
                  <a:schemeClr val="bg1"/>
                </a:solidFill>
              </a:rPr>
              <a:t>Food hygiene: Storage, Preparation</a:t>
            </a:r>
          </a:p>
          <a:p>
            <a:pPr algn="ctr"/>
            <a:r>
              <a:rPr lang="en-US" sz="1050" dirty="0">
                <a:solidFill>
                  <a:schemeClr val="bg1"/>
                </a:solidFill>
              </a:rPr>
              <a:t>Time availability: 12pm – 9pm</a:t>
            </a:r>
          </a:p>
          <a:p>
            <a:pPr algn="ctr"/>
            <a:r>
              <a:rPr lang="en-US" sz="1050" dirty="0" err="1">
                <a:solidFill>
                  <a:schemeClr val="bg1"/>
                </a:solidFill>
              </a:rPr>
              <a:t>Desription</a:t>
            </a:r>
            <a:r>
              <a:rPr lang="en-US" sz="1050" dirty="0">
                <a:solidFill>
                  <a:schemeClr val="bg1"/>
                </a:solidFill>
              </a:rPr>
              <a:t>: A dish from Turkey widely celebrated worldwide because of tinder and baked test</a:t>
            </a:r>
            <a:endParaRPr lang="en-GB" sz="1050" dirty="0">
              <a:solidFill>
                <a:schemeClr val="bg1"/>
              </a:solidFill>
            </a:endParaRPr>
          </a:p>
        </p:txBody>
      </p:sp>
      <p:pic>
        <p:nvPicPr>
          <p:cNvPr id="25" name="Picture 24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2867" y="1171576"/>
            <a:ext cx="1288415" cy="914400"/>
          </a:xfrm>
          <a:prstGeom prst="roundRect">
            <a:avLst/>
          </a:prstGeom>
        </p:spPr>
      </p:pic>
      <p:sp>
        <p:nvSpPr>
          <p:cNvPr id="27" name="TextBox 10"/>
          <p:cNvSpPr txBox="1"/>
          <p:nvPr/>
        </p:nvSpPr>
        <p:spPr>
          <a:xfrm>
            <a:off x="3793331" y="928370"/>
            <a:ext cx="1037951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1200" b="1" kern="1200" dirty="0">
                <a:solidFill>
                  <a:srgbClr val="FFFFFF"/>
                </a:solidFill>
                <a:effectLst/>
                <a:latin typeface="Calibri"/>
                <a:ea typeface="Times New Roman"/>
                <a:cs typeface="Vrinda"/>
              </a:rPr>
              <a:t>Stuffing</a:t>
            </a:r>
            <a:endParaRPr lang="en-GB" sz="1100" dirty="0">
              <a:effectLst/>
              <a:latin typeface="Times New Roman"/>
              <a:ea typeface="Times New Roman"/>
            </a:endParaRPr>
          </a:p>
        </p:txBody>
      </p:sp>
      <p:sp>
        <p:nvSpPr>
          <p:cNvPr id="28" name="TextBox 8"/>
          <p:cNvSpPr txBox="1"/>
          <p:nvPr/>
        </p:nvSpPr>
        <p:spPr>
          <a:xfrm>
            <a:off x="3238182" y="2056766"/>
            <a:ext cx="1698149" cy="1561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Price: 3.58</a:t>
            </a:r>
          </a:p>
          <a:p>
            <a:pPr algn="r"/>
            <a:r>
              <a:rPr lang="en-US" sz="1100" dirty="0">
                <a:solidFill>
                  <a:schemeClr val="bg1"/>
                </a:solidFill>
              </a:rPr>
              <a:t>Calories: 750</a:t>
            </a:r>
          </a:p>
          <a:p>
            <a:pPr algn="r"/>
            <a:r>
              <a:rPr lang="en-US" sz="1050" dirty="0">
                <a:solidFill>
                  <a:schemeClr val="bg1"/>
                </a:solidFill>
              </a:rPr>
              <a:t>Food hygiene: Stuffed Meat</a:t>
            </a:r>
          </a:p>
          <a:p>
            <a:pPr algn="r"/>
            <a:r>
              <a:rPr lang="en-US" sz="1050" dirty="0">
                <a:solidFill>
                  <a:schemeClr val="bg1"/>
                </a:solidFill>
              </a:rPr>
              <a:t>Time availability: 12pm – 9pm</a:t>
            </a:r>
          </a:p>
          <a:p>
            <a:pPr algn="r"/>
            <a:r>
              <a:rPr lang="en-US" sz="1050" dirty="0">
                <a:solidFill>
                  <a:schemeClr val="bg1"/>
                </a:solidFill>
              </a:rPr>
              <a:t>Description: made of bread, butter, onion, </a:t>
            </a:r>
            <a:r>
              <a:rPr lang="en-US" sz="1050" dirty="0" err="1">
                <a:solidFill>
                  <a:schemeClr val="bg1"/>
                </a:solidFill>
              </a:rPr>
              <a:t>chicker</a:t>
            </a:r>
            <a:r>
              <a:rPr lang="en-US" sz="1050" dirty="0">
                <a:solidFill>
                  <a:schemeClr val="bg1"/>
                </a:solidFill>
              </a:rPr>
              <a:t> broth, eggs and spices which is simple to coke</a:t>
            </a:r>
            <a:endParaRPr lang="en-GB" sz="1050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6280" y="1207021"/>
            <a:ext cx="1279278" cy="942976"/>
          </a:xfrm>
          <a:prstGeom prst="round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2868" y="1190799"/>
            <a:ext cx="1288414" cy="895177"/>
          </a:xfrm>
          <a:prstGeom prst="roundRect">
            <a:avLst/>
          </a:prstGeom>
        </p:spPr>
      </p:pic>
      <p:pic>
        <p:nvPicPr>
          <p:cNvPr id="31" name="Picture 30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200" y="3810000"/>
            <a:ext cx="273574" cy="314099"/>
          </a:xfrm>
          <a:prstGeom prst="ellipse">
            <a:avLst/>
          </a:prstGeom>
        </p:spPr>
      </p:pic>
      <p:grpSp>
        <p:nvGrpSpPr>
          <p:cNvPr id="32" name="Group 31"/>
          <p:cNvGrpSpPr/>
          <p:nvPr/>
        </p:nvGrpSpPr>
        <p:grpSpPr>
          <a:xfrm>
            <a:off x="211931" y="3857624"/>
            <a:ext cx="1600200" cy="2836556"/>
            <a:chOff x="266382" y="975994"/>
            <a:chExt cx="1600200" cy="2836556"/>
          </a:xfrm>
        </p:grpSpPr>
        <p:pic>
          <p:nvPicPr>
            <p:cNvPr id="33" name="Picture 32"/>
            <p:cNvPicPr/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5116" y="1219200"/>
              <a:ext cx="1288415" cy="914400"/>
            </a:xfrm>
            <a:prstGeom prst="roundRect">
              <a:avLst/>
            </a:prstGeom>
          </p:spPr>
        </p:pic>
        <p:sp>
          <p:nvSpPr>
            <p:cNvPr id="34" name="TextBox 10"/>
            <p:cNvSpPr txBox="1"/>
            <p:nvPr/>
          </p:nvSpPr>
          <p:spPr>
            <a:xfrm>
              <a:off x="545580" y="975994"/>
              <a:ext cx="1037951" cy="243205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800" b="1" dirty="0">
                  <a:solidFill>
                    <a:schemeClr val="bg1"/>
                  </a:solidFill>
                  <a:latin typeface="Times New Roman"/>
                  <a:ea typeface="Times New Roman"/>
                </a:rPr>
                <a:t>Roasted </a:t>
              </a:r>
              <a:r>
                <a:rPr lang="en-US" sz="800" b="1" dirty="0" err="1">
                  <a:solidFill>
                    <a:schemeClr val="bg1"/>
                  </a:solidFill>
                  <a:latin typeface="Times New Roman"/>
                  <a:ea typeface="Times New Roman"/>
                </a:rPr>
                <a:t>Parnicips</a:t>
              </a:r>
              <a:endParaRPr lang="en-GB" sz="800" b="1" dirty="0">
                <a:solidFill>
                  <a:schemeClr val="bg1"/>
                </a:solidFill>
                <a:effectLst/>
                <a:latin typeface="Times New Roman"/>
                <a:ea typeface="Times New Roman"/>
              </a:endParaRPr>
            </a:p>
          </p:txBody>
        </p:sp>
        <p:sp>
          <p:nvSpPr>
            <p:cNvPr id="35" name="TextBox 8"/>
            <p:cNvSpPr txBox="1"/>
            <p:nvPr/>
          </p:nvSpPr>
          <p:spPr>
            <a:xfrm>
              <a:off x="266382" y="2104390"/>
              <a:ext cx="1600200" cy="17081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50" b="1" dirty="0">
                  <a:solidFill>
                    <a:schemeClr val="bg2">
                      <a:lumMod val="75000"/>
                    </a:schemeClr>
                  </a:solidFill>
                </a:rPr>
                <a:t>Price: 4.20</a:t>
              </a:r>
            </a:p>
            <a:p>
              <a:r>
                <a:rPr lang="en-US" sz="1050" dirty="0">
                  <a:solidFill>
                    <a:schemeClr val="bg1"/>
                  </a:solidFill>
                </a:rPr>
                <a:t>Calories: 120.20</a:t>
              </a:r>
            </a:p>
            <a:p>
              <a:r>
                <a:rPr lang="en-US" sz="1050" dirty="0">
                  <a:solidFill>
                    <a:schemeClr val="bg1"/>
                  </a:solidFill>
                </a:rPr>
                <a:t>Food hygiene: Storage, Preparation</a:t>
              </a:r>
            </a:p>
            <a:p>
              <a:r>
                <a:rPr lang="en-US" sz="1050" dirty="0">
                  <a:solidFill>
                    <a:schemeClr val="bg1"/>
                  </a:solidFill>
                </a:rPr>
                <a:t>Time availability: 12pm – 9pm</a:t>
              </a:r>
              <a:endParaRPr lang="en-GB" sz="1050" dirty="0">
                <a:solidFill>
                  <a:schemeClr val="bg1"/>
                </a:solidFill>
              </a:endParaRPr>
            </a:p>
            <a:p>
              <a:r>
                <a:rPr lang="en-US" sz="1050" dirty="0" err="1">
                  <a:solidFill>
                    <a:schemeClr val="bg1"/>
                  </a:solidFill>
                </a:rPr>
                <a:t>Desription</a:t>
              </a:r>
              <a:r>
                <a:rPr lang="en-US" sz="1050" dirty="0">
                  <a:solidFill>
                    <a:schemeClr val="bg1"/>
                  </a:solidFill>
                </a:rPr>
                <a:t>: Long, tapered root vegetables made with carrot and tastes sweeter</a:t>
              </a:r>
              <a:endParaRPr lang="en-GB" sz="1050" dirty="0">
                <a:solidFill>
                  <a:schemeClr val="bg1"/>
                </a:solidFill>
              </a:endParaRPr>
            </a:p>
          </p:txBody>
        </p:sp>
      </p:grpSp>
      <p:sp>
        <p:nvSpPr>
          <p:cNvPr id="36" name="TextBox 10"/>
          <p:cNvSpPr txBox="1"/>
          <p:nvPr/>
        </p:nvSpPr>
        <p:spPr>
          <a:xfrm>
            <a:off x="2113078" y="3845446"/>
            <a:ext cx="1037951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algn="ctr"/>
            <a:r>
              <a:rPr lang="en-US" sz="1000" b="1" dirty="0" err="1">
                <a:solidFill>
                  <a:schemeClr val="bg1"/>
                </a:solidFill>
              </a:rPr>
              <a:t>Halloumi</a:t>
            </a:r>
            <a:endParaRPr lang="en-GB" sz="1000" b="1" dirty="0">
              <a:solidFill>
                <a:schemeClr val="bg1"/>
              </a:solidFill>
            </a:endParaRPr>
          </a:p>
        </p:txBody>
      </p:sp>
      <p:sp>
        <p:nvSpPr>
          <p:cNvPr id="37" name="TextBox 8"/>
          <p:cNvSpPr txBox="1"/>
          <p:nvPr/>
        </p:nvSpPr>
        <p:spPr>
          <a:xfrm>
            <a:off x="1757680" y="5044281"/>
            <a:ext cx="1698149" cy="1561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Price: 3.95</a:t>
            </a:r>
          </a:p>
          <a:p>
            <a:pPr algn="ctr"/>
            <a:r>
              <a:rPr lang="en-US" sz="1100" dirty="0">
                <a:solidFill>
                  <a:schemeClr val="bg1"/>
                </a:solidFill>
              </a:rPr>
              <a:t>Calories: 200</a:t>
            </a:r>
          </a:p>
          <a:p>
            <a:pPr algn="ctr"/>
            <a:r>
              <a:rPr lang="en-US" sz="1050" dirty="0">
                <a:solidFill>
                  <a:schemeClr val="bg1"/>
                </a:solidFill>
              </a:rPr>
              <a:t>Food hygiene: Storage, Preparation</a:t>
            </a:r>
          </a:p>
          <a:p>
            <a:pPr algn="ctr"/>
            <a:r>
              <a:rPr lang="en-US" sz="1050" dirty="0">
                <a:solidFill>
                  <a:schemeClr val="bg1"/>
                </a:solidFill>
              </a:rPr>
              <a:t>Time availability: 12pm – 9pm</a:t>
            </a:r>
          </a:p>
          <a:p>
            <a:pPr algn="ctr"/>
            <a:r>
              <a:rPr lang="en-US" sz="1050" dirty="0" err="1">
                <a:solidFill>
                  <a:schemeClr val="bg1"/>
                </a:solidFill>
              </a:rPr>
              <a:t>Desription</a:t>
            </a:r>
            <a:r>
              <a:rPr lang="en-US" sz="1050" dirty="0">
                <a:solidFill>
                  <a:schemeClr val="bg1"/>
                </a:solidFill>
              </a:rPr>
              <a:t>: White firm cheese made with </a:t>
            </a:r>
            <a:r>
              <a:rPr lang="en-US" sz="1050" dirty="0" err="1">
                <a:solidFill>
                  <a:schemeClr val="bg1"/>
                </a:solidFill>
              </a:rPr>
              <a:t>Sheeps</a:t>
            </a:r>
            <a:r>
              <a:rPr lang="en-US" sz="1050" dirty="0">
                <a:solidFill>
                  <a:schemeClr val="bg1"/>
                </a:solidFill>
              </a:rPr>
              <a:t> milk which tastes salty</a:t>
            </a:r>
            <a:endParaRPr lang="en-GB" sz="1050" dirty="0">
              <a:solidFill>
                <a:schemeClr val="bg1"/>
              </a:solidFill>
            </a:endParaRPr>
          </a:p>
        </p:txBody>
      </p:sp>
      <p:pic>
        <p:nvPicPr>
          <p:cNvPr id="38" name="Picture 37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8416" y="4053206"/>
            <a:ext cx="1288415" cy="914400"/>
          </a:xfrm>
          <a:prstGeom prst="roundRect">
            <a:avLst/>
          </a:prstGeom>
        </p:spPr>
      </p:pic>
      <p:sp>
        <p:nvSpPr>
          <p:cNvPr id="39" name="TextBox 10"/>
          <p:cNvSpPr txBox="1"/>
          <p:nvPr/>
        </p:nvSpPr>
        <p:spPr>
          <a:xfrm>
            <a:off x="3738880" y="3810000"/>
            <a:ext cx="1037951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1200" b="1" kern="1200" dirty="0" err="1">
                <a:solidFill>
                  <a:srgbClr val="FFFFFF"/>
                </a:solidFill>
                <a:effectLst/>
                <a:latin typeface="Calibri"/>
                <a:ea typeface="Times New Roman"/>
                <a:cs typeface="Vrinda"/>
              </a:rPr>
              <a:t>Peri</a:t>
            </a:r>
            <a:r>
              <a:rPr lang="en-US" sz="1200" b="1" kern="1200" dirty="0">
                <a:solidFill>
                  <a:srgbClr val="FFFFFF"/>
                </a:solidFill>
                <a:effectLst/>
                <a:latin typeface="Calibri"/>
                <a:ea typeface="Times New Roman"/>
                <a:cs typeface="Vrinda"/>
              </a:rPr>
              <a:t> </a:t>
            </a:r>
            <a:r>
              <a:rPr lang="en-US" sz="1200" b="1" dirty="0" err="1">
                <a:solidFill>
                  <a:srgbClr val="FFFFFF"/>
                </a:solidFill>
                <a:latin typeface="Calibri"/>
                <a:ea typeface="Times New Roman"/>
                <a:cs typeface="Vrinda"/>
              </a:rPr>
              <a:t>P</a:t>
            </a:r>
            <a:r>
              <a:rPr lang="en-US" sz="1200" b="1" kern="1200" dirty="0" err="1">
                <a:solidFill>
                  <a:srgbClr val="FFFFFF"/>
                </a:solidFill>
                <a:effectLst/>
                <a:latin typeface="Calibri"/>
                <a:ea typeface="Times New Roman"/>
                <a:cs typeface="Vrinda"/>
              </a:rPr>
              <a:t>eri</a:t>
            </a:r>
            <a:endParaRPr lang="en-GB" sz="1100" dirty="0">
              <a:effectLst/>
              <a:latin typeface="Times New Roman"/>
              <a:ea typeface="Times New Roman"/>
            </a:endParaRPr>
          </a:p>
        </p:txBody>
      </p:sp>
      <p:sp>
        <p:nvSpPr>
          <p:cNvPr id="40" name="TextBox 8"/>
          <p:cNvSpPr txBox="1"/>
          <p:nvPr/>
        </p:nvSpPr>
        <p:spPr>
          <a:xfrm>
            <a:off x="3183731" y="4938396"/>
            <a:ext cx="1698149" cy="1561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Price: 7.75</a:t>
            </a:r>
          </a:p>
          <a:p>
            <a:pPr algn="r"/>
            <a:r>
              <a:rPr lang="en-US" sz="1100" dirty="0">
                <a:solidFill>
                  <a:schemeClr val="bg1"/>
                </a:solidFill>
              </a:rPr>
              <a:t>Calories: 301.20</a:t>
            </a:r>
          </a:p>
          <a:p>
            <a:pPr algn="r"/>
            <a:r>
              <a:rPr lang="en-US" sz="1050" dirty="0">
                <a:solidFill>
                  <a:schemeClr val="bg1"/>
                </a:solidFill>
              </a:rPr>
              <a:t>Food hygiene: Preparation and hygiene</a:t>
            </a:r>
          </a:p>
          <a:p>
            <a:pPr algn="r"/>
            <a:r>
              <a:rPr lang="en-US" sz="1050" dirty="0">
                <a:solidFill>
                  <a:schemeClr val="bg1"/>
                </a:solidFill>
              </a:rPr>
              <a:t>Time availability: 12pm – 9pm</a:t>
            </a:r>
          </a:p>
          <a:p>
            <a:pPr algn="r"/>
            <a:r>
              <a:rPr lang="en-US" sz="1050" dirty="0">
                <a:solidFill>
                  <a:schemeClr val="bg1"/>
                </a:solidFill>
              </a:rPr>
              <a:t>Description: </a:t>
            </a:r>
            <a:r>
              <a:rPr lang="en-US" sz="1050" dirty="0" err="1">
                <a:solidFill>
                  <a:schemeClr val="bg1"/>
                </a:solidFill>
              </a:rPr>
              <a:t>Clultivar</a:t>
            </a:r>
            <a:r>
              <a:rPr lang="en-US" sz="1050" dirty="0">
                <a:solidFill>
                  <a:schemeClr val="bg1"/>
                </a:solidFill>
              </a:rPr>
              <a:t> of capsicum </a:t>
            </a:r>
            <a:r>
              <a:rPr lang="en-US" sz="1050" dirty="0" err="1">
                <a:solidFill>
                  <a:schemeClr val="bg1"/>
                </a:solidFill>
              </a:rPr>
              <a:t>frutescenes</a:t>
            </a:r>
            <a:r>
              <a:rPr lang="en-US" sz="1050" dirty="0">
                <a:solidFill>
                  <a:schemeClr val="bg1"/>
                </a:solidFill>
              </a:rPr>
              <a:t> from the </a:t>
            </a:r>
            <a:r>
              <a:rPr lang="en-US" sz="1050" dirty="0" err="1">
                <a:solidFill>
                  <a:schemeClr val="bg1"/>
                </a:solidFill>
              </a:rPr>
              <a:t>malagueta</a:t>
            </a:r>
            <a:r>
              <a:rPr lang="en-US" sz="1050" dirty="0">
                <a:solidFill>
                  <a:schemeClr val="bg1"/>
                </a:solidFill>
              </a:rPr>
              <a:t> pepper</a:t>
            </a:r>
            <a:endParaRPr lang="en-GB" sz="1050" dirty="0">
              <a:solidFill>
                <a:schemeClr val="bg1"/>
              </a:solidFill>
            </a:endParaRPr>
          </a:p>
        </p:txBody>
      </p:sp>
      <p:pic>
        <p:nvPicPr>
          <p:cNvPr id="41" name="Picture 4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1829" y="4088651"/>
            <a:ext cx="1279278" cy="942976"/>
          </a:xfrm>
          <a:prstGeom prst="roundRect">
            <a:avLst/>
          </a:prstGeom>
        </p:spPr>
      </p:pic>
      <p:pic>
        <p:nvPicPr>
          <p:cNvPr id="42" name="Picture 4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8417" y="4072429"/>
            <a:ext cx="1288414" cy="895177"/>
          </a:xfrm>
          <a:prstGeom prst="roundRect">
            <a:avLst/>
          </a:prstGeom>
        </p:spPr>
      </p:pic>
      <p:grpSp>
        <p:nvGrpSpPr>
          <p:cNvPr id="76" name="Group 75"/>
          <p:cNvGrpSpPr/>
          <p:nvPr/>
        </p:nvGrpSpPr>
        <p:grpSpPr>
          <a:xfrm>
            <a:off x="311827" y="6781800"/>
            <a:ext cx="4491470" cy="2108269"/>
            <a:chOff x="402837" y="1154840"/>
            <a:chExt cx="4491470" cy="2108269"/>
          </a:xfrm>
        </p:grpSpPr>
        <p:sp>
          <p:nvSpPr>
            <p:cNvPr id="78" name="TextBox 10"/>
            <p:cNvSpPr txBox="1"/>
            <p:nvPr/>
          </p:nvSpPr>
          <p:spPr>
            <a:xfrm>
              <a:off x="402837" y="1199168"/>
              <a:ext cx="1037951" cy="243205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1200" b="1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Burrito</a:t>
              </a:r>
              <a:endParaRPr lang="en-GB" sz="1100" dirty="0">
                <a:effectLst/>
                <a:latin typeface="Times New Roman"/>
                <a:ea typeface="Times New Roman"/>
              </a:endParaRPr>
            </a:p>
          </p:txBody>
        </p:sp>
        <p:sp>
          <p:nvSpPr>
            <p:cNvPr id="79" name="TextBox 8"/>
            <p:cNvSpPr txBox="1"/>
            <p:nvPr/>
          </p:nvSpPr>
          <p:spPr>
            <a:xfrm>
              <a:off x="1467690" y="1200211"/>
              <a:ext cx="1273651" cy="16466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50" b="1" kern="1200" dirty="0">
                  <a:solidFill>
                    <a:srgbClr val="C4BD97"/>
                  </a:solidFill>
                  <a:effectLst/>
                  <a:latin typeface="Calibri"/>
                  <a:ea typeface="Times New Roman"/>
                  <a:cs typeface="Vrinda"/>
                </a:rPr>
                <a:t>Price: </a:t>
              </a:r>
              <a:r>
                <a:rPr lang="en-US" sz="1050" b="1" dirty="0">
                  <a:solidFill>
                    <a:srgbClr val="C4BD97"/>
                  </a:solidFill>
                  <a:latin typeface="Calibri"/>
                  <a:ea typeface="Times New Roman"/>
                  <a:cs typeface="Vrinda"/>
                </a:rPr>
                <a:t>10.20</a:t>
              </a:r>
              <a:endParaRPr lang="en-GB" sz="1000" dirty="0">
                <a:effectLst/>
                <a:latin typeface="Times New Roman"/>
                <a:ea typeface="Times New Roman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50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Calories: 130.30</a:t>
              </a:r>
              <a:endParaRPr lang="en-GB" sz="1000" dirty="0">
                <a:effectLst/>
                <a:latin typeface="Times New Roman"/>
                <a:ea typeface="Times New Roman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Food hygiene: Storage, Natural</a:t>
              </a:r>
              <a:endParaRPr lang="en-GB" sz="1000" dirty="0">
                <a:effectLst/>
                <a:latin typeface="Times New Roman"/>
                <a:ea typeface="Times New Roman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Time availability: 12pm – 9pm</a:t>
              </a:r>
              <a:endParaRPr lang="en-GB" sz="1000" dirty="0">
                <a:effectLst/>
                <a:latin typeface="Times New Roman"/>
                <a:ea typeface="Times New Roman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Description: Evolved in </a:t>
              </a:r>
              <a:r>
                <a:rPr lang="en-US" sz="1000" kern="1200" dirty="0" err="1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mexico</a:t>
              </a: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 in the centuries of </a:t>
              </a:r>
              <a:r>
                <a:rPr lang="en-US" sz="1000" kern="1200" dirty="0" err="1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wheats</a:t>
              </a: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 arrival in 1500s</a:t>
              </a:r>
              <a:endParaRPr lang="en-GB" sz="1000" dirty="0">
                <a:effectLst/>
                <a:latin typeface="Times New Roman"/>
                <a:ea typeface="Times New Roman"/>
              </a:endParaRPr>
            </a:p>
          </p:txBody>
        </p:sp>
        <p:sp>
          <p:nvSpPr>
            <p:cNvPr id="81" name="TextBox 10"/>
            <p:cNvSpPr txBox="1"/>
            <p:nvPr/>
          </p:nvSpPr>
          <p:spPr>
            <a:xfrm>
              <a:off x="2819107" y="1183268"/>
              <a:ext cx="871311" cy="243205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1100" dirty="0">
                  <a:effectLst/>
                  <a:latin typeface="Times New Roman"/>
                  <a:ea typeface="Times New Roman"/>
                </a:rPr>
                <a:t>Bangers</a:t>
              </a:r>
              <a:endParaRPr lang="en-GB" sz="1100" dirty="0">
                <a:effectLst/>
                <a:latin typeface="Times New Roman"/>
                <a:ea typeface="Times New Roman"/>
              </a:endParaRPr>
            </a:p>
          </p:txBody>
        </p:sp>
        <p:sp>
          <p:nvSpPr>
            <p:cNvPr id="82" name="TextBox 8"/>
            <p:cNvSpPr txBox="1"/>
            <p:nvPr/>
          </p:nvSpPr>
          <p:spPr>
            <a:xfrm>
              <a:off x="3731941" y="1154840"/>
              <a:ext cx="1162366" cy="21082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50" b="1" kern="1200" dirty="0">
                  <a:solidFill>
                    <a:srgbClr val="C4BD97"/>
                  </a:solidFill>
                  <a:effectLst/>
                  <a:latin typeface="Calibri"/>
                  <a:ea typeface="Times New Roman"/>
                  <a:cs typeface="Vrinda"/>
                </a:rPr>
                <a:t>Price: </a:t>
              </a:r>
              <a:r>
                <a:rPr lang="en-US" sz="1050" b="1" dirty="0">
                  <a:solidFill>
                    <a:srgbClr val="C4BD97"/>
                  </a:solidFill>
                  <a:latin typeface="Calibri"/>
                  <a:ea typeface="Times New Roman"/>
                  <a:cs typeface="Vrinda"/>
                </a:rPr>
                <a:t>4.30</a:t>
              </a:r>
              <a:endParaRPr lang="en-GB" sz="1000" b="1" dirty="0">
                <a:effectLst/>
                <a:latin typeface="Times New Roman"/>
                <a:ea typeface="Times New Roman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50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Calories: </a:t>
              </a:r>
              <a:r>
                <a:rPr lang="en-US" sz="1050" dirty="0">
                  <a:solidFill>
                    <a:srgbClr val="FFFFFF"/>
                  </a:solidFill>
                  <a:latin typeface="Calibri"/>
                  <a:ea typeface="Times New Roman"/>
                  <a:cs typeface="Vrinda"/>
                </a:rPr>
                <a:t>230</a:t>
              </a:r>
              <a:endParaRPr lang="en-GB" sz="1000" dirty="0">
                <a:effectLst/>
                <a:latin typeface="Times New Roman"/>
                <a:ea typeface="Times New Roman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Food hygiene: Storage, Natural</a:t>
              </a:r>
              <a:endParaRPr lang="en-GB" sz="1000" dirty="0">
                <a:effectLst/>
                <a:latin typeface="Times New Roman"/>
                <a:ea typeface="Times New Roman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Time availability: 12pm – 9pm</a:t>
              </a:r>
              <a:endParaRPr lang="en-GB" sz="1000" dirty="0">
                <a:effectLst/>
                <a:latin typeface="Times New Roman"/>
                <a:ea typeface="Times New Roman"/>
              </a:endParaRPr>
            </a:p>
            <a:p>
              <a:pPr algn="just"/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Description</a:t>
              </a:r>
              <a:r>
                <a:rPr lang="en-US" sz="1000" kern="1200" dirty="0">
                  <a:solidFill>
                    <a:schemeClr val="bg1"/>
                  </a:solidFill>
                  <a:effectLst/>
                  <a:latin typeface="Calibri"/>
                  <a:ea typeface="Times New Roman"/>
                  <a:cs typeface="Vrinda"/>
                </a:rPr>
                <a:t>: </a:t>
              </a:r>
              <a:r>
                <a:rPr lang="en-US" sz="1000" dirty="0">
                  <a:solidFill>
                    <a:schemeClr val="bg1"/>
                  </a:solidFill>
                </a:rPr>
                <a:t>Bangers is slang for sausages and can refer to any number of sausage varieties</a:t>
              </a:r>
              <a:endParaRPr lang="en-GB" sz="1000" dirty="0">
                <a:solidFill>
                  <a:schemeClr val="bg1"/>
                </a:solidFill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endParaRPr lang="en-GB" sz="1000" dirty="0">
                <a:effectLst/>
                <a:latin typeface="Times New Roman"/>
                <a:ea typeface="Times New Roman"/>
              </a:endParaRPr>
            </a:p>
          </p:txBody>
        </p:sp>
      </p:grpSp>
      <p:pic>
        <p:nvPicPr>
          <p:cNvPr id="88" name="Picture 8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918" y="4097640"/>
            <a:ext cx="1372871" cy="917590"/>
          </a:xfrm>
          <a:prstGeom prst="roundRect">
            <a:avLst/>
          </a:prstGeom>
        </p:spPr>
      </p:pic>
      <p:pic>
        <p:nvPicPr>
          <p:cNvPr id="98" name="Picture 9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1830" y="4100831"/>
            <a:ext cx="1273650" cy="930796"/>
          </a:xfrm>
          <a:prstGeom prst="roundRect">
            <a:avLst/>
          </a:prstGeom>
        </p:spPr>
      </p:pic>
      <p:pic>
        <p:nvPicPr>
          <p:cNvPr id="99" name="Picture 9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8417" y="4038600"/>
            <a:ext cx="1288413" cy="929005"/>
          </a:xfrm>
          <a:prstGeom prst="roundRect">
            <a:avLst/>
          </a:prstGeom>
        </p:spPr>
      </p:pic>
      <p:pic>
        <p:nvPicPr>
          <p:cNvPr id="101" name="Picture 10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931" y="7086600"/>
            <a:ext cx="1212375" cy="1236465"/>
          </a:xfrm>
          <a:prstGeom prst="roundRect">
            <a:avLst/>
          </a:prstGeom>
        </p:spPr>
      </p:pic>
      <p:pic>
        <p:nvPicPr>
          <p:cNvPr id="104" name="Picture 10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2985" y="7060852"/>
            <a:ext cx="1064146" cy="1244948"/>
          </a:xfrm>
          <a:prstGeom prst="roundRect">
            <a:avLst/>
          </a:prstGeom>
        </p:spPr>
      </p:pic>
      <p:sp>
        <p:nvSpPr>
          <p:cNvPr id="106" name="Rectangle 105"/>
          <p:cNvSpPr/>
          <p:nvPr/>
        </p:nvSpPr>
        <p:spPr>
          <a:xfrm>
            <a:off x="1431131" y="276531"/>
            <a:ext cx="257175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700" b="1" dirty="0">
                <a:solidFill>
                  <a:schemeClr val="bg1"/>
                </a:solidFill>
                <a:latin typeface="Arial Narrow" pitchFamily="34" charset="0"/>
                <a:cs typeface="Times New Roman" panose="02020603050405020304" pitchFamily="18" charset="0"/>
              </a:rPr>
              <a:t>Module: BHIH4002 </a:t>
            </a:r>
            <a:r>
              <a:rPr lang="en-US" sz="700" b="1" dirty="0">
                <a:solidFill>
                  <a:schemeClr val="bg1"/>
                </a:solidFill>
                <a:latin typeface="Arial Narrow" pitchFamily="34" charset="0"/>
                <a:ea typeface="Calibri" panose="020F0502020204030204" pitchFamily="34" charset="0"/>
              </a:rPr>
              <a:t>Food and Beverage Operations</a:t>
            </a:r>
            <a:br>
              <a:rPr lang="en-US" sz="700" b="1" dirty="0">
                <a:solidFill>
                  <a:schemeClr val="bg1"/>
                </a:solidFill>
                <a:latin typeface="Arial Narrow" pitchFamily="34" charset="0"/>
                <a:cs typeface="Times New Roman" panose="02020603050405020304" pitchFamily="18" charset="0"/>
              </a:rPr>
            </a:br>
            <a:r>
              <a:rPr lang="en-US" sz="700" b="1" dirty="0">
                <a:solidFill>
                  <a:schemeClr val="bg1"/>
                </a:solidFill>
                <a:latin typeface="Algerian" pitchFamily="82" charset="0"/>
                <a:cs typeface="Times New Roman" panose="02020603050405020304" pitchFamily="18" charset="0"/>
              </a:rPr>
              <a:t>Hotel Trinity </a:t>
            </a:r>
            <a:br>
              <a:rPr lang="en-US" sz="700" b="1" dirty="0">
                <a:solidFill>
                  <a:schemeClr val="bg1"/>
                </a:solidFill>
                <a:latin typeface="Algerian" pitchFamily="82" charset="0"/>
                <a:cs typeface="Times New Roman" panose="02020603050405020304" pitchFamily="18" charset="0"/>
              </a:rPr>
            </a:br>
            <a:r>
              <a:rPr lang="en-GB" sz="700" b="1" dirty="0" err="1">
                <a:solidFill>
                  <a:schemeClr val="bg1"/>
                </a:solidFill>
                <a:latin typeface="Algerian" pitchFamily="82" charset="0"/>
              </a:rPr>
              <a:t>Westcliff</a:t>
            </a:r>
            <a:r>
              <a:rPr lang="en-GB" sz="700" b="1" dirty="0">
                <a:solidFill>
                  <a:schemeClr val="bg1"/>
                </a:solidFill>
                <a:latin typeface="Algerian" pitchFamily="82" charset="0"/>
              </a:rPr>
              <a:t> Beach, London</a:t>
            </a:r>
            <a:br>
              <a:rPr lang="en-US" sz="700" b="1" dirty="0">
                <a:solidFill>
                  <a:schemeClr val="bg1"/>
                </a:solidFill>
                <a:latin typeface="Arial Narrow" pitchFamily="34" charset="0"/>
                <a:cs typeface="Times New Roman" panose="02020603050405020304" pitchFamily="18" charset="0"/>
              </a:rPr>
            </a:br>
            <a:r>
              <a:rPr lang="en-US" sz="700" b="1" dirty="0">
                <a:solidFill>
                  <a:schemeClr val="bg1"/>
                </a:solidFill>
                <a:latin typeface="Arial Narrow" pitchFamily="34" charset="0"/>
                <a:cs typeface="Times New Roman" panose="02020603050405020304" pitchFamily="18" charset="0"/>
              </a:rPr>
              <a:t>Name: Roxana </a:t>
            </a:r>
            <a:r>
              <a:rPr lang="en-US" sz="700" b="1" dirty="0" err="1">
                <a:solidFill>
                  <a:schemeClr val="bg1"/>
                </a:solidFill>
                <a:latin typeface="Arial Narrow" pitchFamily="34" charset="0"/>
                <a:cs typeface="Times New Roman" panose="02020603050405020304" pitchFamily="18" charset="0"/>
              </a:rPr>
              <a:t>Iuliana</a:t>
            </a:r>
            <a:r>
              <a:rPr lang="en-US" sz="700" b="1" dirty="0">
                <a:solidFill>
                  <a:schemeClr val="bg1"/>
                </a:solidFill>
                <a:latin typeface="Arial Narrow" pitchFamily="34" charset="0"/>
                <a:cs typeface="Times New Roman" panose="02020603050405020304" pitchFamily="18" charset="0"/>
              </a:rPr>
              <a:t> Pocolin, ID: 2118685</a:t>
            </a:r>
          </a:p>
          <a:p>
            <a:pPr algn="ctr"/>
            <a:r>
              <a:rPr lang="en-US" sz="700" b="1" dirty="0">
                <a:solidFill>
                  <a:schemeClr val="bg1"/>
                </a:solidFill>
                <a:latin typeface="Arial Narrow" pitchFamily="34" charset="0"/>
                <a:cs typeface="Times New Roman" panose="02020603050405020304" pitchFamily="18" charset="0"/>
              </a:rPr>
              <a:t>Lecturer’s name: Ffion </a:t>
            </a:r>
            <a:r>
              <a:rPr lang="en-US" sz="700" b="1" dirty="0" err="1">
                <a:solidFill>
                  <a:schemeClr val="bg1"/>
                </a:solidFill>
                <a:latin typeface="Arial Narrow" pitchFamily="34" charset="0"/>
                <a:cs typeface="Times New Roman" panose="02020603050405020304" pitchFamily="18" charset="0"/>
              </a:rPr>
              <a:t>Cumberpatch</a:t>
            </a:r>
            <a:endParaRPr lang="en-US" sz="700" b="1" dirty="0">
              <a:solidFill>
                <a:schemeClr val="bg1"/>
              </a:solidFill>
              <a:latin typeface="Arial Narrow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700" b="1" dirty="0">
                <a:solidFill>
                  <a:schemeClr val="bg1"/>
                </a:solidFill>
                <a:latin typeface="Arial Narrow" pitchFamily="34" charset="0"/>
              </a:rPr>
              <a:t> </a:t>
            </a:r>
          </a:p>
        </p:txBody>
      </p:sp>
      <p:sp>
        <p:nvSpPr>
          <p:cNvPr id="2" name="Rectangle 1"/>
          <p:cNvSpPr/>
          <p:nvPr/>
        </p:nvSpPr>
        <p:spPr>
          <a:xfrm>
            <a:off x="542233" y="268069"/>
            <a:ext cx="126989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en-US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30% off </a:t>
            </a:r>
          </a:p>
          <a:p>
            <a:pPr algn="ctr"/>
            <a:r>
              <a:rPr lang="en-US" sz="1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for Christmas</a:t>
            </a:r>
            <a:endParaRPr lang="en-US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442032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1997869" y="1997868"/>
            <a:ext cx="9144000" cy="514826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716087" y="241077"/>
            <a:ext cx="19305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lgerian" pitchFamily="82" charset="0"/>
              </a:rPr>
              <a:t>Hotel Trinity</a:t>
            </a:r>
          </a:p>
          <a:p>
            <a:pPr algn="ctr"/>
            <a:r>
              <a:rPr lang="en-GB" b="1" dirty="0">
                <a:solidFill>
                  <a:schemeClr val="bg1"/>
                </a:solidFill>
                <a:latin typeface="Algerian" pitchFamily="82" charset="0"/>
              </a:rPr>
              <a:t> </a:t>
            </a:r>
            <a:r>
              <a:rPr lang="en-GB" b="1" dirty="0" err="1">
                <a:solidFill>
                  <a:schemeClr val="bg1"/>
                </a:solidFill>
                <a:latin typeface="Algerian" pitchFamily="82" charset="0"/>
              </a:rPr>
              <a:t>Westcliff</a:t>
            </a:r>
            <a:r>
              <a:rPr lang="en-GB" b="1" dirty="0">
                <a:solidFill>
                  <a:schemeClr val="bg1"/>
                </a:solidFill>
                <a:latin typeface="Algerian" pitchFamily="82" charset="0"/>
              </a:rPr>
              <a:t> Beach, London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34484" y="1188466"/>
            <a:ext cx="938386" cy="36933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Stuffing</a:t>
            </a: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412" y="1865173"/>
            <a:ext cx="1329969" cy="3433858"/>
          </a:xfrm>
          <a:prstGeom prst="round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587381" y="2406538"/>
            <a:ext cx="244542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2">
                    <a:lumMod val="75000"/>
                  </a:schemeClr>
                </a:solidFill>
              </a:rPr>
              <a:t>Price: 3.58</a:t>
            </a:r>
          </a:p>
          <a:p>
            <a:r>
              <a:rPr lang="en-US" sz="2000" dirty="0">
                <a:solidFill>
                  <a:schemeClr val="bg1"/>
                </a:solidFill>
              </a:rPr>
              <a:t>Calories: 750</a:t>
            </a:r>
          </a:p>
          <a:p>
            <a:r>
              <a:rPr lang="en-US" dirty="0">
                <a:solidFill>
                  <a:schemeClr val="bg1"/>
                </a:solidFill>
              </a:rPr>
              <a:t>Food hygiene: Stuffed Meat</a:t>
            </a:r>
          </a:p>
          <a:p>
            <a:r>
              <a:rPr lang="en-US" dirty="0">
                <a:solidFill>
                  <a:schemeClr val="bg1"/>
                </a:solidFill>
              </a:rPr>
              <a:t>Time availability: 12pm – 9pm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115457" y="5384047"/>
            <a:ext cx="244542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b="1" dirty="0">
                <a:solidFill>
                  <a:schemeClr val="bg2">
                    <a:lumMod val="75000"/>
                  </a:schemeClr>
                </a:solidFill>
              </a:rPr>
              <a:t>Price: 15.30</a:t>
            </a:r>
          </a:p>
          <a:p>
            <a:pPr algn="r"/>
            <a:r>
              <a:rPr lang="en-US" sz="2000" dirty="0">
                <a:solidFill>
                  <a:schemeClr val="bg1"/>
                </a:solidFill>
              </a:rPr>
              <a:t>Calories: 1200</a:t>
            </a:r>
          </a:p>
          <a:p>
            <a:pPr algn="r"/>
            <a:r>
              <a:rPr lang="en-US" dirty="0">
                <a:solidFill>
                  <a:schemeClr val="bg1"/>
                </a:solidFill>
              </a:rPr>
              <a:t>Food hygiene: Storage, Preparation</a:t>
            </a:r>
          </a:p>
          <a:p>
            <a:pPr algn="r"/>
            <a:r>
              <a:rPr lang="en-US" dirty="0">
                <a:solidFill>
                  <a:schemeClr val="bg1"/>
                </a:solidFill>
              </a:rPr>
              <a:t>Time availability: 12pm – 9pm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732490" y="4030634"/>
            <a:ext cx="938386" cy="92333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Roasted Turkey</a:t>
            </a: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5182" y="4707341"/>
            <a:ext cx="1315668" cy="3404257"/>
          </a:xfrm>
          <a:prstGeom prst="round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0" y="9144000"/>
            <a:ext cx="514826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References: 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386120" y="7549509"/>
            <a:ext cx="2102207" cy="769441"/>
          </a:xfrm>
          <a:prstGeom prst="rect">
            <a:avLst/>
          </a:prstGeom>
          <a:ln w="19050">
            <a:solidFill>
              <a:schemeClr val="bg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100" b="1" dirty="0">
                <a:solidFill>
                  <a:schemeClr val="bg1"/>
                </a:solidFill>
                <a:latin typeface="+mj-lt"/>
                <a:cs typeface="MV Boli" pitchFamily="2" charset="0"/>
              </a:rPr>
              <a:t>Telephone: </a:t>
            </a:r>
            <a:r>
              <a:rPr lang="en-GB" sz="1100" b="1" dirty="0">
                <a:solidFill>
                  <a:schemeClr val="bg1"/>
                </a:solidFill>
                <a:cs typeface="MV Boli" pitchFamily="2" charset="0"/>
              </a:rPr>
              <a:t>+44209853563</a:t>
            </a:r>
            <a:endParaRPr lang="en-US" sz="1100" b="1" dirty="0">
              <a:solidFill>
                <a:schemeClr val="bg1"/>
              </a:solidFill>
              <a:latin typeface="+mj-lt"/>
              <a:cs typeface="MV Boli" pitchFamily="2" charset="0"/>
            </a:endParaRPr>
          </a:p>
          <a:p>
            <a:r>
              <a:rPr lang="en-GB" sz="1100" b="1" dirty="0">
                <a:solidFill>
                  <a:schemeClr val="bg1"/>
                </a:solidFill>
                <a:latin typeface="+mj-lt"/>
                <a:cs typeface="MV Boli" pitchFamily="2" charset="0"/>
              </a:rPr>
              <a:t>Order @ </a:t>
            </a:r>
            <a:r>
              <a:rPr lang="en-GB" sz="1100" b="1" dirty="0" err="1">
                <a:solidFill>
                  <a:schemeClr val="bg1"/>
                </a:solidFill>
                <a:latin typeface="+mj-lt"/>
                <a:cs typeface="MV Boli" pitchFamily="2" charset="0"/>
              </a:rPr>
              <a:t>UberEats|JustEat</a:t>
            </a:r>
            <a:r>
              <a:rPr lang="en-GB" sz="1100" b="1" dirty="0">
                <a:solidFill>
                  <a:schemeClr val="bg1"/>
                </a:solidFill>
                <a:latin typeface="+mj-lt"/>
                <a:cs typeface="MV Boli" pitchFamily="2" charset="0"/>
              </a:rPr>
              <a:t> </a:t>
            </a:r>
            <a:r>
              <a:rPr lang="en-US" sz="1100" b="1" dirty="0">
                <a:solidFill>
                  <a:schemeClr val="bg1"/>
                </a:solidFill>
                <a:latin typeface="+mj-lt"/>
                <a:cs typeface="MV Boli" pitchFamily="2" charset="0"/>
              </a:rPr>
              <a:t>/</a:t>
            </a:r>
            <a:r>
              <a:rPr lang="en-GB" sz="1100" b="1" dirty="0">
                <a:solidFill>
                  <a:schemeClr val="bg1"/>
                </a:solidFill>
                <a:latin typeface="+mj-lt"/>
                <a:cs typeface="MV Boli" pitchFamily="2" charset="0"/>
              </a:rPr>
              <a:t>Contactless Delivery   Available</a:t>
            </a:r>
            <a:endParaRPr lang="en-US" sz="1100" b="1" dirty="0">
              <a:solidFill>
                <a:schemeClr val="bg1"/>
              </a:solidFill>
              <a:latin typeface="+mj-lt"/>
              <a:cs typeface="MV Boli" pitchFamily="2" charset="0"/>
            </a:endParaRPr>
          </a:p>
          <a:p>
            <a:r>
              <a:rPr lang="en-GB" sz="1100" b="1" dirty="0">
                <a:solidFill>
                  <a:schemeClr val="bg1"/>
                </a:solidFill>
                <a:latin typeface="+mj-lt"/>
                <a:cs typeface="MV Boli" pitchFamily="2" charset="0"/>
              </a:rPr>
              <a:t>Pay with </a:t>
            </a:r>
            <a:endParaRPr lang="en-GB" sz="1100" dirty="0">
              <a:latin typeface="+mj-lt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2" t="22931" r="1791"/>
          <a:stretch/>
        </p:blipFill>
        <p:spPr>
          <a:xfrm>
            <a:off x="729338" y="8226216"/>
            <a:ext cx="643532" cy="31923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2003345" y="1992098"/>
            <a:ext cx="9144000" cy="5148263"/>
          </a:xfrm>
          <a:prstGeom prst="rect">
            <a:avLst/>
          </a:prstGeom>
        </p:spPr>
      </p:pic>
      <p:pic>
        <p:nvPicPr>
          <p:cNvPr id="15" name="Picture 14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651" y="928370"/>
            <a:ext cx="273574" cy="314099"/>
          </a:xfrm>
          <a:prstGeom prst="ellipse">
            <a:avLst/>
          </a:prstGeom>
        </p:spPr>
      </p:pic>
      <p:grpSp>
        <p:nvGrpSpPr>
          <p:cNvPr id="16" name="Group 15"/>
          <p:cNvGrpSpPr/>
          <p:nvPr/>
        </p:nvGrpSpPr>
        <p:grpSpPr>
          <a:xfrm>
            <a:off x="266382" y="975994"/>
            <a:ext cx="1600200" cy="2928889"/>
            <a:chOff x="266382" y="975994"/>
            <a:chExt cx="1600200" cy="2928889"/>
          </a:xfrm>
        </p:grpSpPr>
        <p:pic>
          <p:nvPicPr>
            <p:cNvPr id="17" name="Picture 16"/>
            <p:cNvPicPr/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5116" y="1219200"/>
              <a:ext cx="1288415" cy="914400"/>
            </a:xfrm>
            <a:prstGeom prst="roundRect">
              <a:avLst/>
            </a:prstGeom>
          </p:spPr>
        </p:pic>
        <p:sp>
          <p:nvSpPr>
            <p:cNvPr id="18" name="TextBox 10"/>
            <p:cNvSpPr txBox="1"/>
            <p:nvPr/>
          </p:nvSpPr>
          <p:spPr>
            <a:xfrm>
              <a:off x="545580" y="975994"/>
              <a:ext cx="1037951" cy="243205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1200" b="1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Brie Cheese</a:t>
              </a:r>
              <a:endParaRPr lang="en-GB" sz="1100" dirty="0">
                <a:effectLst/>
                <a:latin typeface="Times New Roman"/>
                <a:ea typeface="Times New Roman"/>
              </a:endParaRPr>
            </a:p>
          </p:txBody>
        </p:sp>
        <p:sp>
          <p:nvSpPr>
            <p:cNvPr id="19" name="TextBox 8"/>
            <p:cNvSpPr txBox="1"/>
            <p:nvPr/>
          </p:nvSpPr>
          <p:spPr>
            <a:xfrm>
              <a:off x="266382" y="2104390"/>
              <a:ext cx="1600200" cy="18004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50" b="1" kern="1200" dirty="0">
                  <a:solidFill>
                    <a:srgbClr val="C4BD97"/>
                  </a:solidFill>
                  <a:effectLst/>
                  <a:latin typeface="Calibri"/>
                  <a:ea typeface="Times New Roman"/>
                  <a:cs typeface="Vrinda"/>
                </a:rPr>
                <a:t>Price: </a:t>
              </a:r>
              <a:r>
                <a:rPr lang="en-US" sz="1050" b="1" dirty="0">
                  <a:solidFill>
                    <a:srgbClr val="C4BD97"/>
                  </a:solidFill>
                  <a:latin typeface="Calibri"/>
                  <a:ea typeface="Times New Roman"/>
                  <a:cs typeface="Vrinda"/>
                </a:rPr>
                <a:t>7.50</a:t>
              </a:r>
              <a:endParaRPr lang="en-GB" sz="1000" dirty="0">
                <a:effectLst/>
                <a:latin typeface="Times New Roman"/>
                <a:ea typeface="Times New Roman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50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Calories: </a:t>
              </a:r>
              <a:r>
                <a:rPr lang="en-US" sz="1050" dirty="0">
                  <a:solidFill>
                    <a:srgbClr val="FFFFFF"/>
                  </a:solidFill>
                  <a:latin typeface="Calibri"/>
                  <a:ea typeface="Times New Roman"/>
                  <a:cs typeface="Vrinda"/>
                </a:rPr>
                <a:t>500</a:t>
              </a:r>
              <a:endParaRPr lang="en-GB" sz="1000" dirty="0">
                <a:effectLst/>
                <a:latin typeface="Times New Roman"/>
                <a:ea typeface="Times New Roman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Food hygiene: Storage, Natural</a:t>
              </a:r>
              <a:endParaRPr lang="en-GB" sz="1000" dirty="0">
                <a:effectLst/>
                <a:latin typeface="Times New Roman"/>
                <a:ea typeface="Times New Roman"/>
              </a:endParaRPr>
            </a:p>
            <a:p>
              <a:pPr marL="0" marR="0" algn="just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Time availability: 12pm – 9pm</a:t>
              </a:r>
              <a:endParaRPr lang="en-GB" sz="1000" dirty="0">
                <a:effectLst/>
                <a:latin typeface="Times New Roman"/>
                <a:ea typeface="Times New Roman"/>
              </a:endParaRPr>
            </a:p>
            <a:p>
              <a:r>
                <a:rPr lang="en-US" sz="1000" kern="1200" dirty="0">
                  <a:solidFill>
                    <a:schemeClr val="bg1"/>
                  </a:solidFill>
                  <a:effectLst/>
                  <a:latin typeface="Calibri"/>
                  <a:ea typeface="Times New Roman"/>
                  <a:cs typeface="Vrinda"/>
                </a:rPr>
                <a:t>Description: </a:t>
              </a:r>
              <a:r>
                <a:rPr lang="en-US" sz="1000" dirty="0">
                  <a:solidFill>
                    <a:schemeClr val="bg1"/>
                  </a:solidFill>
                </a:rPr>
                <a:t>Baked brie is creamy, gooey, a little funky and tastes great with apples, pomegranates and spread on tiny toasts</a:t>
              </a:r>
              <a:endParaRPr lang="en-GB" sz="1000" dirty="0">
                <a:solidFill>
                  <a:schemeClr val="bg1"/>
                </a:solidFill>
              </a:endParaRPr>
            </a:p>
          </p:txBody>
        </p:sp>
      </p:grpSp>
      <p:sp>
        <p:nvSpPr>
          <p:cNvPr id="20" name="TextBox 10"/>
          <p:cNvSpPr txBox="1"/>
          <p:nvPr/>
        </p:nvSpPr>
        <p:spPr>
          <a:xfrm>
            <a:off x="2167529" y="963816"/>
            <a:ext cx="1037951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algn="ctr"/>
            <a:r>
              <a:rPr lang="en-US" sz="1000" b="1" dirty="0">
                <a:solidFill>
                  <a:schemeClr val="bg1"/>
                </a:solidFill>
              </a:rPr>
              <a:t>Coffee Pudding</a:t>
            </a:r>
            <a:endParaRPr lang="en-GB" sz="1000" b="1" dirty="0">
              <a:solidFill>
                <a:schemeClr val="bg1"/>
              </a:solidFill>
            </a:endParaRPr>
          </a:p>
        </p:txBody>
      </p:sp>
      <p:sp>
        <p:nvSpPr>
          <p:cNvPr id="21" name="TextBox 8"/>
          <p:cNvSpPr txBox="1"/>
          <p:nvPr/>
        </p:nvSpPr>
        <p:spPr>
          <a:xfrm>
            <a:off x="1812131" y="2162651"/>
            <a:ext cx="1698149" cy="1561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Price: 8.50</a:t>
            </a:r>
          </a:p>
          <a:p>
            <a:pPr algn="ctr"/>
            <a:r>
              <a:rPr lang="en-US" sz="1100" dirty="0">
                <a:solidFill>
                  <a:schemeClr val="bg1"/>
                </a:solidFill>
              </a:rPr>
              <a:t>Calories: 150</a:t>
            </a:r>
          </a:p>
          <a:p>
            <a:pPr algn="ctr"/>
            <a:r>
              <a:rPr lang="en-US" sz="1050" dirty="0">
                <a:solidFill>
                  <a:schemeClr val="bg1"/>
                </a:solidFill>
              </a:rPr>
              <a:t>Food hygiene: Storage, Preparation</a:t>
            </a:r>
          </a:p>
          <a:p>
            <a:pPr algn="ctr"/>
            <a:r>
              <a:rPr lang="en-US" sz="1050" dirty="0">
                <a:solidFill>
                  <a:schemeClr val="bg1"/>
                </a:solidFill>
              </a:rPr>
              <a:t>Time availability: 12pm – 9pm</a:t>
            </a:r>
          </a:p>
          <a:p>
            <a:pPr algn="ctr"/>
            <a:r>
              <a:rPr lang="en-US" sz="1050" dirty="0">
                <a:solidFill>
                  <a:schemeClr val="bg1"/>
                </a:solidFill>
              </a:rPr>
              <a:t>Description: This British export consists of a warm, richly moist date cake.</a:t>
            </a:r>
            <a:endParaRPr lang="en-GB" sz="1050" dirty="0">
              <a:solidFill>
                <a:schemeClr val="bg1"/>
              </a:solidFill>
            </a:endParaRPr>
          </a:p>
        </p:txBody>
      </p:sp>
      <p:sp>
        <p:nvSpPr>
          <p:cNvPr id="23" name="TextBox 10"/>
          <p:cNvSpPr txBox="1"/>
          <p:nvPr/>
        </p:nvSpPr>
        <p:spPr>
          <a:xfrm>
            <a:off x="3793331" y="928370"/>
            <a:ext cx="1037951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1200" b="1" kern="1200" dirty="0">
                <a:solidFill>
                  <a:srgbClr val="FFFFFF"/>
                </a:solidFill>
                <a:effectLst/>
                <a:latin typeface="Calibri"/>
                <a:ea typeface="Times New Roman"/>
                <a:cs typeface="Vrinda"/>
              </a:rPr>
              <a:t>Gingerbread</a:t>
            </a:r>
            <a:endParaRPr lang="en-GB" sz="1100" dirty="0">
              <a:effectLst/>
              <a:latin typeface="Times New Roman"/>
              <a:ea typeface="Times New Roman"/>
            </a:endParaRPr>
          </a:p>
        </p:txBody>
      </p:sp>
      <p:sp>
        <p:nvSpPr>
          <p:cNvPr id="24" name="TextBox 8"/>
          <p:cNvSpPr txBox="1"/>
          <p:nvPr/>
        </p:nvSpPr>
        <p:spPr>
          <a:xfrm>
            <a:off x="3238182" y="2056766"/>
            <a:ext cx="1698149" cy="1561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Price: 3.40</a:t>
            </a:r>
          </a:p>
          <a:p>
            <a:pPr algn="r"/>
            <a:r>
              <a:rPr lang="en-US" sz="1100" dirty="0">
                <a:solidFill>
                  <a:schemeClr val="bg1"/>
                </a:solidFill>
              </a:rPr>
              <a:t>Calories: 250</a:t>
            </a:r>
          </a:p>
          <a:p>
            <a:pPr algn="r"/>
            <a:r>
              <a:rPr lang="en-US" sz="1050" dirty="0">
                <a:solidFill>
                  <a:schemeClr val="bg1"/>
                </a:solidFill>
              </a:rPr>
              <a:t>Food hygiene: Preparation</a:t>
            </a:r>
          </a:p>
          <a:p>
            <a:pPr algn="r"/>
            <a:r>
              <a:rPr lang="en-US" sz="1050" dirty="0">
                <a:solidFill>
                  <a:schemeClr val="bg1"/>
                </a:solidFill>
              </a:rPr>
              <a:t>Time availability: 12pm – 9pm</a:t>
            </a:r>
          </a:p>
          <a:p>
            <a:pPr algn="r"/>
            <a:r>
              <a:rPr lang="en-US" sz="1050" dirty="0">
                <a:solidFill>
                  <a:schemeClr val="bg1"/>
                </a:solidFill>
              </a:rPr>
              <a:t>Description: The slightly sweet, spice-studded flavor of gingerbread tastes like the holiday season</a:t>
            </a:r>
            <a:endParaRPr lang="en-GB" sz="1050" dirty="0">
              <a:solidFill>
                <a:schemeClr val="bg1"/>
              </a:solidFill>
            </a:endParaRPr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6280" y="1207021"/>
            <a:ext cx="1279278" cy="942976"/>
          </a:xfrm>
          <a:prstGeom prst="roundRect">
            <a:avLst/>
          </a:prstGeom>
        </p:spPr>
      </p:pic>
      <p:sp>
        <p:nvSpPr>
          <p:cNvPr id="49" name="Rectangle 48"/>
          <p:cNvSpPr/>
          <p:nvPr/>
        </p:nvSpPr>
        <p:spPr>
          <a:xfrm>
            <a:off x="1431131" y="276531"/>
            <a:ext cx="257175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800" b="1" dirty="0">
                <a:solidFill>
                  <a:schemeClr val="bg1"/>
                </a:solidFill>
                <a:latin typeface="Algerian" pitchFamily="82" charset="0"/>
                <a:cs typeface="Times New Roman" panose="02020603050405020304" pitchFamily="18" charset="0"/>
              </a:rPr>
              <a:t>Hotel Trinity </a:t>
            </a:r>
            <a:br>
              <a:rPr lang="en-US" sz="800" b="1" dirty="0">
                <a:solidFill>
                  <a:schemeClr val="bg1"/>
                </a:solidFill>
                <a:latin typeface="Algerian" pitchFamily="82" charset="0"/>
                <a:cs typeface="Times New Roman" panose="02020603050405020304" pitchFamily="18" charset="0"/>
              </a:rPr>
            </a:br>
            <a:r>
              <a:rPr lang="en-GB" sz="800" b="1" dirty="0" err="1">
                <a:solidFill>
                  <a:schemeClr val="bg1"/>
                </a:solidFill>
                <a:latin typeface="Algerian" pitchFamily="82" charset="0"/>
              </a:rPr>
              <a:t>Westcliff</a:t>
            </a:r>
            <a:r>
              <a:rPr lang="en-GB" sz="800" b="1" dirty="0">
                <a:solidFill>
                  <a:schemeClr val="bg1"/>
                </a:solidFill>
                <a:latin typeface="Algerian" pitchFamily="82" charset="0"/>
              </a:rPr>
              <a:t> Beach, London</a:t>
            </a:r>
            <a:endParaRPr lang="en-GB" sz="8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115" y="1236732"/>
            <a:ext cx="1294673" cy="896868"/>
          </a:xfrm>
          <a:prstGeom prst="roundRect">
            <a:avLst/>
          </a:prstGeom>
        </p:spPr>
      </p:pic>
      <p:pic>
        <p:nvPicPr>
          <p:cNvPr id="51" name="Picture 5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5429" y="1212443"/>
            <a:ext cx="1270129" cy="937554"/>
          </a:xfrm>
          <a:prstGeom prst="roundRect">
            <a:avLst/>
          </a:prstGeom>
        </p:spPr>
      </p:pic>
      <p:pic>
        <p:nvPicPr>
          <p:cNvPr id="52" name="Picture 5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9408" y="1143000"/>
            <a:ext cx="1336923" cy="929246"/>
          </a:xfrm>
          <a:prstGeom prst="roundRect">
            <a:avLst/>
          </a:prstGeom>
        </p:spPr>
      </p:pic>
      <p:sp>
        <p:nvSpPr>
          <p:cNvPr id="54" name="Rectangle 53"/>
          <p:cNvSpPr/>
          <p:nvPr/>
        </p:nvSpPr>
        <p:spPr>
          <a:xfrm>
            <a:off x="1287463" y="4110335"/>
            <a:ext cx="257175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</p:txBody>
      </p:sp>
      <p:sp>
        <p:nvSpPr>
          <p:cNvPr id="57" name="TextBox 56"/>
          <p:cNvSpPr txBox="1"/>
          <p:nvPr/>
        </p:nvSpPr>
        <p:spPr>
          <a:xfrm>
            <a:off x="517209" y="7581037"/>
            <a:ext cx="2080755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Time availability: 12pm-9pm</a:t>
            </a:r>
            <a:endParaRPr lang="en-US" sz="1100" b="1" dirty="0">
              <a:solidFill>
                <a:schemeClr val="bg1"/>
              </a:solidFill>
              <a:latin typeface="MV Boli" pitchFamily="2" charset="0"/>
              <a:cs typeface="MV Boli" pitchFamily="2" charset="0"/>
            </a:endParaRPr>
          </a:p>
          <a:p>
            <a:pPr algn="ctr"/>
            <a:endParaRPr lang="en-GB" sz="1000" b="1" dirty="0">
              <a:solidFill>
                <a:schemeClr val="bg1"/>
              </a:solidFill>
              <a:latin typeface="MV Boli" pitchFamily="2" charset="0"/>
              <a:cs typeface="MV Boli" pitchFamily="2" charset="0"/>
            </a:endParaRPr>
          </a:p>
          <a:p>
            <a:pPr algn="ctr"/>
            <a:r>
              <a:rPr lang="en-GB" sz="1000" b="1" dirty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Telephone: +44209854231</a:t>
            </a:r>
          </a:p>
          <a:p>
            <a:pPr algn="ctr"/>
            <a:endParaRPr lang="en-US" sz="1000" b="1" dirty="0">
              <a:solidFill>
                <a:schemeClr val="bg1"/>
              </a:solidFill>
              <a:latin typeface="MV Boli" pitchFamily="2" charset="0"/>
              <a:cs typeface="MV Boli" pitchFamily="2" charset="0"/>
            </a:endParaRPr>
          </a:p>
          <a:p>
            <a:pPr algn="ctr"/>
            <a:r>
              <a:rPr lang="en-GB" sz="1000" b="1" dirty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  </a:t>
            </a:r>
            <a:endParaRPr lang="en-GB" sz="1000" dirty="0"/>
          </a:p>
        </p:txBody>
      </p:sp>
      <p:pic>
        <p:nvPicPr>
          <p:cNvPr id="58" name="Picture 57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8865" y="7906434"/>
            <a:ext cx="832445" cy="171114"/>
          </a:xfrm>
          <a:prstGeom prst="rect">
            <a:avLst/>
          </a:prstGeom>
        </p:spPr>
      </p:pic>
      <p:sp>
        <p:nvSpPr>
          <p:cNvPr id="59" name="TextBox 58"/>
          <p:cNvSpPr txBox="1"/>
          <p:nvPr/>
        </p:nvSpPr>
        <p:spPr>
          <a:xfrm>
            <a:off x="2705717" y="7583269"/>
            <a:ext cx="20020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Order @ </a:t>
            </a:r>
            <a:r>
              <a:rPr lang="en-GB" sz="900" b="1" dirty="0" err="1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UberEats|JustEat</a:t>
            </a:r>
            <a:r>
              <a:rPr lang="en-US" sz="900" b="1" dirty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 /</a:t>
            </a:r>
            <a:r>
              <a:rPr lang="en-GB" sz="900" b="1" dirty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Contactless Delivery   Available</a:t>
            </a:r>
            <a:endParaRPr lang="en-US" sz="900" b="1" dirty="0">
              <a:solidFill>
                <a:schemeClr val="bg1"/>
              </a:solidFill>
              <a:latin typeface="MV Boli" pitchFamily="2" charset="0"/>
              <a:cs typeface="MV Boli" pitchFamily="2" charset="0"/>
            </a:endParaRPr>
          </a:p>
          <a:p>
            <a:r>
              <a:rPr lang="en-GB" sz="900" b="1" dirty="0">
                <a:solidFill>
                  <a:schemeClr val="bg1"/>
                </a:solidFill>
                <a:latin typeface="MV Boli" pitchFamily="2" charset="0"/>
                <a:cs typeface="MV Boli" pitchFamily="2" charset="0"/>
              </a:rPr>
              <a:t>    Pay with  </a:t>
            </a:r>
            <a:endParaRPr lang="en-US" sz="900" b="1" dirty="0">
              <a:solidFill>
                <a:schemeClr val="bg1"/>
              </a:solidFill>
              <a:latin typeface="MV Boli" pitchFamily="2" charset="0"/>
              <a:cs typeface="MV Boli" pitchFamily="2" charset="0"/>
            </a:endParaRPr>
          </a:p>
          <a:p>
            <a:endParaRPr lang="en-GB" sz="900" dirty="0"/>
          </a:p>
        </p:txBody>
      </p:sp>
      <p:sp>
        <p:nvSpPr>
          <p:cNvPr id="60" name="Rectangle 59"/>
          <p:cNvSpPr/>
          <p:nvPr/>
        </p:nvSpPr>
        <p:spPr>
          <a:xfrm>
            <a:off x="516731" y="8577590"/>
            <a:ext cx="3990109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solidFill>
                  <a:schemeClr val="bg1"/>
                </a:solidFill>
                <a:latin typeface="Algerian" pitchFamily="82" charset="0"/>
                <a:cs typeface="MV Boli" pitchFamily="2" charset="0"/>
              </a:rPr>
              <a:t>We are available for takeaway only</a:t>
            </a:r>
            <a:endParaRPr lang="en-US" sz="1100" dirty="0">
              <a:solidFill>
                <a:schemeClr val="bg1"/>
              </a:solidFill>
              <a:latin typeface="Algerian" pitchFamily="82" charset="0"/>
              <a:cs typeface="MV Boli" pitchFamily="2" charset="0"/>
            </a:endParaRPr>
          </a:p>
        </p:txBody>
      </p:sp>
      <p:sp>
        <p:nvSpPr>
          <p:cNvPr id="46" name="TextBox 10"/>
          <p:cNvSpPr txBox="1"/>
          <p:nvPr/>
        </p:nvSpPr>
        <p:spPr>
          <a:xfrm>
            <a:off x="545580" y="4030634"/>
            <a:ext cx="871311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GB" sz="600" dirty="0">
                <a:solidFill>
                  <a:schemeClr val="bg1"/>
                </a:solidFill>
                <a:effectLst/>
                <a:latin typeface="Times New Roman"/>
                <a:ea typeface="Times New Roman"/>
              </a:rPr>
              <a:t>Drinks (Alcoholic)</a:t>
            </a:r>
          </a:p>
        </p:txBody>
      </p:sp>
      <p:sp>
        <p:nvSpPr>
          <p:cNvPr id="47" name="TextBox 8"/>
          <p:cNvSpPr txBox="1"/>
          <p:nvPr/>
        </p:nvSpPr>
        <p:spPr>
          <a:xfrm>
            <a:off x="257411" y="5463903"/>
            <a:ext cx="1458675" cy="18081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1050" b="1" kern="1200" dirty="0">
                <a:solidFill>
                  <a:srgbClr val="C4BD97"/>
                </a:solidFill>
                <a:effectLst/>
                <a:latin typeface="Calibri"/>
                <a:ea typeface="Times New Roman"/>
                <a:cs typeface="Vrinda"/>
              </a:rPr>
              <a:t>Name: Red wine</a:t>
            </a:r>
          </a:p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1050" b="1" kern="1200" dirty="0">
                <a:solidFill>
                  <a:srgbClr val="C4BD97"/>
                </a:solidFill>
                <a:effectLst/>
                <a:latin typeface="Calibri"/>
                <a:ea typeface="Times New Roman"/>
                <a:cs typeface="Vrinda"/>
              </a:rPr>
              <a:t>Price: </a:t>
            </a:r>
            <a:r>
              <a:rPr lang="en-US" sz="1050" b="1" dirty="0">
                <a:solidFill>
                  <a:srgbClr val="C4BD97"/>
                </a:solidFill>
                <a:latin typeface="Calibri"/>
                <a:ea typeface="Times New Roman"/>
                <a:cs typeface="Vrinda"/>
              </a:rPr>
              <a:t>8</a:t>
            </a:r>
            <a:endParaRPr lang="en-GB" sz="1000" b="1" dirty="0">
              <a:effectLst/>
              <a:latin typeface="Times New Roman"/>
              <a:ea typeface="Times New Roman"/>
            </a:endParaRPr>
          </a:p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1050" kern="1200" dirty="0">
                <a:solidFill>
                  <a:srgbClr val="FFFFFF"/>
                </a:solidFill>
                <a:effectLst/>
                <a:latin typeface="Calibri"/>
                <a:ea typeface="Times New Roman"/>
                <a:cs typeface="Vrinda"/>
              </a:rPr>
              <a:t>Calories: </a:t>
            </a:r>
            <a:r>
              <a:rPr lang="en-US" sz="1050" dirty="0">
                <a:solidFill>
                  <a:srgbClr val="FFFFFF"/>
                </a:solidFill>
                <a:latin typeface="Calibri"/>
                <a:ea typeface="Times New Roman"/>
                <a:cs typeface="Vrinda"/>
              </a:rPr>
              <a:t>200</a:t>
            </a:r>
            <a:endParaRPr lang="en-GB" sz="1000" dirty="0">
              <a:effectLst/>
              <a:latin typeface="Times New Roman"/>
              <a:ea typeface="Times New Roman"/>
            </a:endParaRPr>
          </a:p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1000" kern="1200" dirty="0">
                <a:solidFill>
                  <a:srgbClr val="FFFFFF"/>
                </a:solidFill>
                <a:effectLst/>
                <a:latin typeface="Calibri"/>
                <a:ea typeface="Times New Roman"/>
                <a:cs typeface="Vrinda"/>
              </a:rPr>
              <a:t>Food hygiene: Storage, Natural</a:t>
            </a:r>
            <a:endParaRPr lang="en-GB" sz="1000" dirty="0">
              <a:effectLst/>
              <a:latin typeface="Times New Roman"/>
              <a:ea typeface="Times New Roman"/>
            </a:endParaRPr>
          </a:p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1000" kern="1200" dirty="0">
                <a:solidFill>
                  <a:srgbClr val="FFFFFF"/>
                </a:solidFill>
                <a:effectLst/>
                <a:latin typeface="Calibri"/>
                <a:ea typeface="Times New Roman"/>
                <a:cs typeface="Vrinda"/>
              </a:rPr>
              <a:t>Time availability: 12pm – 9pm</a:t>
            </a:r>
            <a:endParaRPr lang="en-GB" sz="1000" dirty="0">
              <a:effectLst/>
              <a:latin typeface="Times New Roman"/>
              <a:ea typeface="Times New Roman"/>
            </a:endParaRPr>
          </a:p>
          <a:p>
            <a:pPr algn="just"/>
            <a:r>
              <a:rPr lang="en-US" sz="1000" kern="1200" dirty="0">
                <a:solidFill>
                  <a:srgbClr val="FFFFFF"/>
                </a:solidFill>
                <a:effectLst/>
                <a:latin typeface="Calibri"/>
                <a:ea typeface="Times New Roman"/>
                <a:cs typeface="Vrinda"/>
              </a:rPr>
              <a:t>Description</a:t>
            </a:r>
            <a:r>
              <a:rPr lang="en-US" sz="1000" kern="1200" dirty="0">
                <a:solidFill>
                  <a:schemeClr val="bg1"/>
                </a:solidFill>
                <a:effectLst/>
                <a:latin typeface="Calibri"/>
                <a:ea typeface="Times New Roman"/>
                <a:cs typeface="Vrinda"/>
              </a:rPr>
              <a:t>: Alcoholic and served right between the starter and appetite</a:t>
            </a:r>
            <a:endParaRPr lang="en-GB" sz="1000" dirty="0">
              <a:effectLst/>
              <a:latin typeface="Times New Roman"/>
              <a:ea typeface="Times New Roman"/>
            </a:endParaRPr>
          </a:p>
        </p:txBody>
      </p:sp>
      <p:pic>
        <p:nvPicPr>
          <p:cNvPr id="48" name="Picture 47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330" y="4343400"/>
            <a:ext cx="1193255" cy="1040647"/>
          </a:xfrm>
          <a:prstGeom prst="roundRect">
            <a:avLst/>
          </a:prstGeom>
        </p:spPr>
      </p:pic>
      <p:grpSp>
        <p:nvGrpSpPr>
          <p:cNvPr id="65" name="Group 64"/>
          <p:cNvGrpSpPr/>
          <p:nvPr/>
        </p:nvGrpSpPr>
        <p:grpSpPr>
          <a:xfrm>
            <a:off x="1812131" y="4038600"/>
            <a:ext cx="1600200" cy="2872011"/>
            <a:chOff x="312421" y="1029967"/>
            <a:chExt cx="1600200" cy="2872011"/>
          </a:xfrm>
        </p:grpSpPr>
        <p:sp>
          <p:nvSpPr>
            <p:cNvPr id="67" name="TextBox 10"/>
            <p:cNvSpPr txBox="1"/>
            <p:nvPr/>
          </p:nvSpPr>
          <p:spPr>
            <a:xfrm>
              <a:off x="569870" y="1029967"/>
              <a:ext cx="1037951" cy="243205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GB" sz="1100" dirty="0">
                  <a:solidFill>
                    <a:schemeClr val="bg1"/>
                  </a:solidFill>
                  <a:effectLst/>
                  <a:latin typeface="Times New Roman"/>
                  <a:ea typeface="Times New Roman"/>
                </a:rPr>
                <a:t>Drinks</a:t>
              </a:r>
            </a:p>
          </p:txBody>
        </p:sp>
        <p:sp>
          <p:nvSpPr>
            <p:cNvPr id="68" name="TextBox 8"/>
            <p:cNvSpPr txBox="1"/>
            <p:nvPr/>
          </p:nvSpPr>
          <p:spPr>
            <a:xfrm>
              <a:off x="312421" y="2401567"/>
              <a:ext cx="1600200" cy="15004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050" b="1" dirty="0">
                  <a:solidFill>
                    <a:srgbClr val="C4BD97"/>
                  </a:solidFill>
                  <a:latin typeface="Calibri"/>
                  <a:ea typeface="Times New Roman"/>
                  <a:cs typeface="Vrinda"/>
                </a:rPr>
                <a:t>Name: </a:t>
              </a:r>
              <a:r>
                <a:rPr lang="en-US" sz="1050" b="1" dirty="0">
                  <a:solidFill>
                    <a:schemeClr val="bg2">
                      <a:lumMod val="75000"/>
                    </a:schemeClr>
                  </a:solidFill>
                  <a:ea typeface="Times New Roman"/>
                  <a:cs typeface="Vrinda"/>
                </a:rPr>
                <a:t>Champaign</a:t>
              </a:r>
              <a:endParaRPr lang="en-US" sz="1050" b="1" kern="1200" dirty="0">
                <a:solidFill>
                  <a:schemeClr val="bg2">
                    <a:lumMod val="75000"/>
                  </a:schemeClr>
                </a:solidFill>
                <a:effectLst/>
                <a:latin typeface="Calibri"/>
                <a:ea typeface="Times New Roman"/>
                <a:cs typeface="Vrinda"/>
              </a:endParaRPr>
            </a:p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1050" b="1" kern="1200" dirty="0">
                  <a:solidFill>
                    <a:srgbClr val="C4BD97"/>
                  </a:solidFill>
                  <a:effectLst/>
                  <a:latin typeface="Calibri"/>
                  <a:ea typeface="Times New Roman"/>
                  <a:cs typeface="Vrinda"/>
                </a:rPr>
                <a:t>Price: </a:t>
              </a:r>
              <a:r>
                <a:rPr lang="en-US" sz="1050" b="1" dirty="0">
                  <a:solidFill>
                    <a:srgbClr val="C4BD97"/>
                  </a:solidFill>
                  <a:latin typeface="Calibri"/>
                  <a:ea typeface="Times New Roman"/>
                  <a:cs typeface="Vrinda"/>
                </a:rPr>
                <a:t>6.50</a:t>
              </a:r>
              <a:endParaRPr lang="en-GB" sz="1000" dirty="0">
                <a:effectLst/>
                <a:latin typeface="Times New Roman"/>
                <a:ea typeface="Times New Roman"/>
              </a:endParaRPr>
            </a:p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1050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Calories: </a:t>
              </a:r>
              <a:r>
                <a:rPr lang="en-US" sz="1050" dirty="0">
                  <a:solidFill>
                    <a:srgbClr val="FFFFFF"/>
                  </a:solidFill>
                  <a:latin typeface="Calibri"/>
                  <a:ea typeface="Times New Roman"/>
                  <a:cs typeface="Vrinda"/>
                </a:rPr>
                <a:t>100</a:t>
              </a:r>
              <a:endParaRPr lang="en-GB" sz="1000" dirty="0">
                <a:effectLst/>
                <a:latin typeface="Times New Roman"/>
                <a:ea typeface="Times New Roman"/>
              </a:endParaRPr>
            </a:p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Food hygiene: Storage, Natural</a:t>
              </a:r>
              <a:endParaRPr lang="en-GB" sz="1000" dirty="0">
                <a:effectLst/>
                <a:latin typeface="Times New Roman"/>
                <a:ea typeface="Times New Roman"/>
              </a:endParaRPr>
            </a:p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1000" kern="1200" dirty="0">
                  <a:solidFill>
                    <a:srgbClr val="FFFFFF"/>
                  </a:solidFill>
                  <a:effectLst/>
                  <a:latin typeface="Calibri"/>
                  <a:ea typeface="Times New Roman"/>
                  <a:cs typeface="Vrinda"/>
                </a:rPr>
                <a:t>Time availability: 12pm – 9pm</a:t>
              </a:r>
              <a:endParaRPr lang="en-GB" sz="1000" dirty="0">
                <a:effectLst/>
                <a:latin typeface="Times New Roman"/>
                <a:ea typeface="Times New Roman"/>
              </a:endParaRPr>
            </a:p>
            <a:p>
              <a:pPr algn="ctr"/>
              <a:r>
                <a:rPr lang="en-US" sz="1000" kern="1200" dirty="0">
                  <a:solidFill>
                    <a:schemeClr val="bg1"/>
                  </a:solidFill>
                  <a:effectLst/>
                  <a:latin typeface="Calibri"/>
                  <a:ea typeface="Times New Roman"/>
                  <a:cs typeface="Vrinda"/>
                </a:rPr>
                <a:t>Description: Alcoholic served after the appetite</a:t>
              </a:r>
              <a:endParaRPr lang="en-GB" sz="1000" dirty="0">
                <a:solidFill>
                  <a:schemeClr val="bg1"/>
                </a:solidFill>
              </a:endParaRPr>
            </a:p>
          </p:txBody>
        </p:sp>
      </p:grpSp>
      <p:pic>
        <p:nvPicPr>
          <p:cNvPr id="69" name="Picture 68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6369" y="4343400"/>
            <a:ext cx="1303562" cy="990600"/>
          </a:xfrm>
          <a:prstGeom prst="roundRect">
            <a:avLst/>
          </a:prstGeom>
        </p:spPr>
      </p:pic>
      <p:sp>
        <p:nvSpPr>
          <p:cNvPr id="73" name="TextBox 10"/>
          <p:cNvSpPr txBox="1"/>
          <p:nvPr/>
        </p:nvSpPr>
        <p:spPr>
          <a:xfrm>
            <a:off x="3796700" y="4038600"/>
            <a:ext cx="1037951" cy="24320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1200" b="1" kern="1200" dirty="0">
                <a:solidFill>
                  <a:srgbClr val="FFFFFF"/>
                </a:solidFill>
                <a:effectLst/>
                <a:latin typeface="Calibri"/>
                <a:ea typeface="Times New Roman"/>
                <a:cs typeface="Vrinda"/>
              </a:rPr>
              <a:t>Desert</a:t>
            </a:r>
            <a:endParaRPr lang="en-GB" sz="1100" dirty="0">
              <a:effectLst/>
              <a:latin typeface="Times New Roman"/>
              <a:ea typeface="Times New Roman"/>
            </a:endParaRPr>
          </a:p>
        </p:txBody>
      </p:sp>
      <p:sp>
        <p:nvSpPr>
          <p:cNvPr id="74" name="TextBox 8"/>
          <p:cNvSpPr txBox="1"/>
          <p:nvPr/>
        </p:nvSpPr>
        <p:spPr>
          <a:xfrm>
            <a:off x="3241551" y="5347662"/>
            <a:ext cx="1698149" cy="17389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Name: Sticky toffee pudding </a:t>
            </a:r>
          </a:p>
          <a:p>
            <a:pPr algn="r"/>
            <a:r>
              <a:rPr lang="en-US" sz="1100" b="1" dirty="0">
                <a:solidFill>
                  <a:schemeClr val="bg2">
                    <a:lumMod val="75000"/>
                  </a:schemeClr>
                </a:solidFill>
              </a:rPr>
              <a:t>Price: 7.40</a:t>
            </a:r>
          </a:p>
          <a:p>
            <a:pPr algn="r"/>
            <a:r>
              <a:rPr lang="en-US" sz="1100" dirty="0">
                <a:solidFill>
                  <a:schemeClr val="bg1"/>
                </a:solidFill>
              </a:rPr>
              <a:t>Calories: 450</a:t>
            </a:r>
          </a:p>
          <a:p>
            <a:pPr algn="r"/>
            <a:r>
              <a:rPr lang="en-US" sz="1050" dirty="0">
                <a:solidFill>
                  <a:schemeClr val="bg1"/>
                </a:solidFill>
              </a:rPr>
              <a:t>Food hygiene: Preparation</a:t>
            </a:r>
          </a:p>
          <a:p>
            <a:pPr algn="r"/>
            <a:r>
              <a:rPr lang="en-US" sz="1050" dirty="0">
                <a:solidFill>
                  <a:schemeClr val="bg1"/>
                </a:solidFill>
              </a:rPr>
              <a:t>Time availability: 12pm – 9pm</a:t>
            </a:r>
          </a:p>
          <a:p>
            <a:pPr algn="r"/>
            <a:r>
              <a:rPr lang="en-US" sz="1050" dirty="0">
                <a:solidFill>
                  <a:schemeClr val="bg1"/>
                </a:solidFill>
              </a:rPr>
              <a:t>Description: Soft and sweet brown sugar sponge cakes with warm toffee pudding</a:t>
            </a:r>
            <a:endParaRPr lang="en-GB" sz="1050" dirty="0">
              <a:solidFill>
                <a:schemeClr val="bg1"/>
              </a:solidFill>
            </a:endParaRPr>
          </a:p>
        </p:txBody>
      </p:sp>
      <p:pic>
        <p:nvPicPr>
          <p:cNvPr id="75" name="Picture 74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9408" y="4253229"/>
            <a:ext cx="1340292" cy="1045801"/>
          </a:xfrm>
          <a:prstGeom prst="roundRect">
            <a:avLst/>
          </a:prstGeom>
        </p:spPr>
      </p:pic>
      <p:sp>
        <p:nvSpPr>
          <p:cNvPr id="76" name="Rectangle 75"/>
          <p:cNvSpPr/>
          <p:nvPr/>
        </p:nvSpPr>
        <p:spPr>
          <a:xfrm>
            <a:off x="542233" y="268069"/>
            <a:ext cx="126989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en-US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30% off </a:t>
            </a:r>
          </a:p>
          <a:p>
            <a:pPr algn="ctr"/>
            <a:r>
              <a:rPr lang="en-US" sz="1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for Christmas</a:t>
            </a:r>
            <a:endParaRPr lang="en-US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631562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1931" y="304800"/>
            <a:ext cx="4633437" cy="6034618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en-GB" sz="1600" b="1" dirty="0"/>
              <a:t>Reference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1200" dirty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sz="1200" dirty="0"/>
              <a:t>Graham, P.L., </a:t>
            </a:r>
            <a:r>
              <a:rPr lang="en-GB" sz="1200" dirty="0" err="1"/>
              <a:t>Crilley</a:t>
            </a:r>
            <a:r>
              <a:rPr lang="en-GB" sz="1200" dirty="0"/>
              <a:t>, E., </a:t>
            </a:r>
            <a:r>
              <a:rPr lang="en-GB" sz="1200" dirty="0" err="1"/>
              <a:t>Stretesky</a:t>
            </a:r>
            <a:r>
              <a:rPr lang="en-GB" sz="1200" dirty="0"/>
              <a:t>, P.B., Long, M.A., Palmer, K.J., </a:t>
            </a:r>
            <a:r>
              <a:rPr lang="en-GB" sz="1200" dirty="0" err="1"/>
              <a:t>Steinbock</a:t>
            </a:r>
            <a:r>
              <a:rPr lang="en-GB" sz="1200" dirty="0"/>
              <a:t>, E. and </a:t>
            </a:r>
            <a:r>
              <a:rPr lang="en-GB" sz="1200" dirty="0" err="1"/>
              <a:t>Defeyter</a:t>
            </a:r>
            <a:r>
              <a:rPr lang="en-GB" sz="1200" dirty="0"/>
              <a:t>, M.A. (2016). School Holiday Food Provision in the UK: A Qualitative Investigation of Needs, Benefits, and Potential for Development. </a:t>
            </a:r>
            <a:r>
              <a:rPr lang="en-GB" sz="1200" i="1" dirty="0"/>
              <a:t>Frontiers in Public Health</a:t>
            </a:r>
            <a:r>
              <a:rPr lang="en-GB" sz="1200" dirty="0"/>
              <a:t>, 4. doi:10.3389/fpubh.2016.00172.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US" sz="1200" dirty="0" err="1"/>
              <a:t>Prideaux</a:t>
            </a:r>
            <a:r>
              <a:rPr lang="en-US" sz="1200" dirty="0"/>
              <a:t>, B. and Glover, P. (2015). ‘Santa Claus is Coming to Town’ – Christmas Holidays in a Tropical Destination. </a:t>
            </a:r>
            <a:r>
              <a:rPr lang="en-US" sz="1200" i="1" dirty="0"/>
              <a:t>Asia Pacific Journal of Tourism Research</a:t>
            </a:r>
            <a:r>
              <a:rPr lang="en-US" sz="1200" dirty="0"/>
              <a:t>, 20(9), pp.955–970. doi:10.1080/10941665.2015.951061.</a:t>
            </a:r>
          </a:p>
        </p:txBody>
      </p:sp>
    </p:spTree>
    <p:extLst>
      <p:ext uri="{BB962C8B-B14F-4D97-AF65-F5344CB8AC3E}">
        <p14:creationId xmlns:p14="http://schemas.microsoft.com/office/powerpoint/2010/main" val="2855681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747</Words>
  <Application>Microsoft Office PowerPoint</Application>
  <PresentationFormat>Custom</PresentationFormat>
  <Paragraphs>125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Algerian</vt:lpstr>
      <vt:lpstr>Arial</vt:lpstr>
      <vt:lpstr>Arial Narrow</vt:lpstr>
      <vt:lpstr>Calibri</vt:lpstr>
      <vt:lpstr>MV Boli</vt:lpstr>
      <vt:lpstr>Times New Roman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Catalin Pocolin (2117502)</cp:lastModifiedBy>
  <cp:revision>2</cp:revision>
  <dcterms:created xsi:type="dcterms:W3CDTF">2006-08-16T00:00:00Z</dcterms:created>
  <dcterms:modified xsi:type="dcterms:W3CDTF">2022-11-18T17:08:48Z</dcterms:modified>
</cp:coreProperties>
</file>