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5" r:id="rId7"/>
    <p:sldId id="266" r:id="rId8"/>
    <p:sldId id="267"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0FA809C-63D2-4FAC-9A5D-EA98A5F018FB}">
          <p14:sldIdLst>
            <p14:sldId id="256"/>
            <p14:sldId id="257"/>
            <p14:sldId id="258"/>
            <p14:sldId id="259"/>
            <p14:sldId id="260"/>
          </p14:sldIdLst>
        </p14:section>
        <p14:section name="Assessment Component 1 - 50%" id="{FFBA64BA-5A63-4EE2-A964-9F3EF6A15F5B}">
          <p14:sldIdLst>
            <p14:sldId id="265"/>
            <p14:sldId id="266"/>
            <p14:sldId id="267"/>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26490A-3F52-40EE-A22D-E88D07F9DE64}" v="1" dt="2025-01-12T21:55:39.8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4660"/>
  </p:normalViewPr>
  <p:slideViewPr>
    <p:cSldViewPr snapToGrid="0">
      <p:cViewPr varScale="1">
        <p:scale>
          <a:sx n="95" d="100"/>
          <a:sy n="95" d="100"/>
        </p:scale>
        <p:origin x="114" y="4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yu Sambo" userId="d9766618-3e46-45d4-99f2-08120d84987f" providerId="ADAL" clId="{A826490A-3F52-40EE-A22D-E88D07F9DE64}"/>
    <pc:docChg chg="addSection modSection">
      <pc:chgData name="Aliyu Sambo" userId="d9766618-3e46-45d4-99f2-08120d84987f" providerId="ADAL" clId="{A826490A-3F52-40EE-A22D-E88D07F9DE64}" dt="2025-01-12T21:56:13.538" v="2" actId="17846"/>
      <pc:docMkLst>
        <pc:docMk/>
      </pc:docMkLst>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F5B36-5803-791E-9AE4-3657634F7F5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313E421-2C33-142F-33C8-9CE2BFF026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2919D25-C7AD-114D-18C9-61BF7751C063}"/>
              </a:ext>
            </a:extLst>
          </p:cNvPr>
          <p:cNvSpPr>
            <a:spLocks noGrp="1"/>
          </p:cNvSpPr>
          <p:nvPr>
            <p:ph type="dt" sz="half" idx="10"/>
          </p:nvPr>
        </p:nvSpPr>
        <p:spPr/>
        <p:txBody>
          <a:bodyPr/>
          <a:lstStyle/>
          <a:p>
            <a:fld id="{3934B053-7BEA-4CC1-823D-D6D2DADFCAF1}" type="datetimeFigureOut">
              <a:rPr lang="en-GB" smtClean="0"/>
              <a:t>12/01/2025</a:t>
            </a:fld>
            <a:endParaRPr lang="en-GB"/>
          </a:p>
        </p:txBody>
      </p:sp>
      <p:sp>
        <p:nvSpPr>
          <p:cNvPr id="5" name="Footer Placeholder 4">
            <a:extLst>
              <a:ext uri="{FF2B5EF4-FFF2-40B4-BE49-F238E27FC236}">
                <a16:creationId xmlns:a16="http://schemas.microsoft.com/office/drawing/2014/main" id="{66F890CC-5FF0-107E-2DC4-921C280619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6A2EDD-1AA9-C43B-AC32-351C9F7F9D35}"/>
              </a:ext>
            </a:extLst>
          </p:cNvPr>
          <p:cNvSpPr>
            <a:spLocks noGrp="1"/>
          </p:cNvSpPr>
          <p:nvPr>
            <p:ph type="sldNum" sz="quarter" idx="12"/>
          </p:nvPr>
        </p:nvSpPr>
        <p:spPr/>
        <p:txBody>
          <a:bodyPr/>
          <a:lstStyle/>
          <a:p>
            <a:fld id="{17858FB0-C5D5-4860-B9EC-0D4E0B3879FD}" type="slidenum">
              <a:rPr lang="en-GB" smtClean="0"/>
              <a:t>‹#›</a:t>
            </a:fld>
            <a:endParaRPr lang="en-GB"/>
          </a:p>
        </p:txBody>
      </p:sp>
    </p:spTree>
    <p:extLst>
      <p:ext uri="{BB962C8B-B14F-4D97-AF65-F5344CB8AC3E}">
        <p14:creationId xmlns:p14="http://schemas.microsoft.com/office/powerpoint/2010/main" val="506430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B0358-CEA5-6ACA-06F3-8FBBCB62FE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87447B-E8D8-EDC3-1FAA-59BFD578967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93823C-3978-5A6B-D8B0-006F2592553F}"/>
              </a:ext>
            </a:extLst>
          </p:cNvPr>
          <p:cNvSpPr>
            <a:spLocks noGrp="1"/>
          </p:cNvSpPr>
          <p:nvPr>
            <p:ph type="dt" sz="half" idx="10"/>
          </p:nvPr>
        </p:nvSpPr>
        <p:spPr/>
        <p:txBody>
          <a:bodyPr/>
          <a:lstStyle/>
          <a:p>
            <a:fld id="{3934B053-7BEA-4CC1-823D-D6D2DADFCAF1}" type="datetimeFigureOut">
              <a:rPr lang="en-GB" smtClean="0"/>
              <a:t>12/01/2025</a:t>
            </a:fld>
            <a:endParaRPr lang="en-GB"/>
          </a:p>
        </p:txBody>
      </p:sp>
      <p:sp>
        <p:nvSpPr>
          <p:cNvPr id="5" name="Footer Placeholder 4">
            <a:extLst>
              <a:ext uri="{FF2B5EF4-FFF2-40B4-BE49-F238E27FC236}">
                <a16:creationId xmlns:a16="http://schemas.microsoft.com/office/drawing/2014/main" id="{5F78800F-625D-2E38-47CB-EFB007CB67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A76416-EC24-2CF8-B009-3076A72D9940}"/>
              </a:ext>
            </a:extLst>
          </p:cNvPr>
          <p:cNvSpPr>
            <a:spLocks noGrp="1"/>
          </p:cNvSpPr>
          <p:nvPr>
            <p:ph type="sldNum" sz="quarter" idx="12"/>
          </p:nvPr>
        </p:nvSpPr>
        <p:spPr/>
        <p:txBody>
          <a:bodyPr/>
          <a:lstStyle/>
          <a:p>
            <a:fld id="{17858FB0-C5D5-4860-B9EC-0D4E0B3879FD}" type="slidenum">
              <a:rPr lang="en-GB" smtClean="0"/>
              <a:t>‹#›</a:t>
            </a:fld>
            <a:endParaRPr lang="en-GB"/>
          </a:p>
        </p:txBody>
      </p:sp>
    </p:spTree>
    <p:extLst>
      <p:ext uri="{BB962C8B-B14F-4D97-AF65-F5344CB8AC3E}">
        <p14:creationId xmlns:p14="http://schemas.microsoft.com/office/powerpoint/2010/main" val="3823906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89D0A-77E5-E8C6-A8D4-B7A6A65FD09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653B68E-2397-6F5C-90C5-A45419CAAEA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D58FCE-D00A-28EF-9F1D-FF6AB0145CBA}"/>
              </a:ext>
            </a:extLst>
          </p:cNvPr>
          <p:cNvSpPr>
            <a:spLocks noGrp="1"/>
          </p:cNvSpPr>
          <p:nvPr>
            <p:ph type="dt" sz="half" idx="10"/>
          </p:nvPr>
        </p:nvSpPr>
        <p:spPr/>
        <p:txBody>
          <a:bodyPr/>
          <a:lstStyle/>
          <a:p>
            <a:fld id="{3934B053-7BEA-4CC1-823D-D6D2DADFCAF1}" type="datetimeFigureOut">
              <a:rPr lang="en-GB" smtClean="0"/>
              <a:t>12/01/2025</a:t>
            </a:fld>
            <a:endParaRPr lang="en-GB"/>
          </a:p>
        </p:txBody>
      </p:sp>
      <p:sp>
        <p:nvSpPr>
          <p:cNvPr id="5" name="Footer Placeholder 4">
            <a:extLst>
              <a:ext uri="{FF2B5EF4-FFF2-40B4-BE49-F238E27FC236}">
                <a16:creationId xmlns:a16="http://schemas.microsoft.com/office/drawing/2014/main" id="{9D35D780-3AA9-8275-1C70-9D7D2F7E18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9C694B-DAEC-A06C-F011-79BD84944F40}"/>
              </a:ext>
            </a:extLst>
          </p:cNvPr>
          <p:cNvSpPr>
            <a:spLocks noGrp="1"/>
          </p:cNvSpPr>
          <p:nvPr>
            <p:ph type="sldNum" sz="quarter" idx="12"/>
          </p:nvPr>
        </p:nvSpPr>
        <p:spPr/>
        <p:txBody>
          <a:bodyPr/>
          <a:lstStyle/>
          <a:p>
            <a:fld id="{17858FB0-C5D5-4860-B9EC-0D4E0B3879FD}" type="slidenum">
              <a:rPr lang="en-GB" smtClean="0"/>
              <a:t>‹#›</a:t>
            </a:fld>
            <a:endParaRPr lang="en-GB"/>
          </a:p>
        </p:txBody>
      </p:sp>
    </p:spTree>
    <p:extLst>
      <p:ext uri="{BB962C8B-B14F-4D97-AF65-F5344CB8AC3E}">
        <p14:creationId xmlns:p14="http://schemas.microsoft.com/office/powerpoint/2010/main" val="1574877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228A2-F501-263C-D7DA-3B039D2BC2D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9DBC60-943F-CF3E-4F54-F7A3C3BDACE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9296D30-74A1-FFA8-5161-EF046826857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37EEC46-A7AF-FA0D-C569-CEF3EF8EEA74}"/>
              </a:ext>
            </a:extLst>
          </p:cNvPr>
          <p:cNvSpPr>
            <a:spLocks noGrp="1"/>
          </p:cNvSpPr>
          <p:nvPr>
            <p:ph type="dt" sz="half" idx="10"/>
          </p:nvPr>
        </p:nvSpPr>
        <p:spPr/>
        <p:txBody>
          <a:bodyPr/>
          <a:lstStyle/>
          <a:p>
            <a:fld id="{3934B053-7BEA-4CC1-823D-D6D2DADFCAF1}" type="datetimeFigureOut">
              <a:rPr lang="en-GB" smtClean="0"/>
              <a:t>12/01/2025</a:t>
            </a:fld>
            <a:endParaRPr lang="en-GB"/>
          </a:p>
        </p:txBody>
      </p:sp>
      <p:sp>
        <p:nvSpPr>
          <p:cNvPr id="6" name="Footer Placeholder 5">
            <a:extLst>
              <a:ext uri="{FF2B5EF4-FFF2-40B4-BE49-F238E27FC236}">
                <a16:creationId xmlns:a16="http://schemas.microsoft.com/office/drawing/2014/main" id="{E63A159D-4560-B82C-45B3-8AAAC0FC68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9B581E-8B8D-2F01-D581-34BFD9914E86}"/>
              </a:ext>
            </a:extLst>
          </p:cNvPr>
          <p:cNvSpPr>
            <a:spLocks noGrp="1"/>
          </p:cNvSpPr>
          <p:nvPr>
            <p:ph type="sldNum" sz="quarter" idx="12"/>
          </p:nvPr>
        </p:nvSpPr>
        <p:spPr/>
        <p:txBody>
          <a:bodyPr/>
          <a:lstStyle/>
          <a:p>
            <a:fld id="{17858FB0-C5D5-4860-B9EC-0D4E0B3879FD}" type="slidenum">
              <a:rPr lang="en-GB" smtClean="0"/>
              <a:t>‹#›</a:t>
            </a:fld>
            <a:endParaRPr lang="en-GB"/>
          </a:p>
        </p:txBody>
      </p:sp>
    </p:spTree>
    <p:extLst>
      <p:ext uri="{BB962C8B-B14F-4D97-AF65-F5344CB8AC3E}">
        <p14:creationId xmlns:p14="http://schemas.microsoft.com/office/powerpoint/2010/main" val="15108175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6C482-E91F-514D-44A6-69012CA50A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D36636-FA71-8316-23BB-3B9164834B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DC0C604-AC3A-B19A-8F36-28D1C56ED01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209FDA-6398-F2FD-F406-64BCC935FC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90C60E1-815D-A021-82E0-91F808F6F73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60EEE6F-23D8-316C-5B33-C4FF1EB9AFB5}"/>
              </a:ext>
            </a:extLst>
          </p:cNvPr>
          <p:cNvSpPr>
            <a:spLocks noGrp="1"/>
          </p:cNvSpPr>
          <p:nvPr>
            <p:ph type="dt" sz="half" idx="10"/>
          </p:nvPr>
        </p:nvSpPr>
        <p:spPr/>
        <p:txBody>
          <a:bodyPr/>
          <a:lstStyle/>
          <a:p>
            <a:fld id="{3934B053-7BEA-4CC1-823D-D6D2DADFCAF1}" type="datetimeFigureOut">
              <a:rPr lang="en-GB" smtClean="0"/>
              <a:t>12/01/2025</a:t>
            </a:fld>
            <a:endParaRPr lang="en-GB"/>
          </a:p>
        </p:txBody>
      </p:sp>
      <p:sp>
        <p:nvSpPr>
          <p:cNvPr id="8" name="Footer Placeholder 7">
            <a:extLst>
              <a:ext uri="{FF2B5EF4-FFF2-40B4-BE49-F238E27FC236}">
                <a16:creationId xmlns:a16="http://schemas.microsoft.com/office/drawing/2014/main" id="{2DB86A90-ADFB-931E-A2A8-FF10884E6A7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8B69457-EB26-8C95-7B8C-A6B6AE790139}"/>
              </a:ext>
            </a:extLst>
          </p:cNvPr>
          <p:cNvSpPr>
            <a:spLocks noGrp="1"/>
          </p:cNvSpPr>
          <p:nvPr>
            <p:ph type="sldNum" sz="quarter" idx="12"/>
          </p:nvPr>
        </p:nvSpPr>
        <p:spPr/>
        <p:txBody>
          <a:bodyPr/>
          <a:lstStyle/>
          <a:p>
            <a:fld id="{17858FB0-C5D5-4860-B9EC-0D4E0B3879FD}" type="slidenum">
              <a:rPr lang="en-GB" smtClean="0"/>
              <a:t>‹#›</a:t>
            </a:fld>
            <a:endParaRPr lang="en-GB"/>
          </a:p>
        </p:txBody>
      </p:sp>
    </p:spTree>
    <p:extLst>
      <p:ext uri="{BB962C8B-B14F-4D97-AF65-F5344CB8AC3E}">
        <p14:creationId xmlns:p14="http://schemas.microsoft.com/office/powerpoint/2010/main" val="324158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BAC62-0D9D-337C-FE29-64E3CA21F21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D070C98-9CF9-B4D1-6489-6F3BFB70E274}"/>
              </a:ext>
            </a:extLst>
          </p:cNvPr>
          <p:cNvSpPr>
            <a:spLocks noGrp="1"/>
          </p:cNvSpPr>
          <p:nvPr>
            <p:ph type="dt" sz="half" idx="10"/>
          </p:nvPr>
        </p:nvSpPr>
        <p:spPr/>
        <p:txBody>
          <a:bodyPr/>
          <a:lstStyle/>
          <a:p>
            <a:fld id="{3934B053-7BEA-4CC1-823D-D6D2DADFCAF1}" type="datetimeFigureOut">
              <a:rPr lang="en-GB" smtClean="0"/>
              <a:t>12/01/2025</a:t>
            </a:fld>
            <a:endParaRPr lang="en-GB"/>
          </a:p>
        </p:txBody>
      </p:sp>
      <p:sp>
        <p:nvSpPr>
          <p:cNvPr id="4" name="Footer Placeholder 3">
            <a:extLst>
              <a:ext uri="{FF2B5EF4-FFF2-40B4-BE49-F238E27FC236}">
                <a16:creationId xmlns:a16="http://schemas.microsoft.com/office/drawing/2014/main" id="{BEBB97D2-1404-A33F-016A-D59AA7C2FF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4BF30B2-B3DC-AE5F-E15D-4759E4935F18}"/>
              </a:ext>
            </a:extLst>
          </p:cNvPr>
          <p:cNvSpPr>
            <a:spLocks noGrp="1"/>
          </p:cNvSpPr>
          <p:nvPr>
            <p:ph type="sldNum" sz="quarter" idx="12"/>
          </p:nvPr>
        </p:nvSpPr>
        <p:spPr/>
        <p:txBody>
          <a:bodyPr/>
          <a:lstStyle/>
          <a:p>
            <a:fld id="{17858FB0-C5D5-4860-B9EC-0D4E0B3879FD}" type="slidenum">
              <a:rPr lang="en-GB" smtClean="0"/>
              <a:t>‹#›</a:t>
            </a:fld>
            <a:endParaRPr lang="en-GB"/>
          </a:p>
        </p:txBody>
      </p:sp>
    </p:spTree>
    <p:extLst>
      <p:ext uri="{BB962C8B-B14F-4D97-AF65-F5344CB8AC3E}">
        <p14:creationId xmlns:p14="http://schemas.microsoft.com/office/powerpoint/2010/main" val="1733026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CA26F1-4DF4-E2B3-D209-DA2E0C577B52}"/>
              </a:ext>
            </a:extLst>
          </p:cNvPr>
          <p:cNvSpPr>
            <a:spLocks noGrp="1"/>
          </p:cNvSpPr>
          <p:nvPr>
            <p:ph type="dt" sz="half" idx="10"/>
          </p:nvPr>
        </p:nvSpPr>
        <p:spPr/>
        <p:txBody>
          <a:bodyPr/>
          <a:lstStyle/>
          <a:p>
            <a:fld id="{3934B053-7BEA-4CC1-823D-D6D2DADFCAF1}" type="datetimeFigureOut">
              <a:rPr lang="en-GB" smtClean="0"/>
              <a:t>12/01/2025</a:t>
            </a:fld>
            <a:endParaRPr lang="en-GB"/>
          </a:p>
        </p:txBody>
      </p:sp>
      <p:sp>
        <p:nvSpPr>
          <p:cNvPr id="3" name="Footer Placeholder 2">
            <a:extLst>
              <a:ext uri="{FF2B5EF4-FFF2-40B4-BE49-F238E27FC236}">
                <a16:creationId xmlns:a16="http://schemas.microsoft.com/office/drawing/2014/main" id="{1F938945-2C25-971D-6A81-C6FFE5CAD5B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59FDA75-D106-3443-2783-8C8040E736A9}"/>
              </a:ext>
            </a:extLst>
          </p:cNvPr>
          <p:cNvSpPr>
            <a:spLocks noGrp="1"/>
          </p:cNvSpPr>
          <p:nvPr>
            <p:ph type="sldNum" sz="quarter" idx="12"/>
          </p:nvPr>
        </p:nvSpPr>
        <p:spPr/>
        <p:txBody>
          <a:bodyPr/>
          <a:lstStyle/>
          <a:p>
            <a:fld id="{17858FB0-C5D5-4860-B9EC-0D4E0B3879FD}" type="slidenum">
              <a:rPr lang="en-GB" smtClean="0"/>
              <a:t>‹#›</a:t>
            </a:fld>
            <a:endParaRPr lang="en-GB"/>
          </a:p>
        </p:txBody>
      </p:sp>
    </p:spTree>
    <p:extLst>
      <p:ext uri="{BB962C8B-B14F-4D97-AF65-F5344CB8AC3E}">
        <p14:creationId xmlns:p14="http://schemas.microsoft.com/office/powerpoint/2010/main" val="3460876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32675-AF1D-CD44-8851-678A3CC43C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0A7041C-72DB-F422-CDB0-9A46CD2F43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F84CA67-AC7A-E15D-B9D3-422ACFD7B9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385343-F1EF-2822-C249-B36A55D23ED9}"/>
              </a:ext>
            </a:extLst>
          </p:cNvPr>
          <p:cNvSpPr>
            <a:spLocks noGrp="1"/>
          </p:cNvSpPr>
          <p:nvPr>
            <p:ph type="dt" sz="half" idx="10"/>
          </p:nvPr>
        </p:nvSpPr>
        <p:spPr/>
        <p:txBody>
          <a:bodyPr/>
          <a:lstStyle/>
          <a:p>
            <a:fld id="{3934B053-7BEA-4CC1-823D-D6D2DADFCAF1}" type="datetimeFigureOut">
              <a:rPr lang="en-GB" smtClean="0"/>
              <a:t>12/01/2025</a:t>
            </a:fld>
            <a:endParaRPr lang="en-GB"/>
          </a:p>
        </p:txBody>
      </p:sp>
      <p:sp>
        <p:nvSpPr>
          <p:cNvPr id="6" name="Footer Placeholder 5">
            <a:extLst>
              <a:ext uri="{FF2B5EF4-FFF2-40B4-BE49-F238E27FC236}">
                <a16:creationId xmlns:a16="http://schemas.microsoft.com/office/drawing/2014/main" id="{632A08D1-251F-51F6-1EC3-07391FB4B3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64AAC1-F42D-F728-5330-B8438B890C60}"/>
              </a:ext>
            </a:extLst>
          </p:cNvPr>
          <p:cNvSpPr>
            <a:spLocks noGrp="1"/>
          </p:cNvSpPr>
          <p:nvPr>
            <p:ph type="sldNum" sz="quarter" idx="12"/>
          </p:nvPr>
        </p:nvSpPr>
        <p:spPr/>
        <p:txBody>
          <a:bodyPr/>
          <a:lstStyle/>
          <a:p>
            <a:fld id="{17858FB0-C5D5-4860-B9EC-0D4E0B3879FD}" type="slidenum">
              <a:rPr lang="en-GB" smtClean="0"/>
              <a:t>‹#›</a:t>
            </a:fld>
            <a:endParaRPr lang="en-GB"/>
          </a:p>
        </p:txBody>
      </p:sp>
    </p:spTree>
    <p:extLst>
      <p:ext uri="{BB962C8B-B14F-4D97-AF65-F5344CB8AC3E}">
        <p14:creationId xmlns:p14="http://schemas.microsoft.com/office/powerpoint/2010/main" val="2158064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38AAD-555B-74CA-8467-F5EF9E6DDA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AD281C1-AEF3-1C0C-D7B9-6EA6BE3E87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DEE02D9-7313-3002-1ED9-A5D8F81120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82D2E8-F705-131B-B7B5-A257E7B63450}"/>
              </a:ext>
            </a:extLst>
          </p:cNvPr>
          <p:cNvSpPr>
            <a:spLocks noGrp="1"/>
          </p:cNvSpPr>
          <p:nvPr>
            <p:ph type="dt" sz="half" idx="10"/>
          </p:nvPr>
        </p:nvSpPr>
        <p:spPr/>
        <p:txBody>
          <a:bodyPr/>
          <a:lstStyle/>
          <a:p>
            <a:fld id="{3934B053-7BEA-4CC1-823D-D6D2DADFCAF1}" type="datetimeFigureOut">
              <a:rPr lang="en-GB" smtClean="0"/>
              <a:t>12/01/2025</a:t>
            </a:fld>
            <a:endParaRPr lang="en-GB"/>
          </a:p>
        </p:txBody>
      </p:sp>
      <p:sp>
        <p:nvSpPr>
          <p:cNvPr id="6" name="Footer Placeholder 5">
            <a:extLst>
              <a:ext uri="{FF2B5EF4-FFF2-40B4-BE49-F238E27FC236}">
                <a16:creationId xmlns:a16="http://schemas.microsoft.com/office/drawing/2014/main" id="{CEB057EB-89C2-C04D-04A8-47FBC529FA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A4BF45-053B-7165-1729-2158A0229B48}"/>
              </a:ext>
            </a:extLst>
          </p:cNvPr>
          <p:cNvSpPr>
            <a:spLocks noGrp="1"/>
          </p:cNvSpPr>
          <p:nvPr>
            <p:ph type="sldNum" sz="quarter" idx="12"/>
          </p:nvPr>
        </p:nvSpPr>
        <p:spPr/>
        <p:txBody>
          <a:bodyPr/>
          <a:lstStyle/>
          <a:p>
            <a:fld id="{17858FB0-C5D5-4860-B9EC-0D4E0B3879FD}" type="slidenum">
              <a:rPr lang="en-GB" smtClean="0"/>
              <a:t>‹#›</a:t>
            </a:fld>
            <a:endParaRPr lang="en-GB"/>
          </a:p>
        </p:txBody>
      </p:sp>
    </p:spTree>
    <p:extLst>
      <p:ext uri="{BB962C8B-B14F-4D97-AF65-F5344CB8AC3E}">
        <p14:creationId xmlns:p14="http://schemas.microsoft.com/office/powerpoint/2010/main" val="4044548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D20A7-22B8-9853-657B-A7DD8F3768A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6CF77E-7940-0A8A-AA27-B976DEF7780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FA2878-4938-C894-6FA5-F92F4A500126}"/>
              </a:ext>
            </a:extLst>
          </p:cNvPr>
          <p:cNvSpPr>
            <a:spLocks noGrp="1"/>
          </p:cNvSpPr>
          <p:nvPr>
            <p:ph type="dt" sz="half" idx="10"/>
          </p:nvPr>
        </p:nvSpPr>
        <p:spPr/>
        <p:txBody>
          <a:bodyPr/>
          <a:lstStyle/>
          <a:p>
            <a:fld id="{3934B053-7BEA-4CC1-823D-D6D2DADFCAF1}" type="datetimeFigureOut">
              <a:rPr lang="en-GB" smtClean="0"/>
              <a:t>12/01/2025</a:t>
            </a:fld>
            <a:endParaRPr lang="en-GB"/>
          </a:p>
        </p:txBody>
      </p:sp>
      <p:sp>
        <p:nvSpPr>
          <p:cNvPr id="5" name="Footer Placeholder 4">
            <a:extLst>
              <a:ext uri="{FF2B5EF4-FFF2-40B4-BE49-F238E27FC236}">
                <a16:creationId xmlns:a16="http://schemas.microsoft.com/office/drawing/2014/main" id="{4897ECF5-6A16-AD2B-BF7D-63D19BF209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CB2FFB-B601-DB15-E667-5E3599067651}"/>
              </a:ext>
            </a:extLst>
          </p:cNvPr>
          <p:cNvSpPr>
            <a:spLocks noGrp="1"/>
          </p:cNvSpPr>
          <p:nvPr>
            <p:ph type="sldNum" sz="quarter" idx="12"/>
          </p:nvPr>
        </p:nvSpPr>
        <p:spPr/>
        <p:txBody>
          <a:bodyPr/>
          <a:lstStyle/>
          <a:p>
            <a:fld id="{17858FB0-C5D5-4860-B9EC-0D4E0B3879FD}" type="slidenum">
              <a:rPr lang="en-GB" smtClean="0"/>
              <a:t>‹#›</a:t>
            </a:fld>
            <a:endParaRPr lang="en-GB"/>
          </a:p>
        </p:txBody>
      </p:sp>
    </p:spTree>
    <p:extLst>
      <p:ext uri="{BB962C8B-B14F-4D97-AF65-F5344CB8AC3E}">
        <p14:creationId xmlns:p14="http://schemas.microsoft.com/office/powerpoint/2010/main" val="611561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1228B67-AB57-2D65-2B26-5178F84497B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B23196-008A-3DFF-5D66-64A0EA8BEFA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4DA7FC-DB0E-509C-9150-6E246432C83B}"/>
              </a:ext>
            </a:extLst>
          </p:cNvPr>
          <p:cNvSpPr>
            <a:spLocks noGrp="1"/>
          </p:cNvSpPr>
          <p:nvPr>
            <p:ph type="dt" sz="half" idx="10"/>
          </p:nvPr>
        </p:nvSpPr>
        <p:spPr/>
        <p:txBody>
          <a:bodyPr/>
          <a:lstStyle/>
          <a:p>
            <a:fld id="{3934B053-7BEA-4CC1-823D-D6D2DADFCAF1}" type="datetimeFigureOut">
              <a:rPr lang="en-GB" smtClean="0"/>
              <a:t>12/01/2025</a:t>
            </a:fld>
            <a:endParaRPr lang="en-GB"/>
          </a:p>
        </p:txBody>
      </p:sp>
      <p:sp>
        <p:nvSpPr>
          <p:cNvPr id="5" name="Footer Placeholder 4">
            <a:extLst>
              <a:ext uri="{FF2B5EF4-FFF2-40B4-BE49-F238E27FC236}">
                <a16:creationId xmlns:a16="http://schemas.microsoft.com/office/drawing/2014/main" id="{62841D41-87E9-DC00-FA88-D6CAFEFCA6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866CD9-3D98-370B-DC25-50D6CD18571B}"/>
              </a:ext>
            </a:extLst>
          </p:cNvPr>
          <p:cNvSpPr>
            <a:spLocks noGrp="1"/>
          </p:cNvSpPr>
          <p:nvPr>
            <p:ph type="sldNum" sz="quarter" idx="12"/>
          </p:nvPr>
        </p:nvSpPr>
        <p:spPr/>
        <p:txBody>
          <a:bodyPr/>
          <a:lstStyle/>
          <a:p>
            <a:fld id="{17858FB0-C5D5-4860-B9EC-0D4E0B3879FD}" type="slidenum">
              <a:rPr lang="en-GB" smtClean="0"/>
              <a:t>‹#›</a:t>
            </a:fld>
            <a:endParaRPr lang="en-GB"/>
          </a:p>
        </p:txBody>
      </p:sp>
    </p:spTree>
    <p:extLst>
      <p:ext uri="{BB962C8B-B14F-4D97-AF65-F5344CB8AC3E}">
        <p14:creationId xmlns:p14="http://schemas.microsoft.com/office/powerpoint/2010/main" val="37229089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755B5C-A5BC-661B-E1C8-62E52991AC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AB4A49-F7CE-2E9C-339F-7E3DAD4CBA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13F3FF-D9B3-9778-2AF1-0C9CD12D62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934B053-7BEA-4CC1-823D-D6D2DADFCAF1}" type="datetimeFigureOut">
              <a:rPr lang="en-GB" smtClean="0"/>
              <a:t>12/01/2025</a:t>
            </a:fld>
            <a:endParaRPr lang="en-GB"/>
          </a:p>
        </p:txBody>
      </p:sp>
      <p:sp>
        <p:nvSpPr>
          <p:cNvPr id="5" name="Footer Placeholder 4">
            <a:extLst>
              <a:ext uri="{FF2B5EF4-FFF2-40B4-BE49-F238E27FC236}">
                <a16:creationId xmlns:a16="http://schemas.microsoft.com/office/drawing/2014/main" id="{A0C2BE5B-1730-240B-6AFC-76BA624A1A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F8EC4F3-624D-1AA9-2108-39BFD9D520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7858FB0-C5D5-4860-B9EC-0D4E0B3879FD}" type="slidenum">
              <a:rPr lang="en-GB" smtClean="0"/>
              <a:t>‹#›</a:t>
            </a:fld>
            <a:endParaRPr lang="en-GB"/>
          </a:p>
        </p:txBody>
      </p:sp>
    </p:spTree>
    <p:extLst>
      <p:ext uri="{BB962C8B-B14F-4D97-AF65-F5344CB8AC3E}">
        <p14:creationId xmlns:p14="http://schemas.microsoft.com/office/powerpoint/2010/main" val="18898717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D661C-6173-4052-D50A-08812F09CC3C}"/>
              </a:ext>
            </a:extLst>
          </p:cNvPr>
          <p:cNvSpPr>
            <a:spLocks noGrp="1"/>
          </p:cNvSpPr>
          <p:nvPr>
            <p:ph type="ctrTitle"/>
          </p:nvPr>
        </p:nvSpPr>
        <p:spPr/>
        <p:txBody>
          <a:bodyPr/>
          <a:lstStyle/>
          <a:p>
            <a:r>
              <a:rPr lang="en-GB" dirty="0"/>
              <a:t>Documenting Experiments</a:t>
            </a:r>
          </a:p>
        </p:txBody>
      </p:sp>
      <p:sp>
        <p:nvSpPr>
          <p:cNvPr id="3" name="Subtitle 2">
            <a:extLst>
              <a:ext uri="{FF2B5EF4-FFF2-40B4-BE49-F238E27FC236}">
                <a16:creationId xmlns:a16="http://schemas.microsoft.com/office/drawing/2014/main" id="{9FACDF11-F4C6-1DD8-2E11-6CB1514408BB}"/>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6756625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BF8B3-5B32-8215-4754-1BCFA31D594D}"/>
              </a:ext>
            </a:extLst>
          </p:cNvPr>
          <p:cNvSpPr>
            <a:spLocks noGrp="1"/>
          </p:cNvSpPr>
          <p:nvPr>
            <p:ph type="title"/>
          </p:nvPr>
        </p:nvSpPr>
        <p:spPr/>
        <p:txBody>
          <a:bodyPr/>
          <a:lstStyle/>
          <a:p>
            <a:r>
              <a:rPr lang="en-GB" dirty="0"/>
              <a:t>Assessment</a:t>
            </a:r>
          </a:p>
        </p:txBody>
      </p:sp>
      <p:sp>
        <p:nvSpPr>
          <p:cNvPr id="3" name="Content Placeholder 2">
            <a:extLst>
              <a:ext uri="{FF2B5EF4-FFF2-40B4-BE49-F238E27FC236}">
                <a16:creationId xmlns:a16="http://schemas.microsoft.com/office/drawing/2014/main" id="{9F9A34B1-5677-BCF1-23DF-9DFF464C0A36}"/>
              </a:ext>
            </a:extLst>
          </p:cNvPr>
          <p:cNvSpPr>
            <a:spLocks noGrp="1"/>
          </p:cNvSpPr>
          <p:nvPr>
            <p:ph idx="1"/>
          </p:nvPr>
        </p:nvSpPr>
        <p:spPr/>
        <p:txBody>
          <a:bodyPr/>
          <a:lstStyle/>
          <a:p>
            <a:r>
              <a:rPr lang="en-GB" dirty="0"/>
              <a:t>The assessment for ACCA5023 (NOSS) involves documenting practical exercise done in class. </a:t>
            </a:r>
          </a:p>
          <a:p>
            <a:r>
              <a:rPr lang="en-GB" dirty="0"/>
              <a:t>These MUST be document correctly.</a:t>
            </a:r>
          </a:p>
          <a:p>
            <a:pPr marL="457200" lvl="1" indent="0">
              <a:buNone/>
            </a:pPr>
            <a:r>
              <a:rPr lang="en-GB" dirty="0"/>
              <a:t>It should not be a how-to guide. </a:t>
            </a:r>
          </a:p>
        </p:txBody>
      </p:sp>
    </p:spTree>
    <p:extLst>
      <p:ext uri="{BB962C8B-B14F-4D97-AF65-F5344CB8AC3E}">
        <p14:creationId xmlns:p14="http://schemas.microsoft.com/office/powerpoint/2010/main" val="2814389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D0939-1C9C-8955-ED9A-458B7663A183}"/>
              </a:ext>
            </a:extLst>
          </p:cNvPr>
          <p:cNvSpPr>
            <a:spLocks noGrp="1"/>
          </p:cNvSpPr>
          <p:nvPr>
            <p:ph type="title"/>
          </p:nvPr>
        </p:nvSpPr>
        <p:spPr/>
        <p:txBody>
          <a:bodyPr/>
          <a:lstStyle/>
          <a:p>
            <a:r>
              <a:rPr lang="en-GB" dirty="0"/>
              <a:t>Screen shots</a:t>
            </a:r>
          </a:p>
        </p:txBody>
      </p:sp>
      <p:sp>
        <p:nvSpPr>
          <p:cNvPr id="3" name="Content Placeholder 2">
            <a:extLst>
              <a:ext uri="{FF2B5EF4-FFF2-40B4-BE49-F238E27FC236}">
                <a16:creationId xmlns:a16="http://schemas.microsoft.com/office/drawing/2014/main" id="{08BEE763-B6C2-EE72-2435-580B61799375}"/>
              </a:ext>
            </a:extLst>
          </p:cNvPr>
          <p:cNvSpPr>
            <a:spLocks noGrp="1"/>
          </p:cNvSpPr>
          <p:nvPr>
            <p:ph idx="1"/>
          </p:nvPr>
        </p:nvSpPr>
        <p:spPr>
          <a:xfrm>
            <a:off x="538794" y="1586420"/>
            <a:ext cx="5157999" cy="4906456"/>
          </a:xfrm>
        </p:spPr>
        <p:txBody>
          <a:bodyPr>
            <a:normAutofit/>
          </a:bodyPr>
          <a:lstStyle/>
          <a:p>
            <a:pPr marL="0" indent="0">
              <a:buNone/>
            </a:pPr>
            <a:r>
              <a:rPr lang="en-GB" sz="1800" b="1" i="1" dirty="0">
                <a:effectLst/>
                <a:latin typeface="Arial" panose="020B0604020202020204" pitchFamily="34" charset="0"/>
                <a:ea typeface="Times New Roman" panose="02020603050405020304" pitchFamily="18" charset="0"/>
              </a:rPr>
              <a:t>Note: </a:t>
            </a:r>
          </a:p>
          <a:p>
            <a:pPr marL="0" indent="0">
              <a:buNone/>
            </a:pPr>
            <a:r>
              <a:rPr lang="en-GB" sz="1400" i="1" dirty="0">
                <a:effectLst/>
                <a:latin typeface="Arial" panose="020B0604020202020204" pitchFamily="34" charset="0"/>
                <a:ea typeface="Times New Roman" panose="02020603050405020304" pitchFamily="18" charset="0"/>
              </a:rPr>
              <a:t>Screen shots must clearly </a:t>
            </a:r>
            <a:r>
              <a:rPr lang="en-GB" sz="1400" i="1" u="sng" dirty="0">
                <a:effectLst/>
                <a:latin typeface="Arial" panose="020B0604020202020204" pitchFamily="34" charset="0"/>
                <a:ea typeface="Times New Roman" panose="02020603050405020304" pitchFamily="18" charset="0"/>
              </a:rPr>
              <a:t>show that the work is yours </a:t>
            </a:r>
            <a:r>
              <a:rPr lang="en-GB" sz="1400" i="1" dirty="0">
                <a:effectLst/>
                <a:latin typeface="Arial" panose="020B0604020202020204" pitchFamily="34" charset="0"/>
                <a:ea typeface="Times New Roman" panose="02020603050405020304" pitchFamily="18" charset="0"/>
              </a:rPr>
              <a:t>by </a:t>
            </a:r>
          </a:p>
          <a:p>
            <a:pPr marL="342900" indent="-342900">
              <a:buAutoNum type="arabicParenBoth"/>
            </a:pPr>
            <a:r>
              <a:rPr lang="en-GB" sz="1400" i="1" dirty="0">
                <a:effectLst/>
                <a:latin typeface="Arial" panose="020B0604020202020204" pitchFamily="34" charset="0"/>
                <a:ea typeface="Times New Roman" panose="02020603050405020304" pitchFamily="18" charset="0"/>
              </a:rPr>
              <a:t>having the </a:t>
            </a:r>
            <a:r>
              <a:rPr lang="en-GB" sz="1400" b="1" i="1" dirty="0">
                <a:effectLst/>
                <a:latin typeface="Arial" panose="020B0604020202020204" pitchFamily="34" charset="0"/>
                <a:ea typeface="Times New Roman" panose="02020603050405020304" pitchFamily="18" charset="0"/>
              </a:rPr>
              <a:t>date and time of the Machine </a:t>
            </a:r>
            <a:r>
              <a:rPr lang="en-GB" sz="1400" i="1" dirty="0">
                <a:effectLst/>
                <a:latin typeface="Arial" panose="020B0604020202020204" pitchFamily="34" charset="0"/>
                <a:ea typeface="Times New Roman" panose="02020603050405020304" pitchFamily="18" charset="0"/>
              </a:rPr>
              <a:t>and </a:t>
            </a:r>
          </a:p>
          <a:p>
            <a:pPr marL="342900" indent="-342900">
              <a:buAutoNum type="arabicParenBoth"/>
            </a:pPr>
            <a:r>
              <a:rPr lang="en-GB" sz="1400" i="1" dirty="0">
                <a:effectLst/>
                <a:latin typeface="Arial" panose="020B0604020202020204" pitchFamily="34" charset="0"/>
                <a:ea typeface="Times New Roman" panose="02020603050405020304" pitchFamily="18" charset="0"/>
              </a:rPr>
              <a:t>showing the </a:t>
            </a:r>
            <a:r>
              <a:rPr lang="en-GB" sz="1400" b="1" i="1" dirty="0">
                <a:effectLst/>
                <a:latin typeface="Arial" panose="020B0604020202020204" pitchFamily="34" charset="0"/>
                <a:ea typeface="Times New Roman" panose="02020603050405020304" pitchFamily="18" charset="0"/>
              </a:rPr>
              <a:t>name of the virtual machine</a:t>
            </a:r>
            <a:r>
              <a:rPr lang="en-GB" sz="1400" i="1" dirty="0">
                <a:effectLst/>
                <a:latin typeface="Arial" panose="020B0604020202020204" pitchFamily="34" charset="0"/>
                <a:ea typeface="Times New Roman" panose="02020603050405020304" pitchFamily="18" charset="0"/>
              </a:rPr>
              <a:t>.</a:t>
            </a:r>
          </a:p>
          <a:p>
            <a:pPr marL="0" indent="0">
              <a:buNone/>
            </a:pPr>
            <a:endParaRPr lang="en-GB" sz="1400" b="1" i="1" dirty="0">
              <a:latin typeface="Arial" panose="020B0604020202020204" pitchFamily="34" charset="0"/>
              <a:ea typeface="Times New Roman" panose="02020603050405020304" pitchFamily="18" charset="0"/>
            </a:endParaRPr>
          </a:p>
          <a:p>
            <a:pPr marL="0" indent="0">
              <a:buNone/>
            </a:pPr>
            <a:r>
              <a:rPr lang="en-GB" sz="1400" b="1" i="1" dirty="0">
                <a:effectLst/>
                <a:highlight>
                  <a:srgbClr val="FFFF00"/>
                </a:highlight>
                <a:latin typeface="Arial" panose="020B0604020202020204" pitchFamily="34" charset="0"/>
                <a:ea typeface="Times New Roman" panose="02020603050405020304" pitchFamily="18" charset="0"/>
              </a:rPr>
              <a:t>You do not need screenshots for all steps.</a:t>
            </a:r>
          </a:p>
          <a:p>
            <a:pPr marL="0" indent="0">
              <a:buNone/>
            </a:pPr>
            <a:r>
              <a:rPr lang="en-GB" sz="1400" b="1" dirty="0">
                <a:solidFill>
                  <a:schemeClr val="tx1">
                    <a:lumMod val="85000"/>
                    <a:lumOff val="15000"/>
                  </a:schemeClr>
                </a:solidFill>
                <a:highlight>
                  <a:srgbClr val="FFFF00"/>
                </a:highlight>
              </a:rPr>
              <a:t>Select</a:t>
            </a:r>
            <a:r>
              <a:rPr lang="en-GB" sz="1400" dirty="0">
                <a:solidFill>
                  <a:schemeClr val="tx1">
                    <a:lumMod val="85000"/>
                    <a:lumOff val="15000"/>
                  </a:schemeClr>
                </a:solidFill>
              </a:rPr>
              <a:t> appropriate screenshots to support your explanation.</a:t>
            </a:r>
          </a:p>
          <a:p>
            <a:pPr marL="0" indent="0">
              <a:buNone/>
            </a:pPr>
            <a:endParaRPr lang="en-GB" sz="1400" dirty="0">
              <a:solidFill>
                <a:schemeClr val="tx1">
                  <a:lumMod val="85000"/>
                  <a:lumOff val="15000"/>
                </a:schemeClr>
              </a:solidFill>
            </a:endParaRPr>
          </a:p>
          <a:p>
            <a:pPr marL="457200" lvl="1" indent="0" algn="just">
              <a:lnSpc>
                <a:spcPct val="150000"/>
              </a:lnSpc>
              <a:buNone/>
            </a:pPr>
            <a:r>
              <a:rPr lang="en-GB" sz="1400" i="1" dirty="0">
                <a:solidFill>
                  <a:srgbClr val="0070C0"/>
                </a:solidFill>
              </a:rPr>
              <a:t>“</a:t>
            </a:r>
            <a:r>
              <a:rPr lang="en-GB" sz="1400" i="1" dirty="0">
                <a:solidFill>
                  <a:srgbClr val="0070C0"/>
                </a:solidFill>
                <a:effectLst/>
                <a:latin typeface="Arial" panose="020B0604020202020204" pitchFamily="34" charset="0"/>
                <a:ea typeface="Times New Roman" panose="02020603050405020304" pitchFamily="18" charset="0"/>
              </a:rPr>
              <a:t>The timestamp must </a:t>
            </a:r>
            <a:r>
              <a:rPr lang="en-GB" sz="1400" i="1" u="sng" dirty="0">
                <a:solidFill>
                  <a:srgbClr val="0070C0"/>
                </a:solidFill>
                <a:effectLst/>
                <a:latin typeface="Arial" panose="020B0604020202020204" pitchFamily="34" charset="0"/>
                <a:ea typeface="Times New Roman" panose="02020603050405020304" pitchFamily="18" charset="0"/>
              </a:rPr>
              <a:t>prove that the task was done on a regular basis rather than a last-minute </a:t>
            </a:r>
            <a:r>
              <a:rPr lang="en-GB" sz="1400" i="1" dirty="0">
                <a:solidFill>
                  <a:srgbClr val="0070C0"/>
                </a:solidFill>
                <a:effectLst/>
                <a:latin typeface="Arial" panose="020B0604020202020204" pitchFamily="34" charset="0"/>
                <a:ea typeface="Times New Roman" panose="02020603050405020304" pitchFamily="18" charset="0"/>
              </a:rPr>
              <a:t>work to be considered as excellent work.</a:t>
            </a:r>
            <a:endParaRPr lang="en-GB" sz="1400" i="1" dirty="0">
              <a:solidFill>
                <a:srgbClr val="0070C0"/>
              </a:solidFill>
              <a:latin typeface="Times New Roman" panose="02020603050405020304" pitchFamily="18" charset="0"/>
              <a:ea typeface="Times New Roman" panose="02020603050405020304" pitchFamily="18" charset="0"/>
            </a:endParaRPr>
          </a:p>
          <a:p>
            <a:pPr marL="457200" lvl="1" indent="0" algn="just">
              <a:lnSpc>
                <a:spcPct val="150000"/>
              </a:lnSpc>
              <a:buNone/>
            </a:pPr>
            <a:r>
              <a:rPr lang="en-GB" sz="1400" i="1" u="sng" dirty="0">
                <a:solidFill>
                  <a:srgbClr val="0070C0"/>
                </a:solidFill>
                <a:effectLst/>
                <a:latin typeface="Arial" panose="020B0604020202020204" pitchFamily="34" charset="0"/>
                <a:ea typeface="Times New Roman" panose="02020603050405020304" pitchFamily="18" charset="0"/>
              </a:rPr>
              <a:t>Without Timestamp </a:t>
            </a:r>
            <a:r>
              <a:rPr lang="en-GB" sz="1400" i="1" dirty="0">
                <a:solidFill>
                  <a:srgbClr val="0070C0"/>
                </a:solidFill>
                <a:effectLst/>
                <a:latin typeface="Arial" panose="020B0604020202020204" pitchFamily="34" charset="0"/>
                <a:ea typeface="Times New Roman" panose="02020603050405020304" pitchFamily="18" charset="0"/>
              </a:rPr>
              <a:t>in the screenshots submitted, the task 2.2 work will be </a:t>
            </a:r>
            <a:r>
              <a:rPr lang="en-GB" sz="1400" i="1" u="sng" dirty="0">
                <a:solidFill>
                  <a:srgbClr val="0070C0"/>
                </a:solidFill>
                <a:effectLst/>
                <a:latin typeface="Arial" panose="020B0604020202020204" pitchFamily="34" charset="0"/>
                <a:ea typeface="Times New Roman" panose="02020603050405020304" pitchFamily="18" charset="0"/>
              </a:rPr>
              <a:t>marked Zero</a:t>
            </a:r>
            <a:r>
              <a:rPr lang="en-GB" sz="1400" i="1" dirty="0">
                <a:solidFill>
                  <a:srgbClr val="0070C0"/>
                </a:solidFill>
                <a:effectLst/>
                <a:latin typeface="Arial" panose="020B0604020202020204" pitchFamily="34" charset="0"/>
                <a:ea typeface="Times New Roman" panose="02020603050405020304" pitchFamily="18" charset="0"/>
              </a:rPr>
              <a:t>.”</a:t>
            </a:r>
            <a:endParaRPr lang="en-GB" sz="1400" i="1" dirty="0">
              <a:solidFill>
                <a:srgbClr val="0070C0"/>
              </a:solidFill>
            </a:endParaRPr>
          </a:p>
          <a:p>
            <a:pPr marL="0" indent="0">
              <a:buNone/>
            </a:pPr>
            <a:r>
              <a:rPr lang="en-GB" sz="1400" b="1" i="1" dirty="0">
                <a:effectLst/>
                <a:latin typeface="Arial" panose="020B0604020202020204" pitchFamily="34" charset="0"/>
                <a:ea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endParaRPr lang="en-GB" dirty="0"/>
          </a:p>
        </p:txBody>
      </p:sp>
      <p:pic>
        <p:nvPicPr>
          <p:cNvPr id="5" name="Picture 4">
            <a:extLst>
              <a:ext uri="{FF2B5EF4-FFF2-40B4-BE49-F238E27FC236}">
                <a16:creationId xmlns:a16="http://schemas.microsoft.com/office/drawing/2014/main" id="{7DC00CE5-4BA1-6BEB-B024-17701A9795AC}"/>
              </a:ext>
            </a:extLst>
          </p:cNvPr>
          <p:cNvPicPr>
            <a:picLocks noChangeAspect="1"/>
          </p:cNvPicPr>
          <p:nvPr/>
        </p:nvPicPr>
        <p:blipFill>
          <a:blip r:embed="rId2"/>
          <a:stretch>
            <a:fillRect/>
          </a:stretch>
        </p:blipFill>
        <p:spPr>
          <a:xfrm>
            <a:off x="6096000" y="672019"/>
            <a:ext cx="6206631" cy="5135394"/>
          </a:xfrm>
          <a:prstGeom prst="rect">
            <a:avLst/>
          </a:prstGeom>
        </p:spPr>
      </p:pic>
    </p:spTree>
    <p:extLst>
      <p:ext uri="{BB962C8B-B14F-4D97-AF65-F5344CB8AC3E}">
        <p14:creationId xmlns:p14="http://schemas.microsoft.com/office/powerpoint/2010/main" val="2410157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8F8D9-930E-EFEB-0A4C-C4B9C5339898}"/>
              </a:ext>
            </a:extLst>
          </p:cNvPr>
          <p:cNvSpPr>
            <a:spLocks noGrp="1"/>
          </p:cNvSpPr>
          <p:nvPr>
            <p:ph type="title"/>
          </p:nvPr>
        </p:nvSpPr>
        <p:spPr/>
        <p:txBody>
          <a:bodyPr/>
          <a:lstStyle/>
          <a:p>
            <a:r>
              <a:rPr lang="en-GB" dirty="0"/>
              <a:t>Explanation/Narrative</a:t>
            </a:r>
          </a:p>
        </p:txBody>
      </p:sp>
      <p:sp>
        <p:nvSpPr>
          <p:cNvPr id="3" name="Content Placeholder 2">
            <a:extLst>
              <a:ext uri="{FF2B5EF4-FFF2-40B4-BE49-F238E27FC236}">
                <a16:creationId xmlns:a16="http://schemas.microsoft.com/office/drawing/2014/main" id="{3791D0D6-C808-8031-8820-0F8FA962A28C}"/>
              </a:ext>
            </a:extLst>
          </p:cNvPr>
          <p:cNvSpPr>
            <a:spLocks noGrp="1"/>
          </p:cNvSpPr>
          <p:nvPr>
            <p:ph idx="1"/>
          </p:nvPr>
        </p:nvSpPr>
        <p:spPr>
          <a:xfrm>
            <a:off x="919120" y="1690688"/>
            <a:ext cx="10515600" cy="4351338"/>
          </a:xfrm>
        </p:spPr>
        <p:txBody>
          <a:bodyPr>
            <a:normAutofit/>
          </a:bodyPr>
          <a:lstStyle/>
          <a:p>
            <a:r>
              <a:rPr lang="en-GB" dirty="0">
                <a:solidFill>
                  <a:schemeClr val="tx1">
                    <a:lumMod val="85000"/>
                    <a:lumOff val="15000"/>
                  </a:schemeClr>
                </a:solidFill>
                <a:highlight>
                  <a:srgbClr val="FFFF00"/>
                </a:highlight>
              </a:rPr>
              <a:t>Explain </a:t>
            </a:r>
            <a:r>
              <a:rPr lang="en-GB" i="1" dirty="0">
                <a:solidFill>
                  <a:schemeClr val="tx1">
                    <a:lumMod val="85000"/>
                    <a:lumOff val="15000"/>
                  </a:schemeClr>
                </a:solidFill>
                <a:highlight>
                  <a:srgbClr val="FFFF00"/>
                </a:highlight>
              </a:rPr>
              <a:t>what</a:t>
            </a:r>
            <a:r>
              <a:rPr lang="en-GB" dirty="0">
                <a:solidFill>
                  <a:schemeClr val="tx1">
                    <a:lumMod val="85000"/>
                    <a:lumOff val="15000"/>
                  </a:schemeClr>
                </a:solidFill>
                <a:highlight>
                  <a:srgbClr val="FFFF00"/>
                </a:highlight>
              </a:rPr>
              <a:t> you did </a:t>
            </a:r>
            <a:r>
              <a:rPr lang="en-GB" dirty="0">
                <a:solidFill>
                  <a:schemeClr val="tx1">
                    <a:lumMod val="85000"/>
                    <a:lumOff val="15000"/>
                  </a:schemeClr>
                </a:solidFill>
              </a:rPr>
              <a:t>and </a:t>
            </a:r>
            <a:r>
              <a:rPr lang="en-GB" i="1" dirty="0">
                <a:solidFill>
                  <a:schemeClr val="tx1">
                    <a:lumMod val="85000"/>
                    <a:lumOff val="15000"/>
                  </a:schemeClr>
                </a:solidFill>
                <a:highlight>
                  <a:srgbClr val="FFFF00"/>
                </a:highlight>
              </a:rPr>
              <a:t>why</a:t>
            </a:r>
            <a:r>
              <a:rPr lang="en-GB" dirty="0">
                <a:solidFill>
                  <a:schemeClr val="tx1">
                    <a:lumMod val="85000"/>
                    <a:lumOff val="15000"/>
                  </a:schemeClr>
                </a:solidFill>
              </a:rPr>
              <a:t>. </a:t>
            </a:r>
          </a:p>
          <a:p>
            <a:pPr lvl="1"/>
            <a:r>
              <a:rPr lang="en-GB" b="1" dirty="0">
                <a:solidFill>
                  <a:srgbClr val="FF0000"/>
                </a:solidFill>
              </a:rPr>
              <a:t>Not a step-by-step </a:t>
            </a:r>
            <a:r>
              <a:rPr lang="en-GB" dirty="0"/>
              <a:t>guide on how to do the it. </a:t>
            </a:r>
          </a:p>
          <a:p>
            <a:pPr lvl="1"/>
            <a:r>
              <a:rPr lang="en-GB" dirty="0"/>
              <a:t>We do not need you to tell us how to do the practical exercises. </a:t>
            </a:r>
          </a:p>
          <a:p>
            <a:pPr lvl="1"/>
            <a:r>
              <a:rPr lang="en-GB" dirty="0"/>
              <a:t>We want to know if you did the practical exercises </a:t>
            </a:r>
          </a:p>
          <a:p>
            <a:pPr lvl="1"/>
            <a:r>
              <a:rPr lang="en-GB" dirty="0"/>
              <a:t>and if you understand what you did (concepts etc)</a:t>
            </a:r>
          </a:p>
          <a:p>
            <a:r>
              <a:rPr lang="en-GB" dirty="0">
                <a:solidFill>
                  <a:schemeClr val="tx1">
                    <a:lumMod val="85000"/>
                    <a:lumOff val="15000"/>
                  </a:schemeClr>
                </a:solidFill>
              </a:rPr>
              <a:t>Select appropriate screenshots to support your explanation.</a:t>
            </a:r>
            <a:endParaRPr lang="en-GB" dirty="0"/>
          </a:p>
          <a:p>
            <a:r>
              <a:rPr lang="en-GB" dirty="0"/>
              <a:t>Add captions to your screenshots – should indicate what the image is about. </a:t>
            </a:r>
          </a:p>
          <a:p>
            <a:pPr lvl="1"/>
            <a:r>
              <a:rPr lang="en-GB" dirty="0"/>
              <a:t>Reference the captions in the explanation e.g., “</a:t>
            </a:r>
            <a:r>
              <a:rPr lang="en-GB" dirty="0">
                <a:solidFill>
                  <a:schemeClr val="tx2">
                    <a:lumMod val="75000"/>
                    <a:lumOff val="25000"/>
                  </a:schemeClr>
                </a:solidFill>
              </a:rPr>
              <a:t>Figure 1 shows ….”</a:t>
            </a:r>
          </a:p>
        </p:txBody>
      </p:sp>
    </p:spTree>
    <p:extLst>
      <p:ext uri="{BB962C8B-B14F-4D97-AF65-F5344CB8AC3E}">
        <p14:creationId xmlns:p14="http://schemas.microsoft.com/office/powerpoint/2010/main" val="365052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DE906-8A43-CAAD-44FC-265C9B988786}"/>
              </a:ext>
            </a:extLst>
          </p:cNvPr>
          <p:cNvSpPr>
            <a:spLocks noGrp="1"/>
          </p:cNvSpPr>
          <p:nvPr>
            <p:ph type="title"/>
          </p:nvPr>
        </p:nvSpPr>
        <p:spPr/>
        <p:txBody>
          <a:bodyPr/>
          <a:lstStyle/>
          <a:p>
            <a:r>
              <a:rPr lang="en-GB" dirty="0"/>
              <a:t>Word Limits</a:t>
            </a:r>
          </a:p>
        </p:txBody>
      </p:sp>
      <p:sp>
        <p:nvSpPr>
          <p:cNvPr id="3" name="Content Placeholder 2">
            <a:extLst>
              <a:ext uri="{FF2B5EF4-FFF2-40B4-BE49-F238E27FC236}">
                <a16:creationId xmlns:a16="http://schemas.microsoft.com/office/drawing/2014/main" id="{B02D2FE1-3F4D-CC93-E10E-C9CD0B00833E}"/>
              </a:ext>
            </a:extLst>
          </p:cNvPr>
          <p:cNvSpPr>
            <a:spLocks noGrp="1"/>
          </p:cNvSpPr>
          <p:nvPr>
            <p:ph idx="1"/>
          </p:nvPr>
        </p:nvSpPr>
        <p:spPr>
          <a:xfrm>
            <a:off x="838200" y="1480842"/>
            <a:ext cx="10515600" cy="4582832"/>
          </a:xfrm>
        </p:spPr>
        <p:txBody>
          <a:bodyPr>
            <a:normAutofit fontScale="77500" lnSpcReduction="20000"/>
          </a:bodyPr>
          <a:lstStyle/>
          <a:p>
            <a:pPr indent="0" algn="just">
              <a:lnSpc>
                <a:spcPct val="127000"/>
              </a:lnSpc>
              <a:spcBef>
                <a:spcPts val="0"/>
              </a:spcBef>
              <a:buNone/>
            </a:pPr>
            <a:endParaRPr lang="en-GB" sz="1800" dirty="0">
              <a:effectLst/>
              <a:latin typeface="Times New Roman" panose="02020603050405020304" pitchFamily="18" charset="0"/>
              <a:ea typeface="Times New Roman" panose="02020603050405020304" pitchFamily="18" charset="0"/>
            </a:endParaRPr>
          </a:p>
          <a:p>
            <a:pPr indent="0" algn="just">
              <a:lnSpc>
                <a:spcPct val="127000"/>
              </a:lnSpc>
              <a:spcBef>
                <a:spcPts val="0"/>
              </a:spcBef>
              <a:buNone/>
            </a:pPr>
            <a:r>
              <a:rPr lang="en-GB" sz="1800" dirty="0">
                <a:highlight>
                  <a:srgbClr val="FFFF00"/>
                </a:highlight>
                <a:latin typeface="Arial" panose="020B0604020202020204" pitchFamily="34" charset="0"/>
                <a:ea typeface="Times New Roman" panose="02020603050405020304" pitchFamily="18" charset="0"/>
              </a:rPr>
              <a:t>TOO MUCH</a:t>
            </a:r>
          </a:p>
          <a:p>
            <a:pPr indent="0" algn="just">
              <a:lnSpc>
                <a:spcPct val="127000"/>
              </a:lnSpc>
              <a:spcBef>
                <a:spcPts val="0"/>
              </a:spcBef>
              <a:buNone/>
            </a:pPr>
            <a:endParaRPr lang="en-GB" sz="1800" dirty="0">
              <a:effectLst/>
              <a:latin typeface="Times New Roman" panose="02020603050405020304" pitchFamily="18" charset="0"/>
              <a:ea typeface="Times New Roman" panose="02020603050405020304" pitchFamily="18" charset="0"/>
            </a:endParaRPr>
          </a:p>
          <a:p>
            <a:pPr indent="0" algn="just">
              <a:lnSpc>
                <a:spcPct val="127000"/>
              </a:lnSpc>
              <a:spcBef>
                <a:spcPts val="0"/>
              </a:spcBef>
              <a:buNone/>
            </a:pPr>
            <a:r>
              <a:rPr lang="en-GB" sz="1800" dirty="0">
                <a:effectLst/>
                <a:latin typeface="Arial" panose="020B0604020202020204" pitchFamily="34" charset="0"/>
                <a:ea typeface="Times New Roman" panose="02020603050405020304" pitchFamily="18" charset="0"/>
              </a:rPr>
              <a:t>If the specified word limit for an assessment has been exceeded, the following penalties would normally apply. </a:t>
            </a:r>
            <a:r>
              <a:rPr lang="en-GB" sz="1800" b="1" dirty="0">
                <a:effectLst/>
                <a:latin typeface="Arial" panose="020B0604020202020204" pitchFamily="34" charset="0"/>
                <a:ea typeface="Times New Roman" panose="02020603050405020304" pitchFamily="18" charset="0"/>
              </a:rPr>
              <a:t>The penalty cannot take the work into the fail category</a:t>
            </a: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742950" indent="-285750" algn="just">
              <a:lnSpc>
                <a:spcPct val="127000"/>
              </a:lnSpc>
              <a:spcBef>
                <a:spcPts val="0"/>
              </a:spcBef>
            </a:pPr>
            <a:r>
              <a:rPr lang="en-GB" sz="1800" b="1" dirty="0">
                <a:effectLst/>
                <a:latin typeface="Arial" panose="020B0604020202020204" pitchFamily="34" charset="0"/>
                <a:ea typeface="Times New Roman" panose="02020603050405020304" pitchFamily="18" charset="0"/>
              </a:rPr>
              <a:t>Up to 10% </a:t>
            </a:r>
            <a:r>
              <a:rPr lang="en-GB" sz="1800" dirty="0">
                <a:effectLst/>
                <a:latin typeface="Arial" panose="020B0604020202020204" pitchFamily="34" charset="0"/>
                <a:ea typeface="Times New Roman" panose="02020603050405020304" pitchFamily="18" charset="0"/>
              </a:rPr>
              <a:t>above the word limit – </a:t>
            </a:r>
            <a:r>
              <a:rPr lang="en-GB" sz="1800" b="1" dirty="0">
                <a:effectLst/>
                <a:latin typeface="Arial" panose="020B0604020202020204" pitchFamily="34" charset="0"/>
                <a:ea typeface="Times New Roman" panose="02020603050405020304" pitchFamily="18" charset="0"/>
              </a:rPr>
              <a:t>No deduction </a:t>
            </a:r>
            <a:r>
              <a:rPr lang="en-GB" sz="1800" dirty="0">
                <a:effectLst/>
                <a:latin typeface="Arial" panose="020B0604020202020204" pitchFamily="34" charset="0"/>
                <a:ea typeface="Times New Roman" panose="02020603050405020304" pitchFamily="18" charset="0"/>
              </a:rPr>
              <a:t>off final mark </a:t>
            </a:r>
          </a:p>
          <a:p>
            <a:pPr marL="742950" indent="-285750" algn="just">
              <a:lnSpc>
                <a:spcPct val="127000"/>
              </a:lnSpc>
              <a:spcBef>
                <a:spcPts val="0"/>
              </a:spcBef>
            </a:pPr>
            <a:r>
              <a:rPr lang="en-GB" sz="1800" b="1" dirty="0">
                <a:effectLst/>
                <a:latin typeface="Arial" panose="020B0604020202020204" pitchFamily="34" charset="0"/>
                <a:ea typeface="Times New Roman" panose="02020603050405020304" pitchFamily="18" charset="0"/>
              </a:rPr>
              <a:t>Between 10% and 25% </a:t>
            </a:r>
            <a:r>
              <a:rPr lang="en-GB" sz="1800" dirty="0">
                <a:effectLst/>
                <a:latin typeface="Arial" panose="020B0604020202020204" pitchFamily="34" charset="0"/>
                <a:ea typeface="Times New Roman" panose="02020603050405020304" pitchFamily="18" charset="0"/>
              </a:rPr>
              <a:t>above the word limit – </a:t>
            </a:r>
            <a:r>
              <a:rPr lang="en-GB" sz="1800" b="1" dirty="0">
                <a:effectLst/>
                <a:latin typeface="Arial" panose="020B0604020202020204" pitchFamily="34" charset="0"/>
                <a:ea typeface="Times New Roman" panose="02020603050405020304" pitchFamily="18" charset="0"/>
              </a:rPr>
              <a:t>Deduction of 5 marks</a:t>
            </a:r>
            <a:r>
              <a:rPr lang="en-GB" sz="1800" dirty="0">
                <a:effectLst/>
                <a:latin typeface="Arial" panose="020B0604020202020204" pitchFamily="34" charset="0"/>
                <a:ea typeface="Times New Roman" panose="02020603050405020304" pitchFamily="18" charset="0"/>
              </a:rPr>
              <a:t> off final mark, or reduce the mark to the capped mark, whichever is the lesser penalty. </a:t>
            </a:r>
          </a:p>
          <a:p>
            <a:pPr marL="742950" indent="-285750" algn="just">
              <a:lnSpc>
                <a:spcPct val="127000"/>
              </a:lnSpc>
              <a:spcBef>
                <a:spcPts val="0"/>
              </a:spcBef>
            </a:pPr>
            <a:r>
              <a:rPr lang="en-GB" sz="1800" b="1" dirty="0">
                <a:effectLst/>
                <a:latin typeface="Arial" panose="020B0604020202020204" pitchFamily="34" charset="0"/>
                <a:ea typeface="Times New Roman" panose="02020603050405020304" pitchFamily="18" charset="0"/>
              </a:rPr>
              <a:t>Between 25% and 50% </a:t>
            </a:r>
            <a:r>
              <a:rPr lang="en-GB" sz="1800" dirty="0">
                <a:effectLst/>
                <a:latin typeface="Arial" panose="020B0604020202020204" pitchFamily="34" charset="0"/>
                <a:ea typeface="Times New Roman" panose="02020603050405020304" pitchFamily="18" charset="0"/>
              </a:rPr>
              <a:t>above the word limit – </a:t>
            </a:r>
            <a:r>
              <a:rPr lang="en-GB" sz="1800" b="1" dirty="0">
                <a:effectLst/>
                <a:latin typeface="Arial" panose="020B0604020202020204" pitchFamily="34" charset="0"/>
                <a:ea typeface="Times New Roman" panose="02020603050405020304" pitchFamily="18" charset="0"/>
              </a:rPr>
              <a:t>Deduction of 10 marks </a:t>
            </a:r>
            <a:r>
              <a:rPr lang="en-GB" sz="1800" dirty="0">
                <a:effectLst/>
                <a:latin typeface="Arial" panose="020B0604020202020204" pitchFamily="34" charset="0"/>
                <a:ea typeface="Times New Roman" panose="02020603050405020304" pitchFamily="18" charset="0"/>
              </a:rPr>
              <a:t>off final mark, or reduce the mark to the capped mark, whichever is the lesser penalty. </a:t>
            </a:r>
            <a:endParaRPr lang="en-GB" sz="1800" dirty="0">
              <a:latin typeface="Times New Roman" panose="02020603050405020304" pitchFamily="18" charset="0"/>
              <a:ea typeface="Times New Roman" panose="02020603050405020304" pitchFamily="18" charset="0"/>
            </a:endParaRPr>
          </a:p>
          <a:p>
            <a:pPr marL="742950" indent="-285750" algn="just">
              <a:lnSpc>
                <a:spcPct val="127000"/>
              </a:lnSpc>
              <a:spcBef>
                <a:spcPts val="0"/>
              </a:spcBef>
            </a:pPr>
            <a:r>
              <a:rPr lang="en-GB" sz="1800" b="1" dirty="0">
                <a:effectLst/>
                <a:latin typeface="Arial" panose="020B0604020202020204" pitchFamily="34" charset="0"/>
                <a:ea typeface="Times New Roman" panose="02020603050405020304" pitchFamily="18" charset="0"/>
              </a:rPr>
              <a:t>50% or more over length </a:t>
            </a:r>
            <a:r>
              <a:rPr lang="en-GB" sz="1800" dirty="0">
                <a:effectLst/>
                <a:latin typeface="Arial" panose="020B0604020202020204" pitchFamily="34" charset="0"/>
                <a:ea typeface="Times New Roman" panose="02020603050405020304" pitchFamily="18" charset="0"/>
              </a:rPr>
              <a:t>– Maximum mark of </a:t>
            </a:r>
            <a:r>
              <a:rPr lang="en-GB" sz="1800" b="1" dirty="0">
                <a:effectLst/>
                <a:latin typeface="Arial" panose="020B0604020202020204" pitchFamily="34" charset="0"/>
                <a:ea typeface="Times New Roman" panose="02020603050405020304" pitchFamily="18" charset="0"/>
              </a:rPr>
              <a:t>capped mark (</a:t>
            </a:r>
            <a:r>
              <a:rPr lang="en-GB" sz="1800" dirty="0">
                <a:effectLst/>
                <a:latin typeface="Arial" panose="020B0604020202020204" pitchFamily="34" charset="0"/>
                <a:ea typeface="Times New Roman" panose="02020603050405020304" pitchFamily="18" charset="0"/>
              </a:rPr>
              <a:t>reduced to </a:t>
            </a:r>
            <a:r>
              <a:rPr lang="en-GB" sz="1800" b="1" dirty="0">
                <a:effectLst/>
                <a:latin typeface="Arial" panose="020B0604020202020204" pitchFamily="34" charset="0"/>
                <a:ea typeface="Times New Roman" panose="02020603050405020304" pitchFamily="18" charset="0"/>
              </a:rPr>
              <a:t>40%)</a:t>
            </a:r>
            <a:endParaRPr lang="en-GB" sz="1800" b="1" dirty="0">
              <a:effectLst/>
              <a:latin typeface="Times New Roman" panose="02020603050405020304" pitchFamily="18" charset="0"/>
              <a:ea typeface="Times New Roman" panose="02020603050405020304" pitchFamily="18" charset="0"/>
            </a:endParaRPr>
          </a:p>
          <a:p>
            <a:pPr indent="0" algn="just">
              <a:lnSpc>
                <a:spcPct val="127000"/>
              </a:lnSpc>
              <a:spcBef>
                <a:spcPts val="0"/>
              </a:spcBef>
              <a:buNone/>
            </a:pPr>
            <a:endParaRPr lang="en-GB" sz="1800" dirty="0">
              <a:effectLst/>
              <a:latin typeface="Arial" panose="020B0604020202020204" pitchFamily="34" charset="0"/>
              <a:ea typeface="Times New Roman" panose="02020603050405020304" pitchFamily="18" charset="0"/>
            </a:endParaRPr>
          </a:p>
          <a:p>
            <a:pPr indent="0" algn="just">
              <a:lnSpc>
                <a:spcPct val="127000"/>
              </a:lnSpc>
              <a:spcBef>
                <a:spcPts val="0"/>
              </a:spcBef>
              <a:buNone/>
            </a:pPr>
            <a:r>
              <a:rPr lang="en-GB" sz="1800" dirty="0">
                <a:effectLst/>
                <a:highlight>
                  <a:srgbClr val="FFFF00"/>
                </a:highlight>
                <a:latin typeface="Arial" panose="020B0604020202020204" pitchFamily="34" charset="0"/>
                <a:ea typeface="Times New Roman" panose="02020603050405020304" pitchFamily="18" charset="0"/>
              </a:rPr>
              <a:t>TOO LITTLE</a:t>
            </a:r>
          </a:p>
          <a:p>
            <a:pPr indent="0" algn="just">
              <a:lnSpc>
                <a:spcPct val="127000"/>
              </a:lnSpc>
              <a:spcBef>
                <a:spcPts val="0"/>
              </a:spcBef>
              <a:buNone/>
            </a:pPr>
            <a:endParaRPr lang="en-GB" sz="1800" dirty="0">
              <a:effectLst/>
              <a:latin typeface="Arial" panose="020B0604020202020204" pitchFamily="34" charset="0"/>
              <a:ea typeface="Times New Roman" panose="02020603050405020304" pitchFamily="18" charset="0"/>
            </a:endParaRPr>
          </a:p>
          <a:p>
            <a:pPr indent="0" algn="just">
              <a:lnSpc>
                <a:spcPct val="127000"/>
              </a:lnSpc>
              <a:spcBef>
                <a:spcPts val="0"/>
              </a:spcBef>
              <a:buNone/>
            </a:pPr>
            <a:r>
              <a:rPr lang="en-GB" sz="1800" dirty="0">
                <a:effectLst/>
                <a:latin typeface="Arial" panose="020B0604020202020204" pitchFamily="34" charset="0"/>
                <a:ea typeface="Times New Roman" panose="02020603050405020304" pitchFamily="18" charset="0"/>
              </a:rPr>
              <a:t>A failure to meet the word limit (or minimum word limit if a range is given) </a:t>
            </a:r>
            <a:r>
              <a:rPr lang="en-GB" sz="1800" b="1" dirty="0">
                <a:effectLst/>
                <a:highlight>
                  <a:srgbClr val="FFFF00"/>
                </a:highlight>
                <a:latin typeface="Arial" panose="020B0604020202020204" pitchFamily="34" charset="0"/>
                <a:ea typeface="Times New Roman" panose="02020603050405020304" pitchFamily="18" charset="0"/>
              </a:rPr>
              <a:t>may</a:t>
            </a:r>
            <a:r>
              <a:rPr lang="en-GB" sz="1800" dirty="0">
                <a:effectLst/>
                <a:latin typeface="Arial" panose="020B0604020202020204" pitchFamily="34" charset="0"/>
                <a:ea typeface="Times New Roman" panose="02020603050405020304" pitchFamily="18" charset="0"/>
              </a:rPr>
              <a:t> result in lower marks </a:t>
            </a:r>
            <a:r>
              <a:rPr lang="en-GB" sz="1800" b="1" dirty="0">
                <a:effectLst/>
                <a:latin typeface="Arial" panose="020B0604020202020204" pitchFamily="34" charset="0"/>
                <a:ea typeface="Times New Roman" panose="02020603050405020304" pitchFamily="18" charset="0"/>
              </a:rPr>
              <a:t>based on the quality of the work </a:t>
            </a:r>
            <a:r>
              <a:rPr lang="en-GB" sz="1800" dirty="0">
                <a:effectLst/>
                <a:latin typeface="Arial" panose="020B0604020202020204" pitchFamily="34" charset="0"/>
                <a:ea typeface="Times New Roman" panose="02020603050405020304" pitchFamily="18" charset="0"/>
              </a:rPr>
              <a:t>because the work </a:t>
            </a:r>
            <a:r>
              <a:rPr lang="en-GB" sz="1800" b="1" dirty="0">
                <a:effectLst/>
                <a:latin typeface="Arial" panose="020B0604020202020204" pitchFamily="34" charset="0"/>
                <a:ea typeface="Times New Roman" panose="02020603050405020304" pitchFamily="18" charset="0"/>
              </a:rPr>
              <a:t>may not include the necessary information</a:t>
            </a:r>
            <a:r>
              <a:rPr lang="en-GB" sz="1800" dirty="0">
                <a:effectLst/>
                <a:latin typeface="Arial" panose="020B0604020202020204" pitchFamily="34" charset="0"/>
                <a:ea typeface="Times New Roman" panose="02020603050405020304" pitchFamily="18" charset="0"/>
              </a:rPr>
              <a:t> required for the assessment to meet the stated learning outcomes. </a:t>
            </a:r>
            <a:endParaRPr lang="en-GB" sz="1800" dirty="0">
              <a:effectLst/>
              <a:latin typeface="Times New Roman" panose="02020603050405020304" pitchFamily="18" charset="0"/>
              <a:ea typeface="Times New Roman" panose="02020603050405020304" pitchFamily="18" charset="0"/>
            </a:endParaRPr>
          </a:p>
          <a:p>
            <a:pPr indent="0" algn="just">
              <a:lnSpc>
                <a:spcPct val="127000"/>
              </a:lnSpc>
              <a:spcBef>
                <a:spcPts val="0"/>
              </a:spcBef>
              <a:buNone/>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indent="0" algn="just">
              <a:lnSpc>
                <a:spcPct val="127000"/>
              </a:lnSpc>
              <a:spcBef>
                <a:spcPts val="0"/>
              </a:spcBef>
              <a:buNone/>
            </a:pPr>
            <a:r>
              <a:rPr lang="en-GB" sz="1800" dirty="0">
                <a:effectLst/>
                <a:latin typeface="Arial" panose="020B0604020202020204" pitchFamily="34" charset="0"/>
                <a:ea typeface="Times New Roman" panose="02020603050405020304" pitchFamily="18" charset="0"/>
              </a:rPr>
              <a:t>The feedback on the assessment will explicitly mention any mark deduction and the reason for it.</a:t>
            </a:r>
            <a:endParaRPr lang="en-GB" sz="1800" dirty="0">
              <a:effectLst/>
              <a:latin typeface="Times New Roman" panose="02020603050405020304" pitchFamily="18" charset="0"/>
              <a:ea typeface="Times New Roman" panose="02020603050405020304" pitchFamily="18" charset="0"/>
            </a:endParaRPr>
          </a:p>
          <a:p>
            <a:pPr marL="0" indent="0">
              <a:lnSpc>
                <a:spcPct val="127000"/>
              </a:lnSpc>
              <a:spcBef>
                <a:spcPts val="0"/>
              </a:spcBef>
              <a:buNone/>
            </a:pPr>
            <a:endParaRPr lang="en-GB" dirty="0"/>
          </a:p>
        </p:txBody>
      </p:sp>
    </p:spTree>
    <p:extLst>
      <p:ext uri="{BB962C8B-B14F-4D97-AF65-F5344CB8AC3E}">
        <p14:creationId xmlns:p14="http://schemas.microsoft.com/office/powerpoint/2010/main" val="2385365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6AAA9-BC6E-DC4B-BBA2-D1D91F4FDD39}"/>
              </a:ext>
            </a:extLst>
          </p:cNvPr>
          <p:cNvSpPr>
            <a:spLocks noGrp="1"/>
          </p:cNvSpPr>
          <p:nvPr>
            <p:ph type="title"/>
          </p:nvPr>
        </p:nvSpPr>
        <p:spPr>
          <a:xfrm>
            <a:off x="886752" y="306667"/>
            <a:ext cx="10086048" cy="1018613"/>
          </a:xfrm>
        </p:spPr>
        <p:txBody>
          <a:bodyPr>
            <a:normAutofit/>
          </a:bodyPr>
          <a:lstStyle/>
          <a:p>
            <a:r>
              <a:rPr lang="en-GB" sz="3200" b="1" dirty="0">
                <a:effectLst/>
                <a:latin typeface="Arial" panose="020B0604020202020204" pitchFamily="34" charset="0"/>
                <a:ea typeface="Times New Roman" panose="02020603050405020304" pitchFamily="18" charset="0"/>
              </a:rPr>
              <a:t>Task 1 - </a:t>
            </a:r>
            <a:r>
              <a:rPr lang="en-GB" sz="3200" dirty="0">
                <a:effectLst/>
                <a:latin typeface="Arial" panose="020B0604020202020204" pitchFamily="34" charset="0"/>
                <a:ea typeface="Times New Roman" panose="02020603050405020304" pitchFamily="18" charset="0"/>
              </a:rPr>
              <a:t>Report: Research– </a:t>
            </a:r>
            <a:r>
              <a:rPr lang="en-GB" sz="3200" b="1" dirty="0">
                <a:effectLst/>
                <a:latin typeface="Arial" panose="020B0604020202020204" pitchFamily="34" charset="0"/>
                <a:ea typeface="Times New Roman" panose="02020603050405020304" pitchFamily="18" charset="0"/>
              </a:rPr>
              <a:t>60 Marks </a:t>
            </a:r>
            <a:r>
              <a:rPr lang="en-GB" sz="3200" dirty="0">
                <a:effectLst/>
                <a:latin typeface="Arial" panose="020B0604020202020204" pitchFamily="34" charset="0"/>
                <a:ea typeface="Times New Roman" panose="02020603050405020304" pitchFamily="18" charset="0"/>
              </a:rPr>
              <a:t>Maximum </a:t>
            </a:r>
            <a:r>
              <a:rPr lang="en-GB" sz="2800" dirty="0">
                <a:solidFill>
                  <a:srgbClr val="0070C0"/>
                </a:solidFill>
                <a:effectLst/>
                <a:latin typeface="Arial" panose="020B0604020202020204" pitchFamily="34" charset="0"/>
                <a:ea typeface="Times New Roman" panose="02020603050405020304" pitchFamily="18" charset="0"/>
              </a:rPr>
              <a:t>[</a:t>
            </a:r>
            <a:r>
              <a:rPr lang="en-GB" sz="2800" i="1" dirty="0">
                <a:solidFill>
                  <a:srgbClr val="0070C0"/>
                </a:solidFill>
                <a:effectLst/>
                <a:latin typeface="Arial" panose="020B0604020202020204" pitchFamily="34" charset="0"/>
                <a:ea typeface="Times New Roman" panose="02020603050405020304" pitchFamily="18" charset="0"/>
              </a:rPr>
              <a:t>Word Limit</a:t>
            </a:r>
            <a:r>
              <a:rPr lang="en-GB" sz="2800" dirty="0">
                <a:solidFill>
                  <a:srgbClr val="0070C0"/>
                </a:solidFill>
                <a:effectLst/>
                <a:latin typeface="Arial" panose="020B0604020202020204" pitchFamily="34" charset="0"/>
                <a:ea typeface="Times New Roman" panose="02020603050405020304" pitchFamily="18" charset="0"/>
              </a:rPr>
              <a:t>: 1500 words]</a:t>
            </a:r>
            <a:endParaRPr lang="en-GB" sz="3200" dirty="0">
              <a:solidFill>
                <a:srgbClr val="0070C0"/>
              </a:solidFill>
            </a:endParaRPr>
          </a:p>
        </p:txBody>
      </p:sp>
      <p:sp>
        <p:nvSpPr>
          <p:cNvPr id="3" name="Content Placeholder 2">
            <a:extLst>
              <a:ext uri="{FF2B5EF4-FFF2-40B4-BE49-F238E27FC236}">
                <a16:creationId xmlns:a16="http://schemas.microsoft.com/office/drawing/2014/main" id="{7C89DC7B-4324-4806-C2A7-879BAF822250}"/>
              </a:ext>
            </a:extLst>
          </p:cNvPr>
          <p:cNvSpPr>
            <a:spLocks noGrp="1"/>
          </p:cNvSpPr>
          <p:nvPr>
            <p:ph idx="1"/>
          </p:nvPr>
        </p:nvSpPr>
        <p:spPr>
          <a:xfrm>
            <a:off x="886752" y="1325280"/>
            <a:ext cx="10515600" cy="5472030"/>
          </a:xfrm>
        </p:spPr>
        <p:txBody>
          <a:bodyPr>
            <a:noAutofit/>
          </a:bodyPr>
          <a:lstStyle/>
          <a:p>
            <a:pPr marL="342900" lvl="0" indent="-342900" algn="just">
              <a:spcBef>
                <a:spcPts val="0"/>
              </a:spcBef>
              <a:buFont typeface="+mj-lt"/>
              <a:buAutoNum type="arabicPeriod"/>
            </a:pPr>
            <a:r>
              <a:rPr lang="en-GB" sz="1050" b="1" dirty="0">
                <a:effectLst/>
                <a:latin typeface="Arial" panose="020B0604020202020204" pitchFamily="34" charset="0"/>
                <a:ea typeface="Times New Roman" panose="02020603050405020304" pitchFamily="18" charset="0"/>
              </a:rPr>
              <a:t>Research on Hypervisor:</a:t>
            </a:r>
            <a:r>
              <a:rPr lang="en-GB" sz="1050" dirty="0">
                <a:effectLst/>
                <a:latin typeface="Arial" panose="020B0604020202020204" pitchFamily="34" charset="0"/>
                <a:ea typeface="Times New Roman" panose="02020603050405020304" pitchFamily="18" charset="0"/>
              </a:rPr>
              <a:t> (Maximum: 400 Words)</a:t>
            </a:r>
            <a:endParaRPr lang="en-GB" sz="1050" dirty="0">
              <a:effectLst/>
              <a:latin typeface="Times New Roman" panose="02020603050405020304" pitchFamily="18" charset="0"/>
              <a:ea typeface="Times New Roman" panose="02020603050405020304" pitchFamily="18" charset="0"/>
            </a:endParaRPr>
          </a:p>
          <a:p>
            <a:pPr marL="742950" lvl="1" indent="-285750" algn="just">
              <a:spcBef>
                <a:spcPts val="0"/>
              </a:spcBef>
              <a:buFont typeface="Courier New" panose="02070309020205020404" pitchFamily="49" charset="0"/>
              <a:buChar char="o"/>
            </a:pPr>
            <a:r>
              <a:rPr lang="en-GB" sz="1050" b="1" i="1" dirty="0">
                <a:effectLst/>
                <a:latin typeface="Arial" panose="020B0604020202020204" pitchFamily="34" charset="0"/>
                <a:ea typeface="Times New Roman" panose="02020603050405020304" pitchFamily="18" charset="0"/>
              </a:rPr>
              <a:t>Do detailed research</a:t>
            </a:r>
            <a:r>
              <a:rPr lang="en-GB" sz="1050" dirty="0">
                <a:effectLst/>
                <a:latin typeface="Arial" panose="020B0604020202020204" pitchFamily="34" charset="0"/>
                <a:ea typeface="Times New Roman" panose="02020603050405020304" pitchFamily="18" charset="0"/>
              </a:rPr>
              <a:t> on different types of hypervisors in virtualization.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Discuss about their architecture,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address their features,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hardware requirements,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advantages,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scalability, security and compatibility.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Find out details about different types of hypervisor solutions available in the market.</a:t>
            </a:r>
          </a:p>
          <a:p>
            <a:pPr marL="914400" lvl="2" indent="0" algn="just">
              <a:spcBef>
                <a:spcPts val="0"/>
              </a:spcBef>
              <a:buNone/>
            </a:pPr>
            <a:endParaRPr lang="en-GB" sz="1050" dirty="0">
              <a:effectLst/>
              <a:latin typeface="Times New Roman" panose="02020603050405020304" pitchFamily="18" charset="0"/>
              <a:ea typeface="Times New Roman" panose="02020603050405020304" pitchFamily="18" charset="0"/>
            </a:endParaRPr>
          </a:p>
          <a:p>
            <a:pPr marL="342900" lvl="0" indent="-342900" algn="just">
              <a:spcBef>
                <a:spcPts val="0"/>
              </a:spcBef>
              <a:buFont typeface="+mj-lt"/>
              <a:buAutoNum type="arabicPeriod"/>
            </a:pPr>
            <a:r>
              <a:rPr lang="en-GB" sz="1050" b="1" dirty="0">
                <a:effectLst/>
                <a:latin typeface="Arial" panose="020B0604020202020204" pitchFamily="34" charset="0"/>
                <a:ea typeface="Times New Roman" panose="02020603050405020304" pitchFamily="18" charset="0"/>
              </a:rPr>
              <a:t>Research on IP Addressing: </a:t>
            </a:r>
            <a:r>
              <a:rPr lang="en-GB" sz="1050" dirty="0">
                <a:effectLst/>
                <a:latin typeface="Arial" panose="020B0604020202020204" pitchFamily="34" charset="0"/>
                <a:ea typeface="Times New Roman" panose="02020603050405020304" pitchFamily="18" charset="0"/>
              </a:rPr>
              <a:t>(Maximum: 400 Words)</a:t>
            </a:r>
            <a:endParaRPr lang="en-GB" sz="1050" dirty="0">
              <a:effectLst/>
              <a:latin typeface="Times New Roman" panose="02020603050405020304" pitchFamily="18" charset="0"/>
              <a:ea typeface="Times New Roman" panose="02020603050405020304" pitchFamily="18" charset="0"/>
            </a:endParaRPr>
          </a:p>
          <a:p>
            <a:pPr marL="914400" algn="just">
              <a:lnSpc>
                <a:spcPct val="150000"/>
              </a:lnSpc>
              <a:spcBef>
                <a:spcPts val="0"/>
              </a:spcBef>
            </a:pPr>
            <a:r>
              <a:rPr lang="en-GB" sz="1050" dirty="0">
                <a:effectLst/>
                <a:latin typeface="Arial" panose="020B0604020202020204" pitchFamily="34" charset="0"/>
                <a:ea typeface="Times New Roman" panose="02020603050405020304" pitchFamily="18" charset="0"/>
              </a:rPr>
              <a:t>Refer to your Group Activity during one of your lectures asking you to discuss in a group about </a:t>
            </a:r>
            <a:endParaRPr lang="en-GB" sz="1050" dirty="0">
              <a:effectLst/>
              <a:latin typeface="Times New Roman" panose="02020603050405020304" pitchFamily="18" charset="0"/>
              <a:ea typeface="Times New Roman" panose="02020603050405020304" pitchFamily="18" charset="0"/>
            </a:endParaRPr>
          </a:p>
          <a:p>
            <a:pPr marL="342900" lvl="0" indent="-342900" algn="just">
              <a:lnSpc>
                <a:spcPct val="107000"/>
              </a:lnSpc>
              <a:spcBef>
                <a:spcPts val="0"/>
              </a:spcBef>
              <a:buFont typeface="Courier New" panose="02070309020205020404" pitchFamily="49" charset="0"/>
              <a:buChar char="+"/>
            </a:pPr>
            <a:r>
              <a:rPr lang="en-GB" sz="1050" dirty="0">
                <a:effectLst/>
                <a:latin typeface="Arial" panose="020B0604020202020204" pitchFamily="34" charset="0"/>
                <a:ea typeface="Times New Roman" panose="02020603050405020304" pitchFamily="18" charset="0"/>
                <a:cs typeface="Times New Roman" panose="02020603050405020304" pitchFamily="18" charset="0"/>
              </a:rPr>
              <a:t>How does data get from one computer to another on the Internet and what is the role of IP addresses in the transmission of data on the Internet?</a:t>
            </a:r>
            <a:endParaRPr lang="en-GB" sz="105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07000"/>
              </a:lnSpc>
              <a:spcBef>
                <a:spcPts val="0"/>
              </a:spcBef>
              <a:buFont typeface="Courier New" panose="02070309020205020404" pitchFamily="49" charset="0"/>
              <a:buChar char="+"/>
            </a:pPr>
            <a:r>
              <a:rPr lang="en-GB" sz="1050" dirty="0">
                <a:effectLst/>
                <a:latin typeface="Arial" panose="020B0604020202020204" pitchFamily="34" charset="0"/>
                <a:ea typeface="Times New Roman" panose="02020603050405020304" pitchFamily="18" charset="0"/>
                <a:cs typeface="Times New Roman" panose="02020603050405020304" pitchFamily="18" charset="0"/>
              </a:rPr>
              <a:t>How do you think routers and switches work on the Internet to facilitate the flow of data between different networks?</a:t>
            </a:r>
            <a:endParaRPr lang="en-GB" sz="105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lgn="just">
              <a:spcBef>
                <a:spcPts val="0"/>
              </a:spcBef>
              <a:buFont typeface="Courier New" panose="02070309020205020404" pitchFamily="49" charset="0"/>
              <a:buChar char="o"/>
            </a:pPr>
            <a:r>
              <a:rPr lang="en-GB" sz="1050" b="1" i="1" dirty="0">
                <a:effectLst/>
                <a:latin typeface="Arial" panose="020B0604020202020204" pitchFamily="34" charset="0"/>
                <a:ea typeface="Times New Roman" panose="02020603050405020304" pitchFamily="18" charset="0"/>
              </a:rPr>
              <a:t>Based on the above Group Activity, reflect your understanding with appropriate and adequate in-text citations on IP Addressing.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Explore how IP Addressing contributes to the functionality and effectiveness of the network.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You need to address the structure, format, and representation of IPv4, IPv6 addressing, concept of subnetting, efficient utilization of IP addresses.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Include diagrams and examples of IP Addressing concepts and their practical applications. </a:t>
            </a:r>
          </a:p>
          <a:p>
            <a:pPr marL="1143000" lvl="2" indent="-228600" algn="just">
              <a:spcBef>
                <a:spcPts val="0"/>
              </a:spcBef>
              <a:buFont typeface="Wingdings" panose="05000000000000000000" pitchFamily="2" charset="2"/>
              <a:buChar char=""/>
            </a:pPr>
            <a:endParaRPr lang="en-GB" sz="1050" dirty="0">
              <a:effectLst/>
              <a:latin typeface="Times New Roman" panose="02020603050405020304" pitchFamily="18" charset="0"/>
              <a:ea typeface="Times New Roman" panose="02020603050405020304" pitchFamily="18" charset="0"/>
            </a:endParaRPr>
          </a:p>
          <a:p>
            <a:pPr marL="0" lvl="0" indent="0" algn="just">
              <a:spcBef>
                <a:spcPts val="0"/>
              </a:spcBef>
              <a:buNone/>
            </a:pPr>
            <a:r>
              <a:rPr lang="en-GB" sz="1050" b="1" dirty="0">
                <a:effectLst/>
                <a:latin typeface="Arial" panose="020B0604020202020204" pitchFamily="34" charset="0"/>
                <a:ea typeface="Times New Roman" panose="02020603050405020304" pitchFamily="18" charset="0"/>
              </a:rPr>
              <a:t>3.  Research on Routing: </a:t>
            </a:r>
            <a:r>
              <a:rPr lang="en-GB" sz="1050" dirty="0">
                <a:effectLst/>
                <a:latin typeface="Arial" panose="020B0604020202020204" pitchFamily="34" charset="0"/>
                <a:ea typeface="Times New Roman" panose="02020603050405020304" pitchFamily="18" charset="0"/>
              </a:rPr>
              <a:t>(Maximum: 400 Words)</a:t>
            </a:r>
            <a:endParaRPr lang="en-GB" sz="1050" dirty="0">
              <a:effectLst/>
              <a:latin typeface="Times New Roman" panose="02020603050405020304" pitchFamily="18" charset="0"/>
              <a:ea typeface="Times New Roman" panose="02020603050405020304" pitchFamily="18" charset="0"/>
            </a:endParaRPr>
          </a:p>
          <a:p>
            <a:pPr marL="742950" lvl="1" indent="-285750" algn="just">
              <a:spcBef>
                <a:spcPts val="0"/>
              </a:spcBef>
              <a:buFont typeface="Courier New" panose="02070309020205020404" pitchFamily="49" charset="0"/>
              <a:buChar char="o"/>
            </a:pPr>
            <a:r>
              <a:rPr lang="en-GB" sz="1050" b="1" dirty="0">
                <a:effectLst/>
                <a:latin typeface="Arial" panose="020B0604020202020204" pitchFamily="34" charset="0"/>
                <a:ea typeface="Times New Roman" panose="02020603050405020304" pitchFamily="18" charset="0"/>
              </a:rPr>
              <a:t>Do detailed research</a:t>
            </a:r>
            <a:r>
              <a:rPr lang="en-GB" sz="1050" dirty="0">
                <a:effectLst/>
                <a:latin typeface="Arial" panose="020B0604020202020204" pitchFamily="34" charset="0"/>
                <a:ea typeface="Times New Roman" panose="02020603050405020304" pitchFamily="18" charset="0"/>
              </a:rPr>
              <a:t> on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the fundamental concepts of routing protocols,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including how they work, their role, what is their purpose etc.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Focus on the key differences between static and dynamic routing protocols.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Refer to real-world examples and/or case studies on how routing protocols are deployed in a real time network.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Analyse different routing protocols used in network scenarios and reflect on the benefits and challenges on each routing protocols based on those scenarios.</a:t>
            </a:r>
          </a:p>
          <a:p>
            <a:pPr marL="1143000" lvl="2" indent="-228600" algn="just">
              <a:spcBef>
                <a:spcPts val="0"/>
              </a:spcBef>
              <a:buFont typeface="Wingdings" panose="05000000000000000000" pitchFamily="2" charset="2"/>
              <a:buChar char=""/>
            </a:pPr>
            <a:endParaRPr lang="en-GB" sz="1050" dirty="0">
              <a:effectLst/>
              <a:latin typeface="Times New Roman" panose="02020603050405020304" pitchFamily="18" charset="0"/>
              <a:ea typeface="Times New Roman" panose="02020603050405020304" pitchFamily="18" charset="0"/>
            </a:endParaRPr>
          </a:p>
          <a:p>
            <a:pPr marL="0" lvl="0" indent="0" algn="just">
              <a:spcBef>
                <a:spcPts val="0"/>
              </a:spcBef>
              <a:buNone/>
            </a:pPr>
            <a:r>
              <a:rPr lang="en-GB" sz="1050" b="1" dirty="0">
                <a:effectLst/>
                <a:latin typeface="Arial" panose="020B0604020202020204" pitchFamily="34" charset="0"/>
                <a:ea typeface="Times New Roman" panose="02020603050405020304" pitchFamily="18" charset="0"/>
              </a:rPr>
              <a:t>4.  Research on Network Services: </a:t>
            </a:r>
            <a:r>
              <a:rPr lang="en-GB" sz="1050" dirty="0">
                <a:effectLst/>
                <a:latin typeface="Arial" panose="020B0604020202020204" pitchFamily="34" charset="0"/>
                <a:ea typeface="Times New Roman" panose="02020603050405020304" pitchFamily="18" charset="0"/>
              </a:rPr>
              <a:t>(Maximum: 300 Words)</a:t>
            </a:r>
            <a:endParaRPr lang="en-GB" sz="1050" dirty="0">
              <a:effectLst/>
              <a:latin typeface="Times New Roman" panose="02020603050405020304" pitchFamily="18" charset="0"/>
              <a:ea typeface="Times New Roman" panose="02020603050405020304" pitchFamily="18" charset="0"/>
            </a:endParaRPr>
          </a:p>
          <a:p>
            <a:pPr marL="742950" lvl="1" indent="-285750" algn="just">
              <a:spcBef>
                <a:spcPts val="0"/>
              </a:spcBef>
              <a:buFont typeface="Courier New" panose="02070309020205020404" pitchFamily="49" charset="0"/>
              <a:buChar char="o"/>
            </a:pPr>
            <a:r>
              <a:rPr lang="en-GB" sz="1050" b="1" dirty="0">
                <a:effectLst/>
                <a:latin typeface="Arial" panose="020B0604020202020204" pitchFamily="34" charset="0"/>
                <a:ea typeface="Times New Roman" panose="02020603050405020304" pitchFamily="18" charset="0"/>
              </a:rPr>
              <a:t>Do a detailed research to summarize the key concepts, features and best practices associated with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VPNs,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DHCP,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Active Directory Domain Services and </a:t>
            </a:r>
            <a:endParaRPr lang="en-GB" sz="1050" dirty="0">
              <a:effectLst/>
              <a:latin typeface="Times New Roman" panose="02020603050405020304" pitchFamily="18" charset="0"/>
              <a:ea typeface="Times New Roman" panose="02020603050405020304" pitchFamily="18" charset="0"/>
            </a:endParaRPr>
          </a:p>
          <a:p>
            <a:pPr marL="1143000" lvl="2" indent="-228600" algn="just">
              <a:spcBef>
                <a:spcPts val="0"/>
              </a:spcBef>
              <a:buFont typeface="Wingdings" panose="05000000000000000000" pitchFamily="2" charset="2"/>
              <a:buChar char=""/>
            </a:pPr>
            <a:r>
              <a:rPr lang="en-GB" sz="1050" dirty="0">
                <a:effectLst/>
                <a:latin typeface="Arial" panose="020B0604020202020204" pitchFamily="34" charset="0"/>
                <a:ea typeface="Times New Roman" panose="02020603050405020304" pitchFamily="18" charset="0"/>
              </a:rPr>
              <a:t>Certificate Authorities. </a:t>
            </a:r>
            <a:endParaRPr lang="en-GB" sz="1050" dirty="0">
              <a:effectLst/>
              <a:latin typeface="Times New Roman" panose="02020603050405020304" pitchFamily="18" charset="0"/>
              <a:ea typeface="Times New Roman" panose="02020603050405020304" pitchFamily="18" charset="0"/>
            </a:endParaRPr>
          </a:p>
          <a:p>
            <a:pPr marL="0" indent="0" algn="just">
              <a:lnSpc>
                <a:spcPct val="108000"/>
              </a:lnSpc>
              <a:spcBef>
                <a:spcPts val="0"/>
              </a:spcBef>
              <a:buNone/>
            </a:pPr>
            <a:r>
              <a:rPr lang="en-GB" sz="1050" dirty="0">
                <a:effectLst/>
                <a:latin typeface="Arial" panose="020B0604020202020204" pitchFamily="34" charset="0"/>
                <a:ea typeface="Times New Roman" panose="02020603050405020304" pitchFamily="18" charset="0"/>
              </a:rPr>
              <a:t>Note: As stated above, you are not expected to answer “what is what”. Review recent academic/ industry credible literatures and reflect on your understanding on the above concepts by summarizing and writing critical appraisals. Appropriately in-text cite your work. </a:t>
            </a:r>
            <a:endParaRPr lang="en-GB" sz="105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3003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D55D4-FF5A-6897-2EC8-DE9513CAFE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E65D67-61BB-0E0C-CFA6-93809FF6BDDC}"/>
              </a:ext>
            </a:extLst>
          </p:cNvPr>
          <p:cNvSpPr>
            <a:spLocks noGrp="1"/>
          </p:cNvSpPr>
          <p:nvPr>
            <p:ph type="title"/>
          </p:nvPr>
        </p:nvSpPr>
        <p:spPr>
          <a:xfrm>
            <a:off x="598811" y="365126"/>
            <a:ext cx="11425953" cy="694932"/>
          </a:xfrm>
        </p:spPr>
        <p:txBody>
          <a:bodyPr>
            <a:noAutofit/>
          </a:bodyPr>
          <a:lstStyle/>
          <a:p>
            <a:r>
              <a:rPr lang="en-GB" sz="2200" b="1" dirty="0">
                <a:solidFill>
                  <a:srgbClr val="0070C0"/>
                </a:solidFill>
                <a:effectLst/>
                <a:latin typeface="Arial" panose="020B0604020202020204" pitchFamily="34" charset="0"/>
                <a:ea typeface="Times New Roman" panose="02020603050405020304" pitchFamily="18" charset="0"/>
              </a:rPr>
              <a:t>Task 2 - </a:t>
            </a:r>
            <a:r>
              <a:rPr lang="en-GB" sz="2200" dirty="0">
                <a:solidFill>
                  <a:srgbClr val="0070C0"/>
                </a:solidFill>
                <a:effectLst/>
                <a:latin typeface="Arial" panose="020B0604020202020204" pitchFamily="34" charset="0"/>
                <a:ea typeface="Times New Roman" panose="02020603050405020304" pitchFamily="18" charset="0"/>
              </a:rPr>
              <a:t>Report: Technical Documentation – </a:t>
            </a:r>
            <a:r>
              <a:rPr lang="en-GB" sz="2200" dirty="0">
                <a:solidFill>
                  <a:srgbClr val="FF0000"/>
                </a:solidFill>
                <a:effectLst/>
                <a:latin typeface="Arial" panose="020B0604020202020204" pitchFamily="34" charset="0"/>
                <a:ea typeface="Times New Roman" panose="02020603050405020304" pitchFamily="18" charset="0"/>
              </a:rPr>
              <a:t>30</a:t>
            </a:r>
            <a:r>
              <a:rPr lang="en-GB" sz="2200" dirty="0">
                <a:solidFill>
                  <a:srgbClr val="0070C0"/>
                </a:solidFill>
                <a:effectLst/>
                <a:latin typeface="Arial" panose="020B0604020202020204" pitchFamily="34" charset="0"/>
                <a:ea typeface="Times New Roman" panose="02020603050405020304" pitchFamily="18" charset="0"/>
              </a:rPr>
              <a:t> Marks Maximum</a:t>
            </a:r>
            <a:r>
              <a:rPr lang="en-GB" sz="2200" dirty="0">
                <a:solidFill>
                  <a:srgbClr val="0070C0"/>
                </a:solidFill>
                <a:latin typeface="Times New Roman" panose="02020603050405020304" pitchFamily="18" charset="0"/>
                <a:ea typeface="Times New Roman" panose="02020603050405020304" pitchFamily="18" charset="0"/>
              </a:rPr>
              <a:t> [</a:t>
            </a:r>
            <a:r>
              <a:rPr lang="en-GB" sz="2200" u="sng" dirty="0">
                <a:solidFill>
                  <a:srgbClr val="0070C0"/>
                </a:solidFill>
                <a:effectLst/>
                <a:latin typeface="Arial" panose="020B0604020202020204" pitchFamily="34" charset="0"/>
                <a:ea typeface="Times New Roman" panose="02020603050405020304" pitchFamily="18" charset="0"/>
              </a:rPr>
              <a:t>Word Limit:</a:t>
            </a:r>
            <a:r>
              <a:rPr lang="en-GB" sz="2200" dirty="0">
                <a:solidFill>
                  <a:srgbClr val="0070C0"/>
                </a:solidFill>
                <a:effectLst/>
                <a:latin typeface="Arial" panose="020B0604020202020204" pitchFamily="34" charset="0"/>
                <a:ea typeface="Times New Roman" panose="02020603050405020304" pitchFamily="18" charset="0"/>
              </a:rPr>
              <a:t> </a:t>
            </a:r>
            <a:r>
              <a:rPr lang="en-GB" sz="2200" dirty="0">
                <a:effectLst/>
                <a:latin typeface="Arial" panose="020B0604020202020204" pitchFamily="34" charset="0"/>
                <a:ea typeface="Times New Roman" panose="02020603050405020304" pitchFamily="18" charset="0"/>
              </a:rPr>
              <a:t>900</a:t>
            </a:r>
            <a:r>
              <a:rPr lang="en-GB" sz="2200" dirty="0">
                <a:solidFill>
                  <a:srgbClr val="0070C0"/>
                </a:solidFill>
                <a:effectLst/>
                <a:latin typeface="Arial" panose="020B0604020202020204" pitchFamily="34" charset="0"/>
                <a:ea typeface="Times New Roman" panose="02020603050405020304" pitchFamily="18" charset="0"/>
              </a:rPr>
              <a:t> words]</a:t>
            </a:r>
            <a:endParaRPr lang="en-GB" sz="2200" dirty="0">
              <a:solidFill>
                <a:srgbClr val="0070C0"/>
              </a:solidFill>
            </a:endParaRPr>
          </a:p>
        </p:txBody>
      </p:sp>
      <p:sp>
        <p:nvSpPr>
          <p:cNvPr id="3" name="Content Placeholder 2">
            <a:extLst>
              <a:ext uri="{FF2B5EF4-FFF2-40B4-BE49-F238E27FC236}">
                <a16:creationId xmlns:a16="http://schemas.microsoft.com/office/drawing/2014/main" id="{41795FAF-CE2B-5973-8654-40C447CE901A}"/>
              </a:ext>
            </a:extLst>
          </p:cNvPr>
          <p:cNvSpPr>
            <a:spLocks noGrp="1"/>
          </p:cNvSpPr>
          <p:nvPr>
            <p:ph idx="1"/>
          </p:nvPr>
        </p:nvSpPr>
        <p:spPr>
          <a:xfrm>
            <a:off x="-93072" y="1060058"/>
            <a:ext cx="6539172" cy="5604669"/>
          </a:xfrm>
        </p:spPr>
        <p:txBody>
          <a:bodyPr>
            <a:noAutofit/>
          </a:bodyPr>
          <a:lstStyle/>
          <a:p>
            <a:pPr marL="742950" lvl="1" indent="-285750" algn="just">
              <a:lnSpc>
                <a:spcPct val="150000"/>
              </a:lnSpc>
              <a:spcBef>
                <a:spcPts val="0"/>
              </a:spcBef>
              <a:buFont typeface="+mj-lt"/>
              <a:buAutoNum type="arabicPeriod"/>
            </a:pPr>
            <a:r>
              <a:rPr lang="en-GB" sz="1100" b="1" i="1" dirty="0">
                <a:effectLst/>
                <a:latin typeface="Arial" panose="020B0604020202020204" pitchFamily="34" charset="0"/>
                <a:ea typeface="Times New Roman" panose="02020603050405020304" pitchFamily="18" charset="0"/>
              </a:rPr>
              <a:t>Choose your Hypervisor</a:t>
            </a:r>
            <a:r>
              <a:rPr lang="en-GB" sz="1100" dirty="0">
                <a:effectLst/>
                <a:latin typeface="Arial" panose="020B0604020202020204" pitchFamily="34" charset="0"/>
                <a:ea typeface="Times New Roman" panose="02020603050405020304" pitchFamily="18" charset="0"/>
              </a:rPr>
              <a:t>: Based on the above research, justify with concreate evidence and strong statements that influenced your choice of hypervisor to complete this network. Consider the fact that you will be continuing this topology to manage different network services in Coursework 2.</a:t>
            </a:r>
            <a:endParaRPr lang="en-GB" sz="1100" dirty="0">
              <a:effectLst/>
              <a:latin typeface="Times New Roman" panose="02020603050405020304" pitchFamily="18" charset="0"/>
              <a:ea typeface="Times New Roman" panose="02020603050405020304" pitchFamily="18" charset="0"/>
            </a:endParaRPr>
          </a:p>
          <a:p>
            <a:pPr marL="742950" lvl="1" indent="-285750" algn="just">
              <a:lnSpc>
                <a:spcPct val="150000"/>
              </a:lnSpc>
              <a:spcBef>
                <a:spcPts val="0"/>
              </a:spcBef>
              <a:buFont typeface="+mj-lt"/>
              <a:buAutoNum type="arabicPeriod"/>
            </a:pPr>
            <a:r>
              <a:rPr lang="en-GB" sz="1100" b="1" dirty="0">
                <a:effectLst/>
                <a:latin typeface="Arial" panose="020B0604020202020204" pitchFamily="34" charset="0"/>
                <a:ea typeface="Times New Roman" panose="02020603050405020304" pitchFamily="18" charset="0"/>
              </a:rPr>
              <a:t>Download</a:t>
            </a:r>
            <a:r>
              <a:rPr lang="en-GB" sz="1100" dirty="0">
                <a:effectLst/>
                <a:latin typeface="Arial" panose="020B0604020202020204" pitchFamily="34" charset="0"/>
                <a:ea typeface="Times New Roman" panose="02020603050405020304" pitchFamily="18" charset="0"/>
              </a:rPr>
              <a:t> </a:t>
            </a:r>
            <a:r>
              <a:rPr lang="en-GB" sz="1100" b="1" dirty="0">
                <a:effectLst/>
                <a:latin typeface="Arial" panose="020B0604020202020204" pitchFamily="34" charset="0"/>
                <a:ea typeface="Times New Roman" panose="02020603050405020304" pitchFamily="18" charset="0"/>
              </a:rPr>
              <a:t>and Setup</a:t>
            </a:r>
            <a:r>
              <a:rPr lang="en-GB" sz="1100" dirty="0">
                <a:effectLst/>
                <a:latin typeface="Arial" panose="020B0604020202020204" pitchFamily="34" charset="0"/>
                <a:ea typeface="Times New Roman" panose="02020603050405020304" pitchFamily="18" charset="0"/>
              </a:rPr>
              <a:t>: </a:t>
            </a:r>
            <a:endParaRPr lang="en-GB" sz="1100" dirty="0">
              <a:effectLst/>
              <a:latin typeface="Times New Roman" panose="02020603050405020304" pitchFamily="18" charset="0"/>
              <a:ea typeface="Times New Roman" panose="02020603050405020304" pitchFamily="18" charset="0"/>
            </a:endParaRPr>
          </a:p>
          <a:p>
            <a:pPr marL="1143000" lvl="2" indent="-228600" algn="just">
              <a:lnSpc>
                <a:spcPct val="150000"/>
              </a:lnSpc>
              <a:spcBef>
                <a:spcPts val="0"/>
              </a:spcBef>
              <a:buFont typeface="+mj-lt"/>
              <a:buAutoNum type="arabicPeriod"/>
            </a:pPr>
            <a:r>
              <a:rPr lang="en-GB" sz="1100" dirty="0">
                <a:effectLst/>
                <a:highlight>
                  <a:srgbClr val="FFFF00"/>
                </a:highlight>
                <a:latin typeface="Arial" panose="020B0604020202020204" pitchFamily="34" charset="0"/>
                <a:ea typeface="Times New Roman" panose="02020603050405020304" pitchFamily="18" charset="0"/>
              </a:rPr>
              <a:t>Download</a:t>
            </a:r>
            <a:r>
              <a:rPr lang="en-GB" sz="1100" b="1" dirty="0">
                <a:effectLst/>
                <a:highlight>
                  <a:srgbClr val="FFFF00"/>
                </a:highlight>
                <a:latin typeface="Arial" panose="020B0604020202020204" pitchFamily="34" charset="0"/>
                <a:ea typeface="Times New Roman" panose="02020603050405020304" pitchFamily="18" charset="0"/>
              </a:rPr>
              <a:t> </a:t>
            </a:r>
            <a:r>
              <a:rPr lang="en-GB" sz="1100" dirty="0">
                <a:effectLst/>
                <a:highlight>
                  <a:srgbClr val="FFFF00"/>
                </a:highlight>
                <a:latin typeface="Arial" panose="020B0604020202020204" pitchFamily="34" charset="0"/>
                <a:ea typeface="Times New Roman" panose="02020603050405020304" pitchFamily="18" charset="0"/>
              </a:rPr>
              <a:t>the chosen Hypervisor and Server, Client Operating Systems for the relevant Sources. </a:t>
            </a:r>
            <a:r>
              <a:rPr lang="en-GB" sz="1100" i="1" dirty="0">
                <a:effectLst/>
                <a:highlight>
                  <a:srgbClr val="FFFF00"/>
                </a:highlight>
                <a:latin typeface="Arial" panose="020B0604020202020204" pitchFamily="34" charset="0"/>
                <a:ea typeface="Times New Roman" panose="02020603050405020304" pitchFamily="18" charset="0"/>
              </a:rPr>
              <a:t>Evidence for downloading from relevant/ appropriate resources will be considered as exceptional work.</a:t>
            </a:r>
            <a:r>
              <a:rPr lang="en-GB" sz="1100" dirty="0">
                <a:effectLst/>
                <a:highlight>
                  <a:srgbClr val="FFFF00"/>
                </a:highlight>
                <a:latin typeface="Arial" panose="020B0604020202020204" pitchFamily="34" charset="0"/>
                <a:ea typeface="Times New Roman" panose="02020603050405020304" pitchFamily="18" charset="0"/>
              </a:rPr>
              <a:t> </a:t>
            </a:r>
            <a:endParaRPr lang="en-GB" sz="1100" dirty="0">
              <a:effectLst/>
              <a:highlight>
                <a:srgbClr val="FFFF00"/>
              </a:highlight>
              <a:latin typeface="Times New Roman" panose="02020603050405020304" pitchFamily="18" charset="0"/>
              <a:ea typeface="Times New Roman" panose="02020603050405020304" pitchFamily="18" charset="0"/>
            </a:endParaRPr>
          </a:p>
          <a:p>
            <a:pPr marL="1143000" lvl="2" indent="-228600" algn="just">
              <a:lnSpc>
                <a:spcPct val="150000"/>
              </a:lnSpc>
              <a:spcBef>
                <a:spcPts val="0"/>
              </a:spcBef>
              <a:buFont typeface="+mj-lt"/>
              <a:buAutoNum type="arabicPeriod"/>
            </a:pPr>
            <a:r>
              <a:rPr lang="en-GB" sz="1100" dirty="0">
                <a:effectLst/>
                <a:latin typeface="Arial" panose="020B0604020202020204" pitchFamily="34" charset="0"/>
                <a:ea typeface="Times New Roman" panose="02020603050405020304" pitchFamily="18" charset="0"/>
              </a:rPr>
              <a:t>Deploy your network as per the given topology. The setup needs to be taken screenshots with Timestamp </a:t>
            </a:r>
            <a:endParaRPr lang="en-GB" sz="1100" dirty="0">
              <a:effectLst/>
              <a:latin typeface="Times New Roman" panose="02020603050405020304" pitchFamily="18" charset="0"/>
              <a:ea typeface="Times New Roman" panose="02020603050405020304" pitchFamily="18" charset="0"/>
            </a:endParaRPr>
          </a:p>
          <a:p>
            <a:pPr marL="742950" lvl="1" indent="-285750" algn="just">
              <a:lnSpc>
                <a:spcPct val="150000"/>
              </a:lnSpc>
              <a:spcBef>
                <a:spcPts val="0"/>
              </a:spcBef>
              <a:buFont typeface="+mj-lt"/>
              <a:buAutoNum type="arabicPeriod"/>
            </a:pPr>
            <a:r>
              <a:rPr lang="en-GB" sz="1100" b="1" dirty="0">
                <a:effectLst/>
                <a:latin typeface="Arial" panose="020B0604020202020204" pitchFamily="34" charset="0"/>
                <a:ea typeface="Times New Roman" panose="02020603050405020304" pitchFamily="18" charset="0"/>
              </a:rPr>
              <a:t>Configure IP Addressing</a:t>
            </a:r>
            <a:endParaRPr lang="en-GB" sz="1100" dirty="0">
              <a:effectLst/>
              <a:latin typeface="Times New Roman" panose="02020603050405020304" pitchFamily="18" charset="0"/>
              <a:ea typeface="Times New Roman" panose="02020603050405020304" pitchFamily="18" charset="0"/>
            </a:endParaRPr>
          </a:p>
          <a:p>
            <a:pPr marL="1143000" lvl="2" indent="-228600" algn="just">
              <a:lnSpc>
                <a:spcPct val="150000"/>
              </a:lnSpc>
              <a:spcBef>
                <a:spcPts val="0"/>
              </a:spcBef>
              <a:buFont typeface="+mj-lt"/>
              <a:buAutoNum type="arabicPeriod"/>
            </a:pPr>
            <a:r>
              <a:rPr lang="en-GB" sz="1100" dirty="0">
                <a:effectLst/>
                <a:latin typeface="Arial" panose="020B0604020202020204" pitchFamily="34" charset="0"/>
                <a:ea typeface="Times New Roman" panose="02020603050405020304" pitchFamily="18" charset="0"/>
              </a:rPr>
              <a:t>Use appropriate IP addresses to configure your network. </a:t>
            </a:r>
            <a:endParaRPr lang="en-GB" sz="1100" dirty="0">
              <a:effectLst/>
              <a:latin typeface="Times New Roman" panose="02020603050405020304" pitchFamily="18" charset="0"/>
              <a:ea typeface="Times New Roman" panose="02020603050405020304" pitchFamily="18" charset="0"/>
            </a:endParaRPr>
          </a:p>
          <a:p>
            <a:pPr marL="1143000" lvl="2" indent="-228600" algn="just">
              <a:lnSpc>
                <a:spcPct val="150000"/>
              </a:lnSpc>
              <a:spcBef>
                <a:spcPts val="0"/>
              </a:spcBef>
              <a:buFont typeface="+mj-lt"/>
              <a:buAutoNum type="arabicPeriod"/>
            </a:pPr>
            <a:r>
              <a:rPr lang="en-GB" sz="1100" dirty="0">
                <a:effectLst/>
                <a:latin typeface="Arial" panose="020B0604020202020204" pitchFamily="34" charset="0"/>
                <a:ea typeface="Times New Roman" panose="02020603050405020304" pitchFamily="18" charset="0"/>
              </a:rPr>
              <a:t>The above topology gives network address for the networks. However, it is up to you to use the same network or a different network/ IP Addressing Scheme. </a:t>
            </a:r>
            <a:endParaRPr lang="en-GB" sz="1100" dirty="0">
              <a:effectLst/>
              <a:latin typeface="Times New Roman" panose="02020603050405020304" pitchFamily="18" charset="0"/>
              <a:ea typeface="Times New Roman" panose="02020603050405020304" pitchFamily="18" charset="0"/>
            </a:endParaRPr>
          </a:p>
          <a:p>
            <a:pPr marL="1371600" algn="just">
              <a:lnSpc>
                <a:spcPct val="150000"/>
              </a:lnSpc>
              <a:spcBef>
                <a:spcPts val="0"/>
              </a:spcBef>
            </a:pPr>
            <a:r>
              <a:rPr lang="en-GB" sz="1100" dirty="0">
                <a:effectLst/>
                <a:latin typeface="Arial" panose="020B0604020202020204" pitchFamily="34" charset="0"/>
                <a:ea typeface="Times New Roman" panose="02020603050405020304" pitchFamily="18" charset="0"/>
              </a:rPr>
              <a:t>Note: Designing your own IP Addressing scheme for the network will be considered as exceptional work.</a:t>
            </a:r>
            <a:endParaRPr lang="en-GB" sz="1100" dirty="0">
              <a:effectLst/>
              <a:latin typeface="Times New Roman" panose="02020603050405020304" pitchFamily="18" charset="0"/>
              <a:ea typeface="Times New Roman" panose="02020603050405020304" pitchFamily="18" charset="0"/>
            </a:endParaRPr>
          </a:p>
          <a:p>
            <a:pPr marL="457200" lvl="1" indent="0" algn="just">
              <a:lnSpc>
                <a:spcPct val="150000"/>
              </a:lnSpc>
              <a:spcBef>
                <a:spcPts val="0"/>
              </a:spcBef>
              <a:buNone/>
            </a:pPr>
            <a:r>
              <a:rPr lang="en-GB" sz="1100" b="1" dirty="0">
                <a:effectLst/>
                <a:latin typeface="Arial" panose="020B0604020202020204" pitchFamily="34" charset="0"/>
                <a:ea typeface="Times New Roman" panose="02020603050405020304" pitchFamily="18" charset="0"/>
              </a:rPr>
              <a:t>4.  Test and Troubleshoot</a:t>
            </a:r>
            <a:endParaRPr lang="en-GB" sz="1100" dirty="0">
              <a:effectLst/>
              <a:latin typeface="Times New Roman" panose="02020603050405020304" pitchFamily="18" charset="0"/>
              <a:ea typeface="Times New Roman" panose="02020603050405020304" pitchFamily="18" charset="0"/>
            </a:endParaRPr>
          </a:p>
          <a:p>
            <a:pPr marL="914400" lvl="1" algn="just">
              <a:lnSpc>
                <a:spcPct val="150000"/>
              </a:lnSpc>
              <a:spcBef>
                <a:spcPts val="0"/>
              </a:spcBef>
            </a:pPr>
            <a:r>
              <a:rPr lang="en-GB" sz="1100" dirty="0">
                <a:effectLst/>
                <a:latin typeface="Arial" panose="020B0604020202020204" pitchFamily="34" charset="0"/>
                <a:ea typeface="Times New Roman" panose="02020603050405020304" pitchFamily="18" charset="0"/>
                <a:cs typeface="Arial" panose="020B0604020202020204" pitchFamily="34" charset="0"/>
              </a:rPr>
              <a:t>You need to achieve the following:</a:t>
            </a:r>
          </a:p>
          <a:p>
            <a:pPr marL="1143000" lvl="2" indent="-228600" algn="just">
              <a:lnSpc>
                <a:spcPct val="150000"/>
              </a:lnSpc>
              <a:spcBef>
                <a:spcPts val="0"/>
              </a:spcBef>
              <a:buFont typeface="+mj-lt"/>
              <a:buAutoNum type="arabicPeriod"/>
            </a:pPr>
            <a:r>
              <a:rPr lang="en-GB" sz="1100" dirty="0">
                <a:effectLst/>
                <a:latin typeface="Arial" panose="020B0604020202020204" pitchFamily="34" charset="0"/>
                <a:ea typeface="Times New Roman" panose="02020603050405020304" pitchFamily="18" charset="0"/>
              </a:rPr>
              <a:t>Perform Connectivity tests </a:t>
            </a:r>
            <a:endParaRPr lang="en-GB" sz="1100" dirty="0">
              <a:effectLst/>
              <a:latin typeface="Times New Roman" panose="02020603050405020304" pitchFamily="18" charset="0"/>
              <a:ea typeface="Times New Roman" panose="02020603050405020304" pitchFamily="18" charset="0"/>
            </a:endParaRPr>
          </a:p>
          <a:p>
            <a:pPr marL="1371600" algn="just">
              <a:lnSpc>
                <a:spcPct val="150000"/>
              </a:lnSpc>
              <a:spcBef>
                <a:spcPts val="0"/>
              </a:spcBef>
            </a:pPr>
            <a:r>
              <a:rPr lang="en-GB" sz="1100" dirty="0">
                <a:effectLst/>
                <a:latin typeface="Arial" panose="020B0604020202020204" pitchFamily="34" charset="0"/>
                <a:ea typeface="Times New Roman" panose="02020603050405020304" pitchFamily="18" charset="0"/>
              </a:rPr>
              <a:t>Outcome 1: Successful connectivity within same networks. </a:t>
            </a:r>
            <a:endParaRPr lang="en-GB" sz="1100" dirty="0">
              <a:effectLst/>
              <a:latin typeface="Times New Roman" panose="02020603050405020304" pitchFamily="18" charset="0"/>
              <a:ea typeface="Times New Roman" panose="02020603050405020304" pitchFamily="18" charset="0"/>
            </a:endParaRPr>
          </a:p>
          <a:p>
            <a:pPr marL="1371600" algn="just">
              <a:lnSpc>
                <a:spcPct val="150000"/>
              </a:lnSpc>
              <a:spcBef>
                <a:spcPts val="0"/>
              </a:spcBef>
            </a:pPr>
            <a:r>
              <a:rPr lang="en-GB" sz="1100" dirty="0">
                <a:effectLst/>
                <a:latin typeface="Arial" panose="020B0604020202020204" pitchFamily="34" charset="0"/>
                <a:ea typeface="Times New Roman" panose="02020603050405020304" pitchFamily="18" charset="0"/>
              </a:rPr>
              <a:t>Outcome 2: Unsuccessful connectivity within different networks. </a:t>
            </a:r>
          </a:p>
          <a:p>
            <a:pPr marL="0" indent="0">
              <a:spcBef>
                <a:spcPts val="0"/>
              </a:spcBef>
              <a:buNone/>
            </a:pPr>
            <a:endParaRPr lang="en-GB" sz="1000" dirty="0"/>
          </a:p>
        </p:txBody>
      </p:sp>
      <p:pic>
        <p:nvPicPr>
          <p:cNvPr id="4" name="Picture 3">
            <a:extLst>
              <a:ext uri="{FF2B5EF4-FFF2-40B4-BE49-F238E27FC236}">
                <a16:creationId xmlns:a16="http://schemas.microsoft.com/office/drawing/2014/main" id="{0B199120-C165-5C0A-9FB7-EF31C14A37A6}"/>
              </a:ext>
            </a:extLst>
          </p:cNvPr>
          <p:cNvPicPr>
            <a:picLocks noChangeAspect="1"/>
          </p:cNvPicPr>
          <p:nvPr/>
        </p:nvPicPr>
        <p:blipFill>
          <a:blip r:embed="rId2"/>
          <a:stretch>
            <a:fillRect/>
          </a:stretch>
        </p:blipFill>
        <p:spPr>
          <a:xfrm>
            <a:off x="6844933" y="2227634"/>
            <a:ext cx="5242975" cy="3200400"/>
          </a:xfrm>
          <a:prstGeom prst="rect">
            <a:avLst/>
          </a:prstGeom>
        </p:spPr>
      </p:pic>
      <p:grpSp>
        <p:nvGrpSpPr>
          <p:cNvPr id="10" name="Group 9">
            <a:extLst>
              <a:ext uri="{FF2B5EF4-FFF2-40B4-BE49-F238E27FC236}">
                <a16:creationId xmlns:a16="http://schemas.microsoft.com/office/drawing/2014/main" id="{F8631D87-AE9E-1342-76C2-C1D45DEAAB7D}"/>
              </a:ext>
            </a:extLst>
          </p:cNvPr>
          <p:cNvGrpSpPr/>
          <p:nvPr/>
        </p:nvGrpSpPr>
        <p:grpSpPr>
          <a:xfrm>
            <a:off x="8108219" y="4178963"/>
            <a:ext cx="3837347" cy="2256817"/>
            <a:chOff x="8108219" y="4178963"/>
            <a:chExt cx="3837347" cy="2256817"/>
          </a:xfrm>
        </p:grpSpPr>
        <p:sp>
          <p:nvSpPr>
            <p:cNvPr id="6" name="Rectangle 5">
              <a:extLst>
                <a:ext uri="{FF2B5EF4-FFF2-40B4-BE49-F238E27FC236}">
                  <a16:creationId xmlns:a16="http://schemas.microsoft.com/office/drawing/2014/main" id="{A95ADF46-5D7E-8499-2000-6F40C8006E7D}"/>
                </a:ext>
              </a:extLst>
            </p:cNvPr>
            <p:cNvSpPr/>
            <p:nvPr/>
          </p:nvSpPr>
          <p:spPr>
            <a:xfrm>
              <a:off x="8108219" y="4178963"/>
              <a:ext cx="3837347" cy="2256817"/>
            </a:xfrm>
            <a:prstGeom prst="rect">
              <a:avLst/>
            </a:prstGeom>
            <a:noFill/>
            <a:ln w="76200">
              <a:solidFill>
                <a:srgbClr val="7030A0"/>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FCCFF2E-937A-375E-C7DC-DF9968E69E05}"/>
                </a:ext>
              </a:extLst>
            </p:cNvPr>
            <p:cNvSpPr txBox="1"/>
            <p:nvPr/>
          </p:nvSpPr>
          <p:spPr>
            <a:xfrm>
              <a:off x="8788130" y="5724942"/>
              <a:ext cx="2565670" cy="461665"/>
            </a:xfrm>
            <a:prstGeom prst="rect">
              <a:avLst/>
            </a:prstGeom>
            <a:noFill/>
          </p:spPr>
          <p:txBody>
            <a:bodyPr wrap="square" rtlCol="0">
              <a:spAutoFit/>
            </a:bodyPr>
            <a:lstStyle/>
            <a:p>
              <a:r>
                <a:rPr lang="en-GB" sz="2400" b="1" dirty="0">
                  <a:solidFill>
                    <a:srgbClr val="7030A0"/>
                  </a:solidFill>
                </a:rPr>
                <a:t>LAN 2 - Cardiff</a:t>
              </a:r>
              <a:endParaRPr lang="en-GB" b="1" dirty="0">
                <a:solidFill>
                  <a:srgbClr val="7030A0"/>
                </a:solidFill>
              </a:endParaRPr>
            </a:p>
          </p:txBody>
        </p:sp>
      </p:grpSp>
      <p:grpSp>
        <p:nvGrpSpPr>
          <p:cNvPr id="9" name="Group 8">
            <a:extLst>
              <a:ext uri="{FF2B5EF4-FFF2-40B4-BE49-F238E27FC236}">
                <a16:creationId xmlns:a16="http://schemas.microsoft.com/office/drawing/2014/main" id="{EBB4FB9F-6ADF-211C-EB6C-9ED893F2B2CF}"/>
              </a:ext>
            </a:extLst>
          </p:cNvPr>
          <p:cNvGrpSpPr/>
          <p:nvPr/>
        </p:nvGrpSpPr>
        <p:grpSpPr>
          <a:xfrm>
            <a:off x="8108219" y="1809345"/>
            <a:ext cx="3837347" cy="2256817"/>
            <a:chOff x="8108219" y="1809345"/>
            <a:chExt cx="3837347" cy="2256817"/>
          </a:xfrm>
        </p:grpSpPr>
        <p:sp>
          <p:nvSpPr>
            <p:cNvPr id="5" name="Rectangle 4">
              <a:extLst>
                <a:ext uri="{FF2B5EF4-FFF2-40B4-BE49-F238E27FC236}">
                  <a16:creationId xmlns:a16="http://schemas.microsoft.com/office/drawing/2014/main" id="{C709E174-3199-B556-467C-3AF39D6645DE}"/>
                </a:ext>
              </a:extLst>
            </p:cNvPr>
            <p:cNvSpPr/>
            <p:nvPr/>
          </p:nvSpPr>
          <p:spPr>
            <a:xfrm>
              <a:off x="8108219" y="1809345"/>
              <a:ext cx="3837347" cy="2256817"/>
            </a:xfrm>
            <a:prstGeom prst="rect">
              <a:avLst/>
            </a:prstGeom>
            <a:noFill/>
            <a:ln w="76200">
              <a:solidFill>
                <a:srgbClr val="00B050"/>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CF04E7E8-9A04-396F-9964-CC8FAD922971}"/>
                </a:ext>
              </a:extLst>
            </p:cNvPr>
            <p:cNvSpPr txBox="1"/>
            <p:nvPr/>
          </p:nvSpPr>
          <p:spPr>
            <a:xfrm>
              <a:off x="8744057" y="1930726"/>
              <a:ext cx="2565670" cy="461665"/>
            </a:xfrm>
            <a:prstGeom prst="rect">
              <a:avLst/>
            </a:prstGeom>
            <a:noFill/>
          </p:spPr>
          <p:txBody>
            <a:bodyPr wrap="square" rtlCol="0">
              <a:spAutoFit/>
            </a:bodyPr>
            <a:lstStyle/>
            <a:p>
              <a:r>
                <a:rPr lang="en-GB" sz="2400" b="1" dirty="0">
                  <a:solidFill>
                    <a:srgbClr val="00B050"/>
                  </a:solidFill>
                </a:rPr>
                <a:t>LAN 1 - Swansea</a:t>
              </a:r>
              <a:endParaRPr lang="en-GB" b="1" dirty="0">
                <a:solidFill>
                  <a:srgbClr val="00B050"/>
                </a:solidFill>
              </a:endParaRPr>
            </a:p>
          </p:txBody>
        </p:sp>
      </p:grpSp>
    </p:spTree>
    <p:extLst>
      <p:ext uri="{BB962C8B-B14F-4D97-AF65-F5344CB8AC3E}">
        <p14:creationId xmlns:p14="http://schemas.microsoft.com/office/powerpoint/2010/main" val="136818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4F001-471D-718D-A6D9-D044764B81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7E20E8-94FD-FAEF-A97F-3DAAA63B1F04}"/>
              </a:ext>
            </a:extLst>
          </p:cNvPr>
          <p:cNvSpPr>
            <a:spLocks noGrp="1"/>
          </p:cNvSpPr>
          <p:nvPr>
            <p:ph type="title"/>
          </p:nvPr>
        </p:nvSpPr>
        <p:spPr>
          <a:xfrm>
            <a:off x="838200" y="365126"/>
            <a:ext cx="10515600" cy="694932"/>
          </a:xfrm>
        </p:spPr>
        <p:txBody>
          <a:bodyPr>
            <a:noAutofit/>
          </a:bodyPr>
          <a:lstStyle/>
          <a:p>
            <a:pPr indent="0" algn="just">
              <a:spcBef>
                <a:spcPts val="0"/>
              </a:spcBef>
              <a:buNone/>
            </a:pPr>
            <a:r>
              <a:rPr lang="en-GB" sz="2400" b="1" dirty="0">
                <a:solidFill>
                  <a:srgbClr val="0070C0"/>
                </a:solidFill>
                <a:effectLst/>
                <a:latin typeface="Arial" panose="020B0604020202020204" pitchFamily="34" charset="0"/>
                <a:ea typeface="Times New Roman" panose="02020603050405020304" pitchFamily="18" charset="0"/>
              </a:rPr>
              <a:t>Task 3</a:t>
            </a:r>
            <a:r>
              <a:rPr lang="en-GB" sz="2400" u="none" strike="noStrike" dirty="0">
                <a:solidFill>
                  <a:srgbClr val="0070C0"/>
                </a:solidFill>
                <a:effectLst/>
                <a:latin typeface="Arial" panose="020B0604020202020204" pitchFamily="34" charset="0"/>
                <a:ea typeface="Times New Roman" panose="02020603050405020304" pitchFamily="18" charset="0"/>
              </a:rPr>
              <a:t> - </a:t>
            </a:r>
            <a:r>
              <a:rPr lang="en-GB" sz="2400" dirty="0">
                <a:solidFill>
                  <a:srgbClr val="0070C0"/>
                </a:solidFill>
                <a:effectLst/>
                <a:latin typeface="Arial" panose="020B0604020202020204" pitchFamily="34" charset="0"/>
                <a:ea typeface="Times New Roman" panose="02020603050405020304" pitchFamily="18" charset="0"/>
              </a:rPr>
              <a:t>Report: Reflection – </a:t>
            </a:r>
            <a:r>
              <a:rPr lang="en-GB" sz="2400" dirty="0">
                <a:solidFill>
                  <a:srgbClr val="FF0000"/>
                </a:solidFill>
                <a:effectLst/>
                <a:latin typeface="Arial" panose="020B0604020202020204" pitchFamily="34" charset="0"/>
                <a:ea typeface="Times New Roman" panose="02020603050405020304" pitchFamily="18" charset="0"/>
              </a:rPr>
              <a:t>10</a:t>
            </a:r>
            <a:r>
              <a:rPr lang="en-GB" sz="2400" dirty="0">
                <a:solidFill>
                  <a:srgbClr val="0070C0"/>
                </a:solidFill>
                <a:effectLst/>
                <a:latin typeface="Arial" panose="020B0604020202020204" pitchFamily="34" charset="0"/>
                <a:ea typeface="Times New Roman" panose="02020603050405020304" pitchFamily="18" charset="0"/>
              </a:rPr>
              <a:t> Marks Maximum</a:t>
            </a:r>
            <a:r>
              <a:rPr lang="en-GB" sz="2400" dirty="0">
                <a:solidFill>
                  <a:srgbClr val="0070C0"/>
                </a:solidFill>
                <a:latin typeface="Times New Roman" panose="02020603050405020304" pitchFamily="18" charset="0"/>
                <a:ea typeface="Times New Roman" panose="02020603050405020304" pitchFamily="18" charset="0"/>
              </a:rPr>
              <a:t> [</a:t>
            </a:r>
            <a:r>
              <a:rPr lang="en-GB" sz="2400" u="sng" dirty="0">
                <a:solidFill>
                  <a:srgbClr val="0070C0"/>
                </a:solidFill>
                <a:effectLst/>
                <a:latin typeface="Arial" panose="020B0604020202020204" pitchFamily="34" charset="0"/>
                <a:ea typeface="Times New Roman" panose="02020603050405020304" pitchFamily="18" charset="0"/>
              </a:rPr>
              <a:t>Word Limit:</a:t>
            </a:r>
            <a:r>
              <a:rPr lang="en-GB" sz="2400" dirty="0">
                <a:solidFill>
                  <a:srgbClr val="0070C0"/>
                </a:solidFill>
                <a:effectLst/>
                <a:latin typeface="Arial" panose="020B0604020202020204" pitchFamily="34" charset="0"/>
                <a:ea typeface="Times New Roman" panose="02020603050405020304" pitchFamily="18" charset="0"/>
              </a:rPr>
              <a:t> </a:t>
            </a:r>
            <a:r>
              <a:rPr lang="en-GB" sz="2400" dirty="0">
                <a:effectLst/>
                <a:latin typeface="Arial" panose="020B0604020202020204" pitchFamily="34" charset="0"/>
                <a:ea typeface="Times New Roman" panose="02020603050405020304" pitchFamily="18" charset="0"/>
              </a:rPr>
              <a:t>100</a:t>
            </a:r>
            <a:r>
              <a:rPr lang="en-GB" sz="2400" dirty="0">
                <a:solidFill>
                  <a:srgbClr val="0070C0"/>
                </a:solidFill>
                <a:effectLst/>
                <a:latin typeface="Arial" panose="020B0604020202020204" pitchFamily="34" charset="0"/>
                <a:ea typeface="Times New Roman" panose="02020603050405020304" pitchFamily="18" charset="0"/>
              </a:rPr>
              <a:t> words]</a:t>
            </a:r>
            <a:endParaRPr lang="en-GB" sz="1200" b="1" i="1" dirty="0">
              <a:effectLst/>
              <a:latin typeface="Arial" panose="020B0604020202020204" pitchFamily="34" charset="0"/>
              <a:ea typeface="Times New Roman" panose="02020603050405020304" pitchFamily="18" charset="0"/>
            </a:endParaRPr>
          </a:p>
        </p:txBody>
      </p:sp>
      <p:sp>
        <p:nvSpPr>
          <p:cNvPr id="3" name="Content Placeholder 2">
            <a:extLst>
              <a:ext uri="{FF2B5EF4-FFF2-40B4-BE49-F238E27FC236}">
                <a16:creationId xmlns:a16="http://schemas.microsoft.com/office/drawing/2014/main" id="{135BB4F2-3385-0CD4-7537-09C82FC69FAA}"/>
              </a:ext>
            </a:extLst>
          </p:cNvPr>
          <p:cNvSpPr>
            <a:spLocks noGrp="1"/>
          </p:cNvSpPr>
          <p:nvPr>
            <p:ph idx="1"/>
          </p:nvPr>
        </p:nvSpPr>
        <p:spPr>
          <a:xfrm>
            <a:off x="838200" y="994386"/>
            <a:ext cx="10515600" cy="4351338"/>
          </a:xfrm>
        </p:spPr>
        <p:txBody>
          <a:bodyPr>
            <a:noAutofit/>
          </a:bodyPr>
          <a:lstStyle/>
          <a:p>
            <a:pPr marL="1143000" indent="0" algn="just">
              <a:lnSpc>
                <a:spcPct val="150000"/>
              </a:lnSpc>
              <a:spcBef>
                <a:spcPts val="0"/>
              </a:spcBef>
              <a:buNone/>
            </a:pPr>
            <a:endParaRPr lang="en-GB" sz="1000" dirty="0">
              <a:latin typeface="Times New Roman" panose="02020603050405020304" pitchFamily="18" charset="0"/>
              <a:ea typeface="Times New Roman" panose="02020603050405020304" pitchFamily="18" charset="0"/>
            </a:endParaRPr>
          </a:p>
          <a:p>
            <a:pPr marL="742950" lvl="1" indent="-285750" algn="just">
              <a:lnSpc>
                <a:spcPct val="150000"/>
              </a:lnSpc>
              <a:spcBef>
                <a:spcPts val="0"/>
              </a:spcBef>
              <a:buFont typeface="+mj-lt"/>
              <a:buAutoNum type="arabicPeriod"/>
            </a:pPr>
            <a:r>
              <a:rPr lang="en-GB" sz="1600" b="1" i="1" dirty="0">
                <a:effectLst/>
                <a:latin typeface="Arial" panose="020B0604020202020204" pitchFamily="34" charset="0"/>
                <a:ea typeface="Times New Roman" panose="02020603050405020304" pitchFamily="18" charset="0"/>
              </a:rPr>
              <a:t>Reflect on the following</a:t>
            </a:r>
            <a:endParaRPr lang="en-GB" sz="1600" dirty="0">
              <a:effectLst/>
              <a:latin typeface="Times New Roman" panose="02020603050405020304" pitchFamily="18" charset="0"/>
              <a:ea typeface="Times New Roman" panose="02020603050405020304" pitchFamily="18" charset="0"/>
            </a:endParaRPr>
          </a:p>
          <a:p>
            <a:pPr marL="1143000" lvl="2" indent="-228600" algn="just">
              <a:lnSpc>
                <a:spcPct val="150000"/>
              </a:lnSpc>
              <a:spcBef>
                <a:spcPts val="0"/>
              </a:spcBef>
              <a:buFont typeface="+mj-lt"/>
              <a:buAutoNum type="arabicPeriod"/>
            </a:pPr>
            <a:r>
              <a:rPr lang="en-GB" sz="1600" dirty="0">
                <a:effectLst/>
                <a:latin typeface="Arial" panose="020B0604020202020204" pitchFamily="34" charset="0"/>
                <a:ea typeface="Times New Roman" panose="02020603050405020304" pitchFamily="18" charset="0"/>
              </a:rPr>
              <a:t>Write a Technical reflection covering network deployment and testing.</a:t>
            </a:r>
            <a:endParaRPr lang="en-GB" sz="1600" dirty="0">
              <a:effectLst/>
              <a:latin typeface="Times New Roman" panose="02020603050405020304" pitchFamily="18" charset="0"/>
              <a:ea typeface="Times New Roman" panose="02020603050405020304" pitchFamily="18" charset="0"/>
            </a:endParaRPr>
          </a:p>
          <a:p>
            <a:pPr marL="457200" lvl="1" indent="0" algn="just">
              <a:lnSpc>
                <a:spcPct val="150000"/>
              </a:lnSpc>
              <a:spcBef>
                <a:spcPts val="0"/>
              </a:spcBef>
              <a:buNone/>
            </a:pPr>
            <a:r>
              <a:rPr lang="en-GB" sz="1600" dirty="0">
                <a:effectLst/>
                <a:latin typeface="Arial" panose="020B0604020202020204" pitchFamily="34" charset="0"/>
                <a:ea typeface="Times New Roman" panose="02020603050405020304" pitchFamily="18" charset="0"/>
                <a:cs typeface="Arial" panose="020B0604020202020204" pitchFamily="34" charset="0"/>
              </a:rPr>
              <a:t>Hint: </a:t>
            </a:r>
          </a:p>
          <a:p>
            <a:pPr marL="914400" lvl="1" algn="just">
              <a:lnSpc>
                <a:spcPct val="150000"/>
              </a:lnSpc>
              <a:spcBef>
                <a:spcPts val="0"/>
              </a:spcBef>
            </a:pPr>
            <a:r>
              <a:rPr lang="en-GB" sz="1600" dirty="0">
                <a:effectLst/>
                <a:latin typeface="Arial" panose="020B0604020202020204" pitchFamily="34" charset="0"/>
                <a:ea typeface="Times New Roman" panose="02020603050405020304" pitchFamily="18" charset="0"/>
                <a:cs typeface="Arial" panose="020B0604020202020204" pitchFamily="34" charset="0"/>
              </a:rPr>
              <a:t>Throughout Task 2, reflect on any issues/ challenges during deployment and testing. (like IP Address conflicts, DNS resolutions, firewall configurations etc.)  </a:t>
            </a:r>
          </a:p>
          <a:p>
            <a:pPr marL="914400" lvl="1" algn="just">
              <a:lnSpc>
                <a:spcPct val="150000"/>
              </a:lnSpc>
              <a:spcBef>
                <a:spcPts val="0"/>
              </a:spcBef>
            </a:pPr>
            <a:r>
              <a:rPr lang="en-GB" sz="1600" dirty="0">
                <a:effectLst/>
                <a:latin typeface="Arial" panose="020B0604020202020204" pitchFamily="34" charset="0"/>
                <a:ea typeface="Times New Roman" panose="02020603050405020304" pitchFamily="18" charset="0"/>
                <a:cs typeface="Arial" panose="020B0604020202020204" pitchFamily="34" charset="0"/>
              </a:rPr>
              <a:t>Document 2 with necessary evidence on how you diagnosed and troubleshooted any issues systematically (if occurred).</a:t>
            </a:r>
          </a:p>
          <a:p>
            <a:pPr lvl="3" algn="just">
              <a:lnSpc>
                <a:spcPct val="150000"/>
              </a:lnSpc>
              <a:spcBef>
                <a:spcPts val="0"/>
              </a:spcBef>
              <a:buFont typeface="+mj-lt"/>
              <a:buAutoNum type="arabicPeriod"/>
            </a:pPr>
            <a:r>
              <a:rPr lang="en-GB" sz="1600" dirty="0">
                <a:effectLst/>
                <a:latin typeface="Arial" panose="020B0604020202020204" pitchFamily="34" charset="0"/>
                <a:ea typeface="Times New Roman" panose="02020603050405020304" pitchFamily="18" charset="0"/>
                <a:cs typeface="Arial" panose="020B0604020202020204" pitchFamily="34" charset="0"/>
              </a:rPr>
              <a:t>Write your Personal Reflection</a:t>
            </a:r>
          </a:p>
          <a:p>
            <a:pPr marL="0" indent="0">
              <a:spcBef>
                <a:spcPts val="0"/>
              </a:spcBef>
              <a:buNone/>
            </a:pPr>
            <a:endParaRPr lang="en-GB" sz="1000" dirty="0"/>
          </a:p>
        </p:txBody>
      </p:sp>
    </p:spTree>
    <p:extLst>
      <p:ext uri="{BB962C8B-B14F-4D97-AF65-F5344CB8AC3E}">
        <p14:creationId xmlns:p14="http://schemas.microsoft.com/office/powerpoint/2010/main" val="32608076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1129</Words>
  <Application>Microsoft Office PowerPoint</Application>
  <PresentationFormat>Widescreen</PresentationFormat>
  <Paragraphs>99</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Aptos</vt:lpstr>
      <vt:lpstr>Aptos Display</vt:lpstr>
      <vt:lpstr>Arial</vt:lpstr>
      <vt:lpstr>Courier New</vt:lpstr>
      <vt:lpstr>Times New Roman</vt:lpstr>
      <vt:lpstr>Wingdings</vt:lpstr>
      <vt:lpstr>Office Theme</vt:lpstr>
      <vt:lpstr>Documenting Experiments</vt:lpstr>
      <vt:lpstr>Assessment</vt:lpstr>
      <vt:lpstr>Screen shots</vt:lpstr>
      <vt:lpstr>Explanation/Narrative</vt:lpstr>
      <vt:lpstr>Word Limits</vt:lpstr>
      <vt:lpstr>Task 1 - Report: Research– 60 Marks Maximum [Word Limit: 1500 words]</vt:lpstr>
      <vt:lpstr>Task 2 - Report: Technical Documentation – 30 Marks Maximum [Word Limit: 900 words]</vt:lpstr>
      <vt:lpstr>Task 3 - Report: Reflection – 10 Marks Maximum [Word Limit: 100 words]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Aliyu Sambo</dc:creator>
  <cp:lastModifiedBy>Aliyu Sambo</cp:lastModifiedBy>
  <cp:revision>1</cp:revision>
  <dcterms:created xsi:type="dcterms:W3CDTF">2025-01-12T19:20:59Z</dcterms:created>
  <dcterms:modified xsi:type="dcterms:W3CDTF">2025-01-12T21:56:22Z</dcterms:modified>
</cp:coreProperties>
</file>