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95" r:id="rId3"/>
    <p:sldId id="258" r:id="rId4"/>
    <p:sldId id="262" r:id="rId5"/>
    <p:sldId id="259" r:id="rId6"/>
    <p:sldId id="261" r:id="rId7"/>
    <p:sldId id="264" r:id="rId8"/>
    <p:sldId id="265" r:id="rId9"/>
    <p:sldId id="266" r:id="rId10"/>
    <p:sldId id="267" r:id="rId11"/>
    <p:sldId id="268" r:id="rId12"/>
    <p:sldId id="269" r:id="rId13"/>
    <p:sldId id="272" r:id="rId14"/>
    <p:sldId id="273" r:id="rId15"/>
    <p:sldId id="275" r:id="rId16"/>
    <p:sldId id="274" r:id="rId17"/>
    <p:sldId id="276" r:id="rId18"/>
    <p:sldId id="277" r:id="rId19"/>
    <p:sldId id="278" r:id="rId20"/>
    <p:sldId id="279" r:id="rId21"/>
    <p:sldId id="280" r:id="rId22"/>
    <p:sldId id="281" r:id="rId23"/>
    <p:sldId id="282" r:id="rId24"/>
    <p:sldId id="283" r:id="rId25"/>
    <p:sldId id="284" r:id="rId26"/>
    <p:sldId id="285" r:id="rId27"/>
    <p:sldId id="286" r:id="rId28"/>
    <p:sldId id="287" r:id="rId29"/>
    <p:sldId id="288" r:id="rId30"/>
    <p:sldId id="289" r:id="rId31"/>
    <p:sldId id="290" r:id="rId32"/>
    <p:sldId id="291" r:id="rId33"/>
    <p:sldId id="292" r:id="rId34"/>
    <p:sldId id="293" r:id="rId35"/>
    <p:sldId id="294"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82" autoAdjust="0"/>
    <p:restoredTop sz="94660"/>
  </p:normalViewPr>
  <p:slideViewPr>
    <p:cSldViewPr>
      <p:cViewPr varScale="1">
        <p:scale>
          <a:sx n="70" d="100"/>
          <a:sy n="70" d="100"/>
        </p:scale>
        <p:origin x="510"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95" name="Group 94"/>
          <p:cNvGrpSpPr/>
          <p:nvPr/>
        </p:nvGrpSpPr>
        <p:grpSpPr>
          <a:xfrm>
            <a:off x="0" y="-30477"/>
            <a:ext cx="9067800" cy="6889273"/>
            <a:chOff x="0" y="-30477"/>
            <a:chExt cx="9067800" cy="6889273"/>
          </a:xfrm>
        </p:grpSpPr>
        <p:cxnSp>
          <p:nvCxnSpPr>
            <p:cNvPr id="110" name="Straight Connector 109"/>
            <p:cNvCxnSpPr/>
            <p:nvPr/>
          </p:nvCxnSpPr>
          <p:spPr>
            <a:xfrm rot="16200000" flipH="1">
              <a:off x="-1447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7" name="Straight Connector 176"/>
            <p:cNvCxnSpPr/>
            <p:nvPr/>
          </p:nvCxnSpPr>
          <p:spPr>
            <a:xfrm rot="16200000" flipH="1">
              <a:off x="-1638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8" name="Straight Connector 177"/>
            <p:cNvCxnSpPr/>
            <p:nvPr/>
          </p:nvCxnSpPr>
          <p:spPr>
            <a:xfrm rot="5400000">
              <a:off x="-1485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1" name="Straight Connector 180"/>
            <p:cNvCxnSpPr/>
            <p:nvPr/>
          </p:nvCxnSpPr>
          <p:spPr>
            <a:xfrm rot="5400000">
              <a:off x="-32385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p:cNvCxnSpPr/>
            <p:nvPr/>
          </p:nvCxnSpPr>
          <p:spPr>
            <a:xfrm rot="16200000" flipH="1">
              <a:off x="-33147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3" name="Straight Connector 182"/>
            <p:cNvCxnSpPr/>
            <p:nvPr/>
          </p:nvCxnSpPr>
          <p:spPr>
            <a:xfrm rot="16200000" flipH="1">
              <a:off x="-1371600" y="2971800"/>
              <a:ext cx="6858000"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p:cNvCxnSpPr/>
            <p:nvPr/>
          </p:nvCxnSpPr>
          <p:spPr>
            <a:xfrm rot="16200000" flipH="1">
              <a:off x="-2819400" y="3200400"/>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p:cNvCxnSpPr/>
            <p:nvPr/>
          </p:nvCxnSpPr>
          <p:spPr>
            <a:xfrm rot="5400000">
              <a:off x="-2705099" y="3238500"/>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86" name="Straight Connector 185"/>
            <p:cNvCxnSpPr/>
            <p:nvPr/>
          </p:nvCxnSpPr>
          <p:spPr>
            <a:xfrm rot="16200000" flipH="1">
              <a:off x="-21336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p:cNvCxnSpPr/>
            <p:nvPr/>
          </p:nvCxnSpPr>
          <p:spPr>
            <a:xfrm rot="16200000" flipH="1">
              <a:off x="-31242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8" name="Straight Connector 187"/>
            <p:cNvCxnSpPr/>
            <p:nvPr/>
          </p:nvCxnSpPr>
          <p:spPr>
            <a:xfrm rot="16200000" flipH="1">
              <a:off x="-1828799" y="3352799"/>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189" name="Straight Connector 188"/>
            <p:cNvCxnSpPr/>
            <p:nvPr/>
          </p:nvCxnSpPr>
          <p:spPr>
            <a:xfrm rot="16200000" flipH="1">
              <a:off x="-28194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90" name="Straight Connector 189"/>
            <p:cNvCxnSpPr/>
            <p:nvPr/>
          </p:nvCxnSpPr>
          <p:spPr>
            <a:xfrm rot="16200000" flipH="1">
              <a:off x="-2438400" y="3124200"/>
              <a:ext cx="6858000" cy="609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p:cNvCxnSpPr/>
            <p:nvPr/>
          </p:nvCxnSpPr>
          <p:spPr>
            <a:xfrm rot="5400000">
              <a:off x="-173164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p:cNvCxnSpPr/>
            <p:nvPr/>
          </p:nvCxnSpPr>
          <p:spPr>
            <a:xfrm rot="5400000">
              <a:off x="-1142048"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69" name="Straight Connector 168"/>
            <p:cNvCxnSpPr/>
            <p:nvPr/>
          </p:nvCxnSpPr>
          <p:spPr>
            <a:xfrm rot="5400000">
              <a:off x="-9144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3" name="Straight Connector 172"/>
            <p:cNvCxnSpPr/>
            <p:nvPr/>
          </p:nvCxnSpPr>
          <p:spPr>
            <a:xfrm rot="5400000">
              <a:off x="-185547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21" name="Straight Connector 120"/>
            <p:cNvCxnSpPr/>
            <p:nvPr/>
          </p:nvCxnSpPr>
          <p:spPr>
            <a:xfrm rot="16200000" flipH="1">
              <a:off x="-26431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145" name="Straight Connector 144"/>
            <p:cNvCxnSpPr/>
            <p:nvPr/>
          </p:nvCxnSpPr>
          <p:spPr>
            <a:xfrm rot="16200000" flipH="1">
              <a:off x="-1954530" y="3326130"/>
              <a:ext cx="6858000" cy="20574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rot="16200000" flipH="1">
              <a:off x="-2362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9" name="Straight Connector 208"/>
            <p:cNvCxnSpPr/>
            <p:nvPr/>
          </p:nvCxnSpPr>
          <p:spPr>
            <a:xfrm rot="16200000" flipH="1">
              <a:off x="-21336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10" name="Straight Connector 209"/>
            <p:cNvCxnSpPr/>
            <p:nvPr/>
          </p:nvCxnSpPr>
          <p:spPr>
            <a:xfrm rot="16200000" flipH="1">
              <a:off x="1066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1" name="Straight Connector 210"/>
            <p:cNvCxnSpPr/>
            <p:nvPr/>
          </p:nvCxnSpPr>
          <p:spPr>
            <a:xfrm rot="16200000" flipH="1">
              <a:off x="876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2" name="Straight Connector 211"/>
            <p:cNvCxnSpPr/>
            <p:nvPr/>
          </p:nvCxnSpPr>
          <p:spPr>
            <a:xfrm rot="5400000">
              <a:off x="1028700" y="3238500"/>
              <a:ext cx="6858000"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p:cNvCxnSpPr/>
            <p:nvPr/>
          </p:nvCxnSpPr>
          <p:spPr>
            <a:xfrm rot="5400000">
              <a:off x="-7239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p:cNvCxnSpPr/>
            <p:nvPr/>
          </p:nvCxnSpPr>
          <p:spPr>
            <a:xfrm rot="16200000" flipH="1">
              <a:off x="-8001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 name="Straight Connector 214"/>
            <p:cNvCxnSpPr/>
            <p:nvPr/>
          </p:nvCxnSpPr>
          <p:spPr>
            <a:xfrm rot="5400000">
              <a:off x="-152400" y="3429000"/>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p:cNvCxnSpPr/>
            <p:nvPr/>
          </p:nvCxnSpPr>
          <p:spPr>
            <a:xfrm rot="16200000" flipH="1">
              <a:off x="-304800" y="3200400"/>
              <a:ext cx="6858000"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p:cNvCxnSpPr/>
            <p:nvPr/>
          </p:nvCxnSpPr>
          <p:spPr>
            <a:xfrm rot="5400000">
              <a:off x="-190499" y="3238500"/>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p:cNvCxnSpPr/>
            <p:nvPr/>
          </p:nvCxnSpPr>
          <p:spPr>
            <a:xfrm rot="16200000" flipH="1">
              <a:off x="3810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p:cNvCxnSpPr/>
            <p:nvPr/>
          </p:nvCxnSpPr>
          <p:spPr>
            <a:xfrm rot="16200000" flipH="1">
              <a:off x="-6096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0" name="Straight Connector 219"/>
            <p:cNvCxnSpPr/>
            <p:nvPr/>
          </p:nvCxnSpPr>
          <p:spPr>
            <a:xfrm rot="16200000" flipH="1">
              <a:off x="685801" y="3352799"/>
              <a:ext cx="6858000" cy="152401"/>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p:cNvCxnSpPr/>
            <p:nvPr/>
          </p:nvCxnSpPr>
          <p:spPr>
            <a:xfrm rot="16200000" flipH="1">
              <a:off x="-304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2" name="Straight Connector 221"/>
            <p:cNvCxnSpPr/>
            <p:nvPr/>
          </p:nvCxnSpPr>
          <p:spPr>
            <a:xfrm rot="5400000">
              <a:off x="-10287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p:cNvCxnSpPr/>
            <p:nvPr/>
          </p:nvCxnSpPr>
          <p:spPr>
            <a:xfrm rot="5400000">
              <a:off x="78295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p:cNvCxnSpPr/>
            <p:nvPr/>
          </p:nvCxnSpPr>
          <p:spPr>
            <a:xfrm rot="5400000">
              <a:off x="1372552"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5" name="Straight Connector 224"/>
            <p:cNvCxnSpPr/>
            <p:nvPr/>
          </p:nvCxnSpPr>
          <p:spPr>
            <a:xfrm rot="5400000">
              <a:off x="1600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6" name="Straight Connector 225"/>
            <p:cNvCxnSpPr/>
            <p:nvPr/>
          </p:nvCxnSpPr>
          <p:spPr>
            <a:xfrm rot="5400000">
              <a:off x="65913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7" name="Straight Connector 226"/>
            <p:cNvCxnSpPr/>
            <p:nvPr/>
          </p:nvCxnSpPr>
          <p:spPr>
            <a:xfrm rot="16200000" flipH="1">
              <a:off x="-1285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28" name="Straight Connector 227"/>
            <p:cNvCxnSpPr/>
            <p:nvPr/>
          </p:nvCxnSpPr>
          <p:spPr>
            <a:xfrm rot="16200000" flipH="1">
              <a:off x="560070" y="3326130"/>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9" name="Straight Connector 228"/>
            <p:cNvCxnSpPr/>
            <p:nvPr/>
          </p:nvCxnSpPr>
          <p:spPr>
            <a:xfrm rot="16200000" flipH="1">
              <a:off x="1524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0" name="Straight Connector 229"/>
            <p:cNvCxnSpPr/>
            <p:nvPr/>
          </p:nvCxnSpPr>
          <p:spPr>
            <a:xfrm rot="16200000" flipH="1">
              <a:off x="3810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7" name="Straight Connector 236"/>
            <p:cNvCxnSpPr/>
            <p:nvPr/>
          </p:nvCxnSpPr>
          <p:spPr>
            <a:xfrm rot="16200000" flipH="1">
              <a:off x="2743200" y="3352801"/>
              <a:ext cx="6858000"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p:cNvCxnSpPr/>
            <p:nvPr/>
          </p:nvCxnSpPr>
          <p:spPr>
            <a:xfrm rot="16200000" flipH="1">
              <a:off x="2095501"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9" name="Straight Connector 238"/>
            <p:cNvCxnSpPr/>
            <p:nvPr/>
          </p:nvCxnSpPr>
          <p:spPr>
            <a:xfrm rot="5400000">
              <a:off x="2705100"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0" name="Straight Connector 239"/>
            <p:cNvCxnSpPr/>
            <p:nvPr/>
          </p:nvCxnSpPr>
          <p:spPr>
            <a:xfrm rot="5400000">
              <a:off x="1828801" y="3276600"/>
              <a:ext cx="6857999"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p:cNvCxnSpPr/>
            <p:nvPr/>
          </p:nvCxnSpPr>
          <p:spPr>
            <a:xfrm rot="16200000" flipH="1">
              <a:off x="1066800" y="3200402"/>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p:cNvCxnSpPr/>
            <p:nvPr/>
          </p:nvCxnSpPr>
          <p:spPr>
            <a:xfrm rot="16200000" flipH="1">
              <a:off x="2362201" y="3352800"/>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43" name="Straight Connector 242"/>
            <p:cNvCxnSpPr/>
            <p:nvPr/>
          </p:nvCxnSpPr>
          <p:spPr>
            <a:xfrm rot="5400000">
              <a:off x="2646045" y="2722246"/>
              <a:ext cx="6858000"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p:cNvCxnSpPr/>
            <p:nvPr/>
          </p:nvCxnSpPr>
          <p:spPr>
            <a:xfrm rot="5400000">
              <a:off x="3048952" y="3277553"/>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45" name="Straight Connector 244"/>
            <p:cNvCxnSpPr/>
            <p:nvPr/>
          </p:nvCxnSpPr>
          <p:spPr>
            <a:xfrm rot="5400000">
              <a:off x="2895600" y="3276601"/>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6" name="Straight Connector 245"/>
            <p:cNvCxnSpPr/>
            <p:nvPr/>
          </p:nvCxnSpPr>
          <p:spPr>
            <a:xfrm rot="5400000">
              <a:off x="2388870" y="3227071"/>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47" name="Straight Connector 246"/>
            <p:cNvCxnSpPr/>
            <p:nvPr/>
          </p:nvCxnSpPr>
          <p:spPr>
            <a:xfrm rot="16200000" flipH="1">
              <a:off x="22364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8" name="Straight Connector 247"/>
            <p:cNvCxnSpPr/>
            <p:nvPr/>
          </p:nvCxnSpPr>
          <p:spPr>
            <a:xfrm rot="16200000" flipH="1">
              <a:off x="17526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9" name="Straight Connector 248"/>
            <p:cNvCxnSpPr/>
            <p:nvPr/>
          </p:nvCxnSpPr>
          <p:spPr>
            <a:xfrm rot="16200000" flipH="1">
              <a:off x="19812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0" name="Straight Connector 249"/>
            <p:cNvCxnSpPr/>
            <p:nvPr/>
          </p:nvCxnSpPr>
          <p:spPr>
            <a:xfrm rot="5400000">
              <a:off x="3467100" y="3314701"/>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p:cNvCxnSpPr/>
            <p:nvPr/>
          </p:nvCxnSpPr>
          <p:spPr>
            <a:xfrm rot="16200000" flipH="1">
              <a:off x="3467099" y="3314701"/>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2" name="Straight Connector 251"/>
            <p:cNvCxnSpPr/>
            <p:nvPr/>
          </p:nvCxnSpPr>
          <p:spPr>
            <a:xfrm rot="5400000">
              <a:off x="4038600" y="3429001"/>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p:cNvCxnSpPr/>
            <p:nvPr/>
          </p:nvCxnSpPr>
          <p:spPr>
            <a:xfrm rot="16200000" flipH="1">
              <a:off x="3886200" y="3200401"/>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p:cNvCxnSpPr/>
            <p:nvPr/>
          </p:nvCxnSpPr>
          <p:spPr>
            <a:xfrm rot="5400000">
              <a:off x="4000501" y="3238501"/>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5" name="Straight Connector 254"/>
            <p:cNvCxnSpPr/>
            <p:nvPr/>
          </p:nvCxnSpPr>
          <p:spPr>
            <a:xfrm rot="16200000" flipH="1">
              <a:off x="4572000" y="3200401"/>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p:cNvCxnSpPr/>
            <p:nvPr/>
          </p:nvCxnSpPr>
          <p:spPr>
            <a:xfrm rot="16200000" flipH="1">
              <a:off x="3733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8" name="Straight Connector 257"/>
            <p:cNvCxnSpPr/>
            <p:nvPr/>
          </p:nvCxnSpPr>
          <p:spPr>
            <a:xfrm rot="5400000">
              <a:off x="36195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p:cNvCxnSpPr/>
            <p:nvPr/>
          </p:nvCxnSpPr>
          <p:spPr>
            <a:xfrm rot="16200000" flipH="1">
              <a:off x="4214813" y="3252788"/>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p:cNvCxnSpPr/>
            <p:nvPr/>
          </p:nvCxnSpPr>
          <p:spPr>
            <a:xfrm rot="16200000" flipH="1">
              <a:off x="47510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1" name="Straight Connector 260"/>
            <p:cNvCxnSpPr/>
            <p:nvPr/>
          </p:nvCxnSpPr>
          <p:spPr>
            <a:xfrm rot="16200000" flipH="1">
              <a:off x="43434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2" name="Straight Connector 261"/>
            <p:cNvCxnSpPr/>
            <p:nvPr/>
          </p:nvCxnSpPr>
          <p:spPr>
            <a:xfrm rot="16200000" flipH="1">
              <a:off x="4572000" y="3352801"/>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4" name="Straight Connector 263"/>
            <p:cNvCxnSpPr/>
            <p:nvPr/>
          </p:nvCxnSpPr>
          <p:spPr>
            <a:xfrm rot="16200000" flipH="1">
              <a:off x="5257800" y="3352802"/>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5" name="Straight Connector 264"/>
            <p:cNvCxnSpPr/>
            <p:nvPr/>
          </p:nvCxnSpPr>
          <p:spPr>
            <a:xfrm rot="16200000" flipH="1">
              <a:off x="5067300" y="3238502"/>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6" name="Straight Connector 265"/>
            <p:cNvCxnSpPr/>
            <p:nvPr/>
          </p:nvCxnSpPr>
          <p:spPr>
            <a:xfrm rot="5400000">
              <a:off x="5219700" y="3238502"/>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67" name="Straight Connector 266"/>
            <p:cNvCxnSpPr/>
            <p:nvPr/>
          </p:nvCxnSpPr>
          <p:spPr>
            <a:xfrm rot="16200000" flipH="1">
              <a:off x="4876801" y="3352801"/>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68" name="Straight Connector 267"/>
            <p:cNvCxnSpPr/>
            <p:nvPr/>
          </p:nvCxnSpPr>
          <p:spPr>
            <a:xfrm rot="5400000">
              <a:off x="5527994" y="3318196"/>
              <a:ext cx="6888479"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70" name="Straight Connector 269"/>
            <p:cNvCxnSpPr/>
            <p:nvPr/>
          </p:nvCxnSpPr>
          <p:spPr>
            <a:xfrm rot="5400000">
              <a:off x="4850130" y="3227072"/>
              <a:ext cx="6858000"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p:cNvCxnSpPr/>
            <p:nvPr/>
          </p:nvCxnSpPr>
          <p:spPr>
            <a:xfrm rot="16200000" flipH="1">
              <a:off x="4751070" y="3326132"/>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8" name="Straight Connector 277"/>
            <p:cNvCxnSpPr/>
            <p:nvPr/>
          </p:nvCxnSpPr>
          <p:spPr>
            <a:xfrm rot="5400000">
              <a:off x="5562599" y="3429001"/>
              <a:ext cx="685800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p:cNvCxnSpPr/>
            <p:nvPr/>
          </p:nvCxnSpPr>
          <p:spPr>
            <a:xfrm rot="5400000">
              <a:off x="2552700" y="3390900"/>
              <a:ext cx="6858000"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p:cNvCxnSpPr/>
            <p:nvPr/>
          </p:nvCxnSpPr>
          <p:spPr>
            <a:xfrm rot="16200000" flipH="1">
              <a:off x="3048000" y="3352800"/>
              <a:ext cx="6858000"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p:cNvCxnSpPr/>
            <p:nvPr/>
          </p:nvCxnSpPr>
          <p:spPr>
            <a:xfrm rot="16200000" flipH="1">
              <a:off x="3238500" y="3238500"/>
              <a:ext cx="6858000"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p:cNvCxnSpPr/>
            <p:nvPr/>
          </p:nvCxnSpPr>
          <p:spPr>
            <a:xfrm rot="5400000">
              <a:off x="2133600" y="3276600"/>
              <a:ext cx="6858000"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p:cNvCxnSpPr/>
            <p:nvPr/>
          </p:nvCxnSpPr>
          <p:spPr>
            <a:xfrm rot="16200000" flipH="1">
              <a:off x="3148013" y="3252789"/>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p:cNvCxnSpPr/>
            <p:nvPr/>
          </p:nvCxnSpPr>
          <p:spPr>
            <a:xfrm rot="5400000">
              <a:off x="3771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2" name="Straight Connector 301"/>
            <p:cNvCxnSpPr/>
            <p:nvPr/>
          </p:nvCxnSpPr>
          <p:spPr>
            <a:xfrm rot="5400000">
              <a:off x="4229100" y="2933700"/>
              <a:ext cx="6858000"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p:cNvCxnSpPr/>
            <p:nvPr/>
          </p:nvCxnSpPr>
          <p:spPr>
            <a:xfrm rot="16200000" flipH="1">
              <a:off x="1371600" y="3200403"/>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p:txBody>
          <a:bodyPr/>
          <a:lstStyle/>
          <a:p>
            <a:fld id="{304C6BE9-F8CF-479E-BACA-55A43A543854}" type="datetimeFigureOut">
              <a:rPr lang="en-GB" smtClean="0"/>
              <a:t>16/02/2017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5225D9-258D-41D4-86C7-E729D5946F96}" type="slidenum">
              <a:rPr lang="en-GB" smtClean="0"/>
              <a:t>‹#›</a:t>
            </a:fld>
            <a:endParaRPr lang="en-GB"/>
          </a:p>
        </p:txBody>
      </p:sp>
      <p:sp>
        <p:nvSpPr>
          <p:cNvPr id="113" name="Rectangle 112"/>
          <p:cNvSpPr/>
          <p:nvPr/>
        </p:nvSpPr>
        <p:spPr>
          <a:xfrm>
            <a:off x="0" y="1905000"/>
            <a:ext cx="4953000" cy="3124200"/>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grpSp>
        <p:nvGrpSpPr>
          <p:cNvPr id="94" name="Group 93"/>
          <p:cNvGrpSpPr/>
          <p:nvPr/>
        </p:nvGrpSpPr>
        <p:grpSpPr>
          <a:xfrm>
            <a:off x="0" y="2057400"/>
            <a:ext cx="4801394" cy="2820988"/>
            <a:chOff x="0" y="2057400"/>
            <a:chExt cx="4801394" cy="2820988"/>
          </a:xfrm>
        </p:grpSpPr>
        <p:cxnSp>
          <p:nvCxnSpPr>
            <p:cNvPr id="117" name="Straight Connector 116"/>
            <p:cNvCxnSpPr/>
            <p:nvPr/>
          </p:nvCxnSpPr>
          <p:spPr>
            <a:xfrm>
              <a:off x="0" y="20574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p:cNvCxnSpPr/>
            <p:nvPr/>
          </p:nvCxnSpPr>
          <p:spPr>
            <a:xfrm>
              <a:off x="0" y="48768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p:cNvCxnSpPr/>
            <p:nvPr/>
          </p:nvCxnSpPr>
          <p:spPr>
            <a:xfrm rot="5400000">
              <a:off x="3391694" y="3467100"/>
              <a:ext cx="2818606"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28600" y="2130425"/>
            <a:ext cx="4419600" cy="1600327"/>
          </a:xfrm>
        </p:spPr>
        <p:txBody>
          <a:bodyPr anchor="b">
            <a:normAutofit/>
          </a:bodyPr>
          <a:lstStyle>
            <a:lvl1pPr algn="l">
              <a:defRPr sz="3600" b="1" cap="none" spc="40" baseline="0">
                <a:ln w="13335" cmpd="sng">
                  <a:solidFill>
                    <a:schemeClr val="accent1">
                      <a:lumMod val="50000"/>
                    </a:schemeClr>
                  </a:solidFill>
                  <a:prstDash val="solid"/>
                </a:ln>
                <a:solidFill>
                  <a:schemeClr val="accent6">
                    <a:tint val="1000"/>
                  </a:schemeClr>
                </a:solidFill>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28600" y="3733800"/>
            <a:ext cx="4419600" cy="1066800"/>
          </a:xfrm>
        </p:spPr>
        <p:txBody>
          <a:bodyPr>
            <a:normAutofit/>
          </a:bodyPr>
          <a:lstStyle>
            <a:lvl1pPr marL="0" indent="0" algn="l">
              <a:buNone/>
              <a:defRPr sz="22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04C6BE9-F8CF-479E-BACA-55A43A543854}" type="datetimeFigureOut">
              <a:rPr lang="en-GB" smtClean="0"/>
              <a:t>16/02/2017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5225D9-258D-41D4-86C7-E729D5946F96}"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grpSp>
        <p:nvGrpSpPr>
          <p:cNvPr id="7" name="Group 92"/>
          <p:cNvGrpSpPr/>
          <p:nvPr/>
        </p:nvGrpSpPr>
        <p:grpSpPr>
          <a:xfrm>
            <a:off x="1" y="-30478"/>
            <a:ext cx="9067799" cy="4846320"/>
            <a:chOff x="1" y="-30477"/>
            <a:chExt cx="9067799" cy="4526277"/>
          </a:xfrm>
        </p:grpSpPr>
        <p:cxnSp>
          <p:nvCxnSpPr>
            <p:cNvPr id="8" name="Straight Connector 7"/>
            <p:cNvCxnSpPr/>
            <p:nvPr/>
          </p:nvCxnSpPr>
          <p:spPr>
            <a:xfrm rot="16200000" flipH="1">
              <a:off x="-2716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4621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5400000">
              <a:off x="-3097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5400000">
              <a:off x="-206236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16200000" flipH="1">
              <a:off x="-213856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195465" y="1785212"/>
              <a:ext cx="4505731"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164326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1528964"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95746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194806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6200000" flipH="1">
              <a:off x="-652664" y="2166211"/>
              <a:ext cx="4505731" cy="152401"/>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6200000" flipH="1">
              <a:off x="-16432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16200000" flipH="1">
              <a:off x="-1790700" y="2019300"/>
              <a:ext cx="4495800" cy="4572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55551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5400000">
              <a:off x="340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5400000">
              <a:off x="26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5400000">
              <a:off x="-67933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1467052"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77839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11860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16200000" flipH="1">
              <a:off x="-9574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16200000" flipH="1">
              <a:off x="22429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20524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2204835" y="2051912"/>
              <a:ext cx="4505731"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5400000">
              <a:off x="452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16200000" flipH="1">
              <a:off x="37603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5400000">
              <a:off x="1023735" y="2242139"/>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871335" y="2013812"/>
              <a:ext cx="4505731"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5400000">
              <a:off x="985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155713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16200000" flipH="1">
              <a:off x="5665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16200000" flipH="1">
              <a:off x="1861936" y="2166211"/>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16200000" flipH="1">
              <a:off x="8713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1474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195909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5400000">
              <a:off x="25486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5400000">
              <a:off x="27763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5400000">
              <a:off x="183526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1047548"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1736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1328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16200000" flipH="1">
              <a:off x="1557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16200000" flipH="1">
              <a:off x="39193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3271636"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5400000">
              <a:off x="38812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3004936" y="2090012"/>
              <a:ext cx="4505730"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16200000" flipH="1">
              <a:off x="22429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16200000" flipH="1">
              <a:off x="35383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3822180" y="1535657"/>
              <a:ext cx="4505731"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5400000">
              <a:off x="4225087" y="2090965"/>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5400000">
              <a:off x="407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5400000">
              <a:off x="356500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16200000" flipH="1">
              <a:off x="34126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29287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16200000" flipH="1">
              <a:off x="3081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5400000">
              <a:off x="4643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16200000" flipH="1">
              <a:off x="4643234"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5400000">
              <a:off x="5214735" y="2242140"/>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506233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5176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57481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49099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5400000">
              <a:off x="47956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53909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5927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5519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16200000" flipH="1">
              <a:off x="5748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6433935" y="2166213"/>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16200000" flipH="1">
              <a:off x="62434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63958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60529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6709356" y="2136834"/>
              <a:ext cx="4525755"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6026265" y="2040483"/>
              <a:ext cx="4505731"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5927205" y="2139543"/>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5400000">
              <a:off x="6738734" y="2242140"/>
              <a:ext cx="450573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3728835" y="2204312"/>
              <a:ext cx="4505731"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4224135" y="2166212"/>
              <a:ext cx="4505731"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16200000" flipH="1">
              <a:off x="4414635" y="2051912"/>
              <a:ext cx="4505731"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3309735" y="2090012"/>
              <a:ext cx="4505731"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43241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p:cNvCxnSpPr/>
            <p:nvPr/>
          </p:nvCxnSpPr>
          <p:spPr>
            <a:xfrm rot="5400000">
              <a:off x="49480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p:nvCxnSpPr>
          <p:spPr>
            <a:xfrm rot="5400000">
              <a:off x="5405235" y="1747112"/>
              <a:ext cx="4505731"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p:cNvCxnSpPr/>
            <p:nvPr/>
          </p:nvCxnSpPr>
          <p:spPr>
            <a:xfrm rot="16200000" flipH="1">
              <a:off x="2547735" y="2013814"/>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94" name="Rectangle 93"/>
          <p:cNvSpPr/>
          <p:nvPr/>
        </p:nvSpPr>
        <p:spPr>
          <a:xfrm>
            <a:off x="0" y="4311168"/>
            <a:ext cx="9144000" cy="1905000"/>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96" name="Straight Connector 95"/>
          <p:cNvCxnSpPr/>
          <p:nvPr/>
        </p:nvCxnSpPr>
        <p:spPr>
          <a:xfrm>
            <a:off x="0" y="4387368"/>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7" name="Straight Connector 96"/>
          <p:cNvCxnSpPr/>
          <p:nvPr/>
        </p:nvCxnSpPr>
        <p:spPr>
          <a:xfrm>
            <a:off x="0" y="6138380"/>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idx="1"/>
          </p:nvPr>
        </p:nvSpPr>
        <p:spPr>
          <a:xfrm>
            <a:off x="457200" y="5621364"/>
            <a:ext cx="8305800" cy="414649"/>
          </a:xfrm>
        </p:spPr>
        <p:txBody>
          <a:bodyPr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5" name="Title 94"/>
          <p:cNvSpPr>
            <a:spLocks noGrp="1"/>
          </p:cNvSpPr>
          <p:nvPr>
            <p:ph type="title"/>
          </p:nvPr>
        </p:nvSpPr>
        <p:spPr>
          <a:xfrm>
            <a:off x="457200" y="4463568"/>
            <a:ext cx="8305800" cy="1143000"/>
          </a:xfrm>
        </p:spPr>
        <p:txBody>
          <a:bodyPr/>
          <a:lstStyle/>
          <a:p>
            <a:r>
              <a:rPr lang="en-US" smtClean="0"/>
              <a:t>Click to edit Master title style</a:t>
            </a:r>
            <a:endParaRPr lang="en-US"/>
          </a:p>
        </p:txBody>
      </p:sp>
      <p:sp>
        <p:nvSpPr>
          <p:cNvPr id="2" name="Date Placeholder 1"/>
          <p:cNvSpPr>
            <a:spLocks noGrp="1"/>
          </p:cNvSpPr>
          <p:nvPr>
            <p:ph type="dt" sz="half" idx="10"/>
          </p:nvPr>
        </p:nvSpPr>
        <p:spPr/>
        <p:txBody>
          <a:bodyPr/>
          <a:lstStyle/>
          <a:p>
            <a:fld id="{304C6BE9-F8CF-479E-BACA-55A43A543854}" type="datetimeFigureOut">
              <a:rPr lang="en-GB" smtClean="0"/>
              <a:t>16/02/2017</a:t>
            </a:fld>
            <a:endParaRPr lang="en-GB"/>
          </a:p>
        </p:txBody>
      </p:sp>
      <p:sp>
        <p:nvSpPr>
          <p:cNvPr id="91" name="Footer Placeholder 90"/>
          <p:cNvSpPr>
            <a:spLocks noGrp="1"/>
          </p:cNvSpPr>
          <p:nvPr>
            <p:ph type="ftr" sz="quarter" idx="11"/>
          </p:nvPr>
        </p:nvSpPr>
        <p:spPr/>
        <p:txBody>
          <a:bodyPr/>
          <a:lstStyle/>
          <a:p>
            <a:endParaRPr lang="en-GB"/>
          </a:p>
        </p:txBody>
      </p:sp>
      <p:sp>
        <p:nvSpPr>
          <p:cNvPr id="92" name="Slide Number Placeholder 91"/>
          <p:cNvSpPr>
            <a:spLocks noGrp="1"/>
          </p:cNvSpPr>
          <p:nvPr>
            <p:ph type="sldNum" sz="quarter" idx="12"/>
          </p:nvPr>
        </p:nvSpPr>
        <p:spPr/>
        <p:txBody>
          <a:bodyPr/>
          <a:lstStyle/>
          <a:p>
            <a:fld id="{C55225D9-258D-41D4-86C7-E729D5946F96}"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304C6BE9-F8CF-479E-BACA-55A43A543854}" type="datetimeFigureOut">
              <a:rPr lang="en-GB" smtClean="0"/>
              <a:t>16/02/2017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5225D9-258D-41D4-86C7-E729D5946F96}"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304C6BE9-F8CF-479E-BACA-55A43A543854}" type="datetimeFigureOut">
              <a:rPr lang="en-GB" smtClean="0"/>
              <a:t>16/02/2017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55225D9-258D-41D4-86C7-E729D5946F96}"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04C6BE9-F8CF-479E-BACA-55A43A543854}" type="datetimeFigureOut">
              <a:rPr lang="en-GB" smtClean="0"/>
              <a:t>16/02/2017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55225D9-258D-41D4-86C7-E729D5946F96}"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4C6BE9-F8CF-479E-BACA-55A43A543854}" type="datetimeFigureOut">
              <a:rPr lang="en-GB" smtClean="0"/>
              <a:t>16/02/2017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55225D9-258D-41D4-86C7-E729D5946F9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200400" y="273050"/>
            <a:ext cx="5486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04C6BE9-F8CF-479E-BACA-55A43A543854}" type="datetimeFigureOut">
              <a:rPr lang="en-GB" smtClean="0"/>
              <a:t>16/02/2017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5225D9-258D-41D4-86C7-E729D5946F96}" type="slidenum">
              <a:rPr lang="en-GB" smtClean="0"/>
              <a:t>‹#›</a:t>
            </a:fld>
            <a:endParaRPr lang="en-GB"/>
          </a:p>
        </p:txBody>
      </p:sp>
      <p:sp>
        <p:nvSpPr>
          <p:cNvPr id="37" name="Rectangle 36"/>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9" name="Straight Connector 38"/>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2400" y="1901952"/>
            <a:ext cx="2377440" cy="1371600"/>
          </a:xfrm>
        </p:spPr>
        <p:txBody>
          <a:bodyPr anchor="b">
            <a:normAutofit/>
          </a:bodyPr>
          <a:lstStyle>
            <a:lvl1pPr algn="l" defTabSz="914400" rtl="0" eaLnBrk="1" latinLnBrk="0" hangingPunct="1">
              <a:spcBef>
                <a:spcPct val="0"/>
              </a:spcBef>
              <a:buNone/>
              <a:tabLst>
                <a:tab pos="3830638" algn="l"/>
              </a:tabLst>
              <a:defRPr lang="en-US" sz="2600" b="1" kern="1200" cap="none" spc="20" baseline="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mj-lt"/>
                <a:ea typeface="+mj-ea"/>
                <a:cs typeface="+mj-cs"/>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3552"/>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3200400" y="381000"/>
            <a:ext cx="5562600" cy="5638800"/>
          </a:xfrm>
          <a:solidFill>
            <a:schemeClr val="bg2"/>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5" name="Date Placeholder 4"/>
          <p:cNvSpPr>
            <a:spLocks noGrp="1"/>
          </p:cNvSpPr>
          <p:nvPr>
            <p:ph type="dt" sz="half" idx="10"/>
          </p:nvPr>
        </p:nvSpPr>
        <p:spPr/>
        <p:txBody>
          <a:bodyPr/>
          <a:lstStyle/>
          <a:p>
            <a:fld id="{304C6BE9-F8CF-479E-BACA-55A43A543854}" type="datetimeFigureOut">
              <a:rPr lang="en-GB" smtClean="0"/>
              <a:t>16/02/2017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5225D9-258D-41D4-86C7-E729D5946F96}" type="slidenum">
              <a:rPr lang="en-GB" smtClean="0"/>
              <a:t>‹#›</a:t>
            </a:fld>
            <a:endParaRPr lang="en-GB"/>
          </a:p>
        </p:txBody>
      </p:sp>
      <p:sp>
        <p:nvSpPr>
          <p:cNvPr id="33" name="Rectangle 32"/>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4" name="Straight Connector 33"/>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5448" y="1905000"/>
            <a:ext cx="2377440" cy="1371600"/>
          </a:xfrm>
        </p:spPr>
        <p:txBody>
          <a:bodyPr anchor="b">
            <a:normAutofit/>
          </a:bodyPr>
          <a:lstStyle>
            <a:lvl1pPr algn="l">
              <a:defRPr sz="2600" b="1" cap="none" spc="20" baseline="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6600"/>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04C6BE9-F8CF-479E-BACA-55A43A543854}" type="datetimeFigureOut">
              <a:rPr lang="en-GB" smtClean="0"/>
              <a:t>16/02/2017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5225D9-258D-41D4-86C7-E729D5946F9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04C6BE9-F8CF-479E-BACA-55A43A543854}" type="datetimeFigureOut">
              <a:rPr lang="en-GB" smtClean="0"/>
              <a:t>16/02/2017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5225D9-258D-41D4-86C7-E729D5946F9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90" name="Rectangle 189"/>
          <p:cNvSpPr/>
          <p:nvPr/>
        </p:nvSpPr>
        <p:spPr>
          <a:xfrm>
            <a:off x="149352" y="137160"/>
            <a:ext cx="8869680" cy="6583680"/>
          </a:xfrm>
          <a:prstGeom prst="rect">
            <a:avLst/>
          </a:prstGeom>
          <a:noFill/>
          <a:ln w="19050" cmpd="sng">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57200" y="6312408"/>
            <a:ext cx="2133600" cy="365125"/>
          </a:xfrm>
          <a:prstGeom prst="rect">
            <a:avLst/>
          </a:prstGeom>
        </p:spPr>
        <p:txBody>
          <a:bodyPr vert="horz" lIns="91440" tIns="45720" rIns="91440" bIns="45720" rtlCol="0" anchor="ctr"/>
          <a:lstStyle>
            <a:lvl1pPr algn="l">
              <a:defRPr sz="1200">
                <a:solidFill>
                  <a:schemeClr val="tx2"/>
                </a:solidFill>
              </a:defRPr>
            </a:lvl1pPr>
          </a:lstStyle>
          <a:p>
            <a:fld id="{304C6BE9-F8CF-479E-BACA-55A43A543854}" type="datetimeFigureOut">
              <a:rPr lang="en-GB" smtClean="0"/>
              <a:t>16/02/2017</a:t>
            </a:fld>
            <a:endParaRPr lang="en-GB"/>
          </a:p>
        </p:txBody>
      </p:sp>
      <p:sp>
        <p:nvSpPr>
          <p:cNvPr id="5" name="Footer Placeholder 4"/>
          <p:cNvSpPr>
            <a:spLocks noGrp="1"/>
          </p:cNvSpPr>
          <p:nvPr>
            <p:ph type="ftr" sz="quarter" idx="3"/>
          </p:nvPr>
        </p:nvSpPr>
        <p:spPr>
          <a:xfrm>
            <a:off x="2831123" y="6312408"/>
            <a:ext cx="3481754" cy="365125"/>
          </a:xfrm>
          <a:prstGeom prst="rect">
            <a:avLst/>
          </a:prstGeom>
        </p:spPr>
        <p:txBody>
          <a:bodyPr vert="horz" lIns="91440" tIns="45720" rIns="91440" bIns="45720" rtlCol="0" anchor="ctr"/>
          <a:lstStyle>
            <a:lvl1pPr algn="ctr">
              <a:defRPr sz="1200">
                <a:solidFill>
                  <a:schemeClr val="tx2"/>
                </a:solidFill>
              </a:defRPr>
            </a:lvl1pPr>
          </a:lstStyle>
          <a:p>
            <a:endParaRPr lang="en-GB"/>
          </a:p>
        </p:txBody>
      </p:sp>
      <p:sp>
        <p:nvSpPr>
          <p:cNvPr id="6" name="Slide Number Placeholder 5"/>
          <p:cNvSpPr>
            <a:spLocks noGrp="1"/>
          </p:cNvSpPr>
          <p:nvPr>
            <p:ph type="sldNum" sz="quarter" idx="4"/>
          </p:nvPr>
        </p:nvSpPr>
        <p:spPr>
          <a:xfrm>
            <a:off x="6553200" y="6312408"/>
            <a:ext cx="2133600" cy="365125"/>
          </a:xfrm>
          <a:prstGeom prst="rect">
            <a:avLst/>
          </a:prstGeom>
        </p:spPr>
        <p:txBody>
          <a:bodyPr vert="horz" lIns="91440" tIns="45720" rIns="91440" bIns="45720" rtlCol="0" anchor="ctr"/>
          <a:lstStyle>
            <a:lvl1pPr algn="r">
              <a:defRPr sz="1200">
                <a:solidFill>
                  <a:schemeClr val="tx2"/>
                </a:solidFill>
              </a:defRPr>
            </a:lvl1pPr>
          </a:lstStyle>
          <a:p>
            <a:fld id="{C55225D9-258D-41D4-86C7-E729D5946F96}"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tabLst>
          <a:tab pos="3830638" algn="l"/>
        </a:tabLst>
        <a:defRPr sz="3600" b="1" kern="1200" cap="none" spc="50">
          <a:ln w="13335" cmpd="sng">
            <a:solidFill>
              <a:schemeClr val="accent1">
                <a:lumMod val="50000"/>
              </a:schemeClr>
            </a:solidFill>
            <a:prstDash val="solid"/>
          </a:ln>
          <a:solidFill>
            <a:schemeClr val="accent6">
              <a:tint val="1000"/>
            </a:schemeClr>
          </a:solidFill>
          <a:effectLst/>
          <a:latin typeface="+mj-lt"/>
          <a:ea typeface="+mj-ea"/>
          <a:cs typeface="+mj-cs"/>
        </a:defRPr>
      </a:lvl1pPr>
    </p:titleStyle>
    <p:body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Satan in the Intertestamental Period</a:t>
            </a:r>
            <a:endParaRPr lang="en-GB" dirty="0"/>
          </a:p>
        </p:txBody>
      </p:sp>
      <p:sp>
        <p:nvSpPr>
          <p:cNvPr id="3" name="Subtitle 2"/>
          <p:cNvSpPr>
            <a:spLocks noGrp="1"/>
          </p:cNvSpPr>
          <p:nvPr>
            <p:ph type="subTitle" idx="1"/>
          </p:nvPr>
        </p:nvSpPr>
        <p:spPr/>
        <p:txBody>
          <a:bodyPr/>
          <a:lstStyle/>
          <a:p>
            <a:r>
              <a:rPr lang="en-GB" dirty="0" smtClean="0"/>
              <a:t>TRRS6020</a:t>
            </a:r>
            <a:endParaRPr lang="en-GB" dirty="0"/>
          </a:p>
        </p:txBody>
      </p:sp>
    </p:spTree>
    <p:extLst>
      <p:ext uri="{BB962C8B-B14F-4D97-AF65-F5344CB8AC3E}">
        <p14:creationId xmlns:p14="http://schemas.microsoft.com/office/powerpoint/2010/main" val="96757334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71400"/>
            <a:ext cx="8229600" cy="1143000"/>
          </a:xfrm>
        </p:spPr>
        <p:txBody>
          <a:bodyPr/>
          <a:lstStyle/>
          <a:p>
            <a:r>
              <a:rPr lang="en-GB" dirty="0" smtClean="0"/>
              <a:t>Recap</a:t>
            </a:r>
            <a:endParaRPr lang="en-GB" dirty="0"/>
          </a:p>
        </p:txBody>
      </p:sp>
      <p:sp>
        <p:nvSpPr>
          <p:cNvPr id="3" name="Content Placeholder 2"/>
          <p:cNvSpPr>
            <a:spLocks noGrp="1"/>
          </p:cNvSpPr>
          <p:nvPr>
            <p:ph idx="1"/>
          </p:nvPr>
        </p:nvSpPr>
        <p:spPr>
          <a:xfrm>
            <a:off x="467544" y="1412776"/>
            <a:ext cx="8229600" cy="4525963"/>
          </a:xfrm>
        </p:spPr>
        <p:txBody>
          <a:bodyPr>
            <a:noAutofit/>
          </a:bodyPr>
          <a:lstStyle/>
          <a:p>
            <a:pPr algn="just"/>
            <a:r>
              <a:rPr lang="en-GB" dirty="0"/>
              <a:t>C</a:t>
            </a:r>
            <a:r>
              <a:rPr lang="en-GB" dirty="0" smtClean="0"/>
              <a:t>ultural exchange between the civilizations of the ancient Near East.</a:t>
            </a:r>
          </a:p>
          <a:p>
            <a:pPr marL="0" indent="0" algn="just">
              <a:buNone/>
            </a:pPr>
            <a:endParaRPr lang="en-GB" dirty="0"/>
          </a:p>
          <a:p>
            <a:pPr algn="just"/>
            <a:r>
              <a:rPr lang="en-GB" dirty="0" smtClean="0"/>
              <a:t>In the Zoroastrian religion, </a:t>
            </a:r>
            <a:r>
              <a:rPr lang="en-GB" dirty="0" err="1" smtClean="0"/>
              <a:t>Angra</a:t>
            </a:r>
            <a:r>
              <a:rPr lang="en-GB" dirty="0" smtClean="0"/>
              <a:t> </a:t>
            </a:r>
            <a:r>
              <a:rPr lang="en-GB" dirty="0" err="1" smtClean="0"/>
              <a:t>Mainyu</a:t>
            </a:r>
            <a:r>
              <a:rPr lang="en-GB" dirty="0" smtClean="0"/>
              <a:t> (or Ahriman) was the personification of evil, completely distinct from the good god </a:t>
            </a:r>
            <a:r>
              <a:rPr lang="en-GB" dirty="0" err="1" smtClean="0"/>
              <a:t>Ahura</a:t>
            </a:r>
            <a:r>
              <a:rPr lang="en-GB" dirty="0" smtClean="0"/>
              <a:t> Mazda. As such, </a:t>
            </a:r>
            <a:r>
              <a:rPr lang="en-GB" dirty="0" err="1" smtClean="0"/>
              <a:t>Angra</a:t>
            </a:r>
            <a:r>
              <a:rPr lang="en-GB" dirty="0" smtClean="0"/>
              <a:t> </a:t>
            </a:r>
            <a:r>
              <a:rPr lang="en-GB" dirty="0" err="1" smtClean="0"/>
              <a:t>Mainyu</a:t>
            </a:r>
            <a:r>
              <a:rPr lang="en-GB" dirty="0" smtClean="0"/>
              <a:t> can be said to be the world’s first Devil. </a:t>
            </a:r>
          </a:p>
          <a:p>
            <a:pPr algn="just"/>
            <a:endParaRPr lang="en-GB" sz="2800" dirty="0" smtClean="0"/>
          </a:p>
          <a:p>
            <a:pPr algn="just"/>
            <a:r>
              <a:rPr lang="en-GB" dirty="0"/>
              <a:t>The fact that religious myths of other </a:t>
            </a:r>
            <a:r>
              <a:rPr lang="en-GB" dirty="0" smtClean="0"/>
              <a:t>civilizations MAY have </a:t>
            </a:r>
            <a:r>
              <a:rPr lang="en-GB" dirty="0"/>
              <a:t>influenced </a:t>
            </a:r>
            <a:r>
              <a:rPr lang="en-GB" dirty="0" smtClean="0"/>
              <a:t>the Jewish religion at certain points </a:t>
            </a:r>
            <a:r>
              <a:rPr lang="en-GB" dirty="0"/>
              <a:t>does not mean that their theology of evil was a borrowed </a:t>
            </a:r>
            <a:r>
              <a:rPr lang="en-GB" dirty="0" smtClean="0"/>
              <a:t>one… </a:t>
            </a:r>
            <a:endParaRPr lang="en-GB" dirty="0"/>
          </a:p>
          <a:p>
            <a:pPr marL="0" indent="0">
              <a:buNone/>
            </a:pPr>
            <a:endParaRPr lang="en-GB" sz="2800" dirty="0"/>
          </a:p>
          <a:p>
            <a:endParaRPr lang="en-GB" sz="2800" dirty="0"/>
          </a:p>
        </p:txBody>
      </p:sp>
    </p:spTree>
    <p:extLst>
      <p:ext uri="{BB962C8B-B14F-4D97-AF65-F5344CB8AC3E}">
        <p14:creationId xmlns:p14="http://schemas.microsoft.com/office/powerpoint/2010/main" val="10845429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3467"/>
            <a:ext cx="8229600" cy="1143000"/>
          </a:xfrm>
        </p:spPr>
        <p:txBody>
          <a:bodyPr/>
          <a:lstStyle/>
          <a:p>
            <a:r>
              <a:rPr lang="en-GB" dirty="0" smtClean="0"/>
              <a:t>The Intertestamental Period</a:t>
            </a:r>
            <a:endParaRPr lang="en-GB" dirty="0"/>
          </a:p>
        </p:txBody>
      </p:sp>
      <p:sp>
        <p:nvSpPr>
          <p:cNvPr id="3" name="Content Placeholder 2"/>
          <p:cNvSpPr>
            <a:spLocks noGrp="1"/>
          </p:cNvSpPr>
          <p:nvPr>
            <p:ph idx="1"/>
          </p:nvPr>
        </p:nvSpPr>
        <p:spPr/>
        <p:txBody>
          <a:bodyPr>
            <a:normAutofit/>
          </a:bodyPr>
          <a:lstStyle/>
          <a:p>
            <a:pPr algn="just"/>
            <a:r>
              <a:rPr lang="en-GB" sz="3200" dirty="0" smtClean="0"/>
              <a:t>Also known as the late Second Temple Period (c. 250 BCE – c. 70 CE).</a:t>
            </a:r>
          </a:p>
          <a:p>
            <a:pPr algn="just"/>
            <a:endParaRPr lang="en-GB" sz="3200" dirty="0"/>
          </a:p>
          <a:p>
            <a:pPr algn="just"/>
            <a:r>
              <a:rPr lang="en-GB" sz="3200" dirty="0" smtClean="0"/>
              <a:t>The </a:t>
            </a:r>
            <a:r>
              <a:rPr lang="en-GB" sz="3200" dirty="0"/>
              <a:t>suffering of the Jews under Greek </a:t>
            </a:r>
            <a:r>
              <a:rPr lang="en-GB" sz="3200" dirty="0" smtClean="0"/>
              <a:t>and then Roman rule </a:t>
            </a:r>
            <a:r>
              <a:rPr lang="en-GB" sz="3200" dirty="0"/>
              <a:t>during this period gave rise to </a:t>
            </a:r>
            <a:r>
              <a:rPr lang="en-GB" sz="3200" dirty="0" smtClean="0"/>
              <a:t>much speculation concerning evil and its origins.</a:t>
            </a:r>
          </a:p>
          <a:p>
            <a:endParaRPr lang="en-GB" sz="3200" dirty="0"/>
          </a:p>
          <a:p>
            <a:endParaRPr lang="en-GB" sz="3200" dirty="0" smtClean="0"/>
          </a:p>
          <a:p>
            <a:endParaRPr lang="en-GB" dirty="0"/>
          </a:p>
          <a:p>
            <a:endParaRPr lang="en-GB" dirty="0" smtClean="0"/>
          </a:p>
          <a:p>
            <a:endParaRPr lang="en-GB" dirty="0" smtClean="0"/>
          </a:p>
        </p:txBody>
      </p:sp>
    </p:spTree>
    <p:extLst>
      <p:ext uri="{BB962C8B-B14F-4D97-AF65-F5344CB8AC3E}">
        <p14:creationId xmlns:p14="http://schemas.microsoft.com/office/powerpoint/2010/main" val="81268554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fontScale="90000"/>
          </a:bodyPr>
          <a:lstStyle/>
          <a:p>
            <a:r>
              <a:rPr lang="en-GB" dirty="0" smtClean="0"/>
              <a:t>The Evil One in the Intertestamental Period</a:t>
            </a:r>
            <a:endParaRPr lang="en-GB" dirty="0"/>
          </a:p>
        </p:txBody>
      </p:sp>
      <p:sp>
        <p:nvSpPr>
          <p:cNvPr id="3" name="Content Placeholder 2"/>
          <p:cNvSpPr>
            <a:spLocks noGrp="1"/>
          </p:cNvSpPr>
          <p:nvPr>
            <p:ph idx="1"/>
          </p:nvPr>
        </p:nvSpPr>
        <p:spPr>
          <a:xfrm>
            <a:off x="467544" y="1340768"/>
            <a:ext cx="8229600" cy="4525963"/>
          </a:xfrm>
        </p:spPr>
        <p:txBody>
          <a:bodyPr>
            <a:normAutofit fontScale="92500"/>
          </a:bodyPr>
          <a:lstStyle/>
          <a:p>
            <a:pPr algn="just"/>
            <a:endParaRPr lang="en-GB" dirty="0"/>
          </a:p>
          <a:p>
            <a:pPr algn="just"/>
            <a:r>
              <a:rPr lang="en-GB" dirty="0"/>
              <a:t>By the end of the Intertestamental period, Satan/the Devil had emerged as a central character within Judeo-Christian tradition (i.e. as the chief enemy of God and the personification of evil). </a:t>
            </a:r>
          </a:p>
          <a:p>
            <a:pPr algn="just"/>
            <a:endParaRPr lang="en-GB" dirty="0"/>
          </a:p>
          <a:p>
            <a:pPr algn="just"/>
            <a:r>
              <a:rPr lang="en-GB" dirty="0" smtClean="0"/>
              <a:t>The literature of the Intertestamental period provided </a:t>
            </a:r>
            <a:r>
              <a:rPr lang="en-GB" dirty="0"/>
              <a:t>the raw material and conceptual framework for much of what is developed in early Christianity </a:t>
            </a:r>
            <a:r>
              <a:rPr lang="en-GB" dirty="0" smtClean="0"/>
              <a:t>regarding </a:t>
            </a:r>
            <a:r>
              <a:rPr lang="en-GB" dirty="0"/>
              <a:t>the Devil and </a:t>
            </a:r>
            <a:r>
              <a:rPr lang="en-GB" dirty="0" smtClean="0"/>
              <a:t>demons. </a:t>
            </a:r>
          </a:p>
          <a:p>
            <a:pPr algn="just"/>
            <a:endParaRPr lang="en-GB" dirty="0"/>
          </a:p>
          <a:p>
            <a:pPr algn="just"/>
            <a:r>
              <a:rPr lang="en-GB" dirty="0" smtClean="0"/>
              <a:t>‘It </a:t>
            </a:r>
            <a:r>
              <a:rPr lang="en-GB" dirty="0"/>
              <a:t>was during this period that Satan moved from the shadowy ranks of the cosmic courtiers to </a:t>
            </a:r>
            <a:r>
              <a:rPr lang="en-GB" dirty="0" err="1"/>
              <a:t>centerstage</a:t>
            </a:r>
            <a:r>
              <a:rPr lang="en-GB" dirty="0"/>
              <a:t> as their fallen prince’ </a:t>
            </a:r>
            <a:r>
              <a:rPr lang="en-GB" dirty="0" smtClean="0"/>
              <a:t>(T.J. Wray and Gregory Mobley p. 97). </a:t>
            </a:r>
            <a:endParaRPr lang="en-GB" dirty="0"/>
          </a:p>
          <a:p>
            <a:pPr algn="just"/>
            <a:endParaRPr lang="en-GB" dirty="0"/>
          </a:p>
          <a:p>
            <a:endParaRPr lang="en-GB" dirty="0"/>
          </a:p>
        </p:txBody>
      </p:sp>
    </p:spTree>
    <p:extLst>
      <p:ext uri="{BB962C8B-B14F-4D97-AF65-F5344CB8AC3E}">
        <p14:creationId xmlns:p14="http://schemas.microsoft.com/office/powerpoint/2010/main" val="28098468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fontScale="90000"/>
          </a:bodyPr>
          <a:lstStyle/>
          <a:p>
            <a:r>
              <a:rPr lang="en-GB" dirty="0" smtClean="0"/>
              <a:t>The Literature of the Intertestamental Period</a:t>
            </a:r>
            <a:endParaRPr lang="en-GB" dirty="0"/>
          </a:p>
        </p:txBody>
      </p:sp>
      <p:sp>
        <p:nvSpPr>
          <p:cNvPr id="3" name="Content Placeholder 2"/>
          <p:cNvSpPr>
            <a:spLocks noGrp="1"/>
          </p:cNvSpPr>
          <p:nvPr>
            <p:ph idx="1"/>
          </p:nvPr>
        </p:nvSpPr>
        <p:spPr/>
        <p:txBody>
          <a:bodyPr/>
          <a:lstStyle/>
          <a:p>
            <a:pPr algn="just"/>
            <a:r>
              <a:rPr lang="en-GB" dirty="0" smtClean="0"/>
              <a:t>Book of Daniel</a:t>
            </a:r>
          </a:p>
          <a:p>
            <a:pPr algn="just"/>
            <a:endParaRPr lang="en-GB" dirty="0"/>
          </a:p>
          <a:p>
            <a:pPr algn="just"/>
            <a:r>
              <a:rPr lang="en-GB" dirty="0" smtClean="0"/>
              <a:t>Apocrypha (‘hidden/obscure’ writings; e.g. 1-2 Maccabees, Tobit, Ben </a:t>
            </a:r>
            <a:r>
              <a:rPr lang="en-GB" dirty="0" err="1" smtClean="0"/>
              <a:t>Sira</a:t>
            </a:r>
            <a:r>
              <a:rPr lang="en-GB" dirty="0" smtClean="0"/>
              <a:t>, Wisdom of Solomon)</a:t>
            </a:r>
          </a:p>
          <a:p>
            <a:pPr algn="just"/>
            <a:endParaRPr lang="en-GB" dirty="0"/>
          </a:p>
          <a:p>
            <a:pPr algn="just"/>
            <a:r>
              <a:rPr lang="en-GB" dirty="0" err="1" smtClean="0"/>
              <a:t>Pseudepigrapha</a:t>
            </a:r>
            <a:r>
              <a:rPr lang="en-GB" dirty="0" smtClean="0"/>
              <a:t> (‘pseudonymous writings’; e.g. 1 Enoch, 4 Ezra, 2 Baruch, Testament of Abraham)</a:t>
            </a:r>
          </a:p>
          <a:p>
            <a:pPr algn="just"/>
            <a:endParaRPr lang="en-GB" dirty="0"/>
          </a:p>
          <a:p>
            <a:pPr algn="just"/>
            <a:r>
              <a:rPr lang="en-GB" dirty="0" smtClean="0"/>
              <a:t>Dead Sea Scrolls (the body of literature discovered at Qumran in 1947)</a:t>
            </a:r>
          </a:p>
        </p:txBody>
      </p:sp>
    </p:spTree>
    <p:extLst>
      <p:ext uri="{BB962C8B-B14F-4D97-AF65-F5344CB8AC3E}">
        <p14:creationId xmlns:p14="http://schemas.microsoft.com/office/powerpoint/2010/main" val="81264014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143000"/>
          </a:xfrm>
        </p:spPr>
        <p:txBody>
          <a:bodyPr>
            <a:normAutofit fontScale="90000"/>
          </a:bodyPr>
          <a:lstStyle/>
          <a:p>
            <a:r>
              <a:rPr lang="en-GB" dirty="0" smtClean="0"/>
              <a:t>The Jewish Understanding of Evil in the Intertestamental Period</a:t>
            </a:r>
            <a:endParaRPr lang="en-GB" dirty="0"/>
          </a:p>
        </p:txBody>
      </p:sp>
      <p:sp>
        <p:nvSpPr>
          <p:cNvPr id="3" name="Content Placeholder 2"/>
          <p:cNvSpPr>
            <a:spLocks noGrp="1"/>
          </p:cNvSpPr>
          <p:nvPr>
            <p:ph idx="1"/>
          </p:nvPr>
        </p:nvSpPr>
        <p:spPr>
          <a:xfrm>
            <a:off x="467544" y="1772816"/>
            <a:ext cx="8229600" cy="4525963"/>
          </a:xfrm>
        </p:spPr>
        <p:txBody>
          <a:bodyPr>
            <a:normAutofit/>
          </a:bodyPr>
          <a:lstStyle/>
          <a:p>
            <a:pPr algn="just"/>
            <a:r>
              <a:rPr lang="en-GB" dirty="0"/>
              <a:t>By the end of the 2nd century BCE, the concept of heavenly powers hostile to God had become commonplace within Jewish tradition. </a:t>
            </a:r>
          </a:p>
          <a:p>
            <a:pPr marL="0" indent="0" algn="just">
              <a:buNone/>
            </a:pPr>
            <a:endParaRPr lang="en-GB" dirty="0"/>
          </a:p>
          <a:p>
            <a:pPr algn="just"/>
            <a:r>
              <a:rPr lang="en-GB" dirty="0"/>
              <a:t>A number of </a:t>
            </a:r>
            <a:r>
              <a:rPr lang="en-GB" dirty="0" smtClean="0"/>
              <a:t>texts, particularly </a:t>
            </a:r>
            <a:r>
              <a:rPr lang="en-GB" dirty="0"/>
              <a:t>within the apocalyptic </a:t>
            </a:r>
            <a:r>
              <a:rPr lang="en-GB" dirty="0" smtClean="0"/>
              <a:t>tradition, develop </a:t>
            </a:r>
            <a:r>
              <a:rPr lang="en-GB" dirty="0"/>
              <a:t>the idea of ‘fallen </a:t>
            </a:r>
            <a:r>
              <a:rPr lang="en-GB" dirty="0" smtClean="0"/>
              <a:t>angels’ on the basis of Genesis 6:1-4.</a:t>
            </a:r>
          </a:p>
          <a:p>
            <a:pPr algn="just"/>
            <a:endParaRPr lang="en-GB" dirty="0"/>
          </a:p>
          <a:p>
            <a:pPr algn="just"/>
            <a:r>
              <a:rPr lang="en-GB" dirty="0" smtClean="0"/>
              <a:t> A </a:t>
            </a:r>
            <a:r>
              <a:rPr lang="en-GB" dirty="0"/>
              <a:t>myth develops </a:t>
            </a:r>
            <a:r>
              <a:rPr lang="en-GB" dirty="0" smtClean="0"/>
              <a:t>in which the forces of evil have an angelic leader (variously named </a:t>
            </a:r>
            <a:r>
              <a:rPr lang="en-GB" dirty="0" err="1" smtClean="0"/>
              <a:t>Semyaza</a:t>
            </a:r>
            <a:r>
              <a:rPr lang="en-GB" dirty="0" smtClean="0"/>
              <a:t>, Azazel, </a:t>
            </a:r>
            <a:r>
              <a:rPr lang="en-GB" dirty="0" err="1" smtClean="0"/>
              <a:t>Mastema</a:t>
            </a:r>
            <a:r>
              <a:rPr lang="en-GB" dirty="0"/>
              <a:t>, </a:t>
            </a:r>
            <a:r>
              <a:rPr lang="en-GB" dirty="0" smtClean="0"/>
              <a:t>Belial/</a:t>
            </a:r>
            <a:r>
              <a:rPr lang="en-GB" dirty="0" err="1" smtClean="0"/>
              <a:t>Beliar</a:t>
            </a:r>
            <a:r>
              <a:rPr lang="en-GB" dirty="0" smtClean="0"/>
              <a:t> and </a:t>
            </a:r>
            <a:r>
              <a:rPr lang="en-GB" dirty="0"/>
              <a:t>the Prince of </a:t>
            </a:r>
            <a:r>
              <a:rPr lang="en-GB" dirty="0" smtClean="0"/>
              <a:t>Darkness). </a:t>
            </a:r>
          </a:p>
          <a:p>
            <a:endParaRPr lang="en-GB" dirty="0"/>
          </a:p>
          <a:p>
            <a:endParaRPr lang="en-GB" dirty="0"/>
          </a:p>
        </p:txBody>
      </p:sp>
    </p:spTree>
    <p:extLst>
      <p:ext uri="{BB962C8B-B14F-4D97-AF65-F5344CB8AC3E}">
        <p14:creationId xmlns:p14="http://schemas.microsoft.com/office/powerpoint/2010/main" val="412953686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lstStyle/>
          <a:p>
            <a:r>
              <a:rPr lang="en-GB" dirty="0" smtClean="0"/>
              <a:t>Genesis 6:1-4</a:t>
            </a:r>
            <a:endParaRPr lang="en-GB" dirty="0"/>
          </a:p>
        </p:txBody>
      </p:sp>
      <p:sp>
        <p:nvSpPr>
          <p:cNvPr id="3" name="Content Placeholder 2"/>
          <p:cNvSpPr>
            <a:spLocks noGrp="1"/>
          </p:cNvSpPr>
          <p:nvPr>
            <p:ph idx="1"/>
          </p:nvPr>
        </p:nvSpPr>
        <p:spPr/>
        <p:txBody>
          <a:bodyPr>
            <a:normAutofit/>
          </a:bodyPr>
          <a:lstStyle/>
          <a:p>
            <a:pPr algn="just"/>
            <a:r>
              <a:rPr lang="en-GB" sz="2800" dirty="0" smtClean="0"/>
              <a:t>‘When people began to multiply on the face of the ground, and daughters were born to them, the sons of God saw that they were fair; and they took wives for themselves of all that they chose…The Nephilim were on the earth in those days – and also afterwards – when the sons of God went in to the daughters of humans, who bore children to them. These were the heroes that were of old, warriors of renown’ (Gen. 6:1-4). </a:t>
            </a:r>
            <a:endParaRPr lang="en-GB" sz="2800" dirty="0"/>
          </a:p>
        </p:txBody>
      </p:sp>
    </p:spTree>
    <p:extLst>
      <p:ext uri="{BB962C8B-B14F-4D97-AF65-F5344CB8AC3E}">
        <p14:creationId xmlns:p14="http://schemas.microsoft.com/office/powerpoint/2010/main" val="178103778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1 Enoch</a:t>
            </a:r>
            <a:endParaRPr lang="en-GB" dirty="0"/>
          </a:p>
        </p:txBody>
      </p:sp>
      <p:sp>
        <p:nvSpPr>
          <p:cNvPr id="4" name="Content Placeholder 3"/>
          <p:cNvSpPr>
            <a:spLocks noGrp="1"/>
          </p:cNvSpPr>
          <p:nvPr>
            <p:ph sz="half" idx="1"/>
          </p:nvPr>
        </p:nvSpPr>
        <p:spPr/>
        <p:txBody>
          <a:bodyPr>
            <a:normAutofit fontScale="92500" lnSpcReduction="20000"/>
          </a:bodyPr>
          <a:lstStyle/>
          <a:p>
            <a:pPr marL="0" indent="0">
              <a:buNone/>
            </a:pPr>
            <a:endParaRPr lang="en-GB" dirty="0"/>
          </a:p>
          <a:p>
            <a:r>
              <a:rPr lang="en-GB" dirty="0" smtClean="0"/>
              <a:t>1 Enoch </a:t>
            </a:r>
            <a:r>
              <a:rPr lang="en-GB" dirty="0"/>
              <a:t>enjoyed substantial popularity within </a:t>
            </a:r>
            <a:r>
              <a:rPr lang="en-GB" dirty="0" smtClean="0"/>
              <a:t>late </a:t>
            </a:r>
            <a:r>
              <a:rPr lang="en-GB" dirty="0"/>
              <a:t>Second Temple </a:t>
            </a:r>
            <a:r>
              <a:rPr lang="en-GB" dirty="0" smtClean="0"/>
              <a:t>Judaism. </a:t>
            </a:r>
          </a:p>
          <a:p>
            <a:endParaRPr lang="en-GB" dirty="0"/>
          </a:p>
          <a:p>
            <a:r>
              <a:rPr lang="en-GB" dirty="0" smtClean="0"/>
              <a:t>The text remains </a:t>
            </a:r>
            <a:r>
              <a:rPr lang="en-GB" dirty="0"/>
              <a:t>a phenomenally important resource for understanding religious attitudes and perspectives in Palestine at the turn of the </a:t>
            </a:r>
            <a:r>
              <a:rPr lang="en-GB" dirty="0" smtClean="0"/>
              <a:t>era.</a:t>
            </a:r>
          </a:p>
          <a:p>
            <a:endParaRPr lang="en-GB" dirty="0"/>
          </a:p>
          <a:p>
            <a:endParaRPr lang="en-GB" dirty="0"/>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572000" y="1628800"/>
            <a:ext cx="4427984" cy="38164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6678552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Book of the Watchers (1 Enoch, </a:t>
            </a:r>
            <a:r>
              <a:rPr lang="en-GB" dirty="0" err="1" smtClean="0"/>
              <a:t>Chs</a:t>
            </a:r>
            <a:r>
              <a:rPr lang="en-GB" dirty="0" smtClean="0"/>
              <a:t>. 1-36)</a:t>
            </a:r>
            <a:endParaRPr lang="en-GB" dirty="0"/>
          </a:p>
        </p:txBody>
      </p:sp>
      <p:sp>
        <p:nvSpPr>
          <p:cNvPr id="5" name="Content Placeholder 4"/>
          <p:cNvSpPr>
            <a:spLocks noGrp="1"/>
          </p:cNvSpPr>
          <p:nvPr>
            <p:ph idx="1"/>
          </p:nvPr>
        </p:nvSpPr>
        <p:spPr>
          <a:xfrm>
            <a:off x="467544" y="1916832"/>
            <a:ext cx="8229600" cy="4525963"/>
          </a:xfrm>
        </p:spPr>
        <p:txBody>
          <a:bodyPr/>
          <a:lstStyle/>
          <a:p>
            <a:pPr algn="just"/>
            <a:r>
              <a:rPr lang="en-GB" dirty="0" smtClean="0"/>
              <a:t>These chapters develop the myth in Gen. 6:1-4 concerning the ‘sons of God’. </a:t>
            </a:r>
          </a:p>
          <a:p>
            <a:pPr algn="just"/>
            <a:endParaRPr lang="en-GB" dirty="0"/>
          </a:p>
          <a:p>
            <a:pPr algn="just"/>
            <a:r>
              <a:rPr lang="en-GB" dirty="0" smtClean="0"/>
              <a:t>The Book of the Watchers preserves </a:t>
            </a:r>
            <a:r>
              <a:rPr lang="en-GB" dirty="0"/>
              <a:t>at least two initially separate traditions conflated at an early stage, one in which </a:t>
            </a:r>
            <a:r>
              <a:rPr lang="en-GB" dirty="0" err="1"/>
              <a:t>Semyaza</a:t>
            </a:r>
            <a:r>
              <a:rPr lang="en-GB" dirty="0"/>
              <a:t> leads a band of rebellious angels to earth in order to take for themselves human wives (6-7; cf. 9:7-9, 12:4, 15:3-7), and another where humankind is lead astray under the instruction of </a:t>
            </a:r>
            <a:r>
              <a:rPr lang="en-GB" dirty="0" err="1"/>
              <a:t>Azaz’el</a:t>
            </a:r>
            <a:r>
              <a:rPr lang="en-GB" dirty="0"/>
              <a:t> (8:1-2; cf. 9:6; 10:8; 13:1-2</a:t>
            </a:r>
            <a:r>
              <a:rPr lang="en-GB" dirty="0" smtClean="0"/>
              <a:t>). </a:t>
            </a:r>
            <a:endParaRPr lang="en-GB" dirty="0"/>
          </a:p>
        </p:txBody>
      </p:sp>
    </p:spTree>
    <p:extLst>
      <p:ext uri="{BB962C8B-B14F-4D97-AF65-F5344CB8AC3E}">
        <p14:creationId xmlns:p14="http://schemas.microsoft.com/office/powerpoint/2010/main" val="306686023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0"/>
            <a:ext cx="8229600" cy="1143000"/>
          </a:xfrm>
        </p:spPr>
        <p:txBody>
          <a:bodyPr/>
          <a:lstStyle/>
          <a:p>
            <a:r>
              <a:rPr lang="en-GB" dirty="0" err="1" smtClean="0"/>
              <a:t>Semyaza</a:t>
            </a:r>
            <a:endParaRPr lang="en-GB" dirty="0"/>
          </a:p>
        </p:txBody>
      </p:sp>
      <p:sp>
        <p:nvSpPr>
          <p:cNvPr id="3" name="Content Placeholder 2"/>
          <p:cNvSpPr>
            <a:spLocks noGrp="1"/>
          </p:cNvSpPr>
          <p:nvPr>
            <p:ph idx="1"/>
          </p:nvPr>
        </p:nvSpPr>
        <p:spPr/>
        <p:txBody>
          <a:bodyPr/>
          <a:lstStyle/>
          <a:p>
            <a:pPr algn="just"/>
            <a:r>
              <a:rPr lang="en-GB" dirty="0"/>
              <a:t>‘In those days, when the children of man had multiplied, it happened that there were born unto them handsome and beautiful daughters. And the angels, the children of heaven, saw them and desired them; and they said to one another, “Come let us choose wives for ourselves from among the daughters of man and beget us children”. And </a:t>
            </a:r>
            <a:r>
              <a:rPr lang="en-GB" dirty="0" err="1"/>
              <a:t>Semyaz</a:t>
            </a:r>
            <a:r>
              <a:rPr lang="en-GB" dirty="0"/>
              <a:t>, being their leader, said unto them, “I fear that perhaps you will not consent that this deed should be done, and I alone will become (responsible) for this great sin”’ (1 Enoch 6:1-4). </a:t>
            </a:r>
          </a:p>
          <a:p>
            <a:endParaRPr lang="en-GB" dirty="0"/>
          </a:p>
        </p:txBody>
      </p:sp>
    </p:spTree>
    <p:extLst>
      <p:ext uri="{BB962C8B-B14F-4D97-AF65-F5344CB8AC3E}">
        <p14:creationId xmlns:p14="http://schemas.microsoft.com/office/powerpoint/2010/main" val="78315906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057"/>
            <a:ext cx="8229600" cy="1143000"/>
          </a:xfrm>
        </p:spPr>
        <p:txBody>
          <a:bodyPr/>
          <a:lstStyle/>
          <a:p>
            <a:r>
              <a:rPr lang="en-GB" dirty="0" smtClean="0"/>
              <a:t>Azazel</a:t>
            </a:r>
            <a:endParaRPr lang="en-GB" dirty="0"/>
          </a:p>
        </p:txBody>
      </p:sp>
      <p:sp>
        <p:nvSpPr>
          <p:cNvPr id="3" name="Content Placeholder 2"/>
          <p:cNvSpPr>
            <a:spLocks noGrp="1"/>
          </p:cNvSpPr>
          <p:nvPr>
            <p:ph idx="1"/>
          </p:nvPr>
        </p:nvSpPr>
        <p:spPr/>
        <p:txBody>
          <a:bodyPr/>
          <a:lstStyle/>
          <a:p>
            <a:r>
              <a:rPr lang="en-GB" sz="2800" dirty="0"/>
              <a:t>‘You see what </a:t>
            </a:r>
            <a:r>
              <a:rPr lang="en-GB" sz="2800" dirty="0" err="1"/>
              <a:t>Azaz’el</a:t>
            </a:r>
            <a:r>
              <a:rPr lang="en-GB" sz="2800" dirty="0"/>
              <a:t> has done; how he has taught all (forms of) oppression upon the earth’ (1 Enoch 9:6).</a:t>
            </a:r>
          </a:p>
          <a:p>
            <a:endParaRPr lang="en-GB" sz="2800" dirty="0"/>
          </a:p>
          <a:p>
            <a:r>
              <a:rPr lang="en-GB" sz="2800" dirty="0"/>
              <a:t>‘And secondly the Lord said to Raphael, “Bind </a:t>
            </a:r>
            <a:r>
              <a:rPr lang="en-GB" sz="2800" dirty="0" err="1"/>
              <a:t>Azaz’el</a:t>
            </a:r>
            <a:r>
              <a:rPr lang="en-GB" sz="2800" dirty="0"/>
              <a:t> hand and foot (and) throw him into the darkness”’ (1 Enoch 10:4).</a:t>
            </a:r>
          </a:p>
          <a:p>
            <a:endParaRPr lang="en-GB" sz="2800" dirty="0"/>
          </a:p>
          <a:p>
            <a:r>
              <a:rPr lang="en-GB" sz="2800" dirty="0"/>
              <a:t>‘And the whole earth has been corrupted by </a:t>
            </a:r>
            <a:r>
              <a:rPr lang="en-GB" sz="2800" dirty="0" err="1"/>
              <a:t>Azaz’el’s</a:t>
            </a:r>
            <a:r>
              <a:rPr lang="en-GB" sz="2800" dirty="0"/>
              <a:t> teaching of his (own) actions’ (1 Enoch 10:8). </a:t>
            </a:r>
          </a:p>
          <a:p>
            <a:endParaRPr lang="en-GB" dirty="0"/>
          </a:p>
        </p:txBody>
      </p:sp>
    </p:spTree>
    <p:extLst>
      <p:ext uri="{BB962C8B-B14F-4D97-AF65-F5344CB8AC3E}">
        <p14:creationId xmlns:p14="http://schemas.microsoft.com/office/powerpoint/2010/main" val="111869879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3467"/>
            <a:ext cx="8229600" cy="1143000"/>
          </a:xfrm>
        </p:spPr>
        <p:txBody>
          <a:bodyPr/>
          <a:lstStyle/>
          <a:p>
            <a:r>
              <a:rPr lang="en-GB" dirty="0" smtClean="0"/>
              <a:t>The Fate of the Watchers</a:t>
            </a:r>
            <a:endParaRPr lang="en-GB" dirty="0"/>
          </a:p>
        </p:txBody>
      </p:sp>
      <p:sp>
        <p:nvSpPr>
          <p:cNvPr id="5" name="Content Placeholder 4"/>
          <p:cNvSpPr>
            <a:spLocks noGrp="1"/>
          </p:cNvSpPr>
          <p:nvPr>
            <p:ph sz="half" idx="2"/>
          </p:nvPr>
        </p:nvSpPr>
        <p:spPr>
          <a:xfrm>
            <a:off x="4716016" y="1628800"/>
            <a:ext cx="4038600" cy="4525963"/>
          </a:xfrm>
        </p:spPr>
        <p:txBody>
          <a:bodyPr>
            <a:normAutofit fontScale="92500" lnSpcReduction="10000"/>
          </a:bodyPr>
          <a:lstStyle/>
          <a:p>
            <a:r>
              <a:rPr lang="en-GB" dirty="0" smtClean="0"/>
              <a:t>In the end, the Watchers (the wicked angels) are bound until the time of the final judgement (10:11-12).</a:t>
            </a:r>
          </a:p>
          <a:p>
            <a:endParaRPr lang="en-GB" dirty="0"/>
          </a:p>
          <a:p>
            <a:r>
              <a:rPr lang="en-GB" dirty="0" smtClean="0"/>
              <a:t>The myth of the Watchers </a:t>
            </a:r>
            <a:r>
              <a:rPr lang="en-GB" dirty="0"/>
              <a:t>also features prominently in the Dead Sea Scrolls (CD-1 II, 18-21; 4Q203; 4Q531; 4Q532; 4Q533). </a:t>
            </a:r>
          </a:p>
        </p:txBody>
      </p:sp>
      <p:pic>
        <p:nvPicPr>
          <p:cNvPr id="2050"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395536" y="1600200"/>
            <a:ext cx="4032448" cy="48531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2389285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99392"/>
            <a:ext cx="8229600" cy="1143000"/>
          </a:xfrm>
        </p:spPr>
        <p:txBody>
          <a:bodyPr/>
          <a:lstStyle/>
          <a:p>
            <a:r>
              <a:rPr lang="en-GB" dirty="0" smtClean="0"/>
              <a:t>Jubilees </a:t>
            </a:r>
            <a:endParaRPr lang="en-GB" dirty="0"/>
          </a:p>
        </p:txBody>
      </p:sp>
      <p:sp>
        <p:nvSpPr>
          <p:cNvPr id="5" name="Content Placeholder 4"/>
          <p:cNvSpPr>
            <a:spLocks noGrp="1"/>
          </p:cNvSpPr>
          <p:nvPr>
            <p:ph sz="half" idx="2"/>
          </p:nvPr>
        </p:nvSpPr>
        <p:spPr>
          <a:xfrm>
            <a:off x="4644008" y="1412776"/>
            <a:ext cx="4038600" cy="5832648"/>
          </a:xfrm>
        </p:spPr>
        <p:txBody>
          <a:bodyPr>
            <a:noAutofit/>
          </a:bodyPr>
          <a:lstStyle/>
          <a:p>
            <a:r>
              <a:rPr lang="en-GB" sz="2400" dirty="0" smtClean="0"/>
              <a:t>Likely written </a:t>
            </a:r>
            <a:r>
              <a:rPr lang="en-GB" sz="2400" dirty="0"/>
              <a:t>in </a:t>
            </a:r>
            <a:r>
              <a:rPr lang="en-GB" sz="2400" dirty="0" smtClean="0"/>
              <a:t>the middle of the 2</a:t>
            </a:r>
            <a:r>
              <a:rPr lang="en-GB" sz="2400" baseline="30000" dirty="0" smtClean="0"/>
              <a:t>nd</a:t>
            </a:r>
            <a:r>
              <a:rPr lang="en-GB" sz="2400" dirty="0" smtClean="0"/>
              <a:t> century BCE. The book retells the stories of Genesis and the first half of Exodus. </a:t>
            </a:r>
          </a:p>
          <a:p>
            <a:endParaRPr lang="en-GB" sz="2400" dirty="0"/>
          </a:p>
          <a:p>
            <a:r>
              <a:rPr lang="en-GB" sz="2400" dirty="0" err="1" smtClean="0"/>
              <a:t>Mastema</a:t>
            </a:r>
            <a:r>
              <a:rPr lang="en-GB" sz="2400" dirty="0" smtClean="0"/>
              <a:t> (‘hostility/persecution’) appears as the leader of the wicked spirits. </a:t>
            </a:r>
          </a:p>
          <a:p>
            <a:endParaRPr lang="en-GB" sz="2400" dirty="0"/>
          </a:p>
        </p:txBody>
      </p:sp>
      <p:pic>
        <p:nvPicPr>
          <p:cNvPr id="4098"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395536" y="1340768"/>
            <a:ext cx="3889585" cy="48245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6109982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0"/>
            <a:ext cx="8229600" cy="1143000"/>
          </a:xfrm>
        </p:spPr>
        <p:txBody>
          <a:bodyPr/>
          <a:lstStyle/>
          <a:p>
            <a:r>
              <a:rPr lang="en-GB" dirty="0" err="1" smtClean="0"/>
              <a:t>Mastema</a:t>
            </a:r>
            <a:endParaRPr lang="en-GB" dirty="0"/>
          </a:p>
        </p:txBody>
      </p:sp>
      <p:sp>
        <p:nvSpPr>
          <p:cNvPr id="5" name="Content Placeholder 4"/>
          <p:cNvSpPr>
            <a:spLocks noGrp="1"/>
          </p:cNvSpPr>
          <p:nvPr>
            <p:ph idx="1"/>
          </p:nvPr>
        </p:nvSpPr>
        <p:spPr/>
        <p:txBody>
          <a:bodyPr/>
          <a:lstStyle/>
          <a:p>
            <a:pPr algn="just"/>
            <a:r>
              <a:rPr lang="en-GB" dirty="0"/>
              <a:t>‘And the chief of the spirits, </a:t>
            </a:r>
            <a:r>
              <a:rPr lang="en-GB" dirty="0" err="1"/>
              <a:t>Mastema</a:t>
            </a:r>
            <a:r>
              <a:rPr lang="en-GB" dirty="0"/>
              <a:t>, came and he said, “O Lord, Creator, leave some of them before me, and let them obey my voice. And let them do everything which I tell them, because if some of them are not left for me, I will not be able to exercise the authority of my will among the children of men because they are (intended) to corrupt and lead astray before my judgement because the evil of the sons of men is great”. And he said, “Let a tenth of them remain before him, but let nine parts go down into the place of judgement”’ (Jubilees 10:7-9). </a:t>
            </a:r>
          </a:p>
          <a:p>
            <a:endParaRPr lang="en-GB" dirty="0"/>
          </a:p>
        </p:txBody>
      </p:sp>
    </p:spTree>
    <p:extLst>
      <p:ext uri="{BB962C8B-B14F-4D97-AF65-F5344CB8AC3E}">
        <p14:creationId xmlns:p14="http://schemas.microsoft.com/office/powerpoint/2010/main" val="166501367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lstStyle/>
          <a:p>
            <a:r>
              <a:rPr lang="en-GB" dirty="0" smtClean="0"/>
              <a:t>The Dead Sea Scrolls</a:t>
            </a:r>
            <a:endParaRPr lang="en-GB" dirty="0"/>
          </a:p>
        </p:txBody>
      </p:sp>
      <p:pic>
        <p:nvPicPr>
          <p:cNvPr id="512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9552" y="1628801"/>
            <a:ext cx="8064895" cy="46805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0219388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The Dead Sea Scrolls</a:t>
            </a:r>
            <a:endParaRPr lang="en-GB" dirty="0"/>
          </a:p>
        </p:txBody>
      </p:sp>
      <p:sp>
        <p:nvSpPr>
          <p:cNvPr id="3" name="Content Placeholder 2"/>
          <p:cNvSpPr>
            <a:spLocks noGrp="1"/>
          </p:cNvSpPr>
          <p:nvPr>
            <p:ph idx="1"/>
          </p:nvPr>
        </p:nvSpPr>
        <p:spPr/>
        <p:txBody>
          <a:bodyPr/>
          <a:lstStyle/>
          <a:p>
            <a:pPr algn="just"/>
            <a:r>
              <a:rPr lang="en-GB" dirty="0"/>
              <a:t>The Qumran community was founded in the second half of the second century BCE and was probably an elite group within a wider Essene </a:t>
            </a:r>
            <a:r>
              <a:rPr lang="en-GB" dirty="0" smtClean="0"/>
              <a:t>movement. </a:t>
            </a:r>
          </a:p>
          <a:p>
            <a:pPr algn="just"/>
            <a:endParaRPr lang="en-GB" dirty="0"/>
          </a:p>
          <a:p>
            <a:pPr algn="just"/>
            <a:r>
              <a:rPr lang="en-GB" dirty="0" smtClean="0"/>
              <a:t>The community </a:t>
            </a:r>
            <a:r>
              <a:rPr lang="en-GB" dirty="0"/>
              <a:t>drew inspiration from a number of dualistic-apocalyptic works, including the books of I Enoch </a:t>
            </a:r>
            <a:r>
              <a:rPr lang="en-GB" dirty="0" smtClean="0"/>
              <a:t>(20 copies) and Jubilees</a:t>
            </a:r>
            <a:r>
              <a:rPr lang="en-GB" dirty="0"/>
              <a:t> </a:t>
            </a:r>
            <a:r>
              <a:rPr lang="en-GB" dirty="0" smtClean="0"/>
              <a:t>(50 copies). </a:t>
            </a:r>
          </a:p>
          <a:p>
            <a:pPr algn="just"/>
            <a:endParaRPr lang="en-GB" dirty="0"/>
          </a:p>
          <a:p>
            <a:pPr algn="just"/>
            <a:r>
              <a:rPr lang="en-GB" dirty="0" smtClean="0"/>
              <a:t>From </a:t>
            </a:r>
            <a:r>
              <a:rPr lang="en-GB" dirty="0"/>
              <a:t>their predecessors and literary heritage they learned about the cosmic struggle between light and darkness and the spiritual forces that oppose the sons of light.</a:t>
            </a:r>
          </a:p>
        </p:txBody>
      </p:sp>
    </p:spTree>
    <p:extLst>
      <p:ext uri="{BB962C8B-B14F-4D97-AF65-F5344CB8AC3E}">
        <p14:creationId xmlns:p14="http://schemas.microsoft.com/office/powerpoint/2010/main" val="142212513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The </a:t>
            </a:r>
            <a:r>
              <a:rPr lang="en-GB" dirty="0"/>
              <a:t>Two-Spirit Treatise (1QS 3:13-4:26)</a:t>
            </a:r>
          </a:p>
        </p:txBody>
      </p:sp>
      <p:sp>
        <p:nvSpPr>
          <p:cNvPr id="3" name="Content Placeholder 2"/>
          <p:cNvSpPr>
            <a:spLocks noGrp="1"/>
          </p:cNvSpPr>
          <p:nvPr>
            <p:ph idx="1"/>
          </p:nvPr>
        </p:nvSpPr>
        <p:spPr/>
        <p:txBody>
          <a:bodyPr>
            <a:normAutofit/>
          </a:bodyPr>
          <a:lstStyle/>
          <a:p>
            <a:pPr algn="just"/>
            <a:r>
              <a:rPr lang="en-GB" dirty="0"/>
              <a:t>A developed form of dualism is found in the Two-Spirit </a:t>
            </a:r>
            <a:r>
              <a:rPr lang="en-GB" dirty="0" smtClean="0"/>
              <a:t>treatise, </a:t>
            </a:r>
            <a:r>
              <a:rPr lang="en-GB" dirty="0"/>
              <a:t>which was included in the copy of the community’s manual (The Community Rule</a:t>
            </a:r>
            <a:r>
              <a:rPr lang="en-GB" dirty="0" smtClean="0"/>
              <a:t>). </a:t>
            </a:r>
          </a:p>
          <a:p>
            <a:pPr algn="just"/>
            <a:endParaRPr lang="en-GB" dirty="0"/>
          </a:p>
          <a:p>
            <a:pPr algn="just"/>
            <a:r>
              <a:rPr lang="en-GB" dirty="0" smtClean="0"/>
              <a:t>According to </a:t>
            </a:r>
            <a:r>
              <a:rPr lang="en-GB" dirty="0"/>
              <a:t>the treatise, God has created two opposing spirits, the spirit of truth (the Prince of Light) and the spirit of deceit (the Angel of Darkness). </a:t>
            </a:r>
            <a:r>
              <a:rPr lang="en-GB" dirty="0" smtClean="0"/>
              <a:t>There </a:t>
            </a:r>
            <a:r>
              <a:rPr lang="en-GB" dirty="0"/>
              <a:t>is eternal enmity between these spirits and those who follow them, between the sons of light and the sons of deceit. </a:t>
            </a:r>
            <a:endParaRPr lang="en-GB" dirty="0" smtClean="0"/>
          </a:p>
          <a:p>
            <a:pPr algn="just"/>
            <a:endParaRPr lang="en-GB" dirty="0"/>
          </a:p>
          <a:p>
            <a:pPr algn="just"/>
            <a:r>
              <a:rPr lang="en-GB" dirty="0"/>
              <a:t>Cf. Testament Judah 20:1-3; Testament Asher 1:3-9; 6:5. </a:t>
            </a:r>
          </a:p>
        </p:txBody>
      </p:sp>
    </p:spTree>
    <p:extLst>
      <p:ext uri="{BB962C8B-B14F-4D97-AF65-F5344CB8AC3E}">
        <p14:creationId xmlns:p14="http://schemas.microsoft.com/office/powerpoint/2010/main" val="194123594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lstStyle/>
          <a:p>
            <a:r>
              <a:rPr lang="en-GB" dirty="0" smtClean="0"/>
              <a:t>Testaments of the Twelve Patriarchs</a:t>
            </a:r>
            <a:endParaRPr lang="en-GB" dirty="0"/>
          </a:p>
        </p:txBody>
      </p:sp>
      <p:sp>
        <p:nvSpPr>
          <p:cNvPr id="3" name="Content Placeholder 2"/>
          <p:cNvSpPr>
            <a:spLocks noGrp="1"/>
          </p:cNvSpPr>
          <p:nvPr>
            <p:ph idx="1"/>
          </p:nvPr>
        </p:nvSpPr>
        <p:spPr/>
        <p:txBody>
          <a:bodyPr/>
          <a:lstStyle/>
          <a:p>
            <a:pPr algn="just"/>
            <a:r>
              <a:rPr lang="en-GB" sz="3200" dirty="0"/>
              <a:t>‘So understand, my children, that two spirits await an opportunity with humanity: the spirit of truth and the spirit of error. In between is the conscience of the mind which inclines as it will. The things of truth and the things of error are written in the affections of man, each one of whom the Lord knows’ (Testament Judah 20:1-3). </a:t>
            </a:r>
          </a:p>
          <a:p>
            <a:endParaRPr lang="en-GB" dirty="0"/>
          </a:p>
        </p:txBody>
      </p:sp>
    </p:spTree>
    <p:extLst>
      <p:ext uri="{BB962C8B-B14F-4D97-AF65-F5344CB8AC3E}">
        <p14:creationId xmlns:p14="http://schemas.microsoft.com/office/powerpoint/2010/main" val="215719384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lstStyle/>
          <a:p>
            <a:r>
              <a:rPr lang="en-GB" dirty="0" smtClean="0"/>
              <a:t>Testaments of the Twelve Patriarchs</a:t>
            </a:r>
            <a:endParaRPr lang="en-GB" dirty="0"/>
          </a:p>
        </p:txBody>
      </p:sp>
      <p:sp>
        <p:nvSpPr>
          <p:cNvPr id="3" name="Content Placeholder 2"/>
          <p:cNvSpPr>
            <a:spLocks noGrp="1"/>
          </p:cNvSpPr>
          <p:nvPr>
            <p:ph idx="1"/>
          </p:nvPr>
        </p:nvSpPr>
        <p:spPr>
          <a:xfrm>
            <a:off x="467544" y="1484784"/>
            <a:ext cx="8229600" cy="4525963"/>
          </a:xfrm>
        </p:spPr>
        <p:txBody>
          <a:bodyPr>
            <a:noAutofit/>
          </a:bodyPr>
          <a:lstStyle/>
          <a:p>
            <a:pPr algn="just"/>
            <a:r>
              <a:rPr lang="en-GB" sz="2800" dirty="0"/>
              <a:t>‘God has granted two ways to the sons of men, two mind-sets, two lines of action, two models, and two goals. Accordingly, everything is in pairs, the one over against the other. The two ways are good and evil…but if the mind is disposed toward evil, all of its deeds are wicked; driving out the good, it accepts the evil and is overmastered by </a:t>
            </a:r>
            <a:r>
              <a:rPr lang="en-GB" sz="2800" dirty="0" err="1"/>
              <a:t>Beliar</a:t>
            </a:r>
            <a:r>
              <a:rPr lang="en-GB" sz="2800" dirty="0"/>
              <a:t>, who, even when good is undertaken, presses the struggle so as to make the aim of his action into evil, since the devil’s storehouse is filled with the venom of the evil spirit’ (Testament Asher 1:3-9). </a:t>
            </a:r>
          </a:p>
        </p:txBody>
      </p:sp>
    </p:spTree>
    <p:extLst>
      <p:ext uri="{BB962C8B-B14F-4D97-AF65-F5344CB8AC3E}">
        <p14:creationId xmlns:p14="http://schemas.microsoft.com/office/powerpoint/2010/main" val="24802454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a:t>
            </a:r>
            <a:r>
              <a:rPr lang="en-GB" dirty="0"/>
              <a:t>War of the Sons of Light Against the Sons of </a:t>
            </a:r>
            <a:r>
              <a:rPr lang="en-GB" dirty="0" smtClean="0"/>
              <a:t>Darkness (1QM</a:t>
            </a:r>
            <a:r>
              <a:rPr lang="en-GB" dirty="0"/>
              <a:t>; 4Q491-497) </a:t>
            </a:r>
          </a:p>
        </p:txBody>
      </p:sp>
      <p:sp>
        <p:nvSpPr>
          <p:cNvPr id="3" name="Content Placeholder 2"/>
          <p:cNvSpPr>
            <a:spLocks noGrp="1"/>
          </p:cNvSpPr>
          <p:nvPr>
            <p:ph sz="half" idx="1"/>
          </p:nvPr>
        </p:nvSpPr>
        <p:spPr>
          <a:xfrm>
            <a:off x="467544" y="1772816"/>
            <a:ext cx="4038600" cy="4525963"/>
          </a:xfrm>
        </p:spPr>
        <p:txBody>
          <a:bodyPr>
            <a:normAutofit/>
          </a:bodyPr>
          <a:lstStyle/>
          <a:p>
            <a:r>
              <a:rPr lang="en-GB" dirty="0"/>
              <a:t>T</a:t>
            </a:r>
            <a:r>
              <a:rPr lang="en-GB" dirty="0" smtClean="0"/>
              <a:t>he </a:t>
            </a:r>
            <a:r>
              <a:rPr lang="en-GB" dirty="0"/>
              <a:t>War </a:t>
            </a:r>
            <a:r>
              <a:rPr lang="en-GB" dirty="0" smtClean="0"/>
              <a:t>Scroll discusses the ongoing </a:t>
            </a:r>
            <a:r>
              <a:rPr lang="en-GB" dirty="0"/>
              <a:t>struggle between the heavenly </a:t>
            </a:r>
            <a:r>
              <a:rPr lang="en-GB" dirty="0" smtClean="0"/>
              <a:t>powers (led </a:t>
            </a:r>
            <a:r>
              <a:rPr lang="en-GB" dirty="0"/>
              <a:t>by Michael, Prince of </a:t>
            </a:r>
            <a:r>
              <a:rPr lang="en-GB" dirty="0" smtClean="0"/>
              <a:t>Light) and the forces of darkness (led by </a:t>
            </a:r>
            <a:r>
              <a:rPr lang="en-GB" dirty="0"/>
              <a:t>Belial, Prince of </a:t>
            </a:r>
            <a:r>
              <a:rPr lang="en-GB" dirty="0" smtClean="0"/>
              <a:t>Darkness). </a:t>
            </a:r>
            <a:endParaRPr lang="en-GB" dirty="0"/>
          </a:p>
        </p:txBody>
      </p:sp>
      <p:pic>
        <p:nvPicPr>
          <p:cNvPr id="614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932040" y="1700808"/>
            <a:ext cx="3799887" cy="4637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6018074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Belial</a:t>
            </a:r>
            <a:endParaRPr lang="en-GB" dirty="0"/>
          </a:p>
        </p:txBody>
      </p:sp>
      <p:sp>
        <p:nvSpPr>
          <p:cNvPr id="4" name="Content Placeholder 3"/>
          <p:cNvSpPr>
            <a:spLocks noGrp="1"/>
          </p:cNvSpPr>
          <p:nvPr>
            <p:ph sz="half" idx="2"/>
          </p:nvPr>
        </p:nvSpPr>
        <p:spPr>
          <a:xfrm>
            <a:off x="4648200" y="980728"/>
            <a:ext cx="4038600" cy="5145435"/>
          </a:xfrm>
        </p:spPr>
        <p:txBody>
          <a:bodyPr>
            <a:normAutofit fontScale="85000" lnSpcReduction="10000"/>
          </a:bodyPr>
          <a:lstStyle/>
          <a:p>
            <a:r>
              <a:rPr lang="en-GB" dirty="0" smtClean="0"/>
              <a:t>Belial </a:t>
            </a:r>
            <a:r>
              <a:rPr lang="en-GB" dirty="0"/>
              <a:t>is </a:t>
            </a:r>
            <a:r>
              <a:rPr lang="en-GB" dirty="0" smtClean="0"/>
              <a:t>the principal </a:t>
            </a:r>
            <a:r>
              <a:rPr lang="en-GB" dirty="0"/>
              <a:t>satanic figure opposed to </a:t>
            </a:r>
            <a:r>
              <a:rPr lang="en-GB" dirty="0" smtClean="0"/>
              <a:t>God in the DSS. </a:t>
            </a:r>
          </a:p>
          <a:p>
            <a:endParaRPr lang="en-GB" dirty="0"/>
          </a:p>
          <a:p>
            <a:r>
              <a:rPr lang="en-GB" dirty="0" smtClean="0"/>
              <a:t>Derived </a:t>
            </a:r>
            <a:r>
              <a:rPr lang="en-GB" dirty="0"/>
              <a:t>from the word </a:t>
            </a:r>
            <a:r>
              <a:rPr lang="en-GB" i="1" dirty="0" err="1"/>
              <a:t>beliyal</a:t>
            </a:r>
            <a:r>
              <a:rPr lang="en-GB" dirty="0"/>
              <a:t> </a:t>
            </a:r>
            <a:r>
              <a:rPr lang="en-GB" dirty="0" smtClean="0"/>
              <a:t>(‘worthless/useless)’ </a:t>
            </a:r>
            <a:r>
              <a:rPr lang="en-GB" dirty="0"/>
              <a:t>Lit: ‘good for nothing</a:t>
            </a:r>
            <a:r>
              <a:rPr lang="en-GB" dirty="0" smtClean="0"/>
              <a:t>’). </a:t>
            </a:r>
          </a:p>
          <a:p>
            <a:pPr marL="0" indent="0">
              <a:buNone/>
            </a:pPr>
            <a:endParaRPr lang="en-GB" dirty="0"/>
          </a:p>
          <a:p>
            <a:r>
              <a:rPr lang="en-GB" dirty="0" smtClean="0"/>
              <a:t>Belial </a:t>
            </a:r>
            <a:r>
              <a:rPr lang="en-GB" dirty="0"/>
              <a:t>is subordinate to God, ‘who made Belial to corrupt, an angel of hatred’ (1QM 13:11). God has ordained a day to annihilate the sons of darkness (1QM 13:16). </a:t>
            </a:r>
          </a:p>
        </p:txBody>
      </p:sp>
      <p:pic>
        <p:nvPicPr>
          <p:cNvPr id="7170"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467544" y="1484784"/>
            <a:ext cx="3493858" cy="49251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8114130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7544" y="0"/>
            <a:ext cx="8229600" cy="1143000"/>
          </a:xfrm>
        </p:spPr>
        <p:txBody>
          <a:bodyPr/>
          <a:lstStyle/>
          <a:p>
            <a:r>
              <a:rPr lang="en-GB" dirty="0" smtClean="0"/>
              <a:t>The Damascus Document (CD)</a:t>
            </a:r>
            <a:endParaRPr lang="en-GB" dirty="0"/>
          </a:p>
        </p:txBody>
      </p:sp>
      <p:sp>
        <p:nvSpPr>
          <p:cNvPr id="6" name="Content Placeholder 5"/>
          <p:cNvSpPr>
            <a:spLocks noGrp="1"/>
          </p:cNvSpPr>
          <p:nvPr>
            <p:ph idx="1"/>
          </p:nvPr>
        </p:nvSpPr>
        <p:spPr/>
        <p:txBody>
          <a:bodyPr/>
          <a:lstStyle/>
          <a:p>
            <a:pPr algn="just"/>
            <a:r>
              <a:rPr lang="en-GB" dirty="0"/>
              <a:t>According to the Damascus </a:t>
            </a:r>
            <a:r>
              <a:rPr lang="en-GB" dirty="0" smtClean="0"/>
              <a:t>Document, the </a:t>
            </a:r>
            <a:r>
              <a:rPr lang="en-GB" dirty="0"/>
              <a:t>watchers of heaven fell because they did not follow the precepts of God (CD 2:18). </a:t>
            </a:r>
            <a:endParaRPr lang="en-GB" dirty="0" smtClean="0"/>
          </a:p>
          <a:p>
            <a:pPr algn="just"/>
            <a:endParaRPr lang="en-GB" dirty="0"/>
          </a:p>
          <a:p>
            <a:pPr algn="just"/>
            <a:r>
              <a:rPr lang="en-GB" dirty="0" smtClean="0"/>
              <a:t>CD </a:t>
            </a:r>
            <a:r>
              <a:rPr lang="en-GB" dirty="0"/>
              <a:t>attributes the rising of Moses and Aaron to the Prince of Light and their adversaries to Belial: ‘For in ancient times, during the first deliverance of Israel, there arose Moses and Aaron, by the hand of the Prince of Lights; and Belial, with his cunning, raised up </a:t>
            </a:r>
            <a:r>
              <a:rPr lang="en-GB" dirty="0" err="1"/>
              <a:t>Jannes</a:t>
            </a:r>
            <a:r>
              <a:rPr lang="en-GB" dirty="0"/>
              <a:t> and his brothers’ (5:18-19).  </a:t>
            </a:r>
            <a:endParaRPr lang="en-GB" dirty="0" smtClean="0"/>
          </a:p>
          <a:p>
            <a:pPr algn="just"/>
            <a:endParaRPr lang="en-GB" dirty="0"/>
          </a:p>
          <a:p>
            <a:pPr algn="just"/>
            <a:r>
              <a:rPr lang="en-GB" dirty="0" smtClean="0"/>
              <a:t>In </a:t>
            </a:r>
            <a:r>
              <a:rPr lang="en-GB" dirty="0"/>
              <a:t>the present </a:t>
            </a:r>
            <a:r>
              <a:rPr lang="en-GB" dirty="0" smtClean="0"/>
              <a:t>time, </a:t>
            </a:r>
            <a:r>
              <a:rPr lang="en-GB" dirty="0"/>
              <a:t>Israel at large is subject to the dominion of Belial (4:12-19; cf. 23:2-3). </a:t>
            </a:r>
          </a:p>
        </p:txBody>
      </p:sp>
    </p:spTree>
    <p:extLst>
      <p:ext uri="{BB962C8B-B14F-4D97-AF65-F5344CB8AC3E}">
        <p14:creationId xmlns:p14="http://schemas.microsoft.com/office/powerpoint/2010/main" val="275948466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normAutofit fontScale="90000"/>
          </a:bodyPr>
          <a:lstStyle/>
          <a:p>
            <a:r>
              <a:rPr lang="en-GB" dirty="0" smtClean="0"/>
              <a:t>The Portrayal of Satan in Later Jewish Texts</a:t>
            </a:r>
            <a:endParaRPr lang="en-GB" dirty="0"/>
          </a:p>
        </p:txBody>
      </p:sp>
      <p:sp>
        <p:nvSpPr>
          <p:cNvPr id="3" name="Content Placeholder 2"/>
          <p:cNvSpPr>
            <a:spLocks noGrp="1"/>
          </p:cNvSpPr>
          <p:nvPr>
            <p:ph idx="1"/>
          </p:nvPr>
        </p:nvSpPr>
        <p:spPr>
          <a:xfrm>
            <a:off x="467544" y="1772816"/>
            <a:ext cx="8229600" cy="4525963"/>
          </a:xfrm>
        </p:spPr>
        <p:txBody>
          <a:bodyPr>
            <a:normAutofit/>
          </a:bodyPr>
          <a:lstStyle/>
          <a:p>
            <a:r>
              <a:rPr lang="en-GB" sz="3200" dirty="0" smtClean="0"/>
              <a:t>The Testament of Job</a:t>
            </a:r>
          </a:p>
          <a:p>
            <a:endParaRPr lang="en-GB" sz="3200" dirty="0"/>
          </a:p>
          <a:p>
            <a:r>
              <a:rPr lang="en-GB" sz="3200" dirty="0" smtClean="0"/>
              <a:t>2 Enoch</a:t>
            </a:r>
          </a:p>
          <a:p>
            <a:endParaRPr lang="en-GB" sz="3200" dirty="0"/>
          </a:p>
          <a:p>
            <a:r>
              <a:rPr lang="en-GB" sz="3200" dirty="0" smtClean="0"/>
              <a:t>Life </a:t>
            </a:r>
            <a:r>
              <a:rPr lang="en-GB" sz="3200" dirty="0" smtClean="0"/>
              <a:t>of Adam and Eve</a:t>
            </a:r>
            <a:endParaRPr lang="en-GB" sz="3200" dirty="0"/>
          </a:p>
        </p:txBody>
      </p:sp>
    </p:spTree>
    <p:extLst>
      <p:ext uri="{BB962C8B-B14F-4D97-AF65-F5344CB8AC3E}">
        <p14:creationId xmlns:p14="http://schemas.microsoft.com/office/powerpoint/2010/main" val="42644035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lstStyle/>
          <a:p>
            <a:r>
              <a:rPr lang="en-GB" dirty="0" smtClean="0"/>
              <a:t>The Testament of Job</a:t>
            </a:r>
            <a:endParaRPr lang="en-GB" dirty="0"/>
          </a:p>
        </p:txBody>
      </p:sp>
      <p:sp>
        <p:nvSpPr>
          <p:cNvPr id="3" name="Content Placeholder 2"/>
          <p:cNvSpPr>
            <a:spLocks noGrp="1"/>
          </p:cNvSpPr>
          <p:nvPr>
            <p:ph idx="1"/>
          </p:nvPr>
        </p:nvSpPr>
        <p:spPr/>
        <p:txBody>
          <a:bodyPr/>
          <a:lstStyle/>
          <a:p>
            <a:pPr algn="just"/>
            <a:r>
              <a:rPr lang="en-GB" dirty="0" smtClean="0"/>
              <a:t>Composed between 1</a:t>
            </a:r>
            <a:r>
              <a:rPr lang="en-GB" baseline="30000" dirty="0" smtClean="0"/>
              <a:t>st</a:t>
            </a:r>
            <a:r>
              <a:rPr lang="en-GB" dirty="0" smtClean="0"/>
              <a:t> century BCE – 1</a:t>
            </a:r>
            <a:r>
              <a:rPr lang="en-GB" baseline="30000" dirty="0" smtClean="0"/>
              <a:t>st</a:t>
            </a:r>
            <a:r>
              <a:rPr lang="en-GB" dirty="0" smtClean="0"/>
              <a:t> century CE. </a:t>
            </a:r>
          </a:p>
          <a:p>
            <a:pPr algn="just"/>
            <a:endParaRPr lang="en-GB" dirty="0"/>
          </a:p>
          <a:p>
            <a:pPr algn="just"/>
            <a:r>
              <a:rPr lang="en-GB" dirty="0" smtClean="0"/>
              <a:t>The Testament of Job contains a highly developed doctrine of Satan. </a:t>
            </a:r>
          </a:p>
          <a:p>
            <a:pPr algn="just"/>
            <a:endParaRPr lang="en-GB" dirty="0"/>
          </a:p>
          <a:p>
            <a:pPr algn="just"/>
            <a:r>
              <a:rPr lang="en-GB" dirty="0" smtClean="0"/>
              <a:t>The work builds on the original story of Job in the Hebrew Bible, portraying Satan in an altogether more vindictive and sinister light. He is no longer a member of the heavenly court. </a:t>
            </a:r>
          </a:p>
          <a:p>
            <a:pPr algn="just"/>
            <a:endParaRPr lang="en-GB" dirty="0"/>
          </a:p>
          <a:p>
            <a:pPr algn="just"/>
            <a:r>
              <a:rPr lang="en-GB" dirty="0" smtClean="0"/>
              <a:t>Job is targeted by Satan for destroying a pagan temple. </a:t>
            </a:r>
            <a:endParaRPr lang="en-GB" dirty="0"/>
          </a:p>
        </p:txBody>
      </p:sp>
    </p:spTree>
    <p:extLst>
      <p:ext uri="{BB962C8B-B14F-4D97-AF65-F5344CB8AC3E}">
        <p14:creationId xmlns:p14="http://schemas.microsoft.com/office/powerpoint/2010/main" val="418708090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The Testament of Job</a:t>
            </a:r>
            <a:endParaRPr lang="en-GB" dirty="0"/>
          </a:p>
        </p:txBody>
      </p:sp>
      <p:sp>
        <p:nvSpPr>
          <p:cNvPr id="3" name="Content Placeholder 2"/>
          <p:cNvSpPr>
            <a:spLocks noGrp="1"/>
          </p:cNvSpPr>
          <p:nvPr>
            <p:ph idx="1"/>
          </p:nvPr>
        </p:nvSpPr>
        <p:spPr/>
        <p:txBody>
          <a:bodyPr/>
          <a:lstStyle/>
          <a:p>
            <a:pPr algn="just"/>
            <a:r>
              <a:rPr lang="en-GB" sz="3200" dirty="0"/>
              <a:t>‘When I heard these things, I fell on my bed worshipping and saying, “My Lord, who came for the salvation of my soul, I beg you - if this is indeed the place of Satan by whom men are deceived - grant me authority to go and purge his place so that I may put an end to the drink offering being poured for him”’ (3:4-7). </a:t>
            </a:r>
          </a:p>
          <a:p>
            <a:endParaRPr lang="en-GB" dirty="0"/>
          </a:p>
        </p:txBody>
      </p:sp>
    </p:spTree>
    <p:extLst>
      <p:ext uri="{BB962C8B-B14F-4D97-AF65-F5344CB8AC3E}">
        <p14:creationId xmlns:p14="http://schemas.microsoft.com/office/powerpoint/2010/main" val="276250561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The Testament of Job</a:t>
            </a:r>
            <a:endParaRPr lang="en-GB" dirty="0"/>
          </a:p>
        </p:txBody>
      </p:sp>
      <p:sp>
        <p:nvSpPr>
          <p:cNvPr id="4" name="Content Placeholder 3"/>
          <p:cNvSpPr>
            <a:spLocks noGrp="1"/>
          </p:cNvSpPr>
          <p:nvPr>
            <p:ph sz="half" idx="1"/>
          </p:nvPr>
        </p:nvSpPr>
        <p:spPr/>
        <p:txBody>
          <a:bodyPr/>
          <a:lstStyle/>
          <a:p>
            <a:r>
              <a:rPr lang="en-GB" dirty="0" smtClean="0"/>
              <a:t>Humans are objects of Satan’s attacks and deceiving schemes. </a:t>
            </a:r>
          </a:p>
          <a:p>
            <a:endParaRPr lang="en-GB" dirty="0"/>
          </a:p>
          <a:p>
            <a:r>
              <a:rPr lang="en-GB" dirty="0" smtClean="0"/>
              <a:t>Satan is also called ‘The Devil (3:3), ‘The Enemy’ (47:10) and ‘The Evil One’ (7:1). </a:t>
            </a:r>
            <a:endParaRPr lang="en-GB" dirty="0"/>
          </a:p>
        </p:txBody>
      </p:sp>
      <p:pic>
        <p:nvPicPr>
          <p:cNvPr id="8194"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716016" y="1772816"/>
            <a:ext cx="4038600" cy="33532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5679262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2 Enoch</a:t>
            </a:r>
            <a:endParaRPr lang="en-GB" dirty="0"/>
          </a:p>
        </p:txBody>
      </p:sp>
      <p:sp>
        <p:nvSpPr>
          <p:cNvPr id="5" name="Content Placeholder 4"/>
          <p:cNvSpPr>
            <a:spLocks noGrp="1"/>
          </p:cNvSpPr>
          <p:nvPr>
            <p:ph idx="1"/>
          </p:nvPr>
        </p:nvSpPr>
        <p:spPr/>
        <p:txBody>
          <a:bodyPr/>
          <a:lstStyle/>
          <a:p>
            <a:pPr algn="just"/>
            <a:r>
              <a:rPr lang="en-GB" sz="2800" dirty="0" smtClean="0"/>
              <a:t>Late 1</a:t>
            </a:r>
            <a:r>
              <a:rPr lang="en-GB" sz="2800" baseline="30000" dirty="0" smtClean="0"/>
              <a:t>st</a:t>
            </a:r>
            <a:r>
              <a:rPr lang="en-GB" sz="2800" dirty="0" smtClean="0"/>
              <a:t> century CE.</a:t>
            </a:r>
          </a:p>
          <a:p>
            <a:pPr algn="just"/>
            <a:endParaRPr lang="en-GB" sz="2800" dirty="0"/>
          </a:p>
          <a:p>
            <a:pPr algn="just"/>
            <a:r>
              <a:rPr lang="en-GB" sz="2800" dirty="0" smtClean="0"/>
              <a:t>The text tells the story of Enoch’s journey through the various levels of Heaven. On his trip, he sees the Watchers (</a:t>
            </a:r>
            <a:r>
              <a:rPr lang="en-GB" sz="2800" dirty="0" err="1" smtClean="0"/>
              <a:t>slavonic</a:t>
            </a:r>
            <a:r>
              <a:rPr lang="en-GB" sz="2800" dirty="0" smtClean="0"/>
              <a:t>, </a:t>
            </a:r>
            <a:r>
              <a:rPr lang="en-GB" sz="2800" i="1" dirty="0" smtClean="0"/>
              <a:t>Grigori</a:t>
            </a:r>
            <a:r>
              <a:rPr lang="en-GB" sz="2800" dirty="0" smtClean="0"/>
              <a:t>) in prison. </a:t>
            </a:r>
          </a:p>
          <a:p>
            <a:pPr algn="just"/>
            <a:endParaRPr lang="en-GB" sz="2800" dirty="0"/>
          </a:p>
          <a:p>
            <a:pPr algn="just"/>
            <a:r>
              <a:rPr lang="en-GB" sz="2800" dirty="0" smtClean="0"/>
              <a:t>The </a:t>
            </a:r>
            <a:r>
              <a:rPr lang="en-GB" sz="2800" i="1" dirty="0" smtClean="0"/>
              <a:t>Grigori </a:t>
            </a:r>
            <a:r>
              <a:rPr lang="en-GB" sz="2800" dirty="0" smtClean="0"/>
              <a:t>are the angels who had rebelled against God under the leadership of their prince, </a:t>
            </a:r>
            <a:r>
              <a:rPr lang="en-GB" sz="2800" dirty="0" err="1" smtClean="0"/>
              <a:t>Satanail</a:t>
            </a:r>
            <a:r>
              <a:rPr lang="en-GB" sz="2800" dirty="0" smtClean="0"/>
              <a:t>. </a:t>
            </a:r>
          </a:p>
          <a:p>
            <a:endParaRPr lang="en-GB" dirty="0"/>
          </a:p>
          <a:p>
            <a:endParaRPr lang="en-GB" dirty="0"/>
          </a:p>
        </p:txBody>
      </p:sp>
    </p:spTree>
    <p:extLst>
      <p:ext uri="{BB962C8B-B14F-4D97-AF65-F5344CB8AC3E}">
        <p14:creationId xmlns:p14="http://schemas.microsoft.com/office/powerpoint/2010/main" val="202002802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832"/>
            <a:ext cx="8229600" cy="1143000"/>
          </a:xfrm>
        </p:spPr>
        <p:txBody>
          <a:bodyPr/>
          <a:lstStyle/>
          <a:p>
            <a:r>
              <a:rPr lang="en-GB" dirty="0" smtClean="0"/>
              <a:t>2 Enoch </a:t>
            </a:r>
            <a:endParaRPr lang="en-GB" dirty="0"/>
          </a:p>
        </p:txBody>
      </p:sp>
      <p:sp>
        <p:nvSpPr>
          <p:cNvPr id="3" name="Content Placeholder 2"/>
          <p:cNvSpPr>
            <a:spLocks noGrp="1"/>
          </p:cNvSpPr>
          <p:nvPr>
            <p:ph idx="1"/>
          </p:nvPr>
        </p:nvSpPr>
        <p:spPr/>
        <p:txBody>
          <a:bodyPr/>
          <a:lstStyle/>
          <a:p>
            <a:pPr algn="just"/>
            <a:r>
              <a:rPr lang="en-GB" sz="3200" dirty="0"/>
              <a:t>‘And those men took me up on their wings and placed me on the fifth heaven. And I saw there many innumerable armies called Grigori…And those men answered me, “These are the Grigori, who turned aside from the LORD, 200 myriads, together with their prince </a:t>
            </a:r>
            <a:r>
              <a:rPr lang="en-GB" sz="3200" dirty="0" err="1"/>
              <a:t>Satanail</a:t>
            </a:r>
            <a:r>
              <a:rPr lang="en-GB" sz="3200" dirty="0"/>
              <a:t>”’ (2 Enoch 18:1-3; cf. 7). </a:t>
            </a:r>
          </a:p>
          <a:p>
            <a:endParaRPr lang="en-GB" dirty="0"/>
          </a:p>
        </p:txBody>
      </p:sp>
    </p:spTree>
    <p:extLst>
      <p:ext uri="{BB962C8B-B14F-4D97-AF65-F5344CB8AC3E}">
        <p14:creationId xmlns:p14="http://schemas.microsoft.com/office/powerpoint/2010/main" val="58050726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2 Enoch</a:t>
            </a:r>
            <a:endParaRPr lang="en-GB" dirty="0"/>
          </a:p>
        </p:txBody>
      </p:sp>
      <p:sp>
        <p:nvSpPr>
          <p:cNvPr id="3" name="Content Placeholder 2"/>
          <p:cNvSpPr>
            <a:spLocks noGrp="1"/>
          </p:cNvSpPr>
          <p:nvPr>
            <p:ph idx="1"/>
          </p:nvPr>
        </p:nvSpPr>
        <p:spPr/>
        <p:txBody>
          <a:bodyPr>
            <a:normAutofit lnSpcReduction="10000"/>
          </a:bodyPr>
          <a:lstStyle/>
          <a:p>
            <a:pPr algn="just"/>
            <a:r>
              <a:rPr lang="en-GB" sz="2800" dirty="0" smtClean="0"/>
              <a:t>The text also discusses the fall of one of the archangels (probably </a:t>
            </a:r>
            <a:r>
              <a:rPr lang="en-GB" sz="2800" dirty="0" err="1" smtClean="0"/>
              <a:t>Satanail</a:t>
            </a:r>
            <a:r>
              <a:rPr lang="en-GB" sz="2800" dirty="0" smtClean="0"/>
              <a:t>). </a:t>
            </a:r>
          </a:p>
          <a:p>
            <a:pPr algn="just"/>
            <a:endParaRPr lang="en-GB" sz="2800" dirty="0"/>
          </a:p>
          <a:p>
            <a:pPr algn="just"/>
            <a:r>
              <a:rPr lang="en-GB" sz="2800" dirty="0"/>
              <a:t>‘But one from the order of the archangels deviated, together with the division that was under his authority. He thought up the impossible idea, that he might place his throne higher than the clouds which are above the earth, and that he might become equal to my power. And I hurled him out from the height, together with his angels’ (29:4-5). </a:t>
            </a:r>
          </a:p>
          <a:p>
            <a:endParaRPr lang="en-GB" dirty="0"/>
          </a:p>
        </p:txBody>
      </p:sp>
    </p:spTree>
    <p:extLst>
      <p:ext uri="{BB962C8B-B14F-4D97-AF65-F5344CB8AC3E}">
        <p14:creationId xmlns:p14="http://schemas.microsoft.com/office/powerpoint/2010/main" val="323509465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99392"/>
            <a:ext cx="8229600" cy="1143000"/>
          </a:xfrm>
        </p:spPr>
        <p:txBody>
          <a:bodyPr/>
          <a:lstStyle/>
          <a:p>
            <a:r>
              <a:rPr lang="en-GB" dirty="0" smtClean="0"/>
              <a:t>Life </a:t>
            </a:r>
            <a:r>
              <a:rPr lang="en-GB" dirty="0" smtClean="0"/>
              <a:t>of Adam and Eve</a:t>
            </a:r>
            <a:endParaRPr lang="en-GB" dirty="0"/>
          </a:p>
        </p:txBody>
      </p:sp>
      <p:sp>
        <p:nvSpPr>
          <p:cNvPr id="5" name="Content Placeholder 4"/>
          <p:cNvSpPr>
            <a:spLocks noGrp="1"/>
          </p:cNvSpPr>
          <p:nvPr>
            <p:ph sz="half" idx="2"/>
          </p:nvPr>
        </p:nvSpPr>
        <p:spPr>
          <a:xfrm>
            <a:off x="4788024" y="1772816"/>
            <a:ext cx="4038600" cy="4525963"/>
          </a:xfrm>
        </p:spPr>
        <p:txBody>
          <a:bodyPr>
            <a:normAutofit lnSpcReduction="10000"/>
          </a:bodyPr>
          <a:lstStyle/>
          <a:p>
            <a:r>
              <a:rPr lang="en-GB" dirty="0" smtClean="0"/>
              <a:t>Late 1</a:t>
            </a:r>
            <a:r>
              <a:rPr lang="en-GB" baseline="30000" dirty="0" smtClean="0"/>
              <a:t>st</a:t>
            </a:r>
            <a:r>
              <a:rPr lang="en-GB" dirty="0" smtClean="0"/>
              <a:t> century CE. </a:t>
            </a:r>
          </a:p>
          <a:p>
            <a:endParaRPr lang="en-GB" dirty="0"/>
          </a:p>
          <a:p>
            <a:r>
              <a:rPr lang="en-GB" dirty="0" smtClean="0"/>
              <a:t>The Life of Adam and Eve gives a detailed account of Satan’s fall from the heavens. In the text, the Devil explains that it was, in fact, Adam who was responsible for his fall. </a:t>
            </a:r>
            <a:endParaRPr lang="en-GB" dirty="0"/>
          </a:p>
        </p:txBody>
      </p:sp>
      <p:pic>
        <p:nvPicPr>
          <p:cNvPr id="9218"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467544" y="1556792"/>
            <a:ext cx="4064019" cy="47811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3490524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7321"/>
            <a:ext cx="8229600" cy="1143000"/>
          </a:xfrm>
        </p:spPr>
        <p:txBody>
          <a:bodyPr/>
          <a:lstStyle/>
          <a:p>
            <a:r>
              <a:rPr lang="en-GB" dirty="0" smtClean="0"/>
              <a:t>Life </a:t>
            </a:r>
            <a:r>
              <a:rPr lang="en-GB" dirty="0" smtClean="0"/>
              <a:t>of Adam and Eve</a:t>
            </a:r>
            <a:endParaRPr lang="en-GB" dirty="0"/>
          </a:p>
        </p:txBody>
      </p:sp>
      <p:sp>
        <p:nvSpPr>
          <p:cNvPr id="5" name="Content Placeholder 4"/>
          <p:cNvSpPr>
            <a:spLocks noGrp="1"/>
          </p:cNvSpPr>
          <p:nvPr>
            <p:ph idx="1"/>
          </p:nvPr>
        </p:nvSpPr>
        <p:spPr/>
        <p:txBody>
          <a:bodyPr>
            <a:normAutofit lnSpcReduction="10000"/>
          </a:bodyPr>
          <a:lstStyle/>
          <a:p>
            <a:pPr algn="just"/>
            <a:r>
              <a:rPr lang="en-GB" sz="2800" dirty="0" smtClean="0"/>
              <a:t>After God had created Adam in his image, Michael commands the angels to worship him. The Devil becomes jealous and refuses to worship, saying: </a:t>
            </a:r>
            <a:r>
              <a:rPr lang="en-GB" sz="2800" dirty="0"/>
              <a:t>‘I will not worship one inferior and subsequent to me. I am prior to him in creation; before he was made, I was already made. He ought to worship me’ (14:3). </a:t>
            </a:r>
          </a:p>
          <a:p>
            <a:pPr algn="just"/>
            <a:endParaRPr lang="en-GB" sz="2800" dirty="0"/>
          </a:p>
          <a:p>
            <a:pPr algn="just"/>
            <a:r>
              <a:rPr lang="en-GB" sz="2800" dirty="0"/>
              <a:t>‘If he </a:t>
            </a:r>
            <a:r>
              <a:rPr lang="en-GB" sz="2800" dirty="0" smtClean="0"/>
              <a:t>[God] be </a:t>
            </a:r>
            <a:r>
              <a:rPr lang="en-GB" sz="2800" dirty="0"/>
              <a:t>wrathful with me, I will set my throne above the stars of heaven and will be like the most high’ (15:3</a:t>
            </a:r>
            <a:r>
              <a:rPr lang="en-GB" sz="2800" dirty="0" smtClean="0"/>
              <a:t>). </a:t>
            </a:r>
            <a:endParaRPr lang="en-GB" sz="2800" dirty="0"/>
          </a:p>
          <a:p>
            <a:endParaRPr lang="en-GB" dirty="0"/>
          </a:p>
        </p:txBody>
      </p:sp>
    </p:spTree>
    <p:extLst>
      <p:ext uri="{BB962C8B-B14F-4D97-AF65-F5344CB8AC3E}">
        <p14:creationId xmlns:p14="http://schemas.microsoft.com/office/powerpoint/2010/main" val="47118137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7321"/>
            <a:ext cx="8229600" cy="1143000"/>
          </a:xfrm>
        </p:spPr>
        <p:txBody>
          <a:bodyPr/>
          <a:lstStyle/>
          <a:p>
            <a:r>
              <a:rPr lang="en-GB" dirty="0" smtClean="0"/>
              <a:t>Isaiah 14:12-14</a:t>
            </a:r>
            <a:endParaRPr lang="en-GB" dirty="0"/>
          </a:p>
        </p:txBody>
      </p:sp>
      <p:sp>
        <p:nvSpPr>
          <p:cNvPr id="3" name="Content Placeholder 2"/>
          <p:cNvSpPr>
            <a:spLocks noGrp="1"/>
          </p:cNvSpPr>
          <p:nvPr>
            <p:ph idx="1"/>
          </p:nvPr>
        </p:nvSpPr>
        <p:spPr/>
        <p:txBody>
          <a:bodyPr>
            <a:normAutofit/>
          </a:bodyPr>
          <a:lstStyle/>
          <a:p>
            <a:pPr algn="just"/>
            <a:r>
              <a:rPr lang="en-GB" sz="2800" dirty="0" smtClean="0"/>
              <a:t>‘How you are fallen from heaven, O Day Star (</a:t>
            </a:r>
            <a:r>
              <a:rPr lang="en-GB" sz="2800" dirty="0" err="1" smtClean="0"/>
              <a:t>latin</a:t>
            </a:r>
            <a:r>
              <a:rPr lang="en-GB" sz="2800" dirty="0" smtClean="0"/>
              <a:t>, </a:t>
            </a:r>
            <a:r>
              <a:rPr lang="en-GB" sz="2800" i="1" dirty="0" smtClean="0"/>
              <a:t>Lucifer</a:t>
            </a:r>
            <a:r>
              <a:rPr lang="en-GB" sz="2800" dirty="0" smtClean="0"/>
              <a:t>), son of Dawn! How you are cut down to the ground, you who laid the nations low! You said in your heart, “I will ascend to heaven; I will raise my throne above the stars of God; I will sit on the mount of assembly on the heights of </a:t>
            </a:r>
            <a:r>
              <a:rPr lang="en-GB" sz="2800" dirty="0" err="1" smtClean="0"/>
              <a:t>Zaphon</a:t>
            </a:r>
            <a:r>
              <a:rPr lang="en-GB" sz="2800" dirty="0" smtClean="0"/>
              <a:t>; I will ascend to the tops of the clouds, I will make myself like the Most High”’. </a:t>
            </a:r>
            <a:endParaRPr lang="en-GB" sz="2800" dirty="0"/>
          </a:p>
        </p:txBody>
      </p:sp>
    </p:spTree>
    <p:extLst>
      <p:ext uri="{BB962C8B-B14F-4D97-AF65-F5344CB8AC3E}">
        <p14:creationId xmlns:p14="http://schemas.microsoft.com/office/powerpoint/2010/main" val="262782273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lstStyle/>
          <a:p>
            <a:r>
              <a:rPr lang="en-GB" dirty="0" smtClean="0"/>
              <a:t>Satan’s Fall</a:t>
            </a:r>
            <a:endParaRPr lang="en-GB" dirty="0"/>
          </a:p>
        </p:txBody>
      </p:sp>
      <p:sp>
        <p:nvSpPr>
          <p:cNvPr id="3" name="Content Placeholder 2"/>
          <p:cNvSpPr>
            <a:spLocks noGrp="1"/>
          </p:cNvSpPr>
          <p:nvPr>
            <p:ph idx="1"/>
          </p:nvPr>
        </p:nvSpPr>
        <p:spPr/>
        <p:txBody>
          <a:bodyPr/>
          <a:lstStyle/>
          <a:p>
            <a:pPr algn="just"/>
            <a:r>
              <a:rPr lang="en-GB" dirty="0" smtClean="0"/>
              <a:t>In its original historical context, the passage in Isaiah 14 refers to the Babylonian king. These verses developed an association with the Devil (i.e. as a reference to his fall from the heavens) during the Intertestamental period. </a:t>
            </a:r>
          </a:p>
          <a:p>
            <a:pPr algn="just"/>
            <a:endParaRPr lang="en-GB" dirty="0"/>
          </a:p>
          <a:p>
            <a:pPr algn="just"/>
            <a:r>
              <a:rPr lang="en-GB" dirty="0" smtClean="0"/>
              <a:t>Similar ideas are expressed in 2 Enoch, and possibly the gospel of Luke. </a:t>
            </a:r>
          </a:p>
          <a:p>
            <a:pPr algn="just"/>
            <a:endParaRPr lang="en-GB" dirty="0"/>
          </a:p>
          <a:p>
            <a:pPr algn="just"/>
            <a:r>
              <a:rPr lang="en-GB" dirty="0" smtClean="0"/>
              <a:t>‘He [Jesus] said to them, “I watched Satan fall from heaven like a flash of lightning”’ (Luke 10:18). </a:t>
            </a:r>
            <a:endParaRPr lang="en-GB" dirty="0"/>
          </a:p>
        </p:txBody>
      </p:sp>
    </p:spTree>
    <p:extLst>
      <p:ext uri="{BB962C8B-B14F-4D97-AF65-F5344CB8AC3E}">
        <p14:creationId xmlns:p14="http://schemas.microsoft.com/office/powerpoint/2010/main" val="242516497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16632"/>
            <a:ext cx="8229600" cy="1143000"/>
          </a:xfrm>
        </p:spPr>
        <p:txBody>
          <a:bodyPr>
            <a:normAutofit fontScale="90000"/>
          </a:bodyPr>
          <a:lstStyle/>
          <a:p>
            <a:pPr algn="ctr"/>
            <a:r>
              <a:rPr lang="en-GB" dirty="0" smtClean="0"/>
              <a:t>Satan Descends Upon Earth, Paul Gustav Dore (1866)</a:t>
            </a:r>
            <a:endParaRPr lang="en-GB" dirty="0"/>
          </a:p>
        </p:txBody>
      </p:sp>
      <p:pic>
        <p:nvPicPr>
          <p:cNvPr id="1024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91680" y="1484784"/>
            <a:ext cx="5904656" cy="49251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957931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lstStyle/>
          <a:p>
            <a:r>
              <a:rPr lang="en-GB" dirty="0" smtClean="0"/>
              <a:t>Conclusion</a:t>
            </a:r>
            <a:endParaRPr lang="en-GB" dirty="0"/>
          </a:p>
        </p:txBody>
      </p:sp>
      <p:sp>
        <p:nvSpPr>
          <p:cNvPr id="3" name="Content Placeholder 2"/>
          <p:cNvSpPr>
            <a:spLocks noGrp="1"/>
          </p:cNvSpPr>
          <p:nvPr>
            <p:ph idx="1"/>
          </p:nvPr>
        </p:nvSpPr>
        <p:spPr/>
        <p:txBody>
          <a:bodyPr>
            <a:normAutofit/>
          </a:bodyPr>
          <a:lstStyle/>
          <a:p>
            <a:pPr algn="just"/>
            <a:r>
              <a:rPr lang="en-GB" dirty="0" smtClean="0"/>
              <a:t>‘</a:t>
            </a:r>
            <a:r>
              <a:rPr lang="en-GB" dirty="0"/>
              <a:t>The diverse body of intertestamental writings reflects the myriad political, social, cultural, and religious changes taking place among Jews around the turn of the common era. In this literature God’s adversary, who is known by a host of names, takes on more definition. The Satan figure in these texts acts independently, often commanding a loyal legion of demonic </a:t>
            </a:r>
            <a:r>
              <a:rPr lang="en-GB" dirty="0" smtClean="0"/>
              <a:t>cohorts…These </a:t>
            </a:r>
            <a:r>
              <a:rPr lang="en-GB" dirty="0"/>
              <a:t>various representations – ranging from local demonic figures, to cosmic troublemakers, to earthly adversaries – eventually assimilate to become the Satan of the New Testament and beyond’ </a:t>
            </a:r>
            <a:r>
              <a:rPr lang="en-GB" dirty="0" smtClean="0"/>
              <a:t>(T.J. Wray and Gregory Mobley, p.112). </a:t>
            </a:r>
            <a:endParaRPr lang="en-GB" dirty="0"/>
          </a:p>
          <a:p>
            <a:endParaRPr lang="en-GB" dirty="0"/>
          </a:p>
        </p:txBody>
      </p:sp>
    </p:spTree>
    <p:extLst>
      <p:ext uri="{BB962C8B-B14F-4D97-AF65-F5344CB8AC3E}">
        <p14:creationId xmlns:p14="http://schemas.microsoft.com/office/powerpoint/2010/main" val="1503756659"/>
      </p:ext>
    </p:extLst>
  </p:cSld>
  <p:clrMapOvr>
    <a:masterClrMapping/>
  </p:clrMapOvr>
</p:sld>
</file>

<file path=ppt/theme/theme1.xml><?xml version="1.0" encoding="utf-8"?>
<a:theme xmlns:a="http://schemas.openxmlformats.org/drawingml/2006/main" name="Thatch">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Median">
      <a:maj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hatch">
      <a:fillStyleLst>
        <a:solidFill>
          <a:schemeClr val="phClr"/>
        </a:solidFill>
        <a:gradFill rotWithShape="1">
          <a:gsLst>
            <a:gs pos="0">
              <a:schemeClr val="phClr">
                <a:tint val="79000"/>
                <a:satMod val="180000"/>
              </a:schemeClr>
            </a:gs>
            <a:gs pos="65000">
              <a:schemeClr val="phClr">
                <a:tint val="52000"/>
                <a:satMod val="250000"/>
              </a:schemeClr>
            </a:gs>
            <a:gs pos="100000">
              <a:schemeClr val="phClr">
                <a:tint val="29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15875" cap="flat" cmpd="sng" algn="ctr">
          <a:solidFill>
            <a:schemeClr val="phClr"/>
          </a:solidFill>
          <a:prstDash val="solid"/>
        </a:ln>
        <a:ln w="38100" cap="flat" cmpd="sng" algn="ctr">
          <a:solidFill>
            <a:schemeClr val="phClr"/>
          </a:solidFill>
          <a:prstDash val="solid"/>
        </a:ln>
      </a:lnStyleLst>
      <a:effectStyleLst>
        <a:effectStyle>
          <a:effectLst>
            <a:outerShdw blurRad="63500" dist="25400" dir="5400000" rotWithShape="0">
              <a:srgbClr val="000000">
                <a:alpha val="43000"/>
              </a:srgbClr>
            </a:outerShdw>
          </a:effectLst>
        </a:effectStyle>
        <a:effectStyle>
          <a:effectLst>
            <a:outerShdw blurRad="63500" dist="25400" dir="5400000" rotWithShape="0">
              <a:srgbClr val="000000">
                <a:alpha val="43000"/>
              </a:srgbClr>
            </a:outerShdw>
          </a:effectLst>
          <a:scene3d>
            <a:camera prst="orthographicFront">
              <a:rot lat="0" lon="0" rev="0"/>
            </a:camera>
            <a:lightRig rig="brightRoom" dir="t">
              <a:rot lat="0" lon="0" rev="8700000"/>
            </a:lightRig>
          </a:scene3d>
          <a:sp3d contourW="12700" prstMaterial="dkEdge">
            <a:bevelT w="0" h="0" prst="relaxedInset"/>
            <a:contourClr>
              <a:schemeClr val="phClr">
                <a:shade val="65000"/>
                <a:satMod val="150000"/>
              </a:schemeClr>
            </a:contourClr>
          </a:sp3d>
        </a:effectStyle>
        <a:effectStyle>
          <a:effectLst>
            <a:outerShdw blurRad="63500" dist="25400" dir="5400000" rotWithShape="0">
              <a:srgbClr val="000000">
                <a:alpha val="43000"/>
              </a:srgbClr>
            </a:outerShdw>
          </a:effectLst>
          <a:scene3d>
            <a:camera prst="orthographicFront">
              <a:rot lat="0" lon="0" rev="0"/>
            </a:camera>
            <a:lightRig rig="glow" dir="t">
              <a:rot lat="0" lon="0" rev="13200000"/>
            </a:lightRig>
          </a:scene3d>
          <a:sp3d prstMaterial="dkEdge">
            <a:bevelT w="63500" h="50800" prst="relaxedInset"/>
          </a:sp3d>
        </a:effectStyle>
      </a:effectStyleLst>
      <a:bgFillStyleLst>
        <a:solidFill>
          <a:schemeClr val="phClr"/>
        </a:solidFill>
        <a:gradFill rotWithShape="1">
          <a:gsLst>
            <a:gs pos="0">
              <a:schemeClr val="phClr">
                <a:tint val="85000"/>
                <a:shade val="95000"/>
                <a:satMod val="200000"/>
              </a:schemeClr>
            </a:gs>
            <a:gs pos="53000">
              <a:schemeClr val="phClr">
                <a:shade val="60000"/>
                <a:satMod val="220000"/>
              </a:schemeClr>
            </a:gs>
            <a:gs pos="100000">
              <a:schemeClr val="phClr">
                <a:shade val="45000"/>
                <a:satMod val="220000"/>
              </a:schemeClr>
            </a:gs>
          </a:gsLst>
          <a:lin ang="16200000" scaled="0"/>
        </a:gradFill>
        <a:gradFill rotWithShape="1">
          <a:gsLst>
            <a:gs pos="0">
              <a:schemeClr val="phClr">
                <a:tint val="83000"/>
                <a:shade val="97000"/>
                <a:satMod val="230000"/>
              </a:schemeClr>
            </a:gs>
            <a:gs pos="100000">
              <a:schemeClr val="phClr">
                <a:shade val="35000"/>
                <a:satMod val="250000"/>
              </a:schemeClr>
            </a:gs>
          </a:gsLst>
          <a:path path="circle">
            <a:fillToRect l="15000" t="50000" r="85000" b="6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Thatch</Template>
  <TotalTime>512</TotalTime>
  <Words>2536</Words>
  <Application>Microsoft Office PowerPoint</Application>
  <PresentationFormat>On-screen Show (4:3)</PresentationFormat>
  <Paragraphs>147</Paragraphs>
  <Slides>35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35</vt:i4>
      </vt:variant>
    </vt:vector>
  </HeadingPairs>
  <TitlesOfParts>
    <vt:vector size="38" baseType="lpstr">
      <vt:lpstr>Arial</vt:lpstr>
      <vt:lpstr>Tw Cen MT</vt:lpstr>
      <vt:lpstr>Thatch</vt:lpstr>
      <vt:lpstr>Satan in the Intertestamental Period</vt:lpstr>
      <vt:lpstr>Recap</vt:lpstr>
      <vt:lpstr>The Intertestamental Period</vt:lpstr>
      <vt:lpstr>The Evil One in the Intertestamental Period</vt:lpstr>
      <vt:lpstr>The Literature of the Intertestamental Period</vt:lpstr>
      <vt:lpstr>The Jewish Understanding of Evil in the Intertestamental Period</vt:lpstr>
      <vt:lpstr>Genesis 6:1-4</vt:lpstr>
      <vt:lpstr>1 Enoch</vt:lpstr>
      <vt:lpstr>The Book of the Watchers (1 Enoch, Chs. 1-36)</vt:lpstr>
      <vt:lpstr>Semyaza</vt:lpstr>
      <vt:lpstr>Azazel</vt:lpstr>
      <vt:lpstr>The Fate of the Watchers</vt:lpstr>
      <vt:lpstr>Jubilees </vt:lpstr>
      <vt:lpstr>Mastema</vt:lpstr>
      <vt:lpstr>The Dead Sea Scrolls</vt:lpstr>
      <vt:lpstr>The Dead Sea Scrolls</vt:lpstr>
      <vt:lpstr>The Two-Spirit Treatise (1QS 3:13-4:26)</vt:lpstr>
      <vt:lpstr>Testaments of the Twelve Patriarchs</vt:lpstr>
      <vt:lpstr>Testaments of the Twelve Patriarchs</vt:lpstr>
      <vt:lpstr>The War of the Sons of Light Against the Sons of Darkness (1QM; 4Q491-497) </vt:lpstr>
      <vt:lpstr>Belial</vt:lpstr>
      <vt:lpstr>The Damascus Document (CD)</vt:lpstr>
      <vt:lpstr>The Portrayal of Satan in Later Jewish Texts</vt:lpstr>
      <vt:lpstr>The Testament of Job</vt:lpstr>
      <vt:lpstr>The Testament of Job</vt:lpstr>
      <vt:lpstr>The Testament of Job</vt:lpstr>
      <vt:lpstr>2 Enoch</vt:lpstr>
      <vt:lpstr>2 Enoch </vt:lpstr>
      <vt:lpstr>2 Enoch</vt:lpstr>
      <vt:lpstr>Life of Adam and Eve</vt:lpstr>
      <vt:lpstr>Life of Adam and Eve</vt:lpstr>
      <vt:lpstr>Isaiah 14:12-14</vt:lpstr>
      <vt:lpstr>Satan’s Fall</vt:lpstr>
      <vt:lpstr>Satan Descends Upon Earth, Paul Gustav Dore (1866)</vt:lpstr>
      <vt:lpstr>Conclusion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Satan in the Intertestamental Period</dc:title>
  <dc:creator>Rhodri Thomas</dc:creator>
  <cp:lastModifiedBy>Rhodri Thomas</cp:lastModifiedBy>
  <cp:revision>39</cp:revision>
  <dcterms:created xsi:type="dcterms:W3CDTF">2015-09-26T13:00:00Z</dcterms:created>
  <dcterms:modified xsi:type="dcterms:W3CDTF">2017-02-16T14:56:59Z</dcterms:modified>
</cp:coreProperties>
</file>