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media/image9.jpg" ContentType="image/jpeg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media/image11.jpg" ContentType="image/jpeg"/>
  <Override PartName="/ppt/media/image12.jpg" ContentType="image/jpeg"/>
  <Override PartName="/ppt/media/image13.jpg" ContentType="image/jpeg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48"/>
  </p:notesMasterIdLst>
  <p:sldIdLst>
    <p:sldId id="293" r:id="rId2"/>
    <p:sldId id="294" r:id="rId3"/>
    <p:sldId id="295" r:id="rId4"/>
    <p:sldId id="296" r:id="rId5"/>
    <p:sldId id="297" r:id="rId6"/>
    <p:sldId id="298" r:id="rId7"/>
    <p:sldId id="300" r:id="rId8"/>
    <p:sldId id="302" r:id="rId9"/>
    <p:sldId id="303" r:id="rId10"/>
    <p:sldId id="306" r:id="rId11"/>
    <p:sldId id="305" r:id="rId12"/>
    <p:sldId id="307" r:id="rId13"/>
    <p:sldId id="310" r:id="rId14"/>
    <p:sldId id="311" r:id="rId15"/>
    <p:sldId id="312" r:id="rId16"/>
    <p:sldId id="313" r:id="rId17"/>
    <p:sldId id="314" r:id="rId18"/>
    <p:sldId id="315" r:id="rId19"/>
    <p:sldId id="316" r:id="rId20"/>
    <p:sldId id="317" r:id="rId21"/>
    <p:sldId id="318" r:id="rId22"/>
    <p:sldId id="319" r:id="rId23"/>
    <p:sldId id="343" r:id="rId24"/>
    <p:sldId id="344" r:id="rId25"/>
    <p:sldId id="345" r:id="rId26"/>
    <p:sldId id="320" r:id="rId27"/>
    <p:sldId id="321" r:id="rId28"/>
    <p:sldId id="322" r:id="rId29"/>
    <p:sldId id="323" r:id="rId30"/>
    <p:sldId id="325" r:id="rId31"/>
    <p:sldId id="326" r:id="rId32"/>
    <p:sldId id="327" r:id="rId33"/>
    <p:sldId id="328" r:id="rId34"/>
    <p:sldId id="329" r:id="rId35"/>
    <p:sldId id="330" r:id="rId36"/>
    <p:sldId id="331" r:id="rId37"/>
    <p:sldId id="332" r:id="rId38"/>
    <p:sldId id="334" r:id="rId39"/>
    <p:sldId id="333" r:id="rId40"/>
    <p:sldId id="342" r:id="rId41"/>
    <p:sldId id="340" r:id="rId42"/>
    <p:sldId id="336" r:id="rId43"/>
    <p:sldId id="335" r:id="rId44"/>
    <p:sldId id="346" r:id="rId45"/>
    <p:sldId id="324" r:id="rId46"/>
    <p:sldId id="299" r:id="rId47"/>
  </p:sldIdLst>
  <p:sldSz cx="12192000" cy="6858000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96633"/>
    <a:srgbClr val="FF66FF"/>
    <a:srgbClr val="FF99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48060" autoAdjust="0"/>
  </p:normalViewPr>
  <p:slideViewPr>
    <p:cSldViewPr snapToGrid="0">
      <p:cViewPr varScale="1">
        <p:scale>
          <a:sx n="43" d="100"/>
          <a:sy n="43" d="100"/>
        </p:scale>
        <p:origin x="1767" y="4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notesMaster" Target="notesMasters/notesMaster1.xml"/><Relationship Id="rId8" Type="http://schemas.openxmlformats.org/officeDocument/2006/relationships/slide" Target="slides/slide7.xml"/><Relationship Id="rId51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2889933" cy="48767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endParaRPr lang="en-GB"/>
          </a:p>
        </p:txBody>
      </p:sp>
      <p:sp>
        <p:nvSpPr>
          <p:cNvPr id="3" name="Date Placeholder 2"/>
          <p:cNvSpPr txBox="1">
            <a:spLocks noGrp="1"/>
          </p:cNvSpPr>
          <p:nvPr>
            <p:ph type="dt" idx="1"/>
          </p:nvPr>
        </p:nvSpPr>
        <p:spPr>
          <a:xfrm>
            <a:off x="3777605" y="0"/>
            <a:ext cx="2889933" cy="48767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D491C431-8585-4020-BEAB-ABD87AAA9289}" type="datetime1">
              <a:rPr lang="en-GB"/>
              <a:pPr lvl="0"/>
              <a:t>23/02/2021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4133" y="731840"/>
            <a:ext cx="6500807" cy="3657600"/>
          </a:xfrm>
          <a:prstGeom prst="rect">
            <a:avLst/>
          </a:prstGeom>
          <a:noFill/>
          <a:ln w="12701">
            <a:solidFill>
              <a:srgbClr val="000000"/>
            </a:solidFill>
            <a:prstDash val="solid"/>
          </a:ln>
        </p:spPr>
      </p:sp>
      <p:sp>
        <p:nvSpPr>
          <p:cNvPr id="5" name="Notes Placeholder 4"/>
          <p:cNvSpPr txBox="1">
            <a:spLocks noGrp="1"/>
          </p:cNvSpPr>
          <p:nvPr>
            <p:ph type="body" sz="quarter" idx="3"/>
          </p:nvPr>
        </p:nvSpPr>
        <p:spPr>
          <a:xfrm>
            <a:off x="666908" y="4632963"/>
            <a:ext cx="5335267" cy="438912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 txBox="1">
            <a:spLocks noGrp="1"/>
          </p:cNvSpPr>
          <p:nvPr>
            <p:ph type="ftr" sz="quarter" idx="4"/>
          </p:nvPr>
        </p:nvSpPr>
        <p:spPr>
          <a:xfrm>
            <a:off x="0" y="9264225"/>
            <a:ext cx="2889933" cy="48767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endParaRPr lang="en-GB"/>
          </a:p>
        </p:txBody>
      </p:sp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xfrm>
            <a:off x="3777605" y="9264225"/>
            <a:ext cx="2889933" cy="48767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5C087D5B-2645-47C3-9D01-BA6EDB97AD64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34592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marR="0" lvl="0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1pPr>
    <a:lvl2pPr marL="457200" marR="0" lvl="1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2pPr>
    <a:lvl3pPr marL="914400" marR="0" lvl="2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3pPr>
    <a:lvl4pPr marL="1371600" marR="0" lvl="3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4pPr>
    <a:lvl5pPr marL="1828800" marR="0" lvl="4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-225425" y="793750"/>
            <a:ext cx="7061200" cy="3971925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362288500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4138" y="731838"/>
            <a:ext cx="6500812" cy="3657600"/>
          </a:xfrm>
          <a:ln/>
        </p:spPr>
      </p:sp>
      <p:sp>
        <p:nvSpPr>
          <p:cNvPr id="7171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cy-GB" altLang="cy-GB">
              <a:latin typeface="Arial" panose="020B0604020202020204" pitchFamily="34" charset="0"/>
            </a:endParaRPr>
          </a:p>
        </p:txBody>
      </p:sp>
      <p:sp>
        <p:nvSpPr>
          <p:cNvPr id="717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C55FB1A8-CF2D-4188-B816-F7210B14F170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0588136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-225425" y="793750"/>
            <a:ext cx="7061200" cy="397192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9B39E918-88F5-4DC3-ADC2-D63BF93AAE5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4556023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pPr lvl="0"/>
            <a:endParaRPr lang="en-GB" dirty="0"/>
          </a:p>
        </p:txBody>
      </p:sp>
      <p:sp>
        <p:nvSpPr>
          <p:cNvPr id="4" name="Slide Number Placeholder 3"/>
          <p:cNvSpPr txBox="1"/>
          <p:nvPr/>
        </p:nvSpPr>
        <p:spPr>
          <a:xfrm>
            <a:off x="3777605" y="9264225"/>
            <a:ext cx="2889933" cy="487676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97433213-13E9-4353-84CC-5E95B7471E48}" type="slidenum">
              <a:t>8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97926188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 txBox="1"/>
          <p:nvPr/>
        </p:nvSpPr>
        <p:spPr>
          <a:xfrm>
            <a:off x="3777605" y="9264225"/>
            <a:ext cx="2889933" cy="487676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4F0C0C9A-FEAA-44D2-80E5-88FA0885E713}" type="slidenum">
              <a:t>9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78299280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GB" sz="1200" b="0" i="0" u="none" strike="noStrike" kern="1200" cap="none" spc="0" baseline="0" dirty="0" smtClean="0">
                <a:solidFill>
                  <a:srgbClr val="000000"/>
                </a:solidFill>
                <a:effectLst/>
                <a:uFillTx/>
                <a:latin typeface="Calibri"/>
              </a:rPr>
              <a:t>.</a:t>
            </a:r>
            <a:endParaRPr lang="en-GB" sz="1200" b="0" i="0" u="none" strike="noStrike" kern="1200" cap="none" spc="0" baseline="0" dirty="0">
              <a:solidFill>
                <a:srgbClr val="000000"/>
              </a:solidFill>
              <a:effectLst/>
              <a:uFillTx/>
              <a:latin typeface="Calibri"/>
            </a:endParaRPr>
          </a:p>
          <a:p>
            <a:pPr lvl="0"/>
            <a:endParaRPr lang="en-GB" dirty="0"/>
          </a:p>
          <a:p>
            <a:pPr lvl="0"/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lvl="0"/>
            <a:fld id="{5C087D5B-2645-47C3-9D01-BA6EDB97AD64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625729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Rectangle 3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pPr lvl="0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131070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lvl="0"/>
            <a:fld id="{5C087D5B-2645-47C3-9D01-BA6EDB97AD64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108644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pPr lvl="0"/>
            <a:endParaRPr lang="en-GB" dirty="0"/>
          </a:p>
        </p:txBody>
      </p:sp>
      <p:sp>
        <p:nvSpPr>
          <p:cNvPr id="4" name="Slide Number Placeholder 3"/>
          <p:cNvSpPr txBox="1"/>
          <p:nvPr/>
        </p:nvSpPr>
        <p:spPr>
          <a:xfrm>
            <a:off x="3777605" y="9264225"/>
            <a:ext cx="2889933" cy="487676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C5170C22-84D2-426D-94E6-2168F9474679}" type="slidenum">
              <a:t>13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64683610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 txBox="1"/>
          <p:nvPr/>
        </p:nvSpPr>
        <p:spPr>
          <a:xfrm>
            <a:off x="3777605" y="9264225"/>
            <a:ext cx="2889933" cy="487676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5227E8D5-7AFD-48B0-A2CF-735E0D2FE35A}" type="slidenum">
              <a:t>14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8474816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lvl="0"/>
            <a:fld id="{5C087D5B-2645-47C3-9D01-BA6EDB97AD64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395710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pPr lvl="0"/>
            <a:endParaRPr lang="en-GB" dirty="0"/>
          </a:p>
        </p:txBody>
      </p:sp>
      <p:sp>
        <p:nvSpPr>
          <p:cNvPr id="4" name="Slide Number Placeholder 3"/>
          <p:cNvSpPr txBox="1"/>
          <p:nvPr/>
        </p:nvSpPr>
        <p:spPr>
          <a:xfrm>
            <a:off x="3777605" y="9264225"/>
            <a:ext cx="2889933" cy="487676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C5170C22-84D2-426D-94E6-2168F9474679}" type="slidenum">
              <a:t>16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79044439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 txBox="1"/>
          <p:nvPr/>
        </p:nvSpPr>
        <p:spPr>
          <a:xfrm>
            <a:off x="3777605" y="9264225"/>
            <a:ext cx="2889933" cy="487676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5227E8D5-7AFD-48B0-A2CF-735E0D2FE35A}" type="slidenum">
              <a:t>17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72869888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pPr lvl="0"/>
            <a:endParaRPr lang="en-GB" dirty="0"/>
          </a:p>
        </p:txBody>
      </p:sp>
      <p:sp>
        <p:nvSpPr>
          <p:cNvPr id="4" name="Slide Number Placeholder 3"/>
          <p:cNvSpPr txBox="1"/>
          <p:nvPr/>
        </p:nvSpPr>
        <p:spPr>
          <a:xfrm>
            <a:off x="3777605" y="9264225"/>
            <a:ext cx="2889933" cy="487676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C5170C22-84D2-426D-94E6-2168F9474679}" type="slidenum">
              <a:t>18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00921213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lvl="0"/>
            <a:fld id="{5C087D5B-2645-47C3-9D01-BA6EDB97AD64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8364032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lvl="0"/>
            <a:fld id="{5C087D5B-2645-47C3-9D01-BA6EDB97AD64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189105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lvl="0"/>
            <a:fld id="{5C087D5B-2645-47C3-9D01-BA6EDB97AD64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988585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lvl="0"/>
            <a:fld id="{5C087D5B-2645-47C3-9D01-BA6EDB97AD64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8304899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lvl="0"/>
            <a:fld id="{5C087D5B-2645-47C3-9D01-BA6EDB97AD64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6088750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lvl="0"/>
            <a:fld id="{5C087D5B-2645-47C3-9D01-BA6EDB97AD64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0938762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lvl="0"/>
            <a:fld id="{5C087D5B-2645-47C3-9D01-BA6EDB97AD64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7376573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pPr lvl="0"/>
            <a:endParaRPr lang="en-GB" dirty="0"/>
          </a:p>
        </p:txBody>
      </p:sp>
      <p:sp>
        <p:nvSpPr>
          <p:cNvPr id="4" name="Slide Number Placeholder 3"/>
          <p:cNvSpPr txBox="1"/>
          <p:nvPr/>
        </p:nvSpPr>
        <p:spPr>
          <a:xfrm>
            <a:off x="3777605" y="9264225"/>
            <a:ext cx="2889933" cy="487676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C5170C22-84D2-426D-94E6-2168F9474679}" type="slidenum">
              <a:t>27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885884386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lvl="0"/>
            <a:fld id="{5C087D5B-2645-47C3-9D01-BA6EDB97AD64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8637549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lvl="0"/>
            <a:fld id="{5C087D5B-2645-47C3-9D01-BA6EDB97AD64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950208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lvl="0"/>
            <a:fld id="{5C087D5B-2645-47C3-9D01-BA6EDB97AD64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0646884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lvl="0"/>
            <a:fld id="{5C087D5B-2645-47C3-9D01-BA6EDB97AD64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1808867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pPr lvl="0"/>
            <a:endParaRPr lang="en-GB" dirty="0"/>
          </a:p>
        </p:txBody>
      </p:sp>
      <p:sp>
        <p:nvSpPr>
          <p:cNvPr id="4" name="Slide Number Placeholder 3"/>
          <p:cNvSpPr txBox="1"/>
          <p:nvPr/>
        </p:nvSpPr>
        <p:spPr>
          <a:xfrm>
            <a:off x="3777605" y="9264225"/>
            <a:ext cx="2889933" cy="487676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C5170C22-84D2-426D-94E6-2168F9474679}" type="slidenum">
              <a:t>32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345877488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lvl="0"/>
            <a:fld id="{5C087D5B-2645-47C3-9D01-BA6EDB97AD64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6611332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lvl="0"/>
            <a:fld id="{5C087D5B-2645-47C3-9D01-BA6EDB97AD64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164466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lvl="0"/>
            <a:fld id="{5C087D5B-2645-47C3-9D01-BA6EDB97AD64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1158004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lvl="0"/>
            <a:fld id="{5C087D5B-2645-47C3-9D01-BA6EDB97AD64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1348300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lvl="0"/>
            <a:fld id="{5C087D5B-2645-47C3-9D01-BA6EDB97AD64}" type="slidenum">
              <a:rPr lang="en-GB" smtClean="0"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8072678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lvl="0"/>
            <a:fld id="{5C087D5B-2645-47C3-9D01-BA6EDB97AD64}" type="slidenum">
              <a:rPr lang="en-GB" smtClean="0"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4673310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lvl="0"/>
            <a:fld id="{5C087D5B-2645-47C3-9D01-BA6EDB97AD64}" type="slidenum">
              <a:rPr lang="en-GB" smtClean="0"/>
              <a:t>39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0564261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b="0" i="0" u="none" strike="noStrike" kern="1200" cap="none" spc="0" baseline="0" dirty="0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lvl="0"/>
            <a:fld id="{5C087D5B-2645-47C3-9D01-BA6EDB97AD64}" type="slidenum">
              <a:rPr lang="en-GB" smtClean="0"/>
              <a:t>40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5183878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lvl="0"/>
            <a:fld id="{5C087D5B-2645-47C3-9D01-BA6EDB97AD64}" type="slidenum">
              <a:rPr lang="en-GB" smtClean="0"/>
              <a:t>41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6158180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lvl="0"/>
            <a:fld id="{5C087D5B-2645-47C3-9D01-BA6EDB97AD64}" type="slidenum">
              <a:rPr lang="en-GB" smtClean="0"/>
              <a:t>42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3324504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lvl="0"/>
            <a:fld id="{5C087D5B-2645-47C3-9D01-BA6EDB97AD64}" type="slidenum">
              <a:rPr lang="en-GB" smtClean="0"/>
              <a:t>43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0857248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lvl="0"/>
            <a:fld id="{5C087D5B-2645-47C3-9D01-BA6EDB97AD64}" type="slidenum">
              <a:rPr lang="en-GB" smtClean="0"/>
              <a:t>44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1104332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,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lvl="0"/>
            <a:fld id="{5C087D5B-2645-47C3-9D01-BA6EDB97AD64}" type="slidenum">
              <a:rPr lang="en-GB" smtClean="0"/>
              <a:t>45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1948986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,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lvl="0"/>
            <a:fld id="{5C087D5B-2645-47C3-9D01-BA6EDB97AD64}" type="slidenum">
              <a:rPr lang="en-GB" smtClean="0"/>
              <a:t>46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049860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12186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16904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2/23/2021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01006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2/23/2021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93544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7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9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1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1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2/23/2021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29393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2/23/2021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25622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2/23/2021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69598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7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2/23/2021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87775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7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2/23/2021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49959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2/23/2021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11521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2/23/2021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950238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>
              <a:defRPr/>
            </a:pPr>
            <a:fld id="{3017F952-3246-44B1-9AC9-E6CD807A6C59}" type="datetimeFigureOut">
              <a:rPr lang="en-GB"/>
              <a:pPr>
                <a:defRPr/>
              </a:pPr>
              <a:t>23/02/2021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z="1800">
                <a:solidFill>
                  <a:prstClr val="black"/>
                </a:solidFill>
                <a:latin typeface="Myriad Pro"/>
                <a:ea typeface="ＭＳ Ｐゴシック" charset="-128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eaLnBrk="0" hangingPunct="0">
              <a:defRPr>
                <a:latin typeface="Times" panose="02020603050405020304" pitchFamily="18" charset="0"/>
              </a:defRPr>
            </a:lvl1pPr>
          </a:lstStyle>
          <a:p>
            <a:pPr>
              <a:defRPr/>
            </a:pPr>
            <a:fld id="{CF05CBED-193F-40F1-A5C0-9629842B274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22514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7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958B5D-2B71-F94E-8A2A-2F1F5E391DA3}" type="datetimeFigureOut">
              <a:rPr lang="en-US" smtClean="0"/>
              <a:t>2/23/2021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2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48942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8.xml"/><Relationship Id="rId2" Type="http://schemas.openxmlformats.org/officeDocument/2006/relationships/slideLayout" Target="../slideLayouts/slideLayout4.xml"/><Relationship Id="rId1" Type="http://schemas.openxmlformats.org/officeDocument/2006/relationships/video" Target="https://www.youtube.com/embed/U0bgSbJUBG0" TargetMode="External"/><Relationship Id="rId4" Type="http://schemas.openxmlformats.org/officeDocument/2006/relationships/image" Target="../media/image7.jpe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0.xml"/><Relationship Id="rId2" Type="http://schemas.openxmlformats.org/officeDocument/2006/relationships/slideLayout" Target="../slideLayouts/slideLayout4.xml"/><Relationship Id="rId1" Type="http://schemas.openxmlformats.org/officeDocument/2006/relationships/video" Target="https://www.youtube.com/embed/T-5HDuhEaDM" TargetMode="External"/><Relationship Id="rId5" Type="http://schemas.openxmlformats.org/officeDocument/2006/relationships/image" Target="../media/image8.jpeg"/><Relationship Id="rId4" Type="http://schemas.openxmlformats.org/officeDocument/2006/relationships/hyperlink" Target="https://www.youtube.com/watch?app=desktop&amp;v=T-5HDuhEaDM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nation.cymru/news/carmarthen-business-denies-anti-welsh-language-comments-after-bad-reviews/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www.itv.com/news/wales/2021-02-17/iceland-apologises-after-supermarket-director-calls-welsh-language-gibberish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://mylanguages.org/welsh_alphabet.php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3.xml"/><Relationship Id="rId2" Type="http://schemas.openxmlformats.org/officeDocument/2006/relationships/slideLayout" Target="../slideLayouts/slideLayout4.xml"/><Relationship Id="rId1" Type="http://schemas.openxmlformats.org/officeDocument/2006/relationships/video" Target="https://www.youtube.com/embed/h-zu72YpXKY" TargetMode="External"/><Relationship Id="rId5" Type="http://schemas.openxmlformats.org/officeDocument/2006/relationships/image" Target="../media/image10.jpeg"/><Relationship Id="rId4" Type="http://schemas.openxmlformats.org/officeDocument/2006/relationships/hyperlink" Target="https://www.youtube.com/watch?v=h-zu72YpXKY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3.jpg"/><Relationship Id="rId4" Type="http://schemas.openxmlformats.org/officeDocument/2006/relationships/image" Target="../media/image12.jp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video" Target="https://www.youtube.com/embed/A-fs5JB_b7E" TargetMode="External"/><Relationship Id="rId1" Type="http://schemas.openxmlformats.org/officeDocument/2006/relationships/video" Target="https://www.youtube.com/embed/g5m3TLBmeuc" TargetMode="External"/><Relationship Id="rId6" Type="http://schemas.openxmlformats.org/officeDocument/2006/relationships/image" Target="../media/image21.jpeg"/><Relationship Id="rId5" Type="http://schemas.openxmlformats.org/officeDocument/2006/relationships/image" Target="../media/image20.jpeg"/><Relationship Id="rId4" Type="http://schemas.openxmlformats.org/officeDocument/2006/relationships/notesSlide" Target="../notesSlides/notesSlide18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24.png"/><Relationship Id="rId4" Type="http://schemas.openxmlformats.org/officeDocument/2006/relationships/image" Target="../media/image23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video" Target="https://www.youtube.com/embed/Jn7uAsLWXpk" TargetMode="External"/><Relationship Id="rId1" Type="http://schemas.openxmlformats.org/officeDocument/2006/relationships/video" Target="https://www.youtube.com/embed/kvuur1Hm9HE" TargetMode="External"/><Relationship Id="rId6" Type="http://schemas.openxmlformats.org/officeDocument/2006/relationships/image" Target="../media/image26.jpeg"/><Relationship Id="rId5" Type="http://schemas.openxmlformats.org/officeDocument/2006/relationships/image" Target="../media/image25.jpeg"/><Relationship Id="rId4" Type="http://schemas.openxmlformats.org/officeDocument/2006/relationships/notesSlide" Target="../notesSlides/notesSlide23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4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video" Target="https://www.youtube.com/embed/8ZjpI6fgYSY" TargetMode="External"/><Relationship Id="rId1" Type="http://schemas.openxmlformats.org/officeDocument/2006/relationships/video" Target="https://www.youtube.com/embed/ULYLcymq968" TargetMode="External"/><Relationship Id="rId6" Type="http://schemas.openxmlformats.org/officeDocument/2006/relationships/image" Target="../media/image28.jpeg"/><Relationship Id="rId5" Type="http://schemas.openxmlformats.org/officeDocument/2006/relationships/image" Target="../media/image27.jpeg"/><Relationship Id="rId4" Type="http://schemas.openxmlformats.org/officeDocument/2006/relationships/notesSlide" Target="../notesSlides/notesSlide26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31.png"/><Relationship Id="rId4" Type="http://schemas.openxmlformats.org/officeDocument/2006/relationships/image" Target="../media/image30.png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4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4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4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video" Target="https://www.youtube.com/embed/71hqRT9U0wg" TargetMode="External"/><Relationship Id="rId1" Type="http://schemas.openxmlformats.org/officeDocument/2006/relationships/video" Target="https://www.youtube.com/embed/-aw59C-89P8" TargetMode="External"/><Relationship Id="rId6" Type="http://schemas.openxmlformats.org/officeDocument/2006/relationships/image" Target="../media/image33.jpeg"/><Relationship Id="rId5" Type="http://schemas.openxmlformats.org/officeDocument/2006/relationships/image" Target="../media/image32.jpeg"/><Relationship Id="rId4" Type="http://schemas.openxmlformats.org/officeDocument/2006/relationships/notesSlide" Target="../notesSlides/notesSlide31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4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4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4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4.xml"/></Relationships>
</file>

<file path=ppt/slides/_rels/slide4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jpeg"/><Relationship Id="rId3" Type="http://schemas.openxmlformats.org/officeDocument/2006/relationships/video" Target="https://www.youtube.com/embed/MbxJ5W3A25E" TargetMode="External"/><Relationship Id="rId7" Type="http://schemas.openxmlformats.org/officeDocument/2006/relationships/image" Target="../media/image36.jpeg"/><Relationship Id="rId2" Type="http://schemas.openxmlformats.org/officeDocument/2006/relationships/video" Target="https://www.youtube.com/embed/s3wNuru4U0I" TargetMode="External"/><Relationship Id="rId1" Type="http://schemas.openxmlformats.org/officeDocument/2006/relationships/video" Target="https://www.youtube.com/embed/bjQzJAKxTrE" TargetMode="External"/><Relationship Id="rId6" Type="http://schemas.openxmlformats.org/officeDocument/2006/relationships/image" Target="../media/image35.jpeg"/><Relationship Id="rId5" Type="http://schemas.openxmlformats.org/officeDocument/2006/relationships/notesSlide" Target="../notesSlides/notesSlide36.xml"/><Relationship Id="rId4" Type="http://schemas.openxmlformats.org/officeDocument/2006/relationships/slideLayout" Target="../slideLayouts/slideLayout4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4.xml"/></Relationships>
</file>

<file path=ppt/slides/_rels/slide4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meithrin.cymru/cymraeg-for-kids/" TargetMode="External"/><Relationship Id="rId3" Type="http://schemas.openxmlformats.org/officeDocument/2006/relationships/hyperlink" Target="https://cyw.cymru/en/" TargetMode="External"/><Relationship Id="rId7" Type="http://schemas.openxmlformats.org/officeDocument/2006/relationships/hyperlink" Target="https://learnwelsh.cymru/" TargetMode="External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4.xml"/><Relationship Id="rId6" Type="http://schemas.openxmlformats.org/officeDocument/2006/relationships/hyperlink" Target="https://www.bbc.co.uk/bitesize/subjects/zdm3nrd" TargetMode="External"/><Relationship Id="rId5" Type="http://schemas.openxmlformats.org/officeDocument/2006/relationships/hyperlink" Target="https://www.bbc.co.uk/cbeebies/shows/cymraeg" TargetMode="External"/><Relationship Id="rId4" Type="http://schemas.openxmlformats.org/officeDocument/2006/relationships/hyperlink" Target="https://cyw.cymru/" TargetMode="External"/><Relationship Id="rId9" Type="http://schemas.openxmlformats.org/officeDocument/2006/relationships/hyperlink" Target="https://dinolingo.com/learn-welsh-for-kids/" TargetMode="Externa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4.xml"/></Relationships>
</file>

<file path=ppt/slides/_rels/slide45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youtube.com/watch?v=kvuur1Hm9HE" TargetMode="External"/><Relationship Id="rId3" Type="http://schemas.openxmlformats.org/officeDocument/2006/relationships/hyperlink" Target="https://www.youtube.com/watch?v=71hqRT9U0wg" TargetMode="External"/><Relationship Id="rId7" Type="http://schemas.openxmlformats.org/officeDocument/2006/relationships/hyperlink" Target="https://www.youtube.com/watch?v=A-fs5JB_b7E" TargetMode="External"/><Relationship Id="rId12" Type="http://schemas.openxmlformats.org/officeDocument/2006/relationships/hyperlink" Target="https://www.youtube.com/watch?v=g5m3TLBmeuc" TargetMode="External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4.xml"/><Relationship Id="rId6" Type="http://schemas.openxmlformats.org/officeDocument/2006/relationships/hyperlink" Target="https://www.bbc.co.uk/blogs/wales/entries/72d77f69-72a7-3626-9c19-469c91f45753" TargetMode="External"/><Relationship Id="rId11" Type="http://schemas.openxmlformats.org/officeDocument/2006/relationships/hyperlink" Target="https://www.youtube.com/watch?v=8ZjpI6fgYSY" TargetMode="External"/><Relationship Id="rId5" Type="http://schemas.openxmlformats.org/officeDocument/2006/relationships/hyperlink" Target="https://www.youtube.com/watch?v=U0bgSbJUBG0" TargetMode="External"/><Relationship Id="rId10" Type="http://schemas.openxmlformats.org/officeDocument/2006/relationships/hyperlink" Target="https://www.youtube.com/watch?v=h-zu72YpXKY" TargetMode="External"/><Relationship Id="rId4" Type="http://schemas.openxmlformats.org/officeDocument/2006/relationships/hyperlink" Target="https://www.bbc.co.uk/wales/history" TargetMode="External"/><Relationship Id="rId9" Type="http://schemas.openxmlformats.org/officeDocument/2006/relationships/hyperlink" Target="https://www.youtube.com/watch?v=ULYLcymq968" TargetMode="Externa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ibrary.wales/discover/digital-gallery/printed-material/the-blue-books-of-1847" TargetMode="External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4.xml"/><Relationship Id="rId6" Type="http://schemas.openxmlformats.org/officeDocument/2006/relationships/hyperlink" Target="https://www.youtube.com/watch?app=desktop&amp;v=T-5HDuhEaDM" TargetMode="External"/><Relationship Id="rId5" Type="http://schemas.openxmlformats.org/officeDocument/2006/relationships/hyperlink" Target="https://www.youtube.com/watch?v=Jn7uAsLWXpk" TargetMode="External"/><Relationship Id="rId4" Type="http://schemas.openxmlformats.org/officeDocument/2006/relationships/hyperlink" Target="https://www.youtube.com/watch?v=-aw59C-89P8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1042988" y="764705"/>
            <a:ext cx="4382452" cy="4176464"/>
          </a:xfrm>
        </p:spPr>
        <p:txBody>
          <a:bodyPr>
            <a:normAutofit lnSpcReduction="10000"/>
          </a:bodyPr>
          <a:lstStyle/>
          <a:p>
            <a:pPr marL="0" indent="0" eaLnBrk="0" fontAlgn="base" hangingPunct="0">
              <a:spcAft>
                <a:spcPct val="0"/>
              </a:spcAft>
              <a:buNone/>
              <a:defRPr/>
            </a:pPr>
            <a:r>
              <a:rPr lang="en-GB" sz="3600" b="1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EAEE4006C </a:t>
            </a:r>
          </a:p>
          <a:p>
            <a:pPr marL="0" indent="0" eaLnBrk="0" fontAlgn="base" hangingPunct="0">
              <a:spcAft>
                <a:spcPct val="0"/>
              </a:spcAft>
              <a:buNone/>
              <a:defRPr/>
            </a:pPr>
            <a:endParaRPr lang="cy-GB" altLang="cy-GB" sz="3600" kern="0" dirty="0">
              <a:solidFill>
                <a:srgbClr val="000000"/>
              </a:solidFill>
              <a:latin typeface="Lucida Sans" pitchFamily="34" charset="0"/>
              <a:ea typeface="ＭＳ Ｐゴシック" charset="-128"/>
            </a:endParaRPr>
          </a:p>
          <a:p>
            <a:pPr marL="0" indent="0" eaLnBrk="0" fontAlgn="base" hangingPunct="0">
              <a:spcAft>
                <a:spcPct val="0"/>
              </a:spcAft>
              <a:buNone/>
              <a:defRPr/>
            </a:pPr>
            <a:r>
              <a:rPr lang="cy-GB" altLang="cy-GB" sz="36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- Hanes yr iaith</a:t>
            </a:r>
          </a:p>
          <a:p>
            <a:pPr eaLnBrk="0" fontAlgn="base" hangingPunct="0">
              <a:spcAft>
                <a:spcPct val="0"/>
              </a:spcAft>
              <a:buFontTx/>
              <a:buChar char="-"/>
              <a:defRPr/>
            </a:pPr>
            <a:r>
              <a:rPr lang="cy-GB" altLang="cy-GB" sz="36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Ymadroddion defnyddiol</a:t>
            </a:r>
          </a:p>
          <a:p>
            <a:pPr eaLnBrk="0" fontAlgn="base" hangingPunct="0">
              <a:spcAft>
                <a:spcPct val="0"/>
              </a:spcAft>
              <a:buFontTx/>
              <a:buChar char="-"/>
              <a:defRPr/>
            </a:pPr>
            <a:r>
              <a:rPr lang="cy-GB" altLang="cy-GB" sz="36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Cerddoriaeth</a:t>
            </a:r>
          </a:p>
          <a:p>
            <a:pPr marL="0" indent="0" eaLnBrk="0" fontAlgn="base" hangingPunct="0">
              <a:spcAft>
                <a:spcPct val="0"/>
              </a:spcAft>
              <a:buNone/>
              <a:defRPr/>
            </a:pPr>
            <a:r>
              <a:rPr lang="cy-GB" altLang="cy-GB" sz="36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- Cyfryngau</a:t>
            </a:r>
          </a:p>
          <a:p>
            <a:pPr marL="0" indent="0" eaLnBrk="0" fontAlgn="base" hangingPunct="0">
              <a:spcAft>
                <a:spcPct val="0"/>
              </a:spcAft>
              <a:buNone/>
              <a:defRPr/>
            </a:pPr>
            <a:endParaRPr lang="cy-GB" altLang="cy-GB" dirty="0">
              <a:latin typeface="Lucida Sans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Lucida Sans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Lucida Sans" pitchFamily="34" charset="0"/>
            </a:endParaRPr>
          </a:p>
        </p:txBody>
      </p:sp>
      <p:sp>
        <p:nvSpPr>
          <p:cNvPr id="4100" name="Rectangle 5"/>
          <p:cNvSpPr>
            <a:spLocks noGrp="1" noChangeArrowheads="1"/>
          </p:cNvSpPr>
          <p:nvPr>
            <p:ph sz="half" idx="2"/>
          </p:nvPr>
        </p:nvSpPr>
        <p:spPr>
          <a:xfrm>
            <a:off x="6257925" y="698269"/>
            <a:ext cx="5102801" cy="5478694"/>
          </a:xfrm>
        </p:spPr>
        <p:txBody>
          <a:bodyPr>
            <a:normAutofit lnSpcReduction="10000"/>
          </a:bodyPr>
          <a:lstStyle/>
          <a:p>
            <a:pPr marL="0" indent="0" eaLnBrk="0" fontAlgn="base" hangingPunct="0">
              <a:spcAft>
                <a:spcPct val="0"/>
              </a:spcAft>
              <a:buNone/>
              <a:defRPr/>
            </a:pPr>
            <a:r>
              <a:rPr lang="en-GB" sz="3600" b="1" kern="0" dirty="0">
                <a:solidFill>
                  <a:srgbClr val="002060"/>
                </a:solidFill>
                <a:latin typeface="Lucida Sans" pitchFamily="34" charset="0"/>
                <a:ea typeface="ＭＳ Ｐゴシック" charset="-128"/>
              </a:rPr>
              <a:t>EAEE4006</a:t>
            </a:r>
          </a:p>
          <a:p>
            <a:pPr marL="0" indent="0" eaLnBrk="0" fontAlgn="base" hangingPunct="0">
              <a:spcAft>
                <a:spcPct val="0"/>
              </a:spcAft>
              <a:buNone/>
              <a:defRPr/>
            </a:pPr>
            <a:endParaRPr lang="en-GB" sz="3600" b="1" kern="0" dirty="0">
              <a:solidFill>
                <a:srgbClr val="002060"/>
              </a:solidFill>
              <a:latin typeface="Lucida Sans" pitchFamily="34" charset="0"/>
              <a:ea typeface="ＭＳ Ｐゴシック" charset="-128"/>
            </a:endParaRPr>
          </a:p>
          <a:p>
            <a:pPr marL="0" indent="0" eaLnBrk="0" fontAlgn="base" hangingPunct="0">
              <a:spcAft>
                <a:spcPct val="0"/>
              </a:spcAft>
              <a:buNone/>
              <a:defRPr/>
            </a:pPr>
            <a:r>
              <a:rPr lang="en-GB" sz="3600" kern="0" dirty="0">
                <a:solidFill>
                  <a:srgbClr val="002060"/>
                </a:solidFill>
                <a:latin typeface="Lucida Sans" pitchFamily="34" charset="0"/>
                <a:ea typeface="ＭＳ Ｐゴシック" charset="-128"/>
              </a:rPr>
              <a:t>- History of the language</a:t>
            </a:r>
          </a:p>
          <a:p>
            <a:pPr eaLnBrk="0" fontAlgn="base" hangingPunct="0">
              <a:spcAft>
                <a:spcPct val="0"/>
              </a:spcAft>
              <a:buFontTx/>
              <a:buChar char="-"/>
              <a:defRPr/>
            </a:pPr>
            <a:r>
              <a:rPr lang="en-GB" altLang="cy-GB" sz="3600" kern="0" dirty="0">
                <a:solidFill>
                  <a:srgbClr val="002060"/>
                </a:solidFill>
                <a:latin typeface="Lucida Sans" pitchFamily="34" charset="0"/>
                <a:ea typeface="ＭＳ Ｐゴシック" charset="-128"/>
              </a:rPr>
              <a:t>Useful phrases</a:t>
            </a:r>
          </a:p>
          <a:p>
            <a:pPr eaLnBrk="0" fontAlgn="base" hangingPunct="0">
              <a:spcAft>
                <a:spcPct val="0"/>
              </a:spcAft>
              <a:buFontTx/>
              <a:buChar char="-"/>
              <a:defRPr/>
            </a:pPr>
            <a:r>
              <a:rPr lang="en-GB" altLang="cy-GB" sz="3600" kern="0" dirty="0">
                <a:solidFill>
                  <a:srgbClr val="002060"/>
                </a:solidFill>
                <a:latin typeface="Lucida Sans" pitchFamily="34" charset="0"/>
                <a:ea typeface="ＭＳ Ｐゴシック" charset="-128"/>
              </a:rPr>
              <a:t>Music</a:t>
            </a:r>
          </a:p>
          <a:p>
            <a:pPr marL="0" indent="0" eaLnBrk="0" fontAlgn="base" hangingPunct="0">
              <a:spcAft>
                <a:spcPct val="0"/>
              </a:spcAft>
              <a:buNone/>
              <a:defRPr/>
            </a:pPr>
            <a:r>
              <a:rPr lang="en-GB" altLang="cy-GB" sz="3600" kern="0" dirty="0">
                <a:solidFill>
                  <a:srgbClr val="002060"/>
                </a:solidFill>
                <a:latin typeface="Lucida Sans" pitchFamily="34" charset="0"/>
                <a:ea typeface="ＭＳ Ｐゴシック" charset="-128"/>
              </a:rPr>
              <a:t>- Media</a:t>
            </a:r>
            <a:endParaRPr lang="cy-GB" altLang="cy-GB" dirty="0">
              <a:latin typeface="Lucida Sans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66061689"/>
      </p:ext>
    </p:extLst>
  </p:cSld>
  <p:clrMapOvr>
    <a:masterClrMapping/>
  </p:clrMapOvr>
  <p:transition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3"/>
          <p:cNvSpPr>
            <a:spLocks noGrp="1"/>
          </p:cNvSpPr>
          <p:nvPr>
            <p:ph type="title"/>
          </p:nvPr>
        </p:nvSpPr>
        <p:spPr>
          <a:xfrm>
            <a:off x="908858" y="342960"/>
            <a:ext cx="9130492" cy="701674"/>
          </a:xfrm>
        </p:spPr>
        <p:txBody>
          <a:bodyPr>
            <a:normAutofit fontScale="90000"/>
          </a:bodyPr>
          <a:lstStyle/>
          <a:p>
            <a:pPr algn="l" eaLnBrk="1" hangingPunct="1"/>
            <a:r>
              <a:rPr lang="en-GB" altLang="cy-GB" sz="3200" dirty="0" err="1">
                <a:latin typeface="Lucida Sans" panose="020B0602030504020204" pitchFamily="34" charset="0"/>
              </a:rPr>
              <a:t>Cynnwys</a:t>
            </a:r>
            <a:r>
              <a:rPr lang="en-GB" altLang="cy-GB" sz="3200" dirty="0">
                <a:latin typeface="Lucida Sans" panose="020B0602030504020204" pitchFamily="34" charset="0"/>
              </a:rPr>
              <a:t/>
            </a:r>
            <a:br>
              <a:rPr lang="en-GB" altLang="cy-GB" sz="3200" dirty="0">
                <a:latin typeface="Lucida Sans" panose="020B0602030504020204" pitchFamily="34" charset="0"/>
              </a:rPr>
            </a:br>
            <a:r>
              <a:rPr lang="en-GB" altLang="cy-GB" sz="3200" dirty="0">
                <a:solidFill>
                  <a:srgbClr val="002060"/>
                </a:solidFill>
                <a:latin typeface="Lucida Sans" panose="020B0602030504020204" pitchFamily="34" charset="0"/>
              </a:rPr>
              <a:t>Contents</a:t>
            </a:r>
            <a:endParaRPr lang="cy-GB" altLang="cy-GB" sz="3200" dirty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  <p:sp>
        <p:nvSpPr>
          <p:cNvPr id="6147" name="Content Placeholder 4"/>
          <p:cNvSpPr>
            <a:spLocks noGrp="1"/>
          </p:cNvSpPr>
          <p:nvPr>
            <p:ph sz="half" idx="1"/>
          </p:nvPr>
        </p:nvSpPr>
        <p:spPr>
          <a:xfrm>
            <a:off x="1119447" y="1219201"/>
            <a:ext cx="4919403" cy="4957763"/>
          </a:xfrm>
        </p:spPr>
        <p:txBody>
          <a:bodyPr>
            <a:normAutofit/>
          </a:bodyPr>
          <a:lstStyle/>
          <a:p>
            <a:pPr eaLnBrk="1" hangingPunct="1"/>
            <a:r>
              <a:rPr lang="cy-GB" altLang="cy-GB" dirty="0">
                <a:latin typeface="Lucida Sans" panose="020B0602030504020204" pitchFamily="34" charset="0"/>
              </a:rPr>
              <a:t>Hanes yr iaith</a:t>
            </a:r>
          </a:p>
          <a:p>
            <a:pPr eaLnBrk="1" hangingPunct="1"/>
            <a:r>
              <a:rPr lang="cy-GB" altLang="cy-GB" dirty="0">
                <a:latin typeface="Lucida Sans" panose="020B0602030504020204" pitchFamily="34" charset="0"/>
              </a:rPr>
              <a:t>Yr wyddor</a:t>
            </a:r>
          </a:p>
          <a:p>
            <a:pPr eaLnBrk="1" hangingPunct="1"/>
            <a:r>
              <a:rPr lang="cy-GB" altLang="cy-GB" dirty="0">
                <a:latin typeface="Lucida Sans" panose="020B0602030504020204" pitchFamily="34" charset="0"/>
              </a:rPr>
              <a:t>Ymadroddion cyffredin</a:t>
            </a:r>
          </a:p>
          <a:p>
            <a:r>
              <a:rPr lang="cy-GB" altLang="cy-GB" dirty="0">
                <a:latin typeface="Lucida Sans" panose="020B0602030504020204" pitchFamily="34" charset="0"/>
              </a:rPr>
              <a:t>Caneuon</a:t>
            </a:r>
          </a:p>
          <a:p>
            <a:pPr eaLnBrk="1" hangingPunct="1"/>
            <a:r>
              <a:rPr lang="cy-GB" altLang="cy-GB" dirty="0">
                <a:latin typeface="Lucida Sans" panose="020B0602030504020204" pitchFamily="34" charset="0"/>
              </a:rPr>
              <a:t>Cerddoriaeth Cymraeg</a:t>
            </a:r>
          </a:p>
          <a:p>
            <a:pPr eaLnBrk="1" hangingPunct="1"/>
            <a:r>
              <a:rPr lang="cy-GB" altLang="cy-GB" dirty="0">
                <a:latin typeface="Lucida Sans" panose="020B0602030504020204" pitchFamily="34" charset="0"/>
              </a:rPr>
              <a:t>Cyfryngau Cymraeg</a:t>
            </a:r>
          </a:p>
        </p:txBody>
      </p:sp>
      <p:sp>
        <p:nvSpPr>
          <p:cNvPr id="6148" name="Content Placeholder 5"/>
          <p:cNvSpPr>
            <a:spLocks noGrp="1"/>
          </p:cNvSpPr>
          <p:nvPr>
            <p:ph sz="half" idx="2"/>
          </p:nvPr>
        </p:nvSpPr>
        <p:spPr>
          <a:xfrm>
            <a:off x="6153150" y="1241368"/>
            <a:ext cx="3886200" cy="4957763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cy-GB" dirty="0">
                <a:solidFill>
                  <a:srgbClr val="002060"/>
                </a:solidFill>
                <a:latin typeface="Lucida Sans" panose="020B0602030504020204" pitchFamily="34" charset="0"/>
              </a:rPr>
              <a:t>History of the language</a:t>
            </a:r>
          </a:p>
          <a:p>
            <a:pPr eaLnBrk="1" hangingPunct="1"/>
            <a:r>
              <a:rPr lang="en-GB" altLang="cy-GB" dirty="0">
                <a:solidFill>
                  <a:srgbClr val="002060"/>
                </a:solidFill>
                <a:latin typeface="Lucida Sans" panose="020B0602030504020204" pitchFamily="34" charset="0"/>
              </a:rPr>
              <a:t>The alphabet</a:t>
            </a:r>
          </a:p>
          <a:p>
            <a:pPr eaLnBrk="1" hangingPunct="1"/>
            <a:r>
              <a:rPr lang="en-GB" altLang="cy-GB" dirty="0">
                <a:solidFill>
                  <a:srgbClr val="002060"/>
                </a:solidFill>
                <a:latin typeface="Lucida Sans" panose="020B0602030504020204" pitchFamily="34" charset="0"/>
              </a:rPr>
              <a:t>Common phrases</a:t>
            </a:r>
          </a:p>
          <a:p>
            <a:pPr eaLnBrk="1" hangingPunct="1"/>
            <a:r>
              <a:rPr lang="en-GB" altLang="cy-GB" dirty="0">
                <a:solidFill>
                  <a:srgbClr val="002060"/>
                </a:solidFill>
                <a:latin typeface="Lucida Sans" panose="020B0602030504020204" pitchFamily="34" charset="0"/>
              </a:rPr>
              <a:t>Songs</a:t>
            </a:r>
          </a:p>
          <a:p>
            <a:pPr eaLnBrk="1" hangingPunct="1"/>
            <a:r>
              <a:rPr lang="en-GB" altLang="cy-GB" dirty="0">
                <a:solidFill>
                  <a:srgbClr val="002060"/>
                </a:solidFill>
                <a:latin typeface="Lucida Sans" panose="020B0602030504020204" pitchFamily="34" charset="0"/>
              </a:rPr>
              <a:t>Welsh music</a:t>
            </a:r>
          </a:p>
          <a:p>
            <a:pPr eaLnBrk="1" hangingPunct="1"/>
            <a:r>
              <a:rPr lang="en-GB" altLang="cy-GB" dirty="0">
                <a:solidFill>
                  <a:srgbClr val="002060"/>
                </a:solidFill>
                <a:latin typeface="Lucida Sans" panose="020B0602030504020204" pitchFamily="34" charset="0"/>
              </a:rPr>
              <a:t>Welsh media </a:t>
            </a:r>
          </a:p>
        </p:txBody>
      </p:sp>
    </p:spTree>
    <p:extLst>
      <p:ext uri="{BB962C8B-B14F-4D97-AF65-F5344CB8AC3E}">
        <p14:creationId xmlns:p14="http://schemas.microsoft.com/office/powerpoint/2010/main" val="80576745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37062" y="365127"/>
            <a:ext cx="9302288" cy="854074"/>
          </a:xfrm>
        </p:spPr>
        <p:txBody>
          <a:bodyPr>
            <a:normAutofit fontScale="90000"/>
          </a:bodyPr>
          <a:lstStyle/>
          <a:p>
            <a:r>
              <a:rPr lang="en-GB" sz="2800" dirty="0">
                <a:latin typeface="Lucida Sans" panose="020B0602030504020204" pitchFamily="34" charset="0"/>
              </a:rPr>
              <a:t>Sgiliau </a:t>
            </a:r>
            <a:r>
              <a:rPr lang="en-GB" sz="2800" dirty="0" err="1">
                <a:latin typeface="Lucida Sans" panose="020B0602030504020204" pitchFamily="34" charset="0"/>
              </a:rPr>
              <a:t>Cyflogadwyedd</a:t>
            </a:r>
            <a:r>
              <a:rPr lang="en-GB" sz="2800" dirty="0">
                <a:latin typeface="Lucida Sans" panose="020B0602030504020204" pitchFamily="34" charset="0"/>
              </a:rPr>
              <a:t>/</a:t>
            </a:r>
            <a:r>
              <a:rPr lang="en-GB" sz="2800" dirty="0" err="1">
                <a:latin typeface="Lucida Sans" panose="020B0602030504020204" pitchFamily="34" charset="0"/>
              </a:rPr>
              <a:t>Trosglwyddadwy</a:t>
            </a:r>
            <a:r>
              <a:rPr lang="en-GB" sz="2800" dirty="0">
                <a:latin typeface="Lucida Sans" panose="020B0602030504020204" pitchFamily="34" charset="0"/>
              </a:rPr>
              <a:t/>
            </a:r>
            <a:br>
              <a:rPr lang="en-GB" sz="2800" dirty="0">
                <a:latin typeface="Lucida Sans" panose="020B0602030504020204" pitchFamily="34" charset="0"/>
              </a:rPr>
            </a:br>
            <a:r>
              <a:rPr lang="en-GB" sz="2800" dirty="0">
                <a:solidFill>
                  <a:srgbClr val="002060"/>
                </a:solidFill>
                <a:latin typeface="Lucida Sans" panose="020B0602030504020204" pitchFamily="34" charset="0"/>
              </a:rPr>
              <a:t>Employability/Transferable Skills</a:t>
            </a:r>
            <a:endParaRPr lang="en-US" sz="2800" dirty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86691" y="1295400"/>
            <a:ext cx="5133109" cy="4293840"/>
          </a:xfrm>
        </p:spPr>
        <p:txBody>
          <a:bodyPr>
            <a:normAutofit/>
          </a:bodyPr>
          <a:lstStyle/>
          <a:p>
            <a:r>
              <a:rPr lang="en-GB" dirty="0" err="1">
                <a:latin typeface="Lucida Sans" panose="020B0602030504020204" pitchFamily="34" charset="0"/>
              </a:rPr>
              <a:t>Trefn</a:t>
            </a:r>
            <a:endParaRPr lang="en-GB" dirty="0">
              <a:latin typeface="Lucida Sans" panose="020B0602030504020204" pitchFamily="34" charset="0"/>
            </a:endParaRPr>
          </a:p>
          <a:p>
            <a:pPr>
              <a:buFontTx/>
              <a:buChar char="-"/>
            </a:pPr>
            <a:r>
              <a:rPr lang="en-GB" dirty="0" err="1">
                <a:latin typeface="Lucida Sans" panose="020B0602030504020204" pitchFamily="34" charset="0"/>
              </a:rPr>
              <a:t>Presenoldeb</a:t>
            </a:r>
            <a:endParaRPr lang="en-GB" dirty="0">
              <a:latin typeface="Lucida Sans" panose="020B0602030504020204" pitchFamily="34" charset="0"/>
            </a:endParaRPr>
          </a:p>
          <a:p>
            <a:pPr>
              <a:buFontTx/>
              <a:buChar char="-"/>
            </a:pPr>
            <a:r>
              <a:rPr lang="en-GB" dirty="0" err="1">
                <a:latin typeface="Lucida Sans" panose="020B0602030504020204" pitchFamily="34" charset="0"/>
              </a:rPr>
              <a:t>Prydlondeb</a:t>
            </a:r>
            <a:endParaRPr lang="en-GB" dirty="0">
              <a:latin typeface="Lucida Sans" panose="020B0602030504020204" pitchFamily="34" charset="0"/>
            </a:endParaRPr>
          </a:p>
          <a:p>
            <a:r>
              <a:rPr lang="en-GB" dirty="0" err="1">
                <a:latin typeface="Lucida Sans" panose="020B0602030504020204" pitchFamily="34" charset="0"/>
              </a:rPr>
              <a:t>Cynllunio</a:t>
            </a:r>
            <a:endParaRPr lang="en-GB" dirty="0">
              <a:latin typeface="Lucida Sans" panose="020B0602030504020204" pitchFamily="34" charset="0"/>
            </a:endParaRPr>
          </a:p>
          <a:p>
            <a:r>
              <a:rPr lang="en-GB" dirty="0" err="1">
                <a:latin typeface="Lucida Sans" panose="020B0602030504020204" pitchFamily="34" charset="0"/>
              </a:rPr>
              <a:t>Ymchwilio</a:t>
            </a:r>
            <a:endParaRPr lang="en-GB" dirty="0">
              <a:latin typeface="Lucida Sans" panose="020B0602030504020204" pitchFamily="34" charset="0"/>
            </a:endParaRPr>
          </a:p>
          <a:p>
            <a:r>
              <a:rPr lang="en-GB" dirty="0" err="1">
                <a:latin typeface="Lucida Sans" panose="020B0602030504020204" pitchFamily="34" charset="0"/>
              </a:rPr>
              <a:t>Cymryd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nodiadau</a:t>
            </a:r>
            <a:endParaRPr lang="en-US" dirty="0">
              <a:latin typeface="Lucida Sans" panose="020B0602030504020204" pitchFamily="34" charset="0"/>
            </a:endParaRPr>
          </a:p>
          <a:p>
            <a:r>
              <a:rPr lang="en-US" dirty="0" err="1">
                <a:latin typeface="Lucida Sans" panose="020B0602030504020204" pitchFamily="34" charset="0"/>
              </a:rPr>
              <a:t>Sgiliau</a:t>
            </a:r>
            <a:r>
              <a:rPr lang="en-US" dirty="0">
                <a:latin typeface="Lucida Sans" panose="020B0602030504020204" pitchFamily="34" charset="0"/>
              </a:rPr>
              <a:t> </a:t>
            </a:r>
            <a:r>
              <a:rPr lang="en-US" dirty="0" err="1">
                <a:latin typeface="Lucida Sans" panose="020B0602030504020204" pitchFamily="34" charset="0"/>
              </a:rPr>
              <a:t>trafod</a:t>
            </a:r>
            <a:endParaRPr lang="en-US" dirty="0">
              <a:latin typeface="Lucida Sans" panose="020B0602030504020204" pitchFamily="34" charset="0"/>
            </a:endParaRPr>
          </a:p>
          <a:p>
            <a:r>
              <a:rPr lang="en-US" dirty="0" err="1">
                <a:latin typeface="Lucida Sans" panose="020B0602030504020204" pitchFamily="34" charset="0"/>
              </a:rPr>
              <a:t>Rhannu</a:t>
            </a:r>
            <a:r>
              <a:rPr lang="en-US" dirty="0">
                <a:latin typeface="Lucida Sans" panose="020B0602030504020204" pitchFamily="34" charset="0"/>
              </a:rPr>
              <a:t> </a:t>
            </a:r>
            <a:r>
              <a:rPr lang="en-US" dirty="0" err="1">
                <a:latin typeface="Lucida Sans" panose="020B0602030504020204" pitchFamily="34" charset="0"/>
              </a:rPr>
              <a:t>syniadau</a:t>
            </a:r>
            <a:endParaRPr lang="en-US" dirty="0">
              <a:latin typeface="Lucida Sans" panose="020B0602030504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580611" y="1295401"/>
            <a:ext cx="4458739" cy="488156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Organisation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Attendance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Punctuality</a:t>
            </a:r>
          </a:p>
          <a:p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Planning</a:t>
            </a:r>
          </a:p>
          <a:p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Researching</a:t>
            </a:r>
          </a:p>
          <a:p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Note taking</a:t>
            </a:r>
          </a:p>
          <a:p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Discussion skills</a:t>
            </a:r>
          </a:p>
          <a:p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Idea sharing</a:t>
            </a:r>
          </a:p>
          <a:p>
            <a:pPr marL="0" indent="0">
              <a:buNone/>
            </a:pPr>
            <a:endParaRPr lang="en-GB" dirty="0">
              <a:solidFill>
                <a:srgbClr val="0000FF"/>
              </a:solidFill>
              <a:latin typeface="Lucida Sans" panose="020B0602030504020204" pitchFamily="34" charset="0"/>
            </a:endParaRPr>
          </a:p>
          <a:p>
            <a:endParaRPr lang="en-US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5600690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 err="1">
                <a:latin typeface="Lucida Sans" panose="020B0602030504020204" pitchFamily="34" charset="0"/>
              </a:rPr>
              <a:t>Adnoddau</a:t>
            </a:r>
            <a:r>
              <a:rPr lang="en-GB" sz="3600" dirty="0">
                <a:latin typeface="Lucida Sans" panose="020B0602030504020204" pitchFamily="34" charset="0"/>
              </a:rPr>
              <a:t/>
            </a:r>
            <a:br>
              <a:rPr lang="en-GB" sz="3600" dirty="0">
                <a:latin typeface="Lucida Sans" panose="020B0602030504020204" pitchFamily="34" charset="0"/>
              </a:rPr>
            </a:br>
            <a:r>
              <a:rPr lang="en-GB" sz="3600" dirty="0">
                <a:solidFill>
                  <a:srgbClr val="002060"/>
                </a:solidFill>
                <a:latin typeface="Lucida Sans" panose="020B0602030504020204" pitchFamily="34" charset="0"/>
              </a:rPr>
              <a:t>Resources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dirty="0">
                <a:latin typeface="Lucida Sans" panose="020B0602030504020204" pitchFamily="34" charset="0"/>
              </a:rPr>
              <a:t>PP</a:t>
            </a:r>
          </a:p>
          <a:p>
            <a:r>
              <a:rPr lang="cy-GB" dirty="0">
                <a:latin typeface="Lucida Sans" panose="020B0602030504020204" pitchFamily="34" charset="0"/>
              </a:rPr>
              <a:t>Ymchwil</a:t>
            </a:r>
          </a:p>
          <a:p>
            <a:r>
              <a:rPr lang="cy-GB" dirty="0">
                <a:latin typeface="Lucida Sans" panose="020B0602030504020204" pitchFamily="34" charset="0"/>
              </a:rPr>
              <a:t>Erthyglau</a:t>
            </a:r>
          </a:p>
          <a:p>
            <a:r>
              <a:rPr lang="cy-GB" dirty="0">
                <a:latin typeface="Lucida Sans" panose="020B0602030504020204" pitchFamily="34" charset="0"/>
              </a:rPr>
              <a:t>Gwefannau</a:t>
            </a:r>
          </a:p>
          <a:p>
            <a:r>
              <a:rPr lang="cy-GB" dirty="0">
                <a:latin typeface="Lucida Sans" panose="020B0602030504020204" pitchFamily="34" charset="0"/>
              </a:rPr>
              <a:t>Cyfryngau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PP</a:t>
            </a:r>
          </a:p>
          <a:p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Research</a:t>
            </a:r>
          </a:p>
          <a:p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Articles</a:t>
            </a:r>
          </a:p>
          <a:p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Websites</a:t>
            </a:r>
          </a:p>
          <a:p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Media</a:t>
            </a:r>
          </a:p>
        </p:txBody>
      </p:sp>
    </p:spTree>
    <p:extLst>
      <p:ext uri="{BB962C8B-B14F-4D97-AF65-F5344CB8AC3E}">
        <p14:creationId xmlns:p14="http://schemas.microsoft.com/office/powerpoint/2010/main" val="302835355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0684" y="365128"/>
            <a:ext cx="10733116" cy="765404"/>
          </a:xfrm>
        </p:spPr>
        <p:txBody>
          <a:bodyPr>
            <a:normAutofit fontScale="90000"/>
          </a:bodyPr>
          <a:lstStyle/>
          <a:p>
            <a:r>
              <a:rPr lang="en-GB" sz="2800" dirty="0">
                <a:latin typeface="Lucida Sans" panose="020B0602030504020204" pitchFamily="34" charset="0"/>
              </a:rPr>
              <a:t>Yr </a:t>
            </a:r>
            <a:r>
              <a:rPr lang="en-GB" sz="2800" dirty="0" err="1">
                <a:latin typeface="Lucida Sans" panose="020B0602030504020204" pitchFamily="34" charset="0"/>
              </a:rPr>
              <a:t>iaith</a:t>
            </a:r>
            <a:r>
              <a:rPr lang="en-GB" sz="2800" dirty="0">
                <a:latin typeface="Lucida Sans" panose="020B0602030504020204" pitchFamily="34" charset="0"/>
              </a:rPr>
              <a:t> Gymraeg</a:t>
            </a:r>
            <a:br>
              <a:rPr lang="en-GB" sz="2800" dirty="0">
                <a:latin typeface="Lucida Sans" panose="020B0602030504020204" pitchFamily="34" charset="0"/>
              </a:rPr>
            </a:br>
            <a:r>
              <a:rPr lang="en-GB" sz="2800" dirty="0">
                <a:solidFill>
                  <a:srgbClr val="002060"/>
                </a:solidFill>
                <a:latin typeface="Lucida Sans" panose="020B0602030504020204" pitchFamily="34" charset="0"/>
              </a:rPr>
              <a:t>The Welsh language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5171" y="1296785"/>
            <a:ext cx="5864629" cy="4880178"/>
          </a:xfrm>
        </p:spPr>
        <p:txBody>
          <a:bodyPr>
            <a:normAutofit/>
          </a:bodyPr>
          <a:lstStyle/>
          <a:p>
            <a:r>
              <a:rPr lang="cy-GB" dirty="0">
                <a:latin typeface="Lucida Sans" panose="020B0602030504020204" pitchFamily="34" charset="0"/>
              </a:rPr>
              <a:t>Esblygodd o’r </a:t>
            </a:r>
            <a:r>
              <a:rPr lang="cy-GB" dirty="0" err="1">
                <a:latin typeface="Lucida Sans" panose="020B0602030504020204" pitchFamily="34" charset="0"/>
              </a:rPr>
              <a:t>Indo</a:t>
            </a:r>
            <a:r>
              <a:rPr lang="cy-GB" dirty="0">
                <a:latin typeface="Lucida Sans" panose="020B0602030504020204" pitchFamily="34" charset="0"/>
              </a:rPr>
              <a:t>-Ewropeaidd</a:t>
            </a:r>
          </a:p>
          <a:p>
            <a:r>
              <a:rPr lang="cy-GB" dirty="0">
                <a:latin typeface="Lucida Sans" panose="020B0602030504020204" pitchFamily="34" charset="0"/>
              </a:rPr>
              <a:t>Wedi'i siarad o leiaf 6,000 o flynyddoedd yn ôl</a:t>
            </a:r>
          </a:p>
          <a:p>
            <a:r>
              <a:rPr lang="cy-GB" dirty="0">
                <a:latin typeface="Lucida Sans" panose="020B0602030504020204" pitchFamily="34" charset="0"/>
              </a:rPr>
              <a:t>Ymfudo - esblygodd tafodieithoedd i ieithoedd gwahanol</a:t>
            </a:r>
          </a:p>
          <a:p>
            <a:r>
              <a:rPr lang="cy-GB" dirty="0">
                <a:latin typeface="Lucida Sans" panose="020B0602030504020204" pitchFamily="34" charset="0"/>
              </a:rPr>
              <a:t>Ieithoedd Celtaidd Brythonig - un ohonynt yn Gymraeg</a:t>
            </a:r>
          </a:p>
          <a:p>
            <a:r>
              <a:rPr lang="cy-GB" dirty="0">
                <a:latin typeface="Lucida Sans" panose="020B0602030504020204" pitchFamily="34" charset="0"/>
              </a:rPr>
              <a:t>Cymraeg yw'r iaith hynaf ym Mhrydain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213658"/>
            <a:ext cx="5587538" cy="4963305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Evolved from Indo-European</a:t>
            </a:r>
          </a:p>
          <a:p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Spoken at least 6,000 years ago</a:t>
            </a:r>
          </a:p>
          <a:p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Migration – dialects evolved into separate languages</a:t>
            </a:r>
          </a:p>
          <a:p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Brythonic Celtic languages – one of which is Welsh</a:t>
            </a:r>
          </a:p>
          <a:p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Welsh is the oldest language in Britain</a:t>
            </a:r>
          </a:p>
          <a:p>
            <a:pPr marL="0" indent="0" algn="r">
              <a:buNone/>
            </a:pPr>
            <a:r>
              <a:rPr lang="en-GB" sz="2000" dirty="0">
                <a:solidFill>
                  <a:srgbClr val="002060"/>
                </a:solidFill>
                <a:latin typeface="Lucida Sans" panose="020B0602030504020204" pitchFamily="34" charset="0"/>
              </a:rPr>
              <a:t>(Davies, 2014)</a:t>
            </a:r>
          </a:p>
          <a:p>
            <a:endParaRPr lang="en-GB" dirty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711054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0341" y="360218"/>
            <a:ext cx="11682154" cy="5640532"/>
          </a:xfrm>
          <a:prstGeom prst="rect">
            <a:avLst/>
          </a:prstGeom>
        </p:spPr>
      </p:pic>
      <p:sp>
        <p:nvSpPr>
          <p:cNvPr id="9" name="Up Arrow 8"/>
          <p:cNvSpPr/>
          <p:nvPr/>
        </p:nvSpPr>
        <p:spPr>
          <a:xfrm flipH="1">
            <a:off x="11094715" y="4245033"/>
            <a:ext cx="554185" cy="432262"/>
          </a:xfrm>
          <a:prstGeom prst="upArrow">
            <a:avLst>
              <a:gd name="adj1" fmla="val 50000"/>
              <a:gd name="adj2" fmla="val 32609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354936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0684" y="365128"/>
            <a:ext cx="10733116" cy="765404"/>
          </a:xfrm>
        </p:spPr>
        <p:txBody>
          <a:bodyPr>
            <a:normAutofit fontScale="90000"/>
          </a:bodyPr>
          <a:lstStyle/>
          <a:p>
            <a:r>
              <a:rPr lang="en-GB" sz="2800" dirty="0">
                <a:latin typeface="Lucida Sans" panose="020B0602030504020204" pitchFamily="34" charset="0"/>
              </a:rPr>
              <a:t>Yr </a:t>
            </a:r>
            <a:r>
              <a:rPr lang="en-GB" sz="2800" dirty="0" err="1">
                <a:latin typeface="Lucida Sans" panose="020B0602030504020204" pitchFamily="34" charset="0"/>
              </a:rPr>
              <a:t>iaith</a:t>
            </a:r>
            <a:r>
              <a:rPr lang="en-GB" sz="2800" dirty="0">
                <a:latin typeface="Lucida Sans" panose="020B0602030504020204" pitchFamily="34" charset="0"/>
              </a:rPr>
              <a:t> Gymraeg</a:t>
            </a:r>
            <a:br>
              <a:rPr lang="en-GB" sz="2800" dirty="0">
                <a:latin typeface="Lucida Sans" panose="020B0602030504020204" pitchFamily="34" charset="0"/>
              </a:rPr>
            </a:br>
            <a:r>
              <a:rPr lang="en-GB" sz="2800" dirty="0">
                <a:solidFill>
                  <a:srgbClr val="002060"/>
                </a:solidFill>
                <a:latin typeface="Lucida Sans" panose="020B0602030504020204" pitchFamily="34" charset="0"/>
              </a:rPr>
              <a:t>The Welsh language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93716" y="1296785"/>
            <a:ext cx="5726084" cy="4880178"/>
          </a:xfrm>
        </p:spPr>
        <p:txBody>
          <a:bodyPr>
            <a:normAutofit/>
          </a:bodyPr>
          <a:lstStyle/>
          <a:p>
            <a:pPr lvl="0"/>
            <a:r>
              <a:rPr lang="cy-GB" dirty="0">
                <a:latin typeface="Lucida Sans" panose="020B0602030504020204" pitchFamily="34" charset="0"/>
              </a:rPr>
              <a:t>Yr iaith Gymraeg wedi rhagflaenu’r iaith Saesneg</a:t>
            </a:r>
          </a:p>
          <a:p>
            <a:pPr lvl="0"/>
            <a:r>
              <a:rPr lang="cy-GB" dirty="0">
                <a:latin typeface="Lucida Sans" panose="020B0602030504020204" pitchFamily="34" charset="0"/>
              </a:rPr>
              <a:t>Mae’r Gymraeg wedi wynebu yr un heriau ac ieithoedd lleiafrifol/treftadaeth eraill</a:t>
            </a:r>
          </a:p>
          <a:p>
            <a:pPr lvl="0"/>
            <a:r>
              <a:rPr lang="cy-GB" dirty="0">
                <a:latin typeface="Lucida Sans" panose="020B0602030504020204" pitchFamily="34" charset="0"/>
              </a:rPr>
              <a:t>Nawr, mae’r Gymraeg ochr yn ochr gyda Saesneg fel iaith swyddogol Cymru</a:t>
            </a:r>
          </a:p>
          <a:p>
            <a:pPr lvl="0"/>
            <a:r>
              <a:rPr lang="cy-GB" dirty="0">
                <a:latin typeface="Lucida Sans" panose="020B0602030504020204" pitchFamily="34" charset="0"/>
              </a:rPr>
              <a:t>Fodd bynnag, nid oedd hyn yn wir rhai blynyddoedd yn ôl...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213658"/>
            <a:ext cx="5587538" cy="4963305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Welsh preceded the arrival of the English language</a:t>
            </a:r>
          </a:p>
          <a:p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Welsh has faced the same issues as other minority/heritage language</a:t>
            </a:r>
          </a:p>
          <a:p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Alongside English, it is now the official language of Wales</a:t>
            </a:r>
          </a:p>
          <a:p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However, this status was not always the case…</a:t>
            </a:r>
          </a:p>
          <a:p>
            <a:pPr marL="0" indent="0">
              <a:buNone/>
            </a:pPr>
            <a:endParaRPr lang="en-GB" dirty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4238478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260466" y="365127"/>
            <a:ext cx="6489470" cy="829292"/>
          </a:xfrm>
        </p:spPr>
        <p:txBody>
          <a:bodyPr>
            <a:normAutofit fontScale="90000"/>
          </a:bodyPr>
          <a:lstStyle/>
          <a:p>
            <a:pPr lvl="0"/>
            <a:r>
              <a:rPr lang="en-GB" sz="3200" kern="0" dirty="0">
                <a:latin typeface="Lucida Sans" panose="020B0602030504020204" pitchFamily="34" charset="0"/>
                <a:ea typeface="ＭＳ Ｐゴシック"/>
              </a:rPr>
              <a:t/>
            </a:r>
            <a:br>
              <a:rPr lang="en-GB" sz="3200" kern="0" dirty="0">
                <a:latin typeface="Lucida Sans" panose="020B0602030504020204" pitchFamily="34" charset="0"/>
                <a:ea typeface="ＭＳ Ｐゴシック"/>
              </a:rPr>
            </a:br>
            <a:r>
              <a:rPr lang="en-GB" sz="3200" kern="0" dirty="0">
                <a:latin typeface="Lucida Sans" panose="020B0602030504020204" pitchFamily="34" charset="0"/>
                <a:ea typeface="ＭＳ Ｐゴシック"/>
              </a:rPr>
              <a:t/>
            </a:r>
            <a:br>
              <a:rPr lang="en-GB" sz="3200" kern="0" dirty="0">
                <a:latin typeface="Lucida Sans" panose="020B0602030504020204" pitchFamily="34" charset="0"/>
                <a:ea typeface="ＭＳ Ｐゴシック"/>
              </a:rPr>
            </a:br>
            <a:r>
              <a:rPr lang="en-GB" sz="3200" kern="0" dirty="0">
                <a:latin typeface="Lucida Sans" panose="020B0602030504020204" pitchFamily="34" charset="0"/>
                <a:ea typeface="ＭＳ Ｐゴシック"/>
              </a:rPr>
              <a:t>1536 – 1542: </a:t>
            </a:r>
            <a:r>
              <a:rPr lang="en-GB" sz="3200" kern="0" dirty="0" err="1">
                <a:latin typeface="Lucida Sans" panose="020B0602030504020204" pitchFamily="34" charset="0"/>
                <a:ea typeface="ＭＳ Ｐゴシック"/>
              </a:rPr>
              <a:t>Deddfau</a:t>
            </a:r>
            <a:r>
              <a:rPr lang="en-GB" sz="3200" kern="0" dirty="0">
                <a:latin typeface="Lucida Sans" panose="020B0602030504020204" pitchFamily="34" charset="0"/>
                <a:ea typeface="ＭＳ Ｐゴシック"/>
              </a:rPr>
              <a:t> </a:t>
            </a:r>
            <a:r>
              <a:rPr lang="en-GB" sz="3200" kern="0" dirty="0" err="1">
                <a:latin typeface="Lucida Sans" panose="020B0602030504020204" pitchFamily="34" charset="0"/>
                <a:ea typeface="ＭＳ Ｐゴシック"/>
              </a:rPr>
              <a:t>Undeb</a:t>
            </a:r>
            <a:r>
              <a:rPr lang="en-GB" sz="3200" kern="0" dirty="0">
                <a:latin typeface="Lucida Sans" panose="020B0602030504020204" pitchFamily="34" charset="0"/>
                <a:ea typeface="ＭＳ Ｐゴシック"/>
              </a:rPr>
              <a:t/>
            </a:r>
            <a:br>
              <a:rPr lang="en-GB" sz="3200" kern="0" dirty="0">
                <a:latin typeface="Lucida Sans" panose="020B0602030504020204" pitchFamily="34" charset="0"/>
                <a:ea typeface="ＭＳ Ｐゴシック"/>
              </a:rPr>
            </a:br>
            <a:r>
              <a:rPr lang="en-GB" sz="3200" kern="0" dirty="0">
                <a:latin typeface="Lucida Sans" panose="020B0602030504020204" pitchFamily="34" charset="0"/>
                <a:ea typeface="ＭＳ Ｐゴシック"/>
              </a:rPr>
              <a:t>                      </a:t>
            </a:r>
            <a:r>
              <a:rPr lang="en-GB" sz="3200" kern="0" dirty="0">
                <a:solidFill>
                  <a:srgbClr val="002060"/>
                </a:solidFill>
                <a:latin typeface="Lucida Sans" panose="020B0602030504020204" pitchFamily="34" charset="0"/>
                <a:ea typeface="ＭＳ Ｐゴシック"/>
              </a:rPr>
              <a:t>The Acts of Union</a:t>
            </a:r>
            <a:r>
              <a:rPr lang="en-GB" b="1" kern="0" dirty="0">
                <a:latin typeface="Arial"/>
                <a:ea typeface="ＭＳ Ｐゴシック"/>
              </a:rPr>
              <a:t/>
            </a:r>
            <a:br>
              <a:rPr lang="en-GB" b="1" kern="0" dirty="0">
                <a:latin typeface="Arial"/>
                <a:ea typeface="ＭＳ Ｐゴシック"/>
              </a:rPr>
            </a:br>
            <a:endParaRPr lang="en-GB" dirty="0"/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>
          <a:xfrm>
            <a:off x="7414953" y="1416230"/>
            <a:ext cx="4551525" cy="5051119"/>
          </a:xfrm>
        </p:spPr>
        <p:txBody>
          <a:bodyPr>
            <a:normAutofit fontScale="77500" lnSpcReduction="20000"/>
          </a:bodyPr>
          <a:lstStyle/>
          <a:p>
            <a:pPr hangingPunct="0">
              <a:lnSpc>
                <a:spcPct val="100000"/>
              </a:lnSpc>
              <a:spcBef>
                <a:spcPts val="600"/>
              </a:spcBef>
            </a:pPr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Law of England to be only law of Wales</a:t>
            </a:r>
          </a:p>
          <a:p>
            <a:pPr hangingPunct="0">
              <a:lnSpc>
                <a:spcPct val="100000"/>
              </a:lnSpc>
              <a:spcBef>
                <a:spcPts val="600"/>
              </a:spcBef>
            </a:pPr>
            <a:r>
              <a:rPr lang="en-GB" kern="0" dirty="0">
                <a:solidFill>
                  <a:srgbClr val="002060"/>
                </a:solidFill>
                <a:latin typeface="Lucida Sans" panose="020B0602030504020204" pitchFamily="34" charset="0"/>
                <a:ea typeface="ＭＳ Ｐゴシック"/>
              </a:rPr>
              <a:t>English would be the only official language to be used in Wales</a:t>
            </a:r>
          </a:p>
          <a:p>
            <a:pPr hangingPunct="0">
              <a:lnSpc>
                <a:spcPct val="100000"/>
              </a:lnSpc>
              <a:spcBef>
                <a:spcPts val="600"/>
              </a:spcBef>
            </a:pPr>
            <a:r>
              <a:rPr lang="en-GB" kern="0" dirty="0">
                <a:solidFill>
                  <a:srgbClr val="002060"/>
                </a:solidFill>
                <a:latin typeface="Lucida Sans" panose="020B0602030504020204" pitchFamily="34" charset="0"/>
                <a:ea typeface="ＭＳ Ｐゴシック"/>
              </a:rPr>
              <a:t>Anyone who used the Welsh language would not hold public office in the lands of the King</a:t>
            </a:r>
          </a:p>
          <a:p>
            <a:pPr hangingPunct="0">
              <a:lnSpc>
                <a:spcPct val="100000"/>
              </a:lnSpc>
              <a:spcBef>
                <a:spcPts val="600"/>
              </a:spcBef>
            </a:pPr>
            <a:r>
              <a:rPr lang="en-GB" kern="0" dirty="0">
                <a:solidFill>
                  <a:srgbClr val="002060"/>
                </a:solidFill>
                <a:latin typeface="Lucida Sans" panose="020B0602030504020204" pitchFamily="34" charset="0"/>
                <a:ea typeface="ＭＳ Ｐゴシック"/>
              </a:rPr>
              <a:t>Deprived Welsh of its official status</a:t>
            </a:r>
          </a:p>
          <a:p>
            <a:pPr hangingPunct="0">
              <a:lnSpc>
                <a:spcPct val="100000"/>
              </a:lnSpc>
              <a:spcBef>
                <a:spcPts val="600"/>
              </a:spcBef>
            </a:pPr>
            <a:r>
              <a:rPr lang="en-GB" kern="0" dirty="0">
                <a:solidFill>
                  <a:srgbClr val="002060"/>
                </a:solidFill>
                <a:latin typeface="Lucida Sans" panose="020B0602030504020204" pitchFamily="34" charset="0"/>
                <a:ea typeface="ＭＳ Ｐゴシック"/>
              </a:rPr>
              <a:t>Welsh became confined to working and lower middle classes</a:t>
            </a:r>
            <a:endParaRPr lang="en-US" kern="0" dirty="0">
              <a:solidFill>
                <a:srgbClr val="002060"/>
              </a:solidFill>
              <a:latin typeface="Lucida Sans" panose="020B0602030504020204" pitchFamily="34" charset="0"/>
              <a:ea typeface="ＭＳ Ｐゴシック"/>
            </a:endParaRPr>
          </a:p>
          <a:p>
            <a:pPr lvl="0"/>
            <a:endParaRPr lang="en-GB" dirty="0"/>
          </a:p>
        </p:txBody>
      </p:sp>
      <p:sp>
        <p:nvSpPr>
          <p:cNvPr id="4" name="Content Placeholder 3"/>
          <p:cNvSpPr txBox="1">
            <a:spLocks noGrp="1"/>
          </p:cNvSpPr>
          <p:nvPr>
            <p:ph idx="2"/>
          </p:nvPr>
        </p:nvSpPr>
        <p:spPr>
          <a:xfrm>
            <a:off x="3186545" y="1416230"/>
            <a:ext cx="4117571" cy="4351336"/>
          </a:xfrm>
        </p:spPr>
        <p:txBody>
          <a:bodyPr>
            <a:normAutofit fontScale="77500" lnSpcReduction="20000"/>
          </a:bodyPr>
          <a:lstStyle/>
          <a:p>
            <a:pPr lvl="0"/>
            <a:r>
              <a:rPr lang="cy-GB" dirty="0">
                <a:latin typeface="Lucida Sans" panose="020B0602030504020204" pitchFamily="34" charset="0"/>
              </a:rPr>
              <a:t>Cyfraith Lloegr i fod yr unig gyfraith yng Nghymru</a:t>
            </a:r>
          </a:p>
          <a:p>
            <a:pPr lvl="0"/>
            <a:r>
              <a:rPr lang="cy-GB" dirty="0">
                <a:latin typeface="Lucida Sans" panose="020B0602030504020204" pitchFamily="34" charset="0"/>
              </a:rPr>
              <a:t>Saesneg byddai’r unig iaith swyddogol yng Nghymru</a:t>
            </a:r>
          </a:p>
          <a:p>
            <a:pPr lvl="0"/>
            <a:r>
              <a:rPr lang="cy-GB" dirty="0">
                <a:latin typeface="Lucida Sans" panose="020B0602030504020204" pitchFamily="34" charset="0"/>
              </a:rPr>
              <a:t>Ni fyddai unrhyw un â ddefnyddiodd y Gymraeg yn dal swydd gyhoeddus yn nhiroedd y Brenin</a:t>
            </a:r>
          </a:p>
          <a:p>
            <a:pPr lvl="0"/>
            <a:r>
              <a:rPr lang="cy-GB" dirty="0">
                <a:latin typeface="Lucida Sans" panose="020B0602030504020204" pitchFamily="34" charset="0"/>
              </a:rPr>
              <a:t>Yr iaith Gymraeg yn colli statws swyddogol</a:t>
            </a:r>
          </a:p>
          <a:p>
            <a:pPr lvl="0"/>
            <a:r>
              <a:rPr lang="cy-GB" dirty="0">
                <a:latin typeface="Lucida Sans" panose="020B0602030504020204" pitchFamily="34" charset="0"/>
              </a:rPr>
              <a:t>Yr iaith Gymraeg yn gyfyngedig i ddosbarthiadau gweithiol a chanol is</a:t>
            </a:r>
          </a:p>
          <a:p>
            <a:pPr lvl="0"/>
            <a:endParaRPr lang="cy-GB" dirty="0"/>
          </a:p>
        </p:txBody>
      </p:sp>
      <p:pic>
        <p:nvPicPr>
          <p:cNvPr id="5" name="Picture 9" descr="ANd9GcSskEtDmLc4MRUXXTXg8EUW3ZCZZd_fb-DAGLc481St3YFWthW4uw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354677" y="1194419"/>
            <a:ext cx="2599112" cy="3324015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7" name="TextBox 6"/>
          <p:cNvSpPr txBox="1"/>
          <p:nvPr/>
        </p:nvSpPr>
        <p:spPr>
          <a:xfrm>
            <a:off x="432263" y="4677295"/>
            <a:ext cx="219456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Lucida Sans" panose="020B0602030504020204" pitchFamily="34" charset="0"/>
              </a:rPr>
              <a:t>(Source: henry-viii.jpg)</a:t>
            </a:r>
          </a:p>
        </p:txBody>
      </p:sp>
    </p:spTree>
    <p:extLst>
      <p:ext uri="{BB962C8B-B14F-4D97-AF65-F5344CB8AC3E}">
        <p14:creationId xmlns:p14="http://schemas.microsoft.com/office/powerpoint/2010/main" val="46243332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487681" y="404554"/>
            <a:ext cx="10875980" cy="1288440"/>
          </a:xfrm>
        </p:spPr>
        <p:txBody>
          <a:bodyPr>
            <a:normAutofit/>
          </a:bodyPr>
          <a:lstStyle/>
          <a:p>
            <a:pPr lvl="0"/>
            <a:r>
              <a:rPr lang="en-GB" sz="3200" dirty="0" err="1">
                <a:latin typeface="Lucida Sans" panose="020B0602030504020204" pitchFamily="34" charset="0"/>
              </a:rPr>
              <a:t>Effaith</a:t>
            </a:r>
            <a:r>
              <a:rPr lang="en-GB" sz="3200" dirty="0">
                <a:latin typeface="Lucida Sans" panose="020B0602030504020204" pitchFamily="34" charset="0"/>
              </a:rPr>
              <a:t> y </a:t>
            </a:r>
            <a:r>
              <a:rPr lang="en-GB" sz="3200" dirty="0" err="1">
                <a:latin typeface="Lucida Sans" panose="020B0602030504020204" pitchFamily="34" charset="0"/>
              </a:rPr>
              <a:t>Ddeddf</a:t>
            </a:r>
            <a:r>
              <a:rPr lang="en-GB" sz="3200" dirty="0">
                <a:latin typeface="Lucida Sans" panose="020B0602030504020204" pitchFamily="34" charset="0"/>
              </a:rPr>
              <a:t>?</a:t>
            </a:r>
            <a:br>
              <a:rPr lang="en-GB" sz="3200" dirty="0">
                <a:latin typeface="Lucida Sans" panose="020B0602030504020204" pitchFamily="34" charset="0"/>
              </a:rPr>
            </a:br>
            <a:r>
              <a:rPr lang="en-GB" sz="3200" i="1" dirty="0">
                <a:solidFill>
                  <a:srgbClr val="44546A"/>
                </a:solidFill>
                <a:latin typeface="Lucida Sans" panose="020B0602030504020204" pitchFamily="34" charset="0"/>
              </a:rPr>
              <a:t>Impact of the Act?</a:t>
            </a:r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>
          <a:xfrm>
            <a:off x="487681" y="2183476"/>
            <a:ext cx="10713718" cy="4453860"/>
          </a:xfrm>
        </p:spPr>
        <p:txBody>
          <a:bodyPr/>
          <a:lstStyle/>
          <a:p>
            <a:pPr marL="342900" lvl="0" indent="-342900" algn="just" hangingPunct="0">
              <a:spcBef>
                <a:spcPts val="700"/>
              </a:spcBef>
              <a:buNone/>
            </a:pPr>
            <a:r>
              <a:rPr lang="en-GB" kern="0" dirty="0">
                <a:latin typeface="Lucida Sans" panose="020B0602030504020204" pitchFamily="34" charset="0"/>
                <a:ea typeface="ＭＳ Ｐゴシック"/>
              </a:rPr>
              <a:t>‘ A </a:t>
            </a:r>
            <a:r>
              <a:rPr lang="en-GB" kern="0" dirty="0" err="1">
                <a:latin typeface="Lucida Sans" panose="020B0602030504020204" pitchFamily="34" charset="0"/>
                <a:ea typeface="ＭＳ Ｐゴシック"/>
              </a:rPr>
              <a:t>monoglot</a:t>
            </a:r>
            <a:r>
              <a:rPr lang="en-GB" kern="0" dirty="0">
                <a:latin typeface="Lucida Sans" panose="020B0602030504020204" pitchFamily="34" charset="0"/>
                <a:ea typeface="ＭＳ Ｐゴシック"/>
              </a:rPr>
              <a:t> Welsh speaker could only feel underprivileged under such a system and over the centuries this awareness of the privilege of English speakers would nurture attitudes towards the Welsh language which would endanger the existence of the language.’</a:t>
            </a:r>
          </a:p>
          <a:p>
            <a:pPr marL="342900" lvl="0" indent="-342900" hangingPunct="0">
              <a:spcBef>
                <a:spcPts val="700"/>
              </a:spcBef>
              <a:buNone/>
            </a:pPr>
            <a:endParaRPr lang="en-GB" kern="0" dirty="0">
              <a:latin typeface="Lucida Sans" panose="020B0602030504020204" pitchFamily="34" charset="0"/>
              <a:ea typeface="ＭＳ Ｐゴシック"/>
            </a:endParaRPr>
          </a:p>
          <a:p>
            <a:pPr marL="342900" lvl="0" indent="-342900" algn="r" hangingPunct="0">
              <a:spcBef>
                <a:spcPts val="700"/>
              </a:spcBef>
              <a:buNone/>
            </a:pPr>
            <a:r>
              <a:rPr lang="en-US" sz="2400" kern="0" dirty="0">
                <a:latin typeface="Lucida Sans" panose="020B0602030504020204" pitchFamily="34" charset="0"/>
                <a:ea typeface="ＭＳ Ｐゴシック"/>
              </a:rPr>
              <a:t>(Davies, 1994: 9)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90166155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2756" y="365128"/>
            <a:ext cx="3790605" cy="953825"/>
          </a:xfrm>
        </p:spPr>
        <p:txBody>
          <a:bodyPr>
            <a:noAutofit/>
          </a:bodyPr>
          <a:lstStyle/>
          <a:p>
            <a:r>
              <a:rPr lang="en-GB" sz="2400" dirty="0">
                <a:latin typeface="Lucida Sans" panose="020B0602030504020204" pitchFamily="34" charset="0"/>
              </a:rPr>
              <a:t>Brad y </a:t>
            </a:r>
            <a:r>
              <a:rPr lang="en-GB" sz="2400" dirty="0" err="1">
                <a:latin typeface="Lucida Sans" panose="020B0602030504020204" pitchFamily="34" charset="0"/>
              </a:rPr>
              <a:t>Llyfrau</a:t>
            </a:r>
            <a:r>
              <a:rPr lang="en-GB" sz="2400" dirty="0">
                <a:latin typeface="Lucida Sans" panose="020B0602030504020204" pitchFamily="34" charset="0"/>
              </a:rPr>
              <a:t> </a:t>
            </a:r>
            <a:r>
              <a:rPr lang="en-GB" sz="2400" dirty="0" err="1">
                <a:latin typeface="Lucida Sans" panose="020B0602030504020204" pitchFamily="34" charset="0"/>
              </a:rPr>
              <a:t>Gleision</a:t>
            </a:r>
            <a:r>
              <a:rPr lang="en-GB" sz="2400" dirty="0">
                <a:latin typeface="Lucida Sans" panose="020B0602030504020204" pitchFamily="34" charset="0"/>
              </a:rPr>
              <a:t/>
            </a:r>
            <a:br>
              <a:rPr lang="en-GB" sz="2400" dirty="0">
                <a:latin typeface="Lucida Sans" panose="020B0602030504020204" pitchFamily="34" charset="0"/>
              </a:rPr>
            </a:br>
            <a:r>
              <a:rPr lang="en-GB" sz="2400" dirty="0">
                <a:solidFill>
                  <a:srgbClr val="002060"/>
                </a:solidFill>
                <a:latin typeface="Lucida Sans" panose="020B0602030504020204" pitchFamily="34" charset="0"/>
              </a:rPr>
              <a:t>The Treason of the Blue Books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57556" y="365128"/>
            <a:ext cx="3773978" cy="5354029"/>
          </a:xfrm>
        </p:spPr>
        <p:txBody>
          <a:bodyPr>
            <a:normAutofit fontScale="92500" lnSpcReduction="10000"/>
          </a:bodyPr>
          <a:lstStyle/>
          <a:p>
            <a:r>
              <a:rPr lang="en-GB" sz="2400" dirty="0">
                <a:solidFill>
                  <a:srgbClr val="002060"/>
                </a:solidFill>
                <a:latin typeface="Lucida Sans" panose="020B0602030504020204" pitchFamily="34" charset="0"/>
              </a:rPr>
              <a:t>Inquiry into Welsh education system</a:t>
            </a:r>
          </a:p>
          <a:p>
            <a:r>
              <a:rPr lang="en-GB" sz="2400" dirty="0">
                <a:solidFill>
                  <a:srgbClr val="002060"/>
                </a:solidFill>
                <a:latin typeface="Lucida Sans" panose="020B0602030504020204" pitchFamily="34" charset="0"/>
              </a:rPr>
              <a:t>Findings ~ Welsh children were:</a:t>
            </a:r>
          </a:p>
          <a:p>
            <a:pPr>
              <a:buFontTx/>
              <a:buChar char="-"/>
            </a:pPr>
            <a:r>
              <a:rPr lang="en-GB" sz="2400" dirty="0">
                <a:solidFill>
                  <a:srgbClr val="002060"/>
                </a:solidFill>
                <a:latin typeface="Lucida Sans" panose="020B0602030504020204" pitchFamily="34" charset="0"/>
              </a:rPr>
              <a:t>Poorly educated and taught</a:t>
            </a:r>
          </a:p>
          <a:p>
            <a:pPr>
              <a:buFontTx/>
              <a:buChar char="-"/>
            </a:pPr>
            <a:r>
              <a:rPr lang="en-GB" sz="2400" dirty="0">
                <a:solidFill>
                  <a:srgbClr val="002060"/>
                </a:solidFill>
                <a:latin typeface="Lucida Sans" panose="020B0602030504020204" pitchFamily="34" charset="0"/>
              </a:rPr>
              <a:t>Little or no understanding of English language</a:t>
            </a:r>
          </a:p>
          <a:p>
            <a:pPr>
              <a:buFontTx/>
              <a:buChar char="-"/>
            </a:pPr>
            <a:r>
              <a:rPr lang="en-GB" sz="2400" dirty="0">
                <a:solidFill>
                  <a:srgbClr val="002060"/>
                </a:solidFill>
                <a:latin typeface="Lucida Sans" panose="020B0602030504020204" pitchFamily="34" charset="0"/>
              </a:rPr>
              <a:t>Ignorant, dirty, badly motivated</a:t>
            </a:r>
          </a:p>
          <a:p>
            <a:r>
              <a:rPr lang="en-GB" sz="2400" dirty="0">
                <a:solidFill>
                  <a:srgbClr val="002060"/>
                </a:solidFill>
                <a:latin typeface="Lucida Sans" panose="020B0602030504020204" pitchFamily="34" charset="0"/>
              </a:rPr>
              <a:t>Result ~ Only way to improve themselves was to communicate, and be educated in English</a:t>
            </a:r>
          </a:p>
          <a:p>
            <a:pPr marL="0" indent="0" algn="r">
              <a:buNone/>
            </a:pPr>
            <a:r>
              <a:rPr lang="en-GB" sz="1900" dirty="0">
                <a:solidFill>
                  <a:srgbClr val="002060"/>
                </a:solidFill>
                <a:latin typeface="Lucida Sans" panose="020B0602030504020204" pitchFamily="34" charset="0"/>
              </a:rPr>
              <a:t>(</a:t>
            </a:r>
            <a:r>
              <a:rPr lang="en-GB" sz="1900" dirty="0" err="1">
                <a:solidFill>
                  <a:srgbClr val="002060"/>
                </a:solidFill>
                <a:latin typeface="Lucida Sans" panose="020B0602030504020204" pitchFamily="34" charset="0"/>
              </a:rPr>
              <a:t>Carradice</a:t>
            </a:r>
            <a:r>
              <a:rPr lang="en-GB" sz="1900" dirty="0">
                <a:solidFill>
                  <a:srgbClr val="002060"/>
                </a:solidFill>
                <a:latin typeface="Lucida Sans" panose="020B0602030504020204" pitchFamily="34" charset="0"/>
              </a:rPr>
              <a:t>, 2011; National Library of Wales, no date)</a:t>
            </a:r>
          </a:p>
        </p:txBody>
      </p:sp>
      <p:pic>
        <p:nvPicPr>
          <p:cNvPr id="5" name="Picture 7" descr="Sir James Kay-Shuttleworth sending the Commissioners to Wales in 1846. Hugh Hughes, 1848"/>
          <p:cNvPicPr>
            <a:picLocks noGrp="1" noChangeAspect="1"/>
          </p:cNvPicPr>
          <p:nvPr>
            <p:ph sz="half" idx="1"/>
          </p:nvPr>
        </p:nvPicPr>
        <p:blipFill>
          <a:blip r:embed="rId3"/>
          <a:srcRect/>
          <a:stretch>
            <a:fillRect/>
          </a:stretch>
        </p:blipFill>
        <p:spPr>
          <a:xfrm>
            <a:off x="105746" y="1524000"/>
            <a:ext cx="3917615" cy="4012276"/>
          </a:xfrm>
        </p:spPr>
      </p:pic>
      <p:sp>
        <p:nvSpPr>
          <p:cNvPr id="7" name="TextBox 6"/>
          <p:cNvSpPr txBox="1"/>
          <p:nvPr/>
        </p:nvSpPr>
        <p:spPr>
          <a:xfrm flipH="1">
            <a:off x="4078778" y="365128"/>
            <a:ext cx="4078778" cy="65556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2200" dirty="0">
                <a:latin typeface="Lucida Sans" panose="020B0602030504020204" pitchFamily="34" charset="0"/>
              </a:rPr>
              <a:t>Ymchwiliad mewn i system addysg Cymru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2200" dirty="0">
                <a:latin typeface="Lucida Sans" panose="020B0602030504020204" pitchFamily="34" charset="0"/>
              </a:rPr>
              <a:t>Canfyddiadau ~  Plant Cymreig:</a:t>
            </a:r>
          </a:p>
          <a:p>
            <a:r>
              <a:rPr lang="cy-GB" sz="2200" dirty="0">
                <a:latin typeface="Lucida Sans" panose="020B0602030504020204" pitchFamily="34" charset="0"/>
              </a:rPr>
              <a:t>- Wedi’u addysgu a’u dysgu’n wael</a:t>
            </a:r>
          </a:p>
          <a:p>
            <a:pPr>
              <a:buFontTx/>
              <a:buChar char="-"/>
            </a:pPr>
            <a:r>
              <a:rPr lang="cy-GB" sz="2200" dirty="0">
                <a:latin typeface="Lucida Sans" panose="020B0602030504020204" pitchFamily="34" charset="0"/>
              </a:rPr>
              <a:t> Ychydig neu dim dealltwriaeth o’r iaith Saesneg</a:t>
            </a:r>
          </a:p>
          <a:p>
            <a:pPr>
              <a:buFontTx/>
              <a:buChar char="-"/>
            </a:pPr>
            <a:r>
              <a:rPr lang="cy-GB" sz="2200" dirty="0">
                <a:latin typeface="Lucida Sans" panose="020B0602030504020204" pitchFamily="34" charset="0"/>
              </a:rPr>
              <a:t> Anwybodus, yn frwnt a chymhelliant gwael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2200" dirty="0">
                <a:latin typeface="Lucida Sans" panose="020B0602030504020204" pitchFamily="34" charset="0"/>
              </a:rPr>
              <a:t>Canlyniad ~ Unig ffordd i wella’u hunain oedd i gyfathrebu a chael eu haddysgu yn Saesneg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rgbClr val="002060"/>
              </a:solidFill>
              <a:latin typeface="Lucida Sans" panose="020B0602030504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rgbClr val="002060"/>
              </a:solidFill>
              <a:latin typeface="Lucida Sans" panose="020B0602030504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rgbClr val="002060"/>
              </a:solidFill>
              <a:latin typeface="Lucida Sans" panose="020B0602030504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rgbClr val="002060"/>
              </a:solidFill>
              <a:latin typeface="Lucida Sans" panose="020B0602030504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1215975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4"/>
          <p:cNvSpPr txBox="1">
            <a:spLocks noGrp="1"/>
          </p:cNvSpPr>
          <p:nvPr>
            <p:ph idx="1"/>
          </p:nvPr>
        </p:nvSpPr>
        <p:spPr>
          <a:xfrm>
            <a:off x="0" y="1907131"/>
            <a:ext cx="5181603" cy="2743200"/>
          </a:xfrm>
        </p:spPr>
        <p:txBody>
          <a:bodyPr>
            <a:normAutofit/>
          </a:bodyPr>
          <a:lstStyle/>
          <a:p>
            <a:pPr lvl="0">
              <a:lnSpc>
                <a:spcPct val="80000"/>
              </a:lnSpc>
            </a:pPr>
            <a:endParaRPr lang="en-US" sz="1000" dirty="0">
              <a:solidFill>
                <a:srgbClr val="C0504D"/>
              </a:solidFill>
              <a:latin typeface="Lucida Handwriting" pitchFamily="66"/>
            </a:endParaRPr>
          </a:p>
          <a:p>
            <a:pPr lvl="0">
              <a:lnSpc>
                <a:spcPct val="80000"/>
              </a:lnSpc>
            </a:pPr>
            <a:endParaRPr lang="en-US" sz="1000" dirty="0">
              <a:solidFill>
                <a:srgbClr val="C0504D"/>
              </a:solidFill>
              <a:latin typeface="Lucida Handwriting" pitchFamily="66"/>
            </a:endParaRPr>
          </a:p>
          <a:p>
            <a:pPr lvl="0">
              <a:lnSpc>
                <a:spcPct val="80000"/>
              </a:lnSpc>
            </a:pPr>
            <a:endParaRPr lang="en-US" sz="1000" dirty="0">
              <a:solidFill>
                <a:srgbClr val="C0504D"/>
              </a:solidFill>
              <a:latin typeface="Lucida Handwriting" pitchFamily="66"/>
            </a:endParaRPr>
          </a:p>
          <a:p>
            <a:pPr lvl="0">
              <a:lnSpc>
                <a:spcPct val="80000"/>
              </a:lnSpc>
            </a:pPr>
            <a:endParaRPr lang="en-US" sz="1000" dirty="0">
              <a:solidFill>
                <a:srgbClr val="C0504D"/>
              </a:solidFill>
              <a:latin typeface="Lucida Handwriting" pitchFamily="66"/>
            </a:endParaRPr>
          </a:p>
          <a:p>
            <a:pPr lvl="0">
              <a:lnSpc>
                <a:spcPct val="80000"/>
              </a:lnSpc>
            </a:pPr>
            <a:endParaRPr lang="en-US" sz="1000" dirty="0">
              <a:solidFill>
                <a:srgbClr val="C0504D"/>
              </a:solidFill>
              <a:latin typeface="Lucida Handwriting" pitchFamily="66"/>
            </a:endParaRPr>
          </a:p>
          <a:p>
            <a:pPr lvl="0">
              <a:lnSpc>
                <a:spcPct val="80000"/>
              </a:lnSpc>
            </a:pPr>
            <a:endParaRPr lang="en-US" sz="1000" dirty="0">
              <a:solidFill>
                <a:srgbClr val="C0504D"/>
              </a:solidFill>
              <a:latin typeface="Lucida Handwriting" pitchFamily="66"/>
            </a:endParaRPr>
          </a:p>
          <a:p>
            <a:pPr lvl="0">
              <a:lnSpc>
                <a:spcPct val="80000"/>
              </a:lnSpc>
            </a:pPr>
            <a:r>
              <a:rPr lang="en-US" sz="400" dirty="0">
                <a:latin typeface="Lucida Handwriting" pitchFamily="66"/>
              </a:rPr>
              <a:t>  </a:t>
            </a:r>
            <a:endParaRPr lang="en-US" sz="400" dirty="0"/>
          </a:p>
        </p:txBody>
      </p:sp>
      <p:pic>
        <p:nvPicPr>
          <p:cNvPr id="6" name="Picture 11" descr="ANd9GcTThk70IxtXe5Yg1IG6vhZ4KZuyApOe7QlGk_537Q2Yz0Joal8v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177338" y="-63335"/>
            <a:ext cx="11604567" cy="5670930"/>
          </a:xfrm>
          <a:prstGeom prst="rect">
            <a:avLst/>
          </a:prstGeom>
          <a:noFill/>
          <a:ln cap="flat">
            <a:noFill/>
          </a:ln>
        </p:spPr>
      </p:pic>
    </p:spTree>
    <p:extLst>
      <p:ext uri="{BB962C8B-B14F-4D97-AF65-F5344CB8AC3E}">
        <p14:creationId xmlns:p14="http://schemas.microsoft.com/office/powerpoint/2010/main" val="2393340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Lucida Sans" panose="020B0602030504020204" pitchFamily="34" charset="0"/>
              </a:rPr>
              <a:t>The Welsh Knot (2010)</a:t>
            </a:r>
          </a:p>
        </p:txBody>
      </p:sp>
      <p:pic>
        <p:nvPicPr>
          <p:cNvPr id="5" name="U0bgSbJUBG0"/>
          <p:cNvPicPr>
            <a:picLocks noGrp="1" noRot="1" noChangeAspect="1"/>
          </p:cNvPicPr>
          <p:nvPr>
            <p:ph sz="half"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1280160" y="1485327"/>
            <a:ext cx="9792393" cy="40010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024988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185739" y="365127"/>
            <a:ext cx="11168061" cy="770729"/>
          </a:xfrm>
        </p:spPr>
        <p:txBody>
          <a:bodyPr>
            <a:normAutofit fontScale="90000"/>
          </a:bodyPr>
          <a:lstStyle/>
          <a:p>
            <a:pPr lvl="0"/>
            <a:r>
              <a:rPr lang="en-GB" sz="2800" dirty="0">
                <a:latin typeface="Lucida Sans" panose="020B0602030504020204" pitchFamily="34" charset="0"/>
              </a:rPr>
              <a:t>Beth </a:t>
            </a:r>
            <a:r>
              <a:rPr lang="en-GB" sz="2800" dirty="0" err="1">
                <a:latin typeface="Lucida Sans" panose="020B0602030504020204" pitchFamily="34" charset="0"/>
              </a:rPr>
              <a:t>oedd</a:t>
            </a:r>
            <a:r>
              <a:rPr lang="en-GB" sz="2800" dirty="0">
                <a:latin typeface="Lucida Sans" panose="020B0602030504020204" pitchFamily="34" charset="0"/>
              </a:rPr>
              <a:t> yr </a:t>
            </a:r>
            <a:r>
              <a:rPr lang="en-GB" sz="2800" dirty="0" err="1">
                <a:latin typeface="Lucida Sans" panose="020B0602030504020204" pitchFamily="34" charset="0"/>
              </a:rPr>
              <a:t>effaith</a:t>
            </a:r>
            <a:r>
              <a:rPr lang="en-GB" sz="2800" dirty="0">
                <a:latin typeface="Lucida Sans" panose="020B0602030504020204" pitchFamily="34" charset="0"/>
              </a:rPr>
              <a:t>?</a:t>
            </a:r>
            <a:br>
              <a:rPr lang="en-GB" sz="2800" dirty="0">
                <a:latin typeface="Lucida Sans" panose="020B0602030504020204" pitchFamily="34" charset="0"/>
              </a:rPr>
            </a:br>
            <a:r>
              <a:rPr lang="en-GB" sz="2800" dirty="0">
                <a:solidFill>
                  <a:srgbClr val="1F497D"/>
                </a:solidFill>
                <a:latin typeface="Lucida Sans" panose="020B0602030504020204" pitchFamily="34" charset="0"/>
              </a:rPr>
              <a:t>What was the impact</a:t>
            </a:r>
            <a:r>
              <a:rPr lang="en-GB" sz="2800" dirty="0">
                <a:latin typeface="Lucida Sans" panose="020B0602030504020204" pitchFamily="34" charset="0"/>
              </a:rPr>
              <a:t>? </a:t>
            </a:r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>
          <a:xfrm>
            <a:off x="185739" y="1328738"/>
            <a:ext cx="5834068" cy="4998241"/>
          </a:xfrm>
        </p:spPr>
        <p:txBody>
          <a:bodyPr>
            <a:normAutofit/>
          </a:bodyPr>
          <a:lstStyle/>
          <a:p>
            <a:pPr lvl="0"/>
            <a:r>
              <a:rPr lang="cy-GB" sz="2400" dirty="0">
                <a:latin typeface="Lucida Sans" panose="020B0602030504020204" pitchFamily="34" charset="0"/>
              </a:rPr>
              <a:t>Cyfrifiad 1911 – 43% siaradwyr Cymraeg</a:t>
            </a:r>
          </a:p>
          <a:p>
            <a:pPr lvl="0"/>
            <a:r>
              <a:rPr lang="cy-GB" sz="2400" dirty="0">
                <a:latin typeface="Lucida Sans" panose="020B0602030504020204" pitchFamily="34" charset="0"/>
              </a:rPr>
              <a:t>Cyfrifiad 2011 – 19% siaradwyr Cymraeg</a:t>
            </a:r>
          </a:p>
          <a:p>
            <a:pPr lvl="0"/>
            <a:r>
              <a:rPr lang="cy-GB" sz="2400" dirty="0">
                <a:latin typeface="Lucida Sans" panose="020B0602030504020204" pitchFamily="34" charset="0"/>
              </a:rPr>
              <a:t>Cyfrifiad 2021?</a:t>
            </a:r>
          </a:p>
          <a:p>
            <a:pPr marL="0" lvl="0" indent="0">
              <a:buNone/>
            </a:pPr>
            <a:endParaRPr lang="cy-GB" sz="2400" dirty="0">
              <a:latin typeface="Lucida Sans" panose="020B0602030504020204" pitchFamily="34" charset="0"/>
            </a:endParaRPr>
          </a:p>
          <a:p>
            <a:pPr lvl="0"/>
            <a:r>
              <a:rPr lang="cy-GB" sz="2400" dirty="0">
                <a:latin typeface="Lucida Sans" panose="020B0602030504020204" pitchFamily="34" charset="0"/>
              </a:rPr>
              <a:t>Ystyriwch teimladau tuag at yr iaith a allai fod wedi tyfu dros canrifoedd. </a:t>
            </a:r>
          </a:p>
          <a:p>
            <a:pPr lvl="0"/>
            <a:r>
              <a:rPr lang="cy-GB" sz="2400" dirty="0">
                <a:latin typeface="Lucida Sans" panose="020B0602030504020204" pitchFamily="34" charset="0"/>
              </a:rPr>
              <a:t>Beth am eich cymuned chi? </a:t>
            </a:r>
          </a:p>
        </p:txBody>
      </p:sp>
      <p:sp>
        <p:nvSpPr>
          <p:cNvPr id="4" name="Content Placeholder 3"/>
          <p:cNvSpPr txBox="1">
            <a:spLocks noGrp="1"/>
          </p:cNvSpPr>
          <p:nvPr>
            <p:ph idx="2"/>
          </p:nvPr>
        </p:nvSpPr>
        <p:spPr>
          <a:xfrm>
            <a:off x="6324593" y="1200151"/>
            <a:ext cx="5755488" cy="5276846"/>
          </a:xfrm>
        </p:spPr>
        <p:txBody>
          <a:bodyPr>
            <a:noAutofit/>
          </a:bodyPr>
          <a:lstStyle/>
          <a:p>
            <a:pPr lvl="0"/>
            <a:r>
              <a:rPr lang="en-GB" sz="2400" dirty="0">
                <a:solidFill>
                  <a:srgbClr val="1F497D"/>
                </a:solidFill>
                <a:latin typeface="Lucida Sans" panose="020B0602030504020204" pitchFamily="34" charset="0"/>
              </a:rPr>
              <a:t>Census 1911 – 43% Welsh speakers</a:t>
            </a:r>
          </a:p>
          <a:p>
            <a:pPr lvl="0"/>
            <a:r>
              <a:rPr lang="en-GB" sz="2400" dirty="0">
                <a:solidFill>
                  <a:srgbClr val="1F497D"/>
                </a:solidFill>
                <a:latin typeface="Lucida Sans" panose="020B0602030504020204" pitchFamily="34" charset="0"/>
              </a:rPr>
              <a:t>Census 2011 – 19% Welsh speakers</a:t>
            </a:r>
          </a:p>
          <a:p>
            <a:pPr lvl="0"/>
            <a:r>
              <a:rPr lang="en-GB" sz="2400" dirty="0">
                <a:solidFill>
                  <a:srgbClr val="1F497D"/>
                </a:solidFill>
                <a:latin typeface="Lucida Sans" panose="020B0602030504020204" pitchFamily="34" charset="0"/>
              </a:rPr>
              <a:t>Census 2021?</a:t>
            </a:r>
          </a:p>
          <a:p>
            <a:pPr marL="0" lvl="0" indent="0">
              <a:buNone/>
            </a:pPr>
            <a:endParaRPr lang="en-GB" sz="2400" dirty="0">
              <a:solidFill>
                <a:srgbClr val="1F497D"/>
              </a:solidFill>
              <a:latin typeface="Lucida Sans" panose="020B0602030504020204" pitchFamily="34" charset="0"/>
            </a:endParaRPr>
          </a:p>
          <a:p>
            <a:pPr marL="0" lvl="0" indent="0">
              <a:buNone/>
            </a:pPr>
            <a:endParaRPr lang="en-GB" sz="2400" dirty="0">
              <a:solidFill>
                <a:srgbClr val="1F497D"/>
              </a:solidFill>
              <a:latin typeface="Lucida Sans" panose="020B0602030504020204" pitchFamily="34" charset="0"/>
            </a:endParaRPr>
          </a:p>
          <a:p>
            <a:pPr lvl="0"/>
            <a:r>
              <a:rPr lang="en-GB" sz="2400" dirty="0">
                <a:solidFill>
                  <a:srgbClr val="1F497D"/>
                </a:solidFill>
                <a:latin typeface="Lucida Sans" panose="020B0602030504020204" pitchFamily="34" charset="0"/>
              </a:rPr>
              <a:t>Consider feelings towards the language which may have grown over centuries. </a:t>
            </a:r>
          </a:p>
          <a:p>
            <a:pPr lvl="0"/>
            <a:r>
              <a:rPr lang="en-GB" sz="2400" dirty="0">
                <a:solidFill>
                  <a:srgbClr val="1F497D"/>
                </a:solidFill>
                <a:latin typeface="Lucida Sans" panose="020B0602030504020204" pitchFamily="34" charset="0"/>
              </a:rPr>
              <a:t>What about your own communities?</a:t>
            </a:r>
          </a:p>
        </p:txBody>
      </p:sp>
    </p:spTree>
    <p:extLst>
      <p:ext uri="{BB962C8B-B14F-4D97-AF65-F5344CB8AC3E}">
        <p14:creationId xmlns:p14="http://schemas.microsoft.com/office/powerpoint/2010/main" val="375733888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dirty="0">
                <a:latin typeface="Lucida Sans" panose="020B0602030504020204" pitchFamily="34" charset="0"/>
              </a:rPr>
              <a:t>Clip BBC </a:t>
            </a:r>
            <a:br>
              <a:rPr lang="en-GB" dirty="0">
                <a:latin typeface="Lucida Sans" panose="020B0602030504020204" pitchFamily="34" charset="0"/>
              </a:rPr>
            </a:br>
            <a:r>
              <a:rPr lang="en-GB" dirty="0" err="1">
                <a:solidFill>
                  <a:srgbClr val="1F497D"/>
                </a:solidFill>
                <a:latin typeface="Lucida Sans" panose="020B0602030504020204" pitchFamily="34" charset="0"/>
              </a:rPr>
              <a:t>BBC</a:t>
            </a:r>
            <a:r>
              <a:rPr lang="en-GB" dirty="0">
                <a:solidFill>
                  <a:srgbClr val="1F497D"/>
                </a:solidFill>
                <a:latin typeface="Lucida Sans" panose="020B0602030504020204" pitchFamily="34" charset="0"/>
              </a:rPr>
              <a:t> Clip</a:t>
            </a:r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>
          <a:xfrm>
            <a:off x="514350" y="1825627"/>
            <a:ext cx="3207544" cy="2532061"/>
          </a:xfrm>
        </p:spPr>
        <p:txBody>
          <a:bodyPr>
            <a:normAutofit fontScale="85000" lnSpcReduction="20000"/>
          </a:bodyPr>
          <a:lstStyle/>
          <a:p>
            <a:pPr marL="0" lvl="0" indent="0">
              <a:buNone/>
            </a:pPr>
            <a:endParaRPr lang="en-GB" dirty="0"/>
          </a:p>
          <a:p>
            <a:pPr marL="0" lvl="0" indent="0">
              <a:buNone/>
            </a:pPr>
            <a:r>
              <a:rPr lang="en-GB" dirty="0" err="1"/>
              <a:t>Tomchak</a:t>
            </a:r>
            <a:r>
              <a:rPr lang="en-GB" dirty="0"/>
              <a:t>, A. (2013) </a:t>
            </a:r>
            <a:r>
              <a:rPr lang="en-GB" i="1" dirty="0"/>
              <a:t>Minority Languages</a:t>
            </a:r>
            <a:r>
              <a:rPr lang="en-GB" dirty="0"/>
              <a:t>, </a:t>
            </a:r>
            <a:r>
              <a:rPr lang="en-GB" dirty="0">
                <a:hlinkClick r:id="rId4"/>
              </a:rPr>
              <a:t>https://www.youtube.com/watch?app=desktop&amp;v=T-5HDuhEaDM</a:t>
            </a:r>
            <a:r>
              <a:rPr lang="en-GB" dirty="0"/>
              <a:t> [Accessed: February 17 2021].</a:t>
            </a:r>
          </a:p>
        </p:txBody>
      </p:sp>
      <p:pic>
        <p:nvPicPr>
          <p:cNvPr id="5" name="T-5HDuhEaDM"/>
          <p:cNvPicPr>
            <a:picLocks noGrp="1" noRot="1" noChangeAspect="1"/>
          </p:cNvPicPr>
          <p:nvPr>
            <p:ph idx="2"/>
            <a:videoFile r:link="rId1"/>
          </p:nvPr>
        </p:nvPicPr>
        <p:blipFill>
          <a:blip r:embed="rId5"/>
          <a:stretch>
            <a:fillRect/>
          </a:stretch>
        </p:blipFill>
        <p:spPr>
          <a:xfrm>
            <a:off x="4758095" y="735806"/>
            <a:ext cx="7321986" cy="47363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962298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 err="1">
                <a:latin typeface="Lucida Sans" panose="020B0602030504020204" pitchFamily="34" charset="0"/>
              </a:rPr>
              <a:t>Meddwl</a:t>
            </a:r>
            <a:r>
              <a:rPr lang="en-GB" sz="3600" dirty="0">
                <a:latin typeface="Lucida Sans" panose="020B0602030504020204" pitchFamily="34" charset="0"/>
              </a:rPr>
              <a:t> </a:t>
            </a:r>
            <a:r>
              <a:rPr lang="en-GB" sz="3600" dirty="0" err="1">
                <a:latin typeface="Lucida Sans" panose="020B0602030504020204" pitchFamily="34" charset="0"/>
              </a:rPr>
              <a:t>cyfredol</a:t>
            </a:r>
            <a:r>
              <a:rPr lang="en-GB" sz="3600" dirty="0">
                <a:latin typeface="Lucida Sans" panose="020B0602030504020204" pitchFamily="34" charset="0"/>
              </a:rPr>
              <a:t>?</a:t>
            </a:r>
            <a:br>
              <a:rPr lang="en-GB" sz="3600" dirty="0">
                <a:latin typeface="Lucida Sans" panose="020B0602030504020204" pitchFamily="34" charset="0"/>
              </a:rPr>
            </a:br>
            <a:r>
              <a:rPr lang="en-GB" sz="3600" dirty="0">
                <a:solidFill>
                  <a:srgbClr val="002060"/>
                </a:solidFill>
                <a:latin typeface="Lucida Sans" panose="020B0602030504020204" pitchFamily="34" charset="0"/>
              </a:rPr>
              <a:t>Current thinking?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Nation </a:t>
            </a:r>
            <a:r>
              <a:rPr lang="en-GB" dirty="0" err="1"/>
              <a:t>Cymru</a:t>
            </a:r>
            <a:r>
              <a:rPr lang="en-GB" dirty="0"/>
              <a:t> (2018) </a:t>
            </a:r>
            <a:r>
              <a:rPr lang="en-GB" i="1" dirty="0"/>
              <a:t>Carmarthen business denies ‘anti-Welsh language’ comments after bad reviews, </a:t>
            </a:r>
            <a:r>
              <a:rPr lang="en-GB" dirty="0">
                <a:hlinkClick r:id="rId3"/>
              </a:rPr>
              <a:t>https://nation.cymru/news/carmarthen-business-denies-anti-welsh-language-comments-after-bad-reviews/</a:t>
            </a:r>
            <a:r>
              <a:rPr lang="en-GB" dirty="0"/>
              <a:t> [Accessed: February 17 2021].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ITV News (2021) </a:t>
            </a:r>
            <a:r>
              <a:rPr lang="en-GB" i="1" dirty="0"/>
              <a:t>Iceland apologises after supermarket director calls Welsh language 'gibberish‘, </a:t>
            </a:r>
            <a:r>
              <a:rPr lang="en-GB" dirty="0">
                <a:hlinkClick r:id="rId4"/>
              </a:rPr>
              <a:t>https://www.itv.com/news/wales/2021-02-17/iceland-apologises-after-supermarket-director-calls-welsh-language-gibberish</a:t>
            </a:r>
            <a:r>
              <a:rPr lang="en-GB" dirty="0"/>
              <a:t> [Accessed: February 17 2021].</a:t>
            </a:r>
          </a:p>
        </p:txBody>
      </p:sp>
    </p:spTree>
    <p:extLst>
      <p:ext uri="{BB962C8B-B14F-4D97-AF65-F5344CB8AC3E}">
        <p14:creationId xmlns:p14="http://schemas.microsoft.com/office/powerpoint/2010/main" val="187657068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185739" y="365127"/>
            <a:ext cx="11168061" cy="770729"/>
          </a:xfrm>
        </p:spPr>
        <p:txBody>
          <a:bodyPr>
            <a:normAutofit fontScale="90000"/>
          </a:bodyPr>
          <a:lstStyle/>
          <a:p>
            <a:pPr lvl="0"/>
            <a:r>
              <a:rPr lang="en-GB" sz="2800" dirty="0">
                <a:latin typeface="Lucida Sans" panose="020B0602030504020204" pitchFamily="34" charset="0"/>
              </a:rPr>
              <a:t>Yr </a:t>
            </a:r>
            <a:r>
              <a:rPr lang="en-GB" sz="2800" dirty="0" err="1">
                <a:latin typeface="Lucida Sans" panose="020B0602030504020204" pitchFamily="34" charset="0"/>
              </a:rPr>
              <a:t>Wyddor</a:t>
            </a:r>
            <a:r>
              <a:rPr lang="en-GB" sz="2800" dirty="0">
                <a:latin typeface="Lucida Sans" panose="020B0602030504020204" pitchFamily="34" charset="0"/>
              </a:rPr>
              <a:t/>
            </a:r>
            <a:br>
              <a:rPr lang="en-GB" sz="2800" dirty="0">
                <a:latin typeface="Lucida Sans" panose="020B0602030504020204" pitchFamily="34" charset="0"/>
              </a:rPr>
            </a:br>
            <a:r>
              <a:rPr lang="en-GB" sz="2800" dirty="0">
                <a:solidFill>
                  <a:srgbClr val="002060"/>
                </a:solidFill>
                <a:latin typeface="Lucida Sans" panose="020B0602030504020204" pitchFamily="34" charset="0"/>
              </a:rPr>
              <a:t>The Alphabet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1494" y="1211685"/>
            <a:ext cx="3495675" cy="3863553"/>
          </a:xfrm>
        </p:spPr>
      </p:pic>
      <p:sp>
        <p:nvSpPr>
          <p:cNvPr id="4" name="Content Placeholder 3"/>
          <p:cNvSpPr txBox="1">
            <a:spLocks noGrp="1"/>
          </p:cNvSpPr>
          <p:nvPr>
            <p:ph idx="2"/>
          </p:nvPr>
        </p:nvSpPr>
        <p:spPr>
          <a:xfrm>
            <a:off x="4443413" y="1200151"/>
            <a:ext cx="7143750" cy="5276846"/>
          </a:xfrm>
        </p:spPr>
        <p:txBody>
          <a:bodyPr>
            <a:noAutofit/>
          </a:bodyPr>
          <a:lstStyle/>
          <a:p>
            <a:pPr lvl="0"/>
            <a:r>
              <a:rPr lang="cy-GB" sz="2400" dirty="0">
                <a:latin typeface="Lucida Sans" panose="020B0602030504020204" pitchFamily="34" charset="0"/>
              </a:rPr>
              <a:t>29 lythyren</a:t>
            </a:r>
          </a:p>
          <a:p>
            <a:pPr lvl="0"/>
            <a:r>
              <a:rPr lang="cy-GB" sz="2400" dirty="0">
                <a:latin typeface="Lucida Sans" panose="020B0602030504020204" pitchFamily="34" charset="0"/>
              </a:rPr>
              <a:t>Newydd ychwanegu ‘j’</a:t>
            </a:r>
          </a:p>
          <a:p>
            <a:pPr lvl="0"/>
            <a:r>
              <a:rPr lang="cy-GB" sz="2400" dirty="0">
                <a:latin typeface="Lucida Sans" panose="020B0602030504020204" pitchFamily="34" charset="0"/>
              </a:rPr>
              <a:t>8 lythyren dwbl</a:t>
            </a:r>
          </a:p>
          <a:p>
            <a:pPr lvl="0"/>
            <a:r>
              <a:rPr lang="cy-GB" sz="2400" dirty="0">
                <a:latin typeface="Lucida Sans" panose="020B0602030504020204" pitchFamily="34" charset="0"/>
              </a:rPr>
              <a:t>Bob lythyren yn ffonetig</a:t>
            </a:r>
          </a:p>
          <a:p>
            <a:pPr marL="0" lvl="0" indent="0">
              <a:buNone/>
            </a:pPr>
            <a:r>
              <a:rPr lang="en-GB" sz="2400" dirty="0">
                <a:solidFill>
                  <a:srgbClr val="1F497D"/>
                </a:solidFill>
                <a:latin typeface="Lucida Sans" panose="020B0602030504020204" pitchFamily="34" charset="0"/>
              </a:rPr>
              <a:t>                                                </a:t>
            </a:r>
            <a:r>
              <a:rPr lang="en-GB" sz="2400" dirty="0" err="1">
                <a:solidFill>
                  <a:srgbClr val="1F497D"/>
                </a:solidFill>
                <a:latin typeface="Lucida Sans" panose="020B0602030504020204" pitchFamily="34" charset="0"/>
                <a:hlinkClick r:id="rId4"/>
              </a:rPr>
              <a:t>Ynganiad</a:t>
            </a:r>
            <a:r>
              <a:rPr lang="en-GB" sz="2400" dirty="0">
                <a:solidFill>
                  <a:srgbClr val="1F497D"/>
                </a:solidFill>
                <a:latin typeface="Lucida Sans" panose="020B0602030504020204" pitchFamily="34" charset="0"/>
                <a:hlinkClick r:id="rId4"/>
              </a:rPr>
              <a:t>/Pronunciation</a:t>
            </a:r>
            <a:endParaRPr lang="en-GB" sz="2400" dirty="0">
              <a:solidFill>
                <a:srgbClr val="1F497D"/>
              </a:solidFill>
              <a:latin typeface="Lucida Sans" panose="020B0602030504020204" pitchFamily="34" charset="0"/>
            </a:endParaRPr>
          </a:p>
          <a:p>
            <a:pPr lvl="0"/>
            <a:r>
              <a:rPr lang="en-GB" sz="2400" dirty="0">
                <a:solidFill>
                  <a:srgbClr val="1F497D"/>
                </a:solidFill>
                <a:latin typeface="Lucida Sans" panose="020B0602030504020204" pitchFamily="34" charset="0"/>
              </a:rPr>
              <a:t>29 letters</a:t>
            </a:r>
          </a:p>
          <a:p>
            <a:pPr lvl="0"/>
            <a:r>
              <a:rPr lang="en-GB" sz="2400" dirty="0">
                <a:solidFill>
                  <a:srgbClr val="1F497D"/>
                </a:solidFill>
                <a:latin typeface="Lucida Sans" panose="020B0602030504020204" pitchFamily="34" charset="0"/>
              </a:rPr>
              <a:t>‘j’ recently added</a:t>
            </a:r>
          </a:p>
          <a:p>
            <a:pPr lvl="0"/>
            <a:r>
              <a:rPr lang="en-GB" sz="2400" dirty="0">
                <a:solidFill>
                  <a:srgbClr val="1F497D"/>
                </a:solidFill>
                <a:latin typeface="Lucida Sans" panose="020B0602030504020204" pitchFamily="34" charset="0"/>
              </a:rPr>
              <a:t>8 double letters</a:t>
            </a:r>
          </a:p>
          <a:p>
            <a:pPr lvl="0"/>
            <a:r>
              <a:rPr lang="en-GB" sz="2400" dirty="0">
                <a:solidFill>
                  <a:srgbClr val="1F497D"/>
                </a:solidFill>
                <a:latin typeface="Lucida Sans" panose="020B0602030504020204" pitchFamily="34" charset="0"/>
              </a:rPr>
              <a:t>Every letter is phonetic</a:t>
            </a:r>
          </a:p>
        </p:txBody>
      </p:sp>
      <p:sp>
        <p:nvSpPr>
          <p:cNvPr id="6" name="TextBox 5"/>
          <p:cNvSpPr txBox="1"/>
          <p:nvPr/>
        </p:nvSpPr>
        <p:spPr>
          <a:xfrm flipH="1">
            <a:off x="521492" y="5151068"/>
            <a:ext cx="28146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(Source: Pinterest, no date)</a:t>
            </a:r>
          </a:p>
        </p:txBody>
      </p:sp>
    </p:spTree>
    <p:extLst>
      <p:ext uri="{BB962C8B-B14F-4D97-AF65-F5344CB8AC3E}">
        <p14:creationId xmlns:p14="http://schemas.microsoft.com/office/powerpoint/2010/main" val="389581054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dirty="0">
                <a:latin typeface="Lucida Sans" panose="020B0602030504020204" pitchFamily="34" charset="0"/>
              </a:rPr>
              <a:t>Clip </a:t>
            </a:r>
            <a:r>
              <a:rPr lang="en-GB" dirty="0" err="1">
                <a:latin typeface="Lucida Sans" panose="020B0602030504020204" pitchFamily="34" charset="0"/>
              </a:rPr>
              <a:t>Cyw</a:t>
            </a:r>
            <a:r>
              <a:rPr lang="en-GB" dirty="0">
                <a:latin typeface="Lucida Sans" panose="020B0602030504020204" pitchFamily="34" charset="0"/>
              </a:rPr>
              <a:t/>
            </a:r>
            <a:br>
              <a:rPr lang="en-GB" dirty="0">
                <a:latin typeface="Lucida Sans" panose="020B0602030504020204" pitchFamily="34" charset="0"/>
              </a:rPr>
            </a:br>
            <a:r>
              <a:rPr lang="en-GB" dirty="0">
                <a:solidFill>
                  <a:srgbClr val="1F497D"/>
                </a:solidFill>
                <a:latin typeface="Lucida Sans" panose="020B0602030504020204" pitchFamily="34" charset="0"/>
              </a:rPr>
              <a:t>Clip from </a:t>
            </a:r>
            <a:r>
              <a:rPr lang="en-GB" i="1" dirty="0" err="1">
                <a:solidFill>
                  <a:srgbClr val="1F497D"/>
                </a:solidFill>
                <a:latin typeface="Lucida Sans" panose="020B0602030504020204" pitchFamily="34" charset="0"/>
              </a:rPr>
              <a:t>Cyw</a:t>
            </a:r>
            <a:r>
              <a:rPr lang="en-GB" dirty="0">
                <a:solidFill>
                  <a:srgbClr val="1F497D"/>
                </a:solidFill>
                <a:latin typeface="Lucida Sans" panose="020B0602030504020204" pitchFamily="34" charset="0"/>
              </a:rPr>
              <a:t> </a:t>
            </a:r>
            <a:r>
              <a:rPr lang="en-GB" sz="3200" dirty="0">
                <a:solidFill>
                  <a:srgbClr val="1F497D"/>
                </a:solidFill>
                <a:latin typeface="Lucida Sans" panose="020B0602030504020204" pitchFamily="34" charset="0"/>
              </a:rPr>
              <a:t>(Chick in Welsh)</a:t>
            </a:r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>
          <a:xfrm>
            <a:off x="514350" y="1825627"/>
            <a:ext cx="3207544" cy="2532061"/>
          </a:xfrm>
        </p:spPr>
        <p:txBody>
          <a:bodyPr>
            <a:normAutofit fontScale="92500" lnSpcReduction="20000"/>
          </a:bodyPr>
          <a:lstStyle/>
          <a:p>
            <a:pPr marL="0" lvl="0" indent="0">
              <a:buNone/>
            </a:pPr>
            <a:endParaRPr lang="en-GB" dirty="0"/>
          </a:p>
          <a:p>
            <a:pPr marL="0" lvl="0" indent="0">
              <a:buNone/>
            </a:pPr>
            <a:r>
              <a:rPr lang="en-GB" dirty="0" err="1"/>
              <a:t>Cyw</a:t>
            </a:r>
            <a:r>
              <a:rPr lang="en-GB" dirty="0"/>
              <a:t> (2017) </a:t>
            </a:r>
            <a:r>
              <a:rPr lang="en-GB" i="1" dirty="0" err="1"/>
              <a:t>Cân</a:t>
            </a:r>
            <a:r>
              <a:rPr lang="en-GB" i="1" dirty="0"/>
              <a:t> Yr </a:t>
            </a:r>
            <a:r>
              <a:rPr lang="en-GB" i="1" dirty="0" err="1"/>
              <a:t>Wyddor</a:t>
            </a:r>
            <a:r>
              <a:rPr lang="en-GB" i="1" dirty="0"/>
              <a:t> 🍎 | The </a:t>
            </a:r>
            <a:r>
              <a:rPr lang="en-GB" i="1" dirty="0" err="1"/>
              <a:t>Cyw</a:t>
            </a:r>
            <a:r>
              <a:rPr lang="en-GB" i="1" dirty="0"/>
              <a:t> Alphabet Song</a:t>
            </a:r>
            <a:r>
              <a:rPr lang="en-GB" dirty="0"/>
              <a:t>, </a:t>
            </a:r>
            <a:r>
              <a:rPr lang="en-GB" dirty="0">
                <a:hlinkClick r:id="rId4"/>
              </a:rPr>
              <a:t>https://www.youtube.com/watch?v=h-zu72YpXKY</a:t>
            </a:r>
            <a:r>
              <a:rPr lang="en-GB" dirty="0"/>
              <a:t> [Accessed: February 17 2021].</a:t>
            </a:r>
          </a:p>
        </p:txBody>
      </p:sp>
      <p:pic>
        <p:nvPicPr>
          <p:cNvPr id="6" name="h-zu72YpXKY"/>
          <p:cNvPicPr>
            <a:picLocks noGrp="1" noRot="1" noChangeAspect="1"/>
          </p:cNvPicPr>
          <p:nvPr>
            <p:ph sz="half" idx="2"/>
            <a:videoFile r:link="rId1"/>
          </p:nvPr>
        </p:nvPicPr>
        <p:blipFill>
          <a:blip r:embed="rId5"/>
          <a:stretch>
            <a:fillRect/>
          </a:stretch>
        </p:blipFill>
        <p:spPr>
          <a:xfrm>
            <a:off x="4371975" y="1876128"/>
            <a:ext cx="7158038" cy="37602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104211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914400" y="365127"/>
            <a:ext cx="10439400" cy="770729"/>
          </a:xfrm>
        </p:spPr>
        <p:txBody>
          <a:bodyPr>
            <a:noAutofit/>
          </a:bodyPr>
          <a:lstStyle/>
          <a:p>
            <a:pPr lvl="0"/>
            <a:r>
              <a:rPr lang="en-GB" sz="3200" dirty="0" err="1">
                <a:latin typeface="Lucida Sans" panose="020B0602030504020204" pitchFamily="34" charset="0"/>
              </a:rPr>
              <a:t>Syniadau</a:t>
            </a:r>
            <a:r>
              <a:rPr lang="en-GB" sz="3200" dirty="0">
                <a:latin typeface="Lucida Sans" panose="020B0602030504020204" pitchFamily="34" charset="0"/>
              </a:rPr>
              <a:t>… </a:t>
            </a:r>
            <a:br>
              <a:rPr lang="en-GB" sz="3200" dirty="0">
                <a:latin typeface="Lucida Sans" panose="020B0602030504020204" pitchFamily="34" charset="0"/>
              </a:rPr>
            </a:br>
            <a:r>
              <a:rPr lang="en-GB" sz="3200" dirty="0">
                <a:solidFill>
                  <a:srgbClr val="002060"/>
                </a:solidFill>
                <a:latin typeface="Lucida Sans" panose="020B0602030504020204" pitchFamily="34" charset="0"/>
              </a:rPr>
              <a:t>Ideas…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0581" y="1452562"/>
            <a:ext cx="3124200" cy="3082728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29138" y="1619084"/>
            <a:ext cx="2650331" cy="3860172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96022" y="778669"/>
            <a:ext cx="3898272" cy="42148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186638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1463" y="365127"/>
            <a:ext cx="2064543" cy="2128041"/>
          </a:xfrm>
        </p:spPr>
        <p:txBody>
          <a:bodyPr>
            <a:normAutofit/>
          </a:bodyPr>
          <a:lstStyle/>
          <a:p>
            <a:r>
              <a:rPr lang="en-GB" sz="3200" dirty="0" err="1">
                <a:latin typeface="Lucida Sans" panose="020B0602030504020204" pitchFamily="34" charset="0"/>
              </a:rPr>
              <a:t>Lliwiau</a:t>
            </a:r>
            <a:r>
              <a:rPr lang="en-GB" sz="3200" dirty="0">
                <a:latin typeface="Lucida Sans" panose="020B0602030504020204" pitchFamily="34" charset="0"/>
              </a:rPr>
              <a:t/>
            </a:r>
            <a:br>
              <a:rPr lang="en-GB" sz="3200" dirty="0">
                <a:latin typeface="Lucida Sans" panose="020B0602030504020204" pitchFamily="34" charset="0"/>
              </a:rPr>
            </a:br>
            <a:r>
              <a:rPr lang="en-GB" sz="3200" dirty="0">
                <a:solidFill>
                  <a:srgbClr val="002060"/>
                </a:solidFill>
                <a:latin typeface="Lucida Sans" panose="020B0602030504020204" pitchFamily="34" charset="0"/>
              </a:rPr>
              <a:t>Colours</a:t>
            </a:r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09809741"/>
              </p:ext>
            </p:extLst>
          </p:nvPr>
        </p:nvGraphicFramePr>
        <p:xfrm>
          <a:off x="2500313" y="365125"/>
          <a:ext cx="8715376" cy="5142709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357688">
                  <a:extLst>
                    <a:ext uri="{9D8B030D-6E8A-4147-A177-3AD203B41FA5}">
                      <a16:colId xmlns:a16="http://schemas.microsoft.com/office/drawing/2014/main" val="2713178875"/>
                    </a:ext>
                  </a:extLst>
                </a:gridCol>
                <a:gridCol w="4357688">
                  <a:extLst>
                    <a:ext uri="{9D8B030D-6E8A-4147-A177-3AD203B41FA5}">
                      <a16:colId xmlns:a16="http://schemas.microsoft.com/office/drawing/2014/main" val="916268519"/>
                    </a:ext>
                  </a:extLst>
                </a:gridCol>
              </a:tblGrid>
              <a:tr h="467519"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>
                          <a:solidFill>
                            <a:srgbClr val="FF0000"/>
                          </a:solidFill>
                          <a:latin typeface="Lucida Sans" panose="020B0602030504020204" pitchFamily="34" charset="0"/>
                        </a:rPr>
                        <a:t>red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 err="1">
                          <a:solidFill>
                            <a:srgbClr val="FF0000"/>
                          </a:solidFill>
                          <a:latin typeface="Lucida Sans" panose="020B0602030504020204" pitchFamily="34" charset="0"/>
                        </a:rPr>
                        <a:t>coch</a:t>
                      </a:r>
                      <a:endParaRPr lang="en-GB" sz="2400" b="1" dirty="0">
                        <a:solidFill>
                          <a:srgbClr val="FF0000"/>
                        </a:solidFill>
                        <a:latin typeface="Lucida Sans" panose="020B0602030504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32341089"/>
                  </a:ext>
                </a:extLst>
              </a:tr>
              <a:tr h="467519"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>
                          <a:solidFill>
                            <a:srgbClr val="FF9933"/>
                          </a:solidFill>
                          <a:latin typeface="Lucida Sans" panose="020B0602030504020204" pitchFamily="34" charset="0"/>
                        </a:rPr>
                        <a:t>orange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 err="1">
                          <a:solidFill>
                            <a:srgbClr val="FF9933"/>
                          </a:solidFill>
                          <a:latin typeface="Lucida Sans" panose="020B0602030504020204" pitchFamily="34" charset="0"/>
                        </a:rPr>
                        <a:t>oren</a:t>
                      </a:r>
                      <a:endParaRPr lang="en-GB" sz="2400" b="1" dirty="0">
                        <a:solidFill>
                          <a:srgbClr val="FF9933"/>
                        </a:solidFill>
                        <a:latin typeface="Lucida Sans" panose="020B0602030504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74931036"/>
                  </a:ext>
                </a:extLst>
              </a:tr>
              <a:tr h="467519"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>
                          <a:solidFill>
                            <a:srgbClr val="FFFF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Lucida Sans" panose="020B0602030504020204" pitchFamily="34" charset="0"/>
                        </a:rPr>
                        <a:t>yellow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 err="1">
                          <a:solidFill>
                            <a:srgbClr val="FFFF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Lucida Sans" panose="020B0602030504020204" pitchFamily="34" charset="0"/>
                        </a:rPr>
                        <a:t>melyn</a:t>
                      </a:r>
                      <a:endParaRPr lang="en-GB" sz="2400" b="1" dirty="0">
                        <a:solidFill>
                          <a:srgbClr val="FFFF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Lucida Sans" panose="020B0602030504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87348043"/>
                  </a:ext>
                </a:extLst>
              </a:tr>
              <a:tr h="467519"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>
                          <a:solidFill>
                            <a:srgbClr val="00B050"/>
                          </a:solidFill>
                          <a:latin typeface="Lucida Sans" panose="020B0602030504020204" pitchFamily="34" charset="0"/>
                        </a:rPr>
                        <a:t>green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 err="1">
                          <a:solidFill>
                            <a:srgbClr val="00B050"/>
                          </a:solidFill>
                          <a:latin typeface="Lucida Sans" panose="020B0602030504020204" pitchFamily="34" charset="0"/>
                        </a:rPr>
                        <a:t>gwyrdd</a:t>
                      </a:r>
                      <a:endParaRPr lang="en-GB" sz="2400" b="1" dirty="0">
                        <a:solidFill>
                          <a:srgbClr val="00B050"/>
                        </a:solidFill>
                        <a:latin typeface="Lucida Sans" panose="020B0602030504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07460969"/>
                  </a:ext>
                </a:extLst>
              </a:tr>
              <a:tr h="467519"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>
                          <a:solidFill>
                            <a:srgbClr val="00B0F0"/>
                          </a:solidFill>
                          <a:latin typeface="Lucida Sans" panose="020B0602030504020204" pitchFamily="34" charset="0"/>
                        </a:rPr>
                        <a:t>blue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 err="1">
                          <a:solidFill>
                            <a:srgbClr val="00B0F0"/>
                          </a:solidFill>
                          <a:latin typeface="Lucida Sans" panose="020B0602030504020204" pitchFamily="34" charset="0"/>
                        </a:rPr>
                        <a:t>glas</a:t>
                      </a:r>
                      <a:endParaRPr lang="en-GB" sz="2400" b="1" dirty="0">
                        <a:solidFill>
                          <a:srgbClr val="00B0F0"/>
                        </a:solidFill>
                        <a:latin typeface="Lucida Sans" panose="020B0602030504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62126732"/>
                  </a:ext>
                </a:extLst>
              </a:tr>
              <a:tr h="467519"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>
                          <a:solidFill>
                            <a:srgbClr val="7030A0"/>
                          </a:solidFill>
                          <a:latin typeface="Lucida Sans" panose="020B0602030504020204" pitchFamily="34" charset="0"/>
                        </a:rPr>
                        <a:t>purple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 err="1">
                          <a:solidFill>
                            <a:srgbClr val="7030A0"/>
                          </a:solidFill>
                          <a:latin typeface="Lucida Sans" panose="020B0602030504020204" pitchFamily="34" charset="0"/>
                        </a:rPr>
                        <a:t>porffor</a:t>
                      </a:r>
                      <a:r>
                        <a:rPr lang="en-GB" sz="2400" b="1" dirty="0">
                          <a:solidFill>
                            <a:srgbClr val="7030A0"/>
                          </a:solidFill>
                          <a:latin typeface="Lucida Sans" panose="020B0602030504020204" pitchFamily="34" charset="0"/>
                        </a:rPr>
                        <a:t>/</a:t>
                      </a:r>
                      <a:r>
                        <a:rPr lang="en-GB" sz="2400" b="1" dirty="0" err="1">
                          <a:solidFill>
                            <a:srgbClr val="7030A0"/>
                          </a:solidFill>
                          <a:latin typeface="Lucida Sans" panose="020B0602030504020204" pitchFamily="34" charset="0"/>
                        </a:rPr>
                        <a:t>piws</a:t>
                      </a:r>
                      <a:endParaRPr lang="en-GB" sz="2400" b="1" dirty="0">
                        <a:solidFill>
                          <a:srgbClr val="7030A0"/>
                        </a:solidFill>
                        <a:latin typeface="Lucida Sans" panose="020B0602030504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22763423"/>
                  </a:ext>
                </a:extLst>
              </a:tr>
              <a:tr h="467519"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>
                          <a:solidFill>
                            <a:srgbClr val="FF66FF"/>
                          </a:solidFill>
                          <a:latin typeface="Lucida Sans" panose="020B0602030504020204" pitchFamily="34" charset="0"/>
                        </a:rPr>
                        <a:t>pink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>
                          <a:solidFill>
                            <a:srgbClr val="FF66FF"/>
                          </a:solidFill>
                          <a:latin typeface="Lucida Sans" panose="020B0602030504020204" pitchFamily="34" charset="0"/>
                        </a:rPr>
                        <a:t>pink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99197274"/>
                  </a:ext>
                </a:extLst>
              </a:tr>
              <a:tr h="467519"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Lucida Sans" panose="020B0602030504020204" pitchFamily="34" charset="0"/>
                        </a:rPr>
                        <a:t>white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 err="1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Lucida Sans" panose="020B0602030504020204" pitchFamily="34" charset="0"/>
                        </a:rPr>
                        <a:t>gwyn</a:t>
                      </a:r>
                      <a:endParaRPr lang="en-GB" sz="2400" b="1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Lucida Sans" panose="020B0602030504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84592803"/>
                  </a:ext>
                </a:extLst>
              </a:tr>
              <a:tr h="467519"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Lucida Sans" panose="020B0602030504020204" pitchFamily="34" charset="0"/>
                        </a:rPr>
                        <a:t>grey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 err="1">
                          <a:solidFill>
                            <a:schemeClr val="bg1">
                              <a:lumMod val="50000"/>
                            </a:schemeClr>
                          </a:solidFill>
                          <a:latin typeface="Lucida Sans" panose="020B0602030504020204" pitchFamily="34" charset="0"/>
                        </a:rPr>
                        <a:t>llwyd</a:t>
                      </a:r>
                      <a:endParaRPr lang="en-GB" sz="2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Lucida Sans" panose="020B0602030504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25331481"/>
                  </a:ext>
                </a:extLst>
              </a:tr>
              <a:tr h="467519"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>
                          <a:latin typeface="Lucida Sans" panose="020B0602030504020204" pitchFamily="34" charset="0"/>
                        </a:rPr>
                        <a:t>black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>
                          <a:latin typeface="Lucida Sans" panose="020B0602030504020204" pitchFamily="34" charset="0"/>
                        </a:rPr>
                        <a:t>du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138932"/>
                  </a:ext>
                </a:extLst>
              </a:tr>
              <a:tr h="467519"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>
                          <a:solidFill>
                            <a:srgbClr val="996633"/>
                          </a:solidFill>
                          <a:latin typeface="Lucida Sans" panose="020B0602030504020204" pitchFamily="34" charset="0"/>
                        </a:rPr>
                        <a:t>brown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>
                          <a:solidFill>
                            <a:srgbClr val="996633"/>
                          </a:solidFill>
                          <a:latin typeface="Lucida Sans" panose="020B0602030504020204" pitchFamily="34" charset="0"/>
                        </a:rPr>
                        <a:t>brown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7845366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1066559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1488" y="365128"/>
            <a:ext cx="10882312" cy="826986"/>
          </a:xfrm>
        </p:spPr>
        <p:txBody>
          <a:bodyPr>
            <a:normAutofit fontScale="90000"/>
          </a:bodyPr>
          <a:lstStyle/>
          <a:p>
            <a:r>
              <a:rPr lang="en-GB" sz="3200" dirty="0">
                <a:latin typeface="Lucida Sans" panose="020B0602030504020204" pitchFamily="34" charset="0"/>
              </a:rPr>
              <a:t>Y </a:t>
            </a:r>
            <a:r>
              <a:rPr lang="en-GB" sz="3200" dirty="0" err="1">
                <a:latin typeface="Lucida Sans" panose="020B0602030504020204" pitchFamily="34" charset="0"/>
              </a:rPr>
              <a:t>gystrawen</a:t>
            </a:r>
            <a:r>
              <a:rPr lang="en-GB" sz="3200" dirty="0">
                <a:latin typeface="Lucida Sans" panose="020B0602030504020204" pitchFamily="34" charset="0"/>
              </a:rPr>
              <a:t> Gymraeg</a:t>
            </a:r>
            <a:br>
              <a:rPr lang="en-GB" sz="3200" dirty="0">
                <a:latin typeface="Lucida Sans" panose="020B0602030504020204" pitchFamily="34" charset="0"/>
              </a:rPr>
            </a:br>
            <a:r>
              <a:rPr lang="en-GB" sz="3200" dirty="0">
                <a:solidFill>
                  <a:srgbClr val="002060"/>
                </a:solidFill>
                <a:latin typeface="Lucida Sans" panose="020B0602030504020204" pitchFamily="34" charset="0"/>
              </a:rPr>
              <a:t>Welsh syntax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71488" y="1485900"/>
            <a:ext cx="5548312" cy="4691063"/>
          </a:xfrm>
        </p:spPr>
        <p:txBody>
          <a:bodyPr/>
          <a:lstStyle/>
          <a:p>
            <a:pPr marL="0" indent="0">
              <a:buNone/>
            </a:pPr>
            <a:r>
              <a:rPr lang="en-GB" dirty="0" err="1">
                <a:latin typeface="Lucida Sans" panose="020B0602030504020204" pitchFamily="34" charset="0"/>
              </a:rPr>
              <a:t>Yn</a:t>
            </a:r>
            <a:r>
              <a:rPr lang="en-GB" dirty="0">
                <a:latin typeface="Lucida Sans" panose="020B0602030504020204" pitchFamily="34" charset="0"/>
              </a:rPr>
              <a:t> yr </a:t>
            </a:r>
            <a:r>
              <a:rPr lang="en-GB" dirty="0" err="1">
                <a:latin typeface="Lucida Sans" panose="020B0602030504020204" pitchFamily="34" charset="0"/>
              </a:rPr>
              <a:t>iaith</a:t>
            </a:r>
            <a:r>
              <a:rPr lang="en-GB" dirty="0">
                <a:latin typeface="Lucida Sans" panose="020B0602030504020204" pitchFamily="34" charset="0"/>
              </a:rPr>
              <a:t> Gymraeg, </a:t>
            </a:r>
            <a:r>
              <a:rPr lang="en-GB" dirty="0" err="1">
                <a:latin typeface="Lucida Sans" panose="020B0602030504020204" pitchFamily="34" charset="0"/>
              </a:rPr>
              <a:t>rhoddir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geiriau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mewn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trefn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wahanol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i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eiriau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Saesneg</a:t>
            </a:r>
            <a:endParaRPr lang="en-GB" dirty="0">
              <a:latin typeface="Lucida Sans" panose="020B0602030504020204" pitchFamily="34" charset="0"/>
            </a:endParaRPr>
          </a:p>
          <a:p>
            <a:pPr marL="0" indent="0">
              <a:buNone/>
            </a:pPr>
            <a:endParaRPr lang="en-GB" dirty="0">
              <a:latin typeface="Lucida Sans" panose="020B0602030504020204" pitchFamily="34" charset="0"/>
            </a:endParaRPr>
          </a:p>
          <a:p>
            <a:pPr marL="0" indent="0">
              <a:buNone/>
            </a:pPr>
            <a:r>
              <a:rPr lang="en-GB" dirty="0" err="1">
                <a:latin typeface="Lucida Sans" panose="020B0602030504020204" pitchFamily="34" charset="0"/>
              </a:rPr>
              <a:t>Saesneg</a:t>
            </a:r>
            <a:r>
              <a:rPr lang="en-GB" dirty="0">
                <a:latin typeface="Lucida Sans" panose="020B0602030504020204" pitchFamily="34" charset="0"/>
              </a:rPr>
              <a:t> – </a:t>
            </a:r>
            <a:r>
              <a:rPr lang="en-GB" dirty="0" err="1">
                <a:latin typeface="Lucida Sans" panose="020B0602030504020204" pitchFamily="34" charset="0"/>
              </a:rPr>
              <a:t>Ansoddair-Enw</a:t>
            </a:r>
            <a:endParaRPr lang="en-GB" dirty="0">
              <a:latin typeface="Lucida Sans" panose="020B0602030504020204" pitchFamily="34" charset="0"/>
            </a:endParaRPr>
          </a:p>
          <a:p>
            <a:pPr marL="0" indent="0">
              <a:buNone/>
            </a:pPr>
            <a:r>
              <a:rPr lang="en-GB" dirty="0" err="1">
                <a:latin typeface="Lucida Sans" panose="020B0602030504020204" pitchFamily="34" charset="0"/>
              </a:rPr>
              <a:t>Cymraeg</a:t>
            </a:r>
            <a:r>
              <a:rPr lang="en-GB" dirty="0">
                <a:latin typeface="Lucida Sans" panose="020B0602030504020204" pitchFamily="34" charset="0"/>
              </a:rPr>
              <a:t> – </a:t>
            </a:r>
            <a:r>
              <a:rPr lang="en-GB" dirty="0" err="1">
                <a:latin typeface="Lucida Sans" panose="020B0602030504020204" pitchFamily="34" charset="0"/>
              </a:rPr>
              <a:t>Enw-Ansoddair</a:t>
            </a:r>
            <a:endParaRPr lang="en-GB" dirty="0">
              <a:latin typeface="Lucida Sans" panose="020B0602030504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485901"/>
            <a:ext cx="5843588" cy="4121944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In Welsh, words are placed in a different order to English words</a:t>
            </a:r>
          </a:p>
          <a:p>
            <a:pPr marL="0" indent="0">
              <a:buNone/>
            </a:pPr>
            <a:endParaRPr lang="en-GB" dirty="0">
              <a:solidFill>
                <a:srgbClr val="002060"/>
              </a:solidFill>
              <a:latin typeface="Lucida Sans" panose="020B0602030504020204" pitchFamily="34" charset="0"/>
            </a:endParaRPr>
          </a:p>
          <a:p>
            <a:pPr marL="0" indent="0">
              <a:buNone/>
            </a:pPr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English – Adjective-Noun</a:t>
            </a:r>
          </a:p>
          <a:p>
            <a:pPr marL="0" indent="0">
              <a:buNone/>
            </a:pPr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Welsh – Noun-Adjective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Example: 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20025" y="3929063"/>
            <a:ext cx="1866900" cy="1678782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9958388" y="3929063"/>
            <a:ext cx="1793081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red car</a:t>
            </a:r>
          </a:p>
          <a:p>
            <a:endParaRPr lang="en-GB" sz="28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en-GB" sz="28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car </a:t>
            </a:r>
            <a:r>
              <a:rPr lang="en-GB" sz="2800" b="1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coch</a:t>
            </a:r>
            <a:endParaRPr lang="en-GB" sz="28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07083907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1488" y="365128"/>
            <a:ext cx="10882312" cy="826986"/>
          </a:xfrm>
        </p:spPr>
        <p:txBody>
          <a:bodyPr>
            <a:normAutofit fontScale="90000"/>
          </a:bodyPr>
          <a:lstStyle/>
          <a:p>
            <a:r>
              <a:rPr lang="en-GB" sz="3200" dirty="0" err="1">
                <a:latin typeface="Lucida Sans" panose="020B0602030504020204" pitchFamily="34" charset="0"/>
              </a:rPr>
              <a:t>Ewch</a:t>
            </a:r>
            <a:r>
              <a:rPr lang="en-GB" sz="3200" dirty="0">
                <a:latin typeface="Lucida Sans" panose="020B0602030504020204" pitchFamily="34" charset="0"/>
              </a:rPr>
              <a:t> </a:t>
            </a:r>
            <a:r>
              <a:rPr lang="en-GB" sz="3200" dirty="0" err="1">
                <a:latin typeface="Lucida Sans" panose="020B0602030504020204" pitchFamily="34" charset="0"/>
              </a:rPr>
              <a:t>amdani</a:t>
            </a:r>
            <a:r>
              <a:rPr lang="en-GB" sz="3200" dirty="0">
                <a:latin typeface="Lucida Sans" panose="020B0602030504020204" pitchFamily="34" charset="0"/>
              </a:rPr>
              <a:t>!</a:t>
            </a:r>
            <a:br>
              <a:rPr lang="en-GB" sz="3200" dirty="0">
                <a:latin typeface="Lucida Sans" panose="020B0602030504020204" pitchFamily="34" charset="0"/>
              </a:rPr>
            </a:br>
            <a:r>
              <a:rPr lang="en-GB" sz="3200" dirty="0">
                <a:solidFill>
                  <a:srgbClr val="002060"/>
                </a:solidFill>
                <a:latin typeface="Lucida Sans" panose="020B0602030504020204" pitchFamily="34" charset="0"/>
              </a:rPr>
              <a:t>Have a go!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394488" y="1395494"/>
            <a:ext cx="2971800" cy="154305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88738" y="485776"/>
            <a:ext cx="2286000" cy="2000250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708263" y="543619"/>
            <a:ext cx="2645537" cy="1477106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62434" y="3770731"/>
            <a:ext cx="3103854" cy="1547631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585061" y="3718162"/>
            <a:ext cx="2857500" cy="1600200"/>
          </a:xfrm>
          <a:prstGeom prst="rect">
            <a:avLst/>
          </a:prstGeom>
        </p:spPr>
      </p:pic>
      <p:sp>
        <p:nvSpPr>
          <p:cNvPr id="12" name="TextBox 11"/>
          <p:cNvSpPr txBox="1"/>
          <p:nvPr/>
        </p:nvSpPr>
        <p:spPr>
          <a:xfrm>
            <a:off x="9806005" y="3876086"/>
            <a:ext cx="202977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b="1" dirty="0"/>
              <a:t>black cat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b="1" dirty="0" err="1"/>
              <a:t>cath</a:t>
            </a:r>
            <a:r>
              <a:rPr lang="en-GB" sz="2400" b="1" dirty="0"/>
              <a:t> </a:t>
            </a:r>
            <a:r>
              <a:rPr lang="en-GB" sz="2400" b="1" dirty="0" err="1"/>
              <a:t>ddu</a:t>
            </a:r>
            <a:endParaRPr lang="en-GB" sz="2400" b="1" dirty="0"/>
          </a:p>
        </p:txBody>
      </p:sp>
      <p:sp>
        <p:nvSpPr>
          <p:cNvPr id="13" name="TextBox 12"/>
          <p:cNvSpPr txBox="1"/>
          <p:nvPr/>
        </p:nvSpPr>
        <p:spPr>
          <a:xfrm>
            <a:off x="3431023" y="4135030"/>
            <a:ext cx="245997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rgbClr val="00B050"/>
                </a:solidFill>
              </a:rPr>
              <a:t>green grass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 err="1">
                <a:solidFill>
                  <a:srgbClr val="00B050"/>
                </a:solidFill>
              </a:rPr>
              <a:t>porfa</a:t>
            </a:r>
            <a:r>
              <a:rPr lang="en-GB" sz="2400" b="1" dirty="0">
                <a:solidFill>
                  <a:srgbClr val="00B050"/>
                </a:solidFill>
              </a:rPr>
              <a:t>/</a:t>
            </a:r>
            <a:r>
              <a:rPr lang="en-GB" sz="2400" b="1" dirty="0" err="1">
                <a:solidFill>
                  <a:srgbClr val="00B050"/>
                </a:solidFill>
              </a:rPr>
              <a:t>glaswellt</a:t>
            </a:r>
            <a:r>
              <a:rPr lang="en-GB" sz="2400" b="1" dirty="0">
                <a:solidFill>
                  <a:srgbClr val="00B050"/>
                </a:solidFill>
              </a:rPr>
              <a:t> </a:t>
            </a:r>
            <a:r>
              <a:rPr lang="en-GB" sz="2400" b="1" dirty="0" err="1">
                <a:solidFill>
                  <a:srgbClr val="00B050"/>
                </a:solidFill>
              </a:rPr>
              <a:t>gwyrdd</a:t>
            </a:r>
            <a:endParaRPr lang="en-GB" sz="2400" b="1" dirty="0">
              <a:solidFill>
                <a:srgbClr val="00B050"/>
              </a:solidFill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1942089" y="2856488"/>
            <a:ext cx="228195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rgbClr val="0070C0"/>
                </a:solidFill>
              </a:rPr>
              <a:t>blue book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 err="1">
                <a:solidFill>
                  <a:srgbClr val="0070C0"/>
                </a:solidFill>
              </a:rPr>
              <a:t>llyfr</a:t>
            </a:r>
            <a:r>
              <a:rPr lang="en-GB" sz="2400" b="1" dirty="0">
                <a:solidFill>
                  <a:srgbClr val="0070C0"/>
                </a:solidFill>
              </a:rPr>
              <a:t> </a:t>
            </a:r>
            <a:r>
              <a:rPr lang="en-GB" sz="2400" b="1" dirty="0" err="1">
                <a:solidFill>
                  <a:srgbClr val="0070C0"/>
                </a:solidFill>
              </a:rPr>
              <a:t>glas</a:t>
            </a:r>
            <a:endParaRPr lang="en-GB" sz="2400" b="1" dirty="0">
              <a:solidFill>
                <a:srgbClr val="0070C0"/>
              </a:solidFill>
            </a:endParaRPr>
          </a:p>
        </p:txBody>
      </p:sp>
      <p:sp>
        <p:nvSpPr>
          <p:cNvPr id="15" name="TextBox 14"/>
          <p:cNvSpPr txBox="1"/>
          <p:nvPr/>
        </p:nvSpPr>
        <p:spPr>
          <a:xfrm flipH="1">
            <a:off x="4649749" y="2606674"/>
            <a:ext cx="201808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rgbClr val="FF0000"/>
                </a:solidFill>
              </a:rPr>
              <a:t>red apple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 err="1">
                <a:solidFill>
                  <a:srgbClr val="FF0000"/>
                </a:solidFill>
              </a:rPr>
              <a:t>afal</a:t>
            </a:r>
            <a:r>
              <a:rPr lang="en-GB" sz="2400" b="1" dirty="0">
                <a:solidFill>
                  <a:srgbClr val="FF0000"/>
                </a:solidFill>
              </a:rPr>
              <a:t> </a:t>
            </a:r>
            <a:r>
              <a:rPr lang="en-GB" sz="2400" b="1" dirty="0" err="1">
                <a:solidFill>
                  <a:srgbClr val="FF0000"/>
                </a:solidFill>
              </a:rPr>
              <a:t>coch</a:t>
            </a:r>
            <a:endParaRPr lang="en-GB" sz="2400" b="1" dirty="0">
              <a:solidFill>
                <a:srgbClr val="FF0000"/>
              </a:solidFill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9071173" y="2301216"/>
            <a:ext cx="22826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rgbClr val="FFC000"/>
                </a:solidFill>
              </a:rPr>
              <a:t>yellow sun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rgbClr val="FFC000"/>
                </a:solidFill>
              </a:rPr>
              <a:t>haul </a:t>
            </a:r>
            <a:r>
              <a:rPr lang="en-GB" sz="2400" b="1" dirty="0" err="1">
                <a:solidFill>
                  <a:srgbClr val="FFC000"/>
                </a:solidFill>
              </a:rPr>
              <a:t>melyn</a:t>
            </a:r>
            <a:endParaRPr lang="en-GB" sz="2400" b="1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85377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9" dur="2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1488" y="365128"/>
            <a:ext cx="10882312" cy="826986"/>
          </a:xfrm>
        </p:spPr>
        <p:txBody>
          <a:bodyPr>
            <a:normAutofit fontScale="90000"/>
          </a:bodyPr>
          <a:lstStyle/>
          <a:p>
            <a:r>
              <a:rPr lang="en-GB" sz="3200" dirty="0" err="1">
                <a:latin typeface="Lucida Sans" panose="020B0602030504020204" pitchFamily="34" charset="0"/>
              </a:rPr>
              <a:t>Amser</a:t>
            </a:r>
            <a:r>
              <a:rPr lang="en-GB" sz="3200" dirty="0">
                <a:latin typeface="Lucida Sans" panose="020B0602030504020204" pitchFamily="34" charset="0"/>
              </a:rPr>
              <a:t> </a:t>
            </a:r>
            <a:r>
              <a:rPr lang="en-GB" sz="3200" dirty="0" err="1">
                <a:latin typeface="Lucida Sans" panose="020B0602030504020204" pitchFamily="34" charset="0"/>
              </a:rPr>
              <a:t>i</a:t>
            </a:r>
            <a:r>
              <a:rPr lang="en-GB" sz="3200" dirty="0">
                <a:latin typeface="Lucida Sans" panose="020B0602030504020204" pitchFamily="34" charset="0"/>
              </a:rPr>
              <a:t> </a:t>
            </a:r>
            <a:r>
              <a:rPr lang="en-GB" sz="3200" dirty="0" err="1">
                <a:latin typeface="Lucida Sans" panose="020B0602030504020204" pitchFamily="34" charset="0"/>
              </a:rPr>
              <a:t>ganu</a:t>
            </a:r>
            <a:r>
              <a:rPr lang="en-GB" sz="3200" dirty="0">
                <a:latin typeface="Lucida Sans" panose="020B0602030504020204" pitchFamily="34" charset="0"/>
              </a:rPr>
              <a:t>…</a:t>
            </a:r>
            <a:br>
              <a:rPr lang="en-GB" sz="3200" dirty="0">
                <a:latin typeface="Lucida Sans" panose="020B0602030504020204" pitchFamily="34" charset="0"/>
              </a:rPr>
            </a:br>
            <a:r>
              <a:rPr lang="en-GB" sz="3200" dirty="0">
                <a:solidFill>
                  <a:srgbClr val="002060"/>
                </a:solidFill>
                <a:latin typeface="Lucida Sans" panose="020B0602030504020204" pitchFamily="34" charset="0"/>
              </a:rPr>
              <a:t>Time to sing…</a:t>
            </a:r>
          </a:p>
        </p:txBody>
      </p:sp>
      <p:pic>
        <p:nvPicPr>
          <p:cNvPr id="6" name="g5m3TLBmeuc"/>
          <p:cNvPicPr>
            <a:picLocks noGrp="1" noRot="1" noChangeAspect="1"/>
          </p:cNvPicPr>
          <p:nvPr>
            <p:ph sz="half" idx="1"/>
            <a:videoFile r:link="rId1"/>
          </p:nvPr>
        </p:nvPicPr>
        <p:blipFill>
          <a:blip r:embed="rId5"/>
          <a:stretch>
            <a:fillRect/>
          </a:stretch>
        </p:blipFill>
        <p:spPr>
          <a:xfrm>
            <a:off x="6107906" y="1521619"/>
            <a:ext cx="5572125" cy="3529012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6365081" y="5179218"/>
            <a:ext cx="51863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(Source: Hey </a:t>
            </a:r>
            <a:r>
              <a:rPr lang="en-GB" dirty="0" err="1"/>
              <a:t>dee</a:t>
            </a:r>
            <a:r>
              <a:rPr lang="en-GB" dirty="0"/>
              <a:t> </a:t>
            </a:r>
            <a:r>
              <a:rPr lang="en-GB" dirty="0" err="1"/>
              <a:t>ho</a:t>
            </a:r>
            <a:r>
              <a:rPr lang="en-GB" dirty="0"/>
              <a:t> educational services, 2018)</a:t>
            </a:r>
          </a:p>
        </p:txBody>
      </p:sp>
      <p:pic>
        <p:nvPicPr>
          <p:cNvPr id="9" name="A-fs5JB_b7E"/>
          <p:cNvPicPr>
            <a:picLocks noRot="1" noChangeAspect="1"/>
          </p:cNvPicPr>
          <p:nvPr>
            <a:videoFile r:link="rId2"/>
          </p:nvPr>
        </p:nvPicPr>
        <p:blipFill>
          <a:blip r:embed="rId6"/>
          <a:stretch>
            <a:fillRect/>
          </a:stretch>
        </p:blipFill>
        <p:spPr>
          <a:xfrm>
            <a:off x="471488" y="1521619"/>
            <a:ext cx="5200650" cy="3529012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 flipH="1">
            <a:off x="885825" y="5264944"/>
            <a:ext cx="40290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(Source: </a:t>
            </a:r>
            <a:r>
              <a:rPr lang="en-GB" dirty="0" err="1"/>
              <a:t>Cymraeg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Blant</a:t>
            </a:r>
            <a:r>
              <a:rPr lang="en-GB" dirty="0"/>
              <a:t>, 2018)</a:t>
            </a:r>
          </a:p>
        </p:txBody>
      </p:sp>
    </p:spTree>
    <p:extLst>
      <p:ext uri="{BB962C8B-B14F-4D97-AF65-F5344CB8AC3E}">
        <p14:creationId xmlns:p14="http://schemas.microsoft.com/office/powerpoint/2010/main" val="28431751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5756" y="365127"/>
            <a:ext cx="2040732" cy="3571079"/>
          </a:xfrm>
        </p:spPr>
        <p:txBody>
          <a:bodyPr>
            <a:normAutofit/>
          </a:bodyPr>
          <a:lstStyle/>
          <a:p>
            <a:r>
              <a:rPr lang="en-GB" sz="3200" dirty="0" err="1">
                <a:latin typeface="Lucida Sans" panose="020B0602030504020204" pitchFamily="34" charset="0"/>
              </a:rPr>
              <a:t>Rhifau</a:t>
            </a:r>
            <a:r>
              <a:rPr lang="en-GB" sz="3200" dirty="0">
                <a:latin typeface="Lucida Sans" panose="020B0602030504020204" pitchFamily="34" charset="0"/>
              </a:rPr>
              <a:t/>
            </a:r>
            <a:br>
              <a:rPr lang="en-GB" sz="3200" dirty="0">
                <a:latin typeface="Lucida Sans" panose="020B0602030504020204" pitchFamily="34" charset="0"/>
              </a:rPr>
            </a:br>
            <a:r>
              <a:rPr lang="en-GB" sz="3200" dirty="0">
                <a:solidFill>
                  <a:srgbClr val="002060"/>
                </a:solidFill>
                <a:latin typeface="Lucida Sans" panose="020B0602030504020204" pitchFamily="34" charset="0"/>
              </a:rPr>
              <a:t>Numbers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464594" y="365128"/>
            <a:ext cx="3555206" cy="5811836"/>
          </a:xfrm>
        </p:spPr>
        <p:txBody>
          <a:bodyPr/>
          <a:lstStyle/>
          <a:p>
            <a:r>
              <a:rPr lang="en-GB" dirty="0">
                <a:latin typeface="Lucida Sans" panose="020B0602030504020204" pitchFamily="34" charset="0"/>
              </a:rPr>
              <a:t>Un</a:t>
            </a:r>
          </a:p>
          <a:p>
            <a:r>
              <a:rPr lang="en-GB" dirty="0" err="1">
                <a:latin typeface="Lucida Sans" panose="020B0602030504020204" pitchFamily="34" charset="0"/>
              </a:rPr>
              <a:t>Dau</a:t>
            </a:r>
            <a:endParaRPr lang="en-GB" dirty="0">
              <a:latin typeface="Lucida Sans" panose="020B0602030504020204" pitchFamily="34" charset="0"/>
            </a:endParaRPr>
          </a:p>
          <a:p>
            <a:r>
              <a:rPr lang="en-GB" dirty="0">
                <a:latin typeface="Lucida Sans" panose="020B0602030504020204" pitchFamily="34" charset="0"/>
              </a:rPr>
              <a:t>Tri</a:t>
            </a:r>
          </a:p>
          <a:p>
            <a:r>
              <a:rPr lang="en-GB" dirty="0" err="1">
                <a:latin typeface="Lucida Sans" panose="020B0602030504020204" pitchFamily="34" charset="0"/>
              </a:rPr>
              <a:t>Pedwar</a:t>
            </a:r>
            <a:endParaRPr lang="en-GB" dirty="0">
              <a:latin typeface="Lucida Sans" panose="020B0602030504020204" pitchFamily="34" charset="0"/>
            </a:endParaRPr>
          </a:p>
          <a:p>
            <a:r>
              <a:rPr lang="en-GB" dirty="0">
                <a:latin typeface="Lucida Sans" panose="020B0602030504020204" pitchFamily="34" charset="0"/>
              </a:rPr>
              <a:t>Pump</a:t>
            </a:r>
          </a:p>
          <a:p>
            <a:r>
              <a:rPr lang="en-GB" dirty="0" err="1">
                <a:latin typeface="Lucida Sans" panose="020B0602030504020204" pitchFamily="34" charset="0"/>
              </a:rPr>
              <a:t>Chwech</a:t>
            </a:r>
            <a:endParaRPr lang="en-GB" dirty="0">
              <a:latin typeface="Lucida Sans" panose="020B0602030504020204" pitchFamily="34" charset="0"/>
            </a:endParaRPr>
          </a:p>
          <a:p>
            <a:r>
              <a:rPr lang="en-GB" dirty="0" err="1">
                <a:latin typeface="Lucida Sans" panose="020B0602030504020204" pitchFamily="34" charset="0"/>
              </a:rPr>
              <a:t>Saith</a:t>
            </a:r>
            <a:endParaRPr lang="en-GB" dirty="0">
              <a:latin typeface="Lucida Sans" panose="020B0602030504020204" pitchFamily="34" charset="0"/>
            </a:endParaRPr>
          </a:p>
          <a:p>
            <a:r>
              <a:rPr lang="en-GB" dirty="0" err="1">
                <a:latin typeface="Lucida Sans" panose="020B0602030504020204" pitchFamily="34" charset="0"/>
              </a:rPr>
              <a:t>Wyth</a:t>
            </a:r>
            <a:endParaRPr lang="en-GB" dirty="0">
              <a:latin typeface="Lucida Sans" panose="020B0602030504020204" pitchFamily="34" charset="0"/>
            </a:endParaRPr>
          </a:p>
          <a:p>
            <a:r>
              <a:rPr lang="en-GB" dirty="0" err="1">
                <a:latin typeface="Lucida Sans" panose="020B0602030504020204" pitchFamily="34" charset="0"/>
              </a:rPr>
              <a:t>Naw</a:t>
            </a:r>
            <a:endParaRPr lang="en-GB" dirty="0">
              <a:latin typeface="Lucida Sans" panose="020B0602030504020204" pitchFamily="34" charset="0"/>
            </a:endParaRPr>
          </a:p>
          <a:p>
            <a:r>
              <a:rPr lang="en-GB" dirty="0" err="1">
                <a:latin typeface="Lucida Sans" panose="020B0602030504020204" pitchFamily="34" charset="0"/>
              </a:rPr>
              <a:t>Deg</a:t>
            </a:r>
            <a:r>
              <a:rPr lang="en-GB" dirty="0">
                <a:latin typeface="Lucida Sans" panose="020B0602030504020204" pitchFamily="34" charset="0"/>
              </a:rPr>
              <a:t>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07906" y="365127"/>
            <a:ext cx="5245894" cy="5811835"/>
          </a:xfrm>
        </p:spPr>
        <p:txBody>
          <a:bodyPr/>
          <a:lstStyle/>
          <a:p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One </a:t>
            </a:r>
          </a:p>
          <a:p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Two</a:t>
            </a:r>
          </a:p>
          <a:p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Three</a:t>
            </a:r>
          </a:p>
          <a:p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Four</a:t>
            </a:r>
          </a:p>
          <a:p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Five</a:t>
            </a:r>
          </a:p>
          <a:p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Six</a:t>
            </a:r>
          </a:p>
          <a:p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Seven</a:t>
            </a:r>
          </a:p>
          <a:p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Eight</a:t>
            </a:r>
          </a:p>
          <a:p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Nine</a:t>
            </a:r>
          </a:p>
          <a:p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Ten</a:t>
            </a:r>
          </a:p>
        </p:txBody>
      </p:sp>
    </p:spTree>
    <p:extLst>
      <p:ext uri="{BB962C8B-B14F-4D97-AF65-F5344CB8AC3E}">
        <p14:creationId xmlns:p14="http://schemas.microsoft.com/office/powerpoint/2010/main" val="220379613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5756" y="365127"/>
            <a:ext cx="2040732" cy="3571079"/>
          </a:xfrm>
        </p:spPr>
        <p:txBody>
          <a:bodyPr>
            <a:normAutofit/>
          </a:bodyPr>
          <a:lstStyle/>
          <a:p>
            <a:r>
              <a:rPr lang="en-GB" sz="3200" dirty="0" err="1">
                <a:latin typeface="Lucida Sans" panose="020B0602030504020204" pitchFamily="34" charset="0"/>
              </a:rPr>
              <a:t>Rhifau</a:t>
            </a:r>
            <a:r>
              <a:rPr lang="en-GB" sz="3200" dirty="0">
                <a:latin typeface="Lucida Sans" panose="020B0602030504020204" pitchFamily="34" charset="0"/>
              </a:rPr>
              <a:t/>
            </a:r>
            <a:br>
              <a:rPr lang="en-GB" sz="3200" dirty="0">
                <a:latin typeface="Lucida Sans" panose="020B0602030504020204" pitchFamily="34" charset="0"/>
              </a:rPr>
            </a:br>
            <a:r>
              <a:rPr lang="en-GB" sz="3200" dirty="0">
                <a:solidFill>
                  <a:srgbClr val="002060"/>
                </a:solidFill>
                <a:latin typeface="Lucida Sans" panose="020B0602030504020204" pitchFamily="34" charset="0"/>
              </a:rPr>
              <a:t>Numbers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464594" y="365128"/>
            <a:ext cx="3555206" cy="5811836"/>
          </a:xfrm>
        </p:spPr>
        <p:txBody>
          <a:bodyPr>
            <a:normAutofit lnSpcReduction="10000"/>
          </a:bodyPr>
          <a:lstStyle/>
          <a:p>
            <a:r>
              <a:rPr lang="cy-GB" dirty="0">
                <a:latin typeface="Lucida Sans" panose="020B0602030504020204" pitchFamily="34" charset="0"/>
              </a:rPr>
              <a:t>Dau ddeg/Ugain</a:t>
            </a:r>
          </a:p>
          <a:p>
            <a:r>
              <a:rPr lang="cy-GB" dirty="0">
                <a:latin typeface="Lucida Sans" panose="020B0602030504020204" pitchFamily="34" charset="0"/>
              </a:rPr>
              <a:t>Trideg</a:t>
            </a:r>
          </a:p>
          <a:p>
            <a:r>
              <a:rPr lang="cy-GB" dirty="0">
                <a:latin typeface="Lucida Sans" panose="020B0602030504020204" pitchFamily="34" charset="0"/>
              </a:rPr>
              <a:t>Pedwardeg</a:t>
            </a:r>
          </a:p>
          <a:p>
            <a:r>
              <a:rPr lang="cy-GB" dirty="0">
                <a:latin typeface="Lucida Sans" panose="020B0602030504020204" pitchFamily="34" charset="0"/>
              </a:rPr>
              <a:t>Pumdeg</a:t>
            </a:r>
          </a:p>
          <a:p>
            <a:r>
              <a:rPr lang="cy-GB" dirty="0">
                <a:latin typeface="Lucida Sans" panose="020B0602030504020204" pitchFamily="34" charset="0"/>
              </a:rPr>
              <a:t>Chwedeg</a:t>
            </a:r>
          </a:p>
          <a:p>
            <a:r>
              <a:rPr lang="cy-GB" dirty="0">
                <a:latin typeface="Lucida Sans" panose="020B0602030504020204" pitchFamily="34" charset="0"/>
              </a:rPr>
              <a:t>Saithdeg</a:t>
            </a:r>
          </a:p>
          <a:p>
            <a:r>
              <a:rPr lang="cy-GB" dirty="0">
                <a:latin typeface="Lucida Sans" panose="020B0602030504020204" pitchFamily="34" charset="0"/>
              </a:rPr>
              <a:t>Wythdeg</a:t>
            </a:r>
          </a:p>
          <a:p>
            <a:r>
              <a:rPr lang="cy-GB" dirty="0">
                <a:latin typeface="Lucida Sans" panose="020B0602030504020204" pitchFamily="34" charset="0"/>
              </a:rPr>
              <a:t>Nawdeg</a:t>
            </a:r>
          </a:p>
          <a:p>
            <a:r>
              <a:rPr lang="cy-GB" dirty="0">
                <a:latin typeface="Lucida Sans" panose="020B0602030504020204" pitchFamily="34" charset="0"/>
              </a:rPr>
              <a:t>Cant</a:t>
            </a:r>
          </a:p>
          <a:p>
            <a:r>
              <a:rPr lang="cy-GB" dirty="0">
                <a:latin typeface="Lucida Sans" panose="020B0602030504020204" pitchFamily="34" charset="0"/>
              </a:rPr>
              <a:t>Mil</a:t>
            </a:r>
          </a:p>
          <a:p>
            <a:r>
              <a:rPr lang="cy-GB" dirty="0">
                <a:latin typeface="Lucida Sans" panose="020B0602030504020204" pitchFamily="34" charset="0"/>
              </a:rPr>
              <a:t>Miliwn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07906" y="365128"/>
            <a:ext cx="5245894" cy="5156992"/>
          </a:xfrm>
        </p:spPr>
        <p:txBody>
          <a:bodyPr>
            <a:normAutofit lnSpcReduction="10000"/>
          </a:bodyPr>
          <a:lstStyle/>
          <a:p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Twenty</a:t>
            </a:r>
          </a:p>
          <a:p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Thirty</a:t>
            </a:r>
          </a:p>
          <a:p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Forty</a:t>
            </a:r>
          </a:p>
          <a:p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Fifty</a:t>
            </a:r>
          </a:p>
          <a:p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Sixty</a:t>
            </a:r>
          </a:p>
          <a:p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Seventy</a:t>
            </a:r>
          </a:p>
          <a:p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Eighty</a:t>
            </a:r>
          </a:p>
          <a:p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Ninety</a:t>
            </a:r>
          </a:p>
          <a:p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Hundred</a:t>
            </a:r>
          </a:p>
          <a:p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Thousand</a:t>
            </a:r>
          </a:p>
          <a:p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Million</a:t>
            </a:r>
          </a:p>
          <a:p>
            <a:pPr marL="0" indent="0">
              <a:buNone/>
            </a:pPr>
            <a:endParaRPr lang="en-GB" dirty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6388961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5756" y="365127"/>
            <a:ext cx="2040732" cy="3571079"/>
          </a:xfrm>
        </p:spPr>
        <p:txBody>
          <a:bodyPr>
            <a:normAutofit/>
          </a:bodyPr>
          <a:lstStyle/>
          <a:p>
            <a:r>
              <a:rPr lang="en-GB" sz="3200" dirty="0" err="1">
                <a:latin typeface="Lucida Sans" panose="020B0602030504020204" pitchFamily="34" charset="0"/>
              </a:rPr>
              <a:t>Rhifau</a:t>
            </a:r>
            <a:r>
              <a:rPr lang="en-GB" sz="3200" dirty="0">
                <a:latin typeface="Lucida Sans" panose="020B0602030504020204" pitchFamily="34" charset="0"/>
              </a:rPr>
              <a:t> </a:t>
            </a:r>
            <a:r>
              <a:rPr lang="en-GB" sz="3200" dirty="0" err="1">
                <a:latin typeface="Lucida Sans" panose="020B0602030504020204" pitchFamily="34" charset="0"/>
              </a:rPr>
              <a:t>trefnol</a:t>
            </a:r>
            <a:r>
              <a:rPr lang="en-GB" sz="3200" dirty="0">
                <a:latin typeface="Lucida Sans" panose="020B0602030504020204" pitchFamily="34" charset="0"/>
              </a:rPr>
              <a:t/>
            </a:r>
            <a:br>
              <a:rPr lang="en-GB" sz="3200" dirty="0">
                <a:latin typeface="Lucida Sans" panose="020B0602030504020204" pitchFamily="34" charset="0"/>
              </a:rPr>
            </a:br>
            <a:r>
              <a:rPr lang="en-GB" sz="3200" dirty="0">
                <a:latin typeface="Lucida Sans" panose="020B0602030504020204" pitchFamily="34" charset="0"/>
              </a:rPr>
              <a:t/>
            </a:r>
            <a:br>
              <a:rPr lang="en-GB" sz="3200" dirty="0">
                <a:latin typeface="Lucida Sans" panose="020B0602030504020204" pitchFamily="34" charset="0"/>
              </a:rPr>
            </a:br>
            <a:r>
              <a:rPr lang="en-GB" sz="3200" dirty="0">
                <a:solidFill>
                  <a:srgbClr val="002060"/>
                </a:solidFill>
                <a:latin typeface="Lucida Sans" panose="020B0602030504020204" pitchFamily="34" charset="0"/>
              </a:rPr>
              <a:t>Ordinal numbers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464594" y="365128"/>
            <a:ext cx="3555206" cy="5811836"/>
          </a:xfrm>
        </p:spPr>
        <p:txBody>
          <a:bodyPr>
            <a:normAutofit fontScale="85000" lnSpcReduction="20000"/>
          </a:bodyPr>
          <a:lstStyle/>
          <a:p>
            <a:r>
              <a:rPr lang="cy-GB" dirty="0">
                <a:latin typeface="Lucida Sans" panose="020B0602030504020204" pitchFamily="34" charset="0"/>
              </a:rPr>
              <a:t>Cyntaf/yn gyntaf</a:t>
            </a:r>
          </a:p>
          <a:p>
            <a:r>
              <a:rPr lang="cy-GB" dirty="0">
                <a:latin typeface="Lucida Sans" panose="020B0602030504020204" pitchFamily="34" charset="0"/>
              </a:rPr>
              <a:t>Ail</a:t>
            </a:r>
          </a:p>
          <a:p>
            <a:r>
              <a:rPr lang="cy-GB" dirty="0">
                <a:latin typeface="Lucida Sans" panose="020B0602030504020204" pitchFamily="34" charset="0"/>
              </a:rPr>
              <a:t>Trydydd</a:t>
            </a:r>
          </a:p>
          <a:p>
            <a:r>
              <a:rPr lang="cy-GB" dirty="0">
                <a:latin typeface="Lucida Sans" panose="020B0602030504020204" pitchFamily="34" charset="0"/>
              </a:rPr>
              <a:t>Pedwerydd</a:t>
            </a:r>
          </a:p>
          <a:p>
            <a:r>
              <a:rPr lang="cy-GB" dirty="0">
                <a:latin typeface="Lucida Sans" panose="020B0602030504020204" pitchFamily="34" charset="0"/>
              </a:rPr>
              <a:t>Pumed</a:t>
            </a:r>
          </a:p>
          <a:p>
            <a:r>
              <a:rPr lang="cy-GB" dirty="0">
                <a:latin typeface="Lucida Sans" panose="020B0602030504020204" pitchFamily="34" charset="0"/>
              </a:rPr>
              <a:t>Chweched</a:t>
            </a:r>
          </a:p>
          <a:p>
            <a:r>
              <a:rPr lang="cy-GB" dirty="0">
                <a:latin typeface="Lucida Sans" panose="020B0602030504020204" pitchFamily="34" charset="0"/>
              </a:rPr>
              <a:t>Seithfed</a:t>
            </a:r>
          </a:p>
          <a:p>
            <a:r>
              <a:rPr lang="cy-GB" dirty="0">
                <a:latin typeface="Lucida Sans" panose="020B0602030504020204" pitchFamily="34" charset="0"/>
              </a:rPr>
              <a:t>Wythfed</a:t>
            </a:r>
          </a:p>
          <a:p>
            <a:r>
              <a:rPr lang="cy-GB" dirty="0">
                <a:latin typeface="Lucida Sans" panose="020B0602030504020204" pitchFamily="34" charset="0"/>
              </a:rPr>
              <a:t>Nawfed</a:t>
            </a:r>
          </a:p>
          <a:p>
            <a:r>
              <a:rPr lang="cy-GB" dirty="0">
                <a:latin typeface="Lucida Sans" panose="020B0602030504020204" pitchFamily="34" charset="0"/>
              </a:rPr>
              <a:t>Degfed</a:t>
            </a:r>
          </a:p>
          <a:p>
            <a:r>
              <a:rPr lang="cy-GB" dirty="0">
                <a:latin typeface="Lucida Sans" panose="020B0602030504020204" pitchFamily="34" charset="0"/>
              </a:rPr>
              <a:t>Canfed</a:t>
            </a:r>
          </a:p>
          <a:p>
            <a:r>
              <a:rPr lang="cy-GB" dirty="0">
                <a:latin typeface="Lucida Sans" panose="020B0602030504020204" pitchFamily="34" charset="0"/>
              </a:rPr>
              <a:t>Milfed</a:t>
            </a:r>
          </a:p>
          <a:p>
            <a:r>
              <a:rPr lang="cy-GB" dirty="0">
                <a:latin typeface="Lucida Sans" panose="020B0602030504020204" pitchFamily="34" charset="0"/>
              </a:rPr>
              <a:t>Miliynfed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07906" y="365128"/>
            <a:ext cx="5245894" cy="5156992"/>
          </a:xfrm>
        </p:spPr>
        <p:txBody>
          <a:bodyPr>
            <a:normAutofit fontScale="85000" lnSpcReduction="20000"/>
          </a:bodyPr>
          <a:lstStyle/>
          <a:p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First</a:t>
            </a:r>
          </a:p>
          <a:p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Second</a:t>
            </a:r>
          </a:p>
          <a:p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Third</a:t>
            </a:r>
          </a:p>
          <a:p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Fourth</a:t>
            </a:r>
          </a:p>
          <a:p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Fifth</a:t>
            </a:r>
          </a:p>
          <a:p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Sixth</a:t>
            </a:r>
          </a:p>
          <a:p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Seventh</a:t>
            </a:r>
          </a:p>
          <a:p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Eighth</a:t>
            </a:r>
          </a:p>
          <a:p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Ninth</a:t>
            </a:r>
          </a:p>
          <a:p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Tenth</a:t>
            </a:r>
          </a:p>
          <a:p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Hundredth</a:t>
            </a:r>
          </a:p>
          <a:p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Thousandth</a:t>
            </a:r>
          </a:p>
          <a:p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Millionth</a:t>
            </a:r>
          </a:p>
          <a:p>
            <a:pPr marL="0" indent="0">
              <a:buNone/>
            </a:pPr>
            <a:endParaRPr lang="en-GB" dirty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5934795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7"/>
            <a:ext cx="10515600" cy="913415"/>
          </a:xfrm>
        </p:spPr>
        <p:txBody>
          <a:bodyPr>
            <a:normAutofit fontScale="90000"/>
          </a:bodyPr>
          <a:lstStyle/>
          <a:p>
            <a:r>
              <a:rPr lang="en-GB" sz="3200" dirty="0">
                <a:latin typeface="Lucida Sans" panose="020B0602030504020204" pitchFamily="34" charset="0"/>
              </a:rPr>
              <a:t>Y </a:t>
            </a:r>
            <a:r>
              <a:rPr lang="en-GB" sz="3200" dirty="0" err="1">
                <a:latin typeface="Lucida Sans" panose="020B0602030504020204" pitchFamily="34" charset="0"/>
              </a:rPr>
              <a:t>tywydd</a:t>
            </a:r>
            <a:r>
              <a:rPr lang="en-GB" sz="3200" dirty="0">
                <a:latin typeface="Lucida Sans" panose="020B0602030504020204" pitchFamily="34" charset="0"/>
              </a:rPr>
              <a:t/>
            </a:r>
            <a:br>
              <a:rPr lang="en-GB" sz="3200" dirty="0">
                <a:latin typeface="Lucida Sans" panose="020B0602030504020204" pitchFamily="34" charset="0"/>
              </a:rPr>
            </a:br>
            <a:r>
              <a:rPr lang="en-GB" sz="3200" dirty="0">
                <a:solidFill>
                  <a:srgbClr val="002060"/>
                </a:solidFill>
                <a:latin typeface="Lucida Sans" panose="020B0602030504020204" pitchFamily="34" charset="0"/>
              </a:rPr>
              <a:t>The weather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47958" y="1375646"/>
            <a:ext cx="5671842" cy="4801317"/>
          </a:xfrm>
        </p:spPr>
        <p:txBody>
          <a:bodyPr/>
          <a:lstStyle/>
          <a:p>
            <a:pPr marL="0" indent="0">
              <a:buNone/>
            </a:pPr>
            <a:r>
              <a:rPr lang="en-GB" b="1" dirty="0">
                <a:latin typeface="Lucida Sans" panose="020B0602030504020204" pitchFamily="34" charset="0"/>
              </a:rPr>
              <a:t>“</a:t>
            </a:r>
            <a:r>
              <a:rPr lang="en-GB" b="1" dirty="0" err="1">
                <a:latin typeface="Lucida Sans" panose="020B0602030504020204" pitchFamily="34" charset="0"/>
              </a:rPr>
              <a:t>Sut</a:t>
            </a:r>
            <a:r>
              <a:rPr lang="en-GB" b="1" dirty="0">
                <a:latin typeface="Lucida Sans" panose="020B0602030504020204" pitchFamily="34" charset="0"/>
              </a:rPr>
              <a:t> </a:t>
            </a:r>
            <a:r>
              <a:rPr lang="en-GB" b="1" dirty="0" err="1">
                <a:latin typeface="Lucida Sans" panose="020B0602030504020204" pitchFamily="34" charset="0"/>
              </a:rPr>
              <a:t>mae’r</a:t>
            </a:r>
            <a:r>
              <a:rPr lang="en-GB" b="1" dirty="0">
                <a:latin typeface="Lucida Sans" panose="020B0602030504020204" pitchFamily="34" charset="0"/>
              </a:rPr>
              <a:t> </a:t>
            </a:r>
            <a:r>
              <a:rPr lang="en-GB" b="1" dirty="0" err="1">
                <a:latin typeface="Lucida Sans" panose="020B0602030504020204" pitchFamily="34" charset="0"/>
              </a:rPr>
              <a:t>tywydd</a:t>
            </a:r>
            <a:r>
              <a:rPr lang="en-GB" b="1" dirty="0">
                <a:latin typeface="Lucida Sans" panose="020B0602030504020204" pitchFamily="34" charset="0"/>
              </a:rPr>
              <a:t> </a:t>
            </a:r>
            <a:r>
              <a:rPr lang="en-GB" b="1" dirty="0" err="1">
                <a:latin typeface="Lucida Sans" panose="020B0602030504020204" pitchFamily="34" charset="0"/>
              </a:rPr>
              <a:t>heddiw</a:t>
            </a:r>
            <a:r>
              <a:rPr lang="en-GB" b="1" dirty="0">
                <a:latin typeface="Lucida Sans" panose="020B0602030504020204" pitchFamily="34" charset="0"/>
              </a:rPr>
              <a:t>?”</a:t>
            </a:r>
          </a:p>
          <a:p>
            <a:r>
              <a:rPr lang="en-GB" dirty="0" err="1">
                <a:latin typeface="Lucida Sans" panose="020B0602030504020204" pitchFamily="34" charset="0"/>
              </a:rPr>
              <a:t>Mae’n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heulog</a:t>
            </a:r>
            <a:endParaRPr lang="en-GB" dirty="0">
              <a:latin typeface="Lucida Sans" panose="020B0602030504020204" pitchFamily="34" charset="0"/>
            </a:endParaRPr>
          </a:p>
          <a:p>
            <a:r>
              <a:rPr lang="en-GB" dirty="0" err="1">
                <a:latin typeface="Lucida Sans" panose="020B0602030504020204" pitchFamily="34" charset="0"/>
              </a:rPr>
              <a:t>Mae’n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bwrw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glaw</a:t>
            </a:r>
            <a:endParaRPr lang="en-GB" dirty="0">
              <a:latin typeface="Lucida Sans" panose="020B0602030504020204" pitchFamily="34" charset="0"/>
            </a:endParaRPr>
          </a:p>
          <a:p>
            <a:r>
              <a:rPr lang="en-GB" dirty="0" err="1">
                <a:latin typeface="Lucida Sans" panose="020B0602030504020204" pitchFamily="34" charset="0"/>
              </a:rPr>
              <a:t>Mae’n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bwrw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eira</a:t>
            </a:r>
            <a:endParaRPr lang="en-GB" dirty="0">
              <a:latin typeface="Lucida Sans" panose="020B0602030504020204" pitchFamily="34" charset="0"/>
            </a:endParaRPr>
          </a:p>
          <a:p>
            <a:r>
              <a:rPr lang="en-GB" dirty="0" err="1">
                <a:latin typeface="Lucida Sans" panose="020B0602030504020204" pitchFamily="34" charset="0"/>
              </a:rPr>
              <a:t>Mae’n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wyntog</a:t>
            </a:r>
            <a:endParaRPr lang="en-GB" dirty="0">
              <a:latin typeface="Lucida Sans" panose="020B0602030504020204" pitchFamily="34" charset="0"/>
            </a:endParaRPr>
          </a:p>
          <a:p>
            <a:r>
              <a:rPr lang="en-GB" dirty="0" err="1">
                <a:latin typeface="Lucida Sans" panose="020B0602030504020204" pitchFamily="34" charset="0"/>
              </a:rPr>
              <a:t>Mae’n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gymylog</a:t>
            </a:r>
            <a:endParaRPr lang="en-GB" dirty="0">
              <a:latin typeface="Lucida Sans" panose="020B0602030504020204" pitchFamily="34" charset="0"/>
            </a:endParaRPr>
          </a:p>
          <a:p>
            <a:r>
              <a:rPr lang="en-GB" dirty="0" err="1">
                <a:latin typeface="Lucida Sans" panose="020B0602030504020204" pitchFamily="34" charset="0"/>
              </a:rPr>
              <a:t>Mae’n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niwlog</a:t>
            </a:r>
            <a:endParaRPr lang="en-GB" dirty="0">
              <a:latin typeface="Lucida Sans" panose="020B0602030504020204" pitchFamily="34" charset="0"/>
            </a:endParaRPr>
          </a:p>
          <a:p>
            <a:r>
              <a:rPr lang="en-GB" dirty="0" err="1">
                <a:latin typeface="Lucida Sans" panose="020B0602030504020204" pitchFamily="34" charset="0"/>
              </a:rPr>
              <a:t>Mae’n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stormus</a:t>
            </a:r>
            <a:endParaRPr lang="en-GB" dirty="0">
              <a:latin typeface="Lucida Sans" panose="020B0602030504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793897" y="1375646"/>
            <a:ext cx="6174223" cy="4801317"/>
          </a:xfrm>
        </p:spPr>
        <p:txBody>
          <a:bodyPr/>
          <a:lstStyle/>
          <a:p>
            <a:pPr marL="0" indent="0">
              <a:buNone/>
            </a:pPr>
            <a:r>
              <a:rPr lang="en-GB" b="1" dirty="0">
                <a:solidFill>
                  <a:srgbClr val="002060"/>
                </a:solidFill>
                <a:latin typeface="Lucida Sans" panose="020B0602030504020204" pitchFamily="34" charset="0"/>
              </a:rPr>
              <a:t>“What’s the weather like today?”</a:t>
            </a:r>
          </a:p>
          <a:p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It’s sunny</a:t>
            </a:r>
          </a:p>
          <a:p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It’s raining</a:t>
            </a:r>
          </a:p>
          <a:p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It’s snowing</a:t>
            </a:r>
          </a:p>
          <a:p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It’s windy</a:t>
            </a:r>
          </a:p>
          <a:p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It’s cloudy</a:t>
            </a:r>
          </a:p>
          <a:p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It’s foggy</a:t>
            </a:r>
          </a:p>
          <a:p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It’s stormy</a:t>
            </a:r>
          </a:p>
        </p:txBody>
      </p:sp>
    </p:spTree>
    <p:extLst>
      <p:ext uri="{BB962C8B-B14F-4D97-AF65-F5344CB8AC3E}">
        <p14:creationId xmlns:p14="http://schemas.microsoft.com/office/powerpoint/2010/main" val="98614424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914400" y="365127"/>
            <a:ext cx="10439400" cy="770729"/>
          </a:xfrm>
        </p:spPr>
        <p:txBody>
          <a:bodyPr>
            <a:noAutofit/>
          </a:bodyPr>
          <a:lstStyle/>
          <a:p>
            <a:pPr lvl="0"/>
            <a:r>
              <a:rPr lang="en-GB" sz="3200" dirty="0" err="1">
                <a:latin typeface="Lucida Sans" panose="020B0602030504020204" pitchFamily="34" charset="0"/>
              </a:rPr>
              <a:t>Syniadau</a:t>
            </a:r>
            <a:r>
              <a:rPr lang="en-GB" sz="3200" dirty="0">
                <a:latin typeface="Lucida Sans" panose="020B0602030504020204" pitchFamily="34" charset="0"/>
              </a:rPr>
              <a:t>… </a:t>
            </a:r>
            <a:br>
              <a:rPr lang="en-GB" sz="3200" dirty="0">
                <a:latin typeface="Lucida Sans" panose="020B0602030504020204" pitchFamily="34" charset="0"/>
              </a:rPr>
            </a:br>
            <a:r>
              <a:rPr lang="en-GB" sz="3200" dirty="0">
                <a:solidFill>
                  <a:srgbClr val="002060"/>
                </a:solidFill>
                <a:latin typeface="Lucida Sans" panose="020B0602030504020204" pitchFamily="34" charset="0"/>
              </a:rPr>
              <a:t>Ideas…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8979" y="2001777"/>
            <a:ext cx="3772236" cy="2764432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92035" y="1602222"/>
            <a:ext cx="3681877" cy="3503852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88989" y="1005844"/>
            <a:ext cx="2810929" cy="37304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141309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1488" y="365128"/>
            <a:ext cx="10882312" cy="826986"/>
          </a:xfrm>
        </p:spPr>
        <p:txBody>
          <a:bodyPr>
            <a:normAutofit fontScale="90000"/>
          </a:bodyPr>
          <a:lstStyle/>
          <a:p>
            <a:r>
              <a:rPr lang="en-GB" sz="3200" dirty="0" err="1">
                <a:latin typeface="Lucida Sans" panose="020B0602030504020204" pitchFamily="34" charset="0"/>
              </a:rPr>
              <a:t>Amser</a:t>
            </a:r>
            <a:r>
              <a:rPr lang="en-GB" sz="3200" dirty="0">
                <a:latin typeface="Lucida Sans" panose="020B0602030504020204" pitchFamily="34" charset="0"/>
              </a:rPr>
              <a:t> </a:t>
            </a:r>
            <a:r>
              <a:rPr lang="en-GB" sz="3200" dirty="0" err="1">
                <a:latin typeface="Lucida Sans" panose="020B0602030504020204" pitchFamily="34" charset="0"/>
              </a:rPr>
              <a:t>i</a:t>
            </a:r>
            <a:r>
              <a:rPr lang="en-GB" sz="3200" dirty="0">
                <a:latin typeface="Lucida Sans" panose="020B0602030504020204" pitchFamily="34" charset="0"/>
              </a:rPr>
              <a:t> </a:t>
            </a:r>
            <a:r>
              <a:rPr lang="en-GB" sz="3200" dirty="0" err="1">
                <a:latin typeface="Lucida Sans" panose="020B0602030504020204" pitchFamily="34" charset="0"/>
              </a:rPr>
              <a:t>ganu</a:t>
            </a:r>
            <a:r>
              <a:rPr lang="en-GB" sz="3200" dirty="0">
                <a:latin typeface="Lucida Sans" panose="020B0602030504020204" pitchFamily="34" charset="0"/>
              </a:rPr>
              <a:t>…</a:t>
            </a:r>
            <a:br>
              <a:rPr lang="en-GB" sz="3200" dirty="0">
                <a:latin typeface="Lucida Sans" panose="020B0602030504020204" pitchFamily="34" charset="0"/>
              </a:rPr>
            </a:br>
            <a:r>
              <a:rPr lang="en-GB" sz="3200" dirty="0">
                <a:solidFill>
                  <a:srgbClr val="002060"/>
                </a:solidFill>
                <a:latin typeface="Lucida Sans" panose="020B0602030504020204" pitchFamily="34" charset="0"/>
              </a:rPr>
              <a:t>Time to sing…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6365081" y="5179218"/>
            <a:ext cx="51863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(Source: The </a:t>
            </a:r>
            <a:r>
              <a:rPr lang="en-GB" dirty="0" err="1"/>
              <a:t>Kiboomers</a:t>
            </a:r>
            <a:r>
              <a:rPr lang="en-GB" dirty="0"/>
              <a:t>, 2016)</a:t>
            </a:r>
          </a:p>
        </p:txBody>
      </p:sp>
      <p:sp>
        <p:nvSpPr>
          <p:cNvPr id="10" name="TextBox 9"/>
          <p:cNvSpPr txBox="1"/>
          <p:nvPr/>
        </p:nvSpPr>
        <p:spPr>
          <a:xfrm flipH="1">
            <a:off x="885825" y="5264944"/>
            <a:ext cx="40290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(Source: </a:t>
            </a:r>
            <a:r>
              <a:rPr lang="en-GB" dirty="0" err="1"/>
              <a:t>Cyw</a:t>
            </a:r>
            <a:r>
              <a:rPr lang="en-GB" dirty="0"/>
              <a:t>, 2019)</a:t>
            </a:r>
          </a:p>
        </p:txBody>
      </p:sp>
      <p:pic>
        <p:nvPicPr>
          <p:cNvPr id="4" name="kvuur1Hm9HE"/>
          <p:cNvPicPr>
            <a:picLocks noGrp="1" noRot="1" noChangeAspect="1"/>
          </p:cNvPicPr>
          <p:nvPr>
            <p:ph sz="half" idx="1"/>
            <a:videoFile r:link="rId1"/>
          </p:nvPr>
        </p:nvPicPr>
        <p:blipFill>
          <a:blip r:embed="rId5"/>
          <a:stretch>
            <a:fillRect/>
          </a:stretch>
        </p:blipFill>
        <p:spPr>
          <a:xfrm>
            <a:off x="641421" y="1424198"/>
            <a:ext cx="5427606" cy="3755020"/>
          </a:xfrm>
          <a:prstGeom prst="rect">
            <a:avLst/>
          </a:prstGeom>
        </p:spPr>
      </p:pic>
      <p:pic>
        <p:nvPicPr>
          <p:cNvPr id="5" name="Jn7uAsLWXpk"/>
          <p:cNvPicPr>
            <a:picLocks noRot="1" noChangeAspect="1"/>
          </p:cNvPicPr>
          <p:nvPr>
            <a:videoFile r:link="rId2"/>
          </p:nvPr>
        </p:nvPicPr>
        <p:blipFill>
          <a:blip r:embed="rId6"/>
          <a:stretch>
            <a:fillRect/>
          </a:stretch>
        </p:blipFill>
        <p:spPr>
          <a:xfrm>
            <a:off x="6505996" y="1424198"/>
            <a:ext cx="5267916" cy="3657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364789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7"/>
            <a:ext cx="10515600" cy="913415"/>
          </a:xfrm>
        </p:spPr>
        <p:txBody>
          <a:bodyPr>
            <a:normAutofit fontScale="90000"/>
          </a:bodyPr>
          <a:lstStyle/>
          <a:p>
            <a:r>
              <a:rPr lang="en-GB" sz="3200" dirty="0" err="1">
                <a:latin typeface="Lucida Sans" panose="020B0602030504020204" pitchFamily="34" charset="0"/>
              </a:rPr>
              <a:t>Dyddiau’r</a:t>
            </a:r>
            <a:r>
              <a:rPr lang="en-GB" sz="3200" dirty="0">
                <a:latin typeface="Lucida Sans" panose="020B0602030504020204" pitchFamily="34" charset="0"/>
              </a:rPr>
              <a:t> </a:t>
            </a:r>
            <a:r>
              <a:rPr lang="en-GB" sz="3200" dirty="0" err="1">
                <a:latin typeface="Lucida Sans" panose="020B0602030504020204" pitchFamily="34" charset="0"/>
              </a:rPr>
              <a:t>wythnos</a:t>
            </a:r>
            <a:r>
              <a:rPr lang="en-GB" sz="3200" dirty="0">
                <a:latin typeface="Lucida Sans" panose="020B0602030504020204" pitchFamily="34" charset="0"/>
              </a:rPr>
              <a:t/>
            </a:r>
            <a:br>
              <a:rPr lang="en-GB" sz="3200" dirty="0">
                <a:latin typeface="Lucida Sans" panose="020B0602030504020204" pitchFamily="34" charset="0"/>
              </a:rPr>
            </a:br>
            <a:r>
              <a:rPr lang="en-GB" sz="3200" dirty="0">
                <a:solidFill>
                  <a:srgbClr val="002060"/>
                </a:solidFill>
                <a:latin typeface="Lucida Sans" panose="020B0602030504020204" pitchFamily="34" charset="0"/>
              </a:rPr>
              <a:t>Days of the week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47958" y="1375646"/>
            <a:ext cx="5671842" cy="4801317"/>
          </a:xfrm>
        </p:spPr>
        <p:txBody>
          <a:bodyPr/>
          <a:lstStyle/>
          <a:p>
            <a:r>
              <a:rPr lang="en-GB" dirty="0" err="1">
                <a:latin typeface="Lucida Sans" panose="020B0602030504020204" pitchFamily="34" charset="0"/>
              </a:rPr>
              <a:t>Dydd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Sul</a:t>
            </a:r>
            <a:endParaRPr lang="en-GB" dirty="0">
              <a:latin typeface="Lucida Sans" panose="020B0602030504020204" pitchFamily="34" charset="0"/>
            </a:endParaRPr>
          </a:p>
          <a:p>
            <a:r>
              <a:rPr lang="en-GB" dirty="0" err="1">
                <a:latin typeface="Lucida Sans" panose="020B0602030504020204" pitchFamily="34" charset="0"/>
              </a:rPr>
              <a:t>Dydd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Llun</a:t>
            </a:r>
            <a:endParaRPr lang="en-GB" dirty="0">
              <a:latin typeface="Lucida Sans" panose="020B0602030504020204" pitchFamily="34" charset="0"/>
            </a:endParaRPr>
          </a:p>
          <a:p>
            <a:r>
              <a:rPr lang="en-GB" dirty="0" err="1">
                <a:latin typeface="Lucida Sans" panose="020B0602030504020204" pitchFamily="34" charset="0"/>
              </a:rPr>
              <a:t>Dydd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Mawrth</a:t>
            </a:r>
            <a:endParaRPr lang="en-GB" dirty="0">
              <a:latin typeface="Lucida Sans" panose="020B0602030504020204" pitchFamily="34" charset="0"/>
            </a:endParaRPr>
          </a:p>
          <a:p>
            <a:r>
              <a:rPr lang="en-GB" dirty="0" err="1">
                <a:latin typeface="Lucida Sans" panose="020B0602030504020204" pitchFamily="34" charset="0"/>
              </a:rPr>
              <a:t>Dydd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Mercher</a:t>
            </a:r>
            <a:endParaRPr lang="en-GB" dirty="0">
              <a:latin typeface="Lucida Sans" panose="020B0602030504020204" pitchFamily="34" charset="0"/>
            </a:endParaRPr>
          </a:p>
          <a:p>
            <a:r>
              <a:rPr lang="en-GB" dirty="0" err="1">
                <a:latin typeface="Lucida Sans" panose="020B0602030504020204" pitchFamily="34" charset="0"/>
              </a:rPr>
              <a:t>Dydd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Iau</a:t>
            </a:r>
            <a:endParaRPr lang="en-GB" dirty="0">
              <a:latin typeface="Lucida Sans" panose="020B0602030504020204" pitchFamily="34" charset="0"/>
            </a:endParaRPr>
          </a:p>
          <a:p>
            <a:r>
              <a:rPr lang="en-GB" dirty="0" err="1">
                <a:latin typeface="Lucida Sans" panose="020B0602030504020204" pitchFamily="34" charset="0"/>
              </a:rPr>
              <a:t>Dydd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Gwener</a:t>
            </a:r>
            <a:endParaRPr lang="en-GB" dirty="0">
              <a:latin typeface="Lucida Sans" panose="020B0602030504020204" pitchFamily="34" charset="0"/>
            </a:endParaRPr>
          </a:p>
          <a:p>
            <a:r>
              <a:rPr lang="en-GB" dirty="0" err="1">
                <a:latin typeface="Lucida Sans" panose="020B0602030504020204" pitchFamily="34" charset="0"/>
              </a:rPr>
              <a:t>Dydd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Sadwrn</a:t>
            </a:r>
            <a:endParaRPr lang="en-GB" dirty="0">
              <a:latin typeface="Lucida Sans" panose="020B0602030504020204" pitchFamily="34" charset="0"/>
            </a:endParaRPr>
          </a:p>
          <a:p>
            <a:r>
              <a:rPr lang="en-GB" dirty="0" err="1">
                <a:latin typeface="Lucida Sans" panose="020B0602030504020204" pitchFamily="34" charset="0"/>
              </a:rPr>
              <a:t>Penwythnos</a:t>
            </a:r>
            <a:endParaRPr lang="en-GB" dirty="0">
              <a:latin typeface="Lucida Sans" panose="020B0602030504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793897" y="1375646"/>
            <a:ext cx="6174223" cy="4801317"/>
          </a:xfrm>
        </p:spPr>
        <p:txBody>
          <a:bodyPr/>
          <a:lstStyle/>
          <a:p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Sunday</a:t>
            </a:r>
          </a:p>
          <a:p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Monday</a:t>
            </a:r>
          </a:p>
          <a:p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Tuesday</a:t>
            </a:r>
          </a:p>
          <a:p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Wednesday</a:t>
            </a:r>
          </a:p>
          <a:p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Thursday</a:t>
            </a:r>
          </a:p>
          <a:p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Friday </a:t>
            </a:r>
          </a:p>
          <a:p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Saturday</a:t>
            </a:r>
          </a:p>
          <a:p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Weekend</a:t>
            </a:r>
          </a:p>
        </p:txBody>
      </p:sp>
    </p:spTree>
    <p:extLst>
      <p:ext uri="{BB962C8B-B14F-4D97-AF65-F5344CB8AC3E}">
        <p14:creationId xmlns:p14="http://schemas.microsoft.com/office/powerpoint/2010/main" val="316375859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8486" y="1116701"/>
            <a:ext cx="1990640" cy="2379058"/>
          </a:xfrm>
        </p:spPr>
        <p:txBody>
          <a:bodyPr>
            <a:normAutofit/>
          </a:bodyPr>
          <a:lstStyle/>
          <a:p>
            <a:r>
              <a:rPr lang="en-GB" sz="3200" dirty="0" err="1">
                <a:latin typeface="Lucida Sans" panose="020B0602030504020204" pitchFamily="34" charset="0"/>
              </a:rPr>
              <a:t>Misoedd</a:t>
            </a:r>
            <a:r>
              <a:rPr lang="en-GB" sz="3200" dirty="0">
                <a:latin typeface="Lucida Sans" panose="020B0602030504020204" pitchFamily="34" charset="0"/>
              </a:rPr>
              <a:t/>
            </a:r>
            <a:br>
              <a:rPr lang="en-GB" sz="3200" dirty="0">
                <a:latin typeface="Lucida Sans" panose="020B0602030504020204" pitchFamily="34" charset="0"/>
              </a:rPr>
            </a:br>
            <a:r>
              <a:rPr lang="en-GB" sz="3200" dirty="0">
                <a:solidFill>
                  <a:srgbClr val="002060"/>
                </a:solidFill>
                <a:latin typeface="Lucida Sans" panose="020B0602030504020204" pitchFamily="34" charset="0"/>
              </a:rPr>
              <a:t>Months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605635" y="647362"/>
            <a:ext cx="4102662" cy="5529601"/>
          </a:xfrm>
        </p:spPr>
        <p:txBody>
          <a:bodyPr>
            <a:normAutofit fontScale="92500" lnSpcReduction="20000"/>
          </a:bodyPr>
          <a:lstStyle/>
          <a:p>
            <a:r>
              <a:rPr lang="en-GB" dirty="0" err="1">
                <a:latin typeface="Lucida Sans" panose="020B0602030504020204" pitchFamily="34" charset="0"/>
              </a:rPr>
              <a:t>Ionawr</a:t>
            </a:r>
            <a:endParaRPr lang="en-GB" dirty="0">
              <a:latin typeface="Lucida Sans" panose="020B0602030504020204" pitchFamily="34" charset="0"/>
            </a:endParaRPr>
          </a:p>
          <a:p>
            <a:r>
              <a:rPr lang="en-GB" dirty="0" err="1">
                <a:latin typeface="Lucida Sans" panose="020B0602030504020204" pitchFamily="34" charset="0"/>
              </a:rPr>
              <a:t>Chwefror</a:t>
            </a:r>
            <a:endParaRPr lang="en-GB" dirty="0">
              <a:latin typeface="Lucida Sans" panose="020B0602030504020204" pitchFamily="34" charset="0"/>
            </a:endParaRPr>
          </a:p>
          <a:p>
            <a:r>
              <a:rPr lang="en-GB" dirty="0" err="1">
                <a:latin typeface="Lucida Sans" panose="020B0602030504020204" pitchFamily="34" charset="0"/>
              </a:rPr>
              <a:t>Mawrth</a:t>
            </a:r>
            <a:endParaRPr lang="en-GB" dirty="0">
              <a:latin typeface="Lucida Sans" panose="020B0602030504020204" pitchFamily="34" charset="0"/>
            </a:endParaRPr>
          </a:p>
          <a:p>
            <a:r>
              <a:rPr lang="en-GB" dirty="0" err="1">
                <a:latin typeface="Lucida Sans" panose="020B0602030504020204" pitchFamily="34" charset="0"/>
              </a:rPr>
              <a:t>Ebrill</a:t>
            </a:r>
            <a:endParaRPr lang="en-GB" dirty="0">
              <a:latin typeface="Lucida Sans" panose="020B0602030504020204" pitchFamily="34" charset="0"/>
            </a:endParaRPr>
          </a:p>
          <a:p>
            <a:r>
              <a:rPr lang="en-GB" dirty="0">
                <a:latin typeface="Lucida Sans" panose="020B0602030504020204" pitchFamily="34" charset="0"/>
              </a:rPr>
              <a:t>Mai </a:t>
            </a:r>
          </a:p>
          <a:p>
            <a:r>
              <a:rPr lang="en-GB" dirty="0" err="1">
                <a:latin typeface="Lucida Sans" panose="020B0602030504020204" pitchFamily="34" charset="0"/>
              </a:rPr>
              <a:t>Mehefin</a:t>
            </a:r>
            <a:endParaRPr lang="en-GB" dirty="0">
              <a:latin typeface="Lucida Sans" panose="020B0602030504020204" pitchFamily="34" charset="0"/>
            </a:endParaRPr>
          </a:p>
          <a:p>
            <a:r>
              <a:rPr lang="en-GB" dirty="0" err="1">
                <a:latin typeface="Lucida Sans" panose="020B0602030504020204" pitchFamily="34" charset="0"/>
              </a:rPr>
              <a:t>Gorffennaf</a:t>
            </a:r>
            <a:endParaRPr lang="en-GB" dirty="0">
              <a:latin typeface="Lucida Sans" panose="020B0602030504020204" pitchFamily="34" charset="0"/>
            </a:endParaRPr>
          </a:p>
          <a:p>
            <a:r>
              <a:rPr lang="en-GB" dirty="0" err="1">
                <a:latin typeface="Lucida Sans" panose="020B0602030504020204" pitchFamily="34" charset="0"/>
              </a:rPr>
              <a:t>Awst</a:t>
            </a:r>
            <a:endParaRPr lang="en-GB" dirty="0">
              <a:latin typeface="Lucida Sans" panose="020B0602030504020204" pitchFamily="34" charset="0"/>
            </a:endParaRPr>
          </a:p>
          <a:p>
            <a:r>
              <a:rPr lang="en-GB" dirty="0" err="1">
                <a:latin typeface="Lucida Sans" panose="020B0602030504020204" pitchFamily="34" charset="0"/>
              </a:rPr>
              <a:t>Medi</a:t>
            </a:r>
            <a:r>
              <a:rPr lang="en-GB" dirty="0">
                <a:latin typeface="Lucida Sans" panose="020B0602030504020204" pitchFamily="34" charset="0"/>
              </a:rPr>
              <a:t> </a:t>
            </a:r>
          </a:p>
          <a:p>
            <a:r>
              <a:rPr lang="en-GB" dirty="0" err="1">
                <a:latin typeface="Lucida Sans" panose="020B0602030504020204" pitchFamily="34" charset="0"/>
              </a:rPr>
              <a:t>Hydref</a:t>
            </a:r>
            <a:endParaRPr lang="en-GB" dirty="0">
              <a:latin typeface="Lucida Sans" panose="020B0602030504020204" pitchFamily="34" charset="0"/>
            </a:endParaRPr>
          </a:p>
          <a:p>
            <a:r>
              <a:rPr lang="en-GB" dirty="0" err="1">
                <a:latin typeface="Lucida Sans" panose="020B0602030504020204" pitchFamily="34" charset="0"/>
              </a:rPr>
              <a:t>Tachwedd</a:t>
            </a:r>
            <a:endParaRPr lang="en-GB" dirty="0">
              <a:latin typeface="Lucida Sans" panose="020B0602030504020204" pitchFamily="34" charset="0"/>
            </a:endParaRPr>
          </a:p>
          <a:p>
            <a:r>
              <a:rPr lang="en-GB" dirty="0" err="1">
                <a:latin typeface="Lucida Sans" panose="020B0602030504020204" pitchFamily="34" charset="0"/>
              </a:rPr>
              <a:t>Rhagfyr</a:t>
            </a:r>
            <a:endParaRPr lang="en-GB" dirty="0">
              <a:latin typeface="Lucida Sans" panose="020B0602030504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20991" y="582628"/>
            <a:ext cx="4847129" cy="5049430"/>
          </a:xfrm>
        </p:spPr>
        <p:txBody>
          <a:bodyPr>
            <a:normAutofit fontScale="92500" lnSpcReduction="20000"/>
          </a:bodyPr>
          <a:lstStyle/>
          <a:p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January</a:t>
            </a:r>
          </a:p>
          <a:p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February</a:t>
            </a:r>
          </a:p>
          <a:p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March</a:t>
            </a:r>
          </a:p>
          <a:p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April</a:t>
            </a:r>
          </a:p>
          <a:p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May </a:t>
            </a:r>
          </a:p>
          <a:p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June</a:t>
            </a:r>
          </a:p>
          <a:p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July</a:t>
            </a:r>
          </a:p>
          <a:p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August</a:t>
            </a:r>
          </a:p>
          <a:p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September</a:t>
            </a:r>
          </a:p>
          <a:p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October</a:t>
            </a:r>
          </a:p>
          <a:p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November</a:t>
            </a:r>
          </a:p>
          <a:p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December</a:t>
            </a:r>
          </a:p>
          <a:p>
            <a:pPr marL="0" indent="0">
              <a:buNone/>
            </a:pPr>
            <a:endParaRPr lang="en-GB" dirty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3971158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7"/>
            <a:ext cx="2965057" cy="913415"/>
          </a:xfrm>
        </p:spPr>
        <p:txBody>
          <a:bodyPr>
            <a:normAutofit fontScale="90000"/>
          </a:bodyPr>
          <a:lstStyle/>
          <a:p>
            <a:r>
              <a:rPr lang="en-GB" sz="3200" dirty="0" err="1">
                <a:latin typeface="Lucida Sans" panose="020B0602030504020204" pitchFamily="34" charset="0"/>
              </a:rPr>
              <a:t>Tymhorau</a:t>
            </a:r>
            <a:r>
              <a:rPr lang="en-GB" sz="3200" dirty="0">
                <a:latin typeface="Lucida Sans" panose="020B0602030504020204" pitchFamily="34" charset="0"/>
              </a:rPr>
              <a:t/>
            </a:r>
            <a:br>
              <a:rPr lang="en-GB" sz="3200" dirty="0">
                <a:latin typeface="Lucida Sans" panose="020B0602030504020204" pitchFamily="34" charset="0"/>
              </a:rPr>
            </a:br>
            <a:r>
              <a:rPr lang="en-GB" sz="3200" dirty="0">
                <a:solidFill>
                  <a:srgbClr val="002060"/>
                </a:solidFill>
                <a:latin typeface="Lucida Sans" panose="020B0602030504020204" pitchFamily="34" charset="0"/>
              </a:rPr>
              <a:t>Seasons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47958" y="2370966"/>
            <a:ext cx="4458711" cy="2799845"/>
          </a:xfrm>
        </p:spPr>
        <p:txBody>
          <a:bodyPr>
            <a:normAutofit/>
          </a:bodyPr>
          <a:lstStyle/>
          <a:p>
            <a:r>
              <a:rPr lang="en-GB" dirty="0" err="1">
                <a:latin typeface="Lucida Sans" panose="020B0602030504020204" pitchFamily="34" charset="0"/>
              </a:rPr>
              <a:t>Gwanwyn</a:t>
            </a:r>
            <a:r>
              <a:rPr lang="en-GB" dirty="0">
                <a:latin typeface="Lucida Sans" panose="020B0602030504020204" pitchFamily="34" charset="0"/>
              </a:rPr>
              <a:t> - Spring</a:t>
            </a:r>
          </a:p>
          <a:p>
            <a:r>
              <a:rPr lang="en-GB" dirty="0">
                <a:latin typeface="Lucida Sans" panose="020B0602030504020204" pitchFamily="34" charset="0"/>
              </a:rPr>
              <a:t>Haf - Summer</a:t>
            </a:r>
          </a:p>
          <a:p>
            <a:r>
              <a:rPr lang="en-GB" dirty="0" err="1">
                <a:latin typeface="Lucida Sans" panose="020B0602030504020204" pitchFamily="34" charset="0"/>
              </a:rPr>
              <a:t>Hydref</a:t>
            </a:r>
            <a:r>
              <a:rPr lang="en-GB" dirty="0">
                <a:latin typeface="Lucida Sans" panose="020B0602030504020204" pitchFamily="34" charset="0"/>
              </a:rPr>
              <a:t> - Autumn</a:t>
            </a:r>
          </a:p>
          <a:p>
            <a:r>
              <a:rPr lang="en-GB" dirty="0" err="1">
                <a:latin typeface="Lucida Sans" panose="020B0602030504020204" pitchFamily="34" charset="0"/>
              </a:rPr>
              <a:t>Gaeaf</a:t>
            </a:r>
            <a:r>
              <a:rPr lang="en-GB" dirty="0">
                <a:latin typeface="Lucida Sans" panose="020B0602030504020204" pitchFamily="34" charset="0"/>
              </a:rPr>
              <a:t> - Winter</a:t>
            </a:r>
          </a:p>
          <a:p>
            <a:pPr marL="0" indent="0">
              <a:buNone/>
            </a:pPr>
            <a:endParaRPr lang="en-GB" dirty="0">
              <a:latin typeface="Lucida Sans" panose="020B0602030504020204" pitchFamily="34" charset="0"/>
            </a:endParaRPr>
          </a:p>
        </p:txBody>
      </p:sp>
      <p:pic>
        <p:nvPicPr>
          <p:cNvPr id="5" name="ULYLcymq968"/>
          <p:cNvPicPr>
            <a:picLocks noGrp="1" noRot="1" noChangeAspect="1"/>
          </p:cNvPicPr>
          <p:nvPr>
            <p:ph sz="half" idx="2"/>
            <a:videoFile r:link="rId1"/>
          </p:nvPr>
        </p:nvPicPr>
        <p:blipFill>
          <a:blip r:embed="rId5"/>
          <a:stretch>
            <a:fillRect/>
          </a:stretch>
        </p:blipFill>
        <p:spPr>
          <a:xfrm>
            <a:off x="4189237" y="365127"/>
            <a:ext cx="4515403" cy="2539914"/>
          </a:xfrm>
          <a:prstGeom prst="rect">
            <a:avLst/>
          </a:prstGeom>
        </p:spPr>
      </p:pic>
      <p:pic>
        <p:nvPicPr>
          <p:cNvPr id="6" name="8ZjpI6fgYSY"/>
          <p:cNvPicPr>
            <a:picLocks noRot="1" noChangeAspect="1"/>
          </p:cNvPicPr>
          <p:nvPr>
            <a:videoFile r:link="rId2"/>
          </p:nvPr>
        </p:nvPicPr>
        <p:blipFill>
          <a:blip r:embed="rId6"/>
          <a:stretch>
            <a:fillRect/>
          </a:stretch>
        </p:blipFill>
        <p:spPr>
          <a:xfrm>
            <a:off x="6125671" y="3188262"/>
            <a:ext cx="5000878" cy="2112021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9111631" y="995320"/>
            <a:ext cx="21767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(Source: </a:t>
            </a:r>
            <a:r>
              <a:rPr lang="en-GB" dirty="0" err="1"/>
              <a:t>Cyw</a:t>
            </a:r>
            <a:r>
              <a:rPr lang="en-GB" dirty="0"/>
              <a:t>, 2017)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9241104" y="2524715"/>
            <a:ext cx="276747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(Source: Have fun teaching, 2015)</a:t>
            </a:r>
          </a:p>
        </p:txBody>
      </p:sp>
    </p:spTree>
    <p:extLst>
      <p:ext uri="{BB962C8B-B14F-4D97-AF65-F5344CB8AC3E}">
        <p14:creationId xmlns:p14="http://schemas.microsoft.com/office/powerpoint/2010/main" val="399586280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914400" y="365127"/>
            <a:ext cx="10439400" cy="770729"/>
          </a:xfrm>
        </p:spPr>
        <p:txBody>
          <a:bodyPr>
            <a:noAutofit/>
          </a:bodyPr>
          <a:lstStyle/>
          <a:p>
            <a:pPr lvl="0"/>
            <a:r>
              <a:rPr lang="en-GB" sz="3200" dirty="0" err="1">
                <a:latin typeface="Lucida Sans" panose="020B0602030504020204" pitchFamily="34" charset="0"/>
              </a:rPr>
              <a:t>Syniadau</a:t>
            </a:r>
            <a:r>
              <a:rPr lang="en-GB" sz="3200" dirty="0">
                <a:latin typeface="Lucida Sans" panose="020B0602030504020204" pitchFamily="34" charset="0"/>
              </a:rPr>
              <a:t>… </a:t>
            </a:r>
            <a:br>
              <a:rPr lang="en-GB" sz="3200" dirty="0">
                <a:latin typeface="Lucida Sans" panose="020B0602030504020204" pitchFamily="34" charset="0"/>
              </a:rPr>
            </a:br>
            <a:r>
              <a:rPr lang="en-GB" sz="3200" dirty="0">
                <a:solidFill>
                  <a:srgbClr val="002060"/>
                </a:solidFill>
                <a:latin typeface="Lucida Sans" panose="020B0602030504020204" pitchFamily="34" charset="0"/>
              </a:rPr>
              <a:t>Ideas…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4388" y="1563349"/>
            <a:ext cx="2900362" cy="3896857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715375" y="1563350"/>
            <a:ext cx="2638425" cy="3896856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86338" y="1107280"/>
            <a:ext cx="3036093" cy="44136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9634179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7"/>
            <a:ext cx="10515600" cy="913415"/>
          </a:xfrm>
        </p:spPr>
        <p:txBody>
          <a:bodyPr>
            <a:normAutofit fontScale="90000"/>
          </a:bodyPr>
          <a:lstStyle/>
          <a:p>
            <a:r>
              <a:rPr lang="en-GB" sz="3200" dirty="0" err="1">
                <a:latin typeface="Lucida Sans" panose="020B0602030504020204" pitchFamily="34" charset="0"/>
              </a:rPr>
              <a:t>Teimladau</a:t>
            </a:r>
            <a:r>
              <a:rPr lang="en-GB" sz="3200" dirty="0">
                <a:latin typeface="Lucida Sans" panose="020B0602030504020204" pitchFamily="34" charset="0"/>
              </a:rPr>
              <a:t> – “</a:t>
            </a:r>
            <a:r>
              <a:rPr lang="en-GB" sz="3200" dirty="0" err="1">
                <a:latin typeface="Lucida Sans" panose="020B0602030504020204" pitchFamily="34" charset="0"/>
              </a:rPr>
              <a:t>Sut</a:t>
            </a:r>
            <a:r>
              <a:rPr lang="en-GB" sz="3200" dirty="0">
                <a:latin typeface="Lucida Sans" panose="020B0602030504020204" pitchFamily="34" charset="0"/>
              </a:rPr>
              <a:t> </a:t>
            </a:r>
            <a:r>
              <a:rPr lang="en-GB" sz="3200" dirty="0" err="1">
                <a:latin typeface="Lucida Sans" panose="020B0602030504020204" pitchFamily="34" charset="0"/>
              </a:rPr>
              <a:t>wyt</a:t>
            </a:r>
            <a:r>
              <a:rPr lang="en-GB" sz="3200" dirty="0">
                <a:latin typeface="Lucida Sans" panose="020B0602030504020204" pitchFamily="34" charset="0"/>
              </a:rPr>
              <a:t> </a:t>
            </a:r>
            <a:r>
              <a:rPr lang="en-GB" sz="3200" dirty="0" err="1">
                <a:latin typeface="Lucida Sans" panose="020B0602030504020204" pitchFamily="34" charset="0"/>
              </a:rPr>
              <a:t>ti’n</a:t>
            </a:r>
            <a:r>
              <a:rPr lang="en-GB" sz="3200" dirty="0">
                <a:latin typeface="Lucida Sans" panose="020B0602030504020204" pitchFamily="34" charset="0"/>
              </a:rPr>
              <a:t> </a:t>
            </a:r>
            <a:r>
              <a:rPr lang="en-GB" sz="3200" dirty="0" err="1">
                <a:latin typeface="Lucida Sans" panose="020B0602030504020204" pitchFamily="34" charset="0"/>
              </a:rPr>
              <a:t>teimlo</a:t>
            </a:r>
            <a:r>
              <a:rPr lang="en-GB" sz="3200" dirty="0">
                <a:latin typeface="Lucida Sans" panose="020B0602030504020204" pitchFamily="34" charset="0"/>
              </a:rPr>
              <a:t>?”</a:t>
            </a:r>
            <a:br>
              <a:rPr lang="en-GB" sz="3200" dirty="0">
                <a:latin typeface="Lucida Sans" panose="020B0602030504020204" pitchFamily="34" charset="0"/>
              </a:rPr>
            </a:br>
            <a:r>
              <a:rPr lang="en-GB" sz="3200" dirty="0">
                <a:solidFill>
                  <a:srgbClr val="002060"/>
                </a:solidFill>
                <a:latin typeface="Lucida Sans" panose="020B0602030504020204" pitchFamily="34" charset="0"/>
              </a:rPr>
              <a:t>Feelings – “How are you feeling?”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47958" y="1375646"/>
            <a:ext cx="5671842" cy="4801317"/>
          </a:xfrm>
        </p:spPr>
        <p:txBody>
          <a:bodyPr/>
          <a:lstStyle/>
          <a:p>
            <a:r>
              <a:rPr lang="en-GB" dirty="0" err="1">
                <a:latin typeface="Lucida Sans" panose="020B0602030504020204" pitchFamily="34" charset="0"/>
              </a:rPr>
              <a:t>Rwy’n</a:t>
            </a:r>
            <a:r>
              <a:rPr lang="en-GB" dirty="0">
                <a:latin typeface="Lucida Sans" panose="020B0602030504020204" pitchFamily="34" charset="0"/>
              </a:rPr>
              <a:t>/</a:t>
            </a:r>
            <a:r>
              <a:rPr lang="en-GB" dirty="0" err="1">
                <a:latin typeface="Lucida Sans" panose="020B0602030504020204" pitchFamily="34" charset="0"/>
              </a:rPr>
              <a:t>Rydw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i’n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hapus</a:t>
            </a:r>
            <a:endParaRPr lang="en-GB" dirty="0">
              <a:latin typeface="Lucida Sans" panose="020B0602030504020204" pitchFamily="34" charset="0"/>
            </a:endParaRPr>
          </a:p>
          <a:p>
            <a:r>
              <a:rPr lang="en-GB" dirty="0" err="1">
                <a:latin typeface="Lucida Sans" panose="020B0602030504020204" pitchFamily="34" charset="0"/>
              </a:rPr>
              <a:t>Rwy’n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teimlo’n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hapus</a:t>
            </a:r>
            <a:endParaRPr lang="en-GB" dirty="0">
              <a:latin typeface="Lucida Sans" panose="020B0602030504020204" pitchFamily="34" charset="0"/>
            </a:endParaRPr>
          </a:p>
          <a:p>
            <a:endParaRPr lang="en-GB" dirty="0">
              <a:latin typeface="Lucida Sans" panose="020B0602030504020204" pitchFamily="34" charset="0"/>
            </a:endParaRPr>
          </a:p>
          <a:p>
            <a:r>
              <a:rPr lang="en-GB" dirty="0" err="1">
                <a:latin typeface="Lucida Sans" panose="020B0602030504020204" pitchFamily="34" charset="0"/>
              </a:rPr>
              <a:t>Rwy’n</a:t>
            </a:r>
            <a:r>
              <a:rPr lang="en-GB" dirty="0">
                <a:latin typeface="Lucida Sans" panose="020B0602030504020204" pitchFamily="34" charset="0"/>
              </a:rPr>
              <a:t>/</a:t>
            </a:r>
            <a:r>
              <a:rPr lang="en-GB" dirty="0" err="1">
                <a:latin typeface="Lucida Sans" panose="020B0602030504020204" pitchFamily="34" charset="0"/>
              </a:rPr>
              <a:t>Rydw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i’n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drist</a:t>
            </a:r>
            <a:endParaRPr lang="en-GB" dirty="0">
              <a:latin typeface="Lucida Sans" panose="020B0602030504020204" pitchFamily="34" charset="0"/>
            </a:endParaRPr>
          </a:p>
          <a:p>
            <a:r>
              <a:rPr lang="en-GB" dirty="0" err="1">
                <a:latin typeface="Lucida Sans" panose="020B0602030504020204" pitchFamily="34" charset="0"/>
              </a:rPr>
              <a:t>Rwy’n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teimlo’n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drist</a:t>
            </a:r>
            <a:endParaRPr lang="en-GB" dirty="0">
              <a:latin typeface="Lucida Sans" panose="020B0602030504020204" pitchFamily="34" charset="0"/>
            </a:endParaRPr>
          </a:p>
          <a:p>
            <a:endParaRPr lang="en-GB" dirty="0">
              <a:latin typeface="Lucida Sans" panose="020B0602030504020204" pitchFamily="34" charset="0"/>
            </a:endParaRPr>
          </a:p>
          <a:p>
            <a:r>
              <a:rPr lang="en-GB" dirty="0" err="1">
                <a:latin typeface="Lucida Sans" panose="020B0602030504020204" pitchFamily="34" charset="0"/>
              </a:rPr>
              <a:t>Rwy’n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flin</a:t>
            </a:r>
            <a:r>
              <a:rPr lang="en-GB" dirty="0">
                <a:latin typeface="Lucida Sans" panose="020B0602030504020204" pitchFamily="34" charset="0"/>
              </a:rPr>
              <a:t>/</a:t>
            </a:r>
            <a:r>
              <a:rPr lang="en-GB" dirty="0" err="1">
                <a:latin typeface="Lucida Sans" panose="020B0602030504020204" pitchFamily="34" charset="0"/>
              </a:rPr>
              <a:t>Mae’n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ddrwg</a:t>
            </a:r>
            <a:r>
              <a:rPr lang="en-GB" dirty="0">
                <a:latin typeface="Lucida Sans" panose="020B0602030504020204" pitchFamily="34" charset="0"/>
              </a:rPr>
              <a:t> gen </a:t>
            </a:r>
            <a:r>
              <a:rPr lang="en-GB" dirty="0" err="1">
                <a:latin typeface="Lucida Sans" panose="020B0602030504020204" pitchFamily="34" charset="0"/>
              </a:rPr>
              <a:t>i</a:t>
            </a:r>
            <a:endParaRPr lang="en-GB" dirty="0">
              <a:latin typeface="Lucida Sans" panose="020B0602030504020204" pitchFamily="34" charset="0"/>
            </a:endParaRPr>
          </a:p>
          <a:p>
            <a:r>
              <a:rPr lang="en-GB" dirty="0" err="1">
                <a:latin typeface="Lucida Sans" panose="020B0602030504020204" pitchFamily="34" charset="0"/>
              </a:rPr>
              <a:t>Rwy’n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teimlo’n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flin</a:t>
            </a:r>
            <a:endParaRPr lang="en-GB" dirty="0">
              <a:latin typeface="Lucida Sans" panose="020B0602030504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29413" y="1375646"/>
            <a:ext cx="5238707" cy="4801317"/>
          </a:xfrm>
        </p:spPr>
        <p:txBody>
          <a:bodyPr/>
          <a:lstStyle/>
          <a:p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I am happy</a:t>
            </a:r>
          </a:p>
          <a:p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I feel happy</a:t>
            </a:r>
          </a:p>
          <a:p>
            <a:endParaRPr lang="en-GB" dirty="0">
              <a:solidFill>
                <a:srgbClr val="002060"/>
              </a:solidFill>
              <a:latin typeface="Lucida Sans" panose="020B0602030504020204" pitchFamily="34" charset="0"/>
            </a:endParaRPr>
          </a:p>
          <a:p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I am sad</a:t>
            </a:r>
          </a:p>
          <a:p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I feel sad</a:t>
            </a:r>
          </a:p>
          <a:p>
            <a:endParaRPr lang="en-GB" dirty="0">
              <a:solidFill>
                <a:srgbClr val="002060"/>
              </a:solidFill>
              <a:latin typeface="Lucida Sans" panose="020B0602030504020204" pitchFamily="34" charset="0"/>
            </a:endParaRPr>
          </a:p>
          <a:p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I am sorry</a:t>
            </a:r>
          </a:p>
          <a:p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I feel sorry</a:t>
            </a:r>
          </a:p>
        </p:txBody>
      </p:sp>
    </p:spTree>
    <p:extLst>
      <p:ext uri="{BB962C8B-B14F-4D97-AF65-F5344CB8AC3E}">
        <p14:creationId xmlns:p14="http://schemas.microsoft.com/office/powerpoint/2010/main" val="2625354377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7"/>
            <a:ext cx="10515600" cy="913415"/>
          </a:xfrm>
        </p:spPr>
        <p:txBody>
          <a:bodyPr>
            <a:normAutofit fontScale="90000"/>
          </a:bodyPr>
          <a:lstStyle/>
          <a:p>
            <a:r>
              <a:rPr lang="en-GB" sz="3200" dirty="0" err="1">
                <a:latin typeface="Lucida Sans" panose="020B0602030504020204" pitchFamily="34" charset="0"/>
              </a:rPr>
              <a:t>Teimladau</a:t>
            </a:r>
            <a:r>
              <a:rPr lang="en-GB" sz="3200" dirty="0">
                <a:latin typeface="Lucida Sans" panose="020B0602030504020204" pitchFamily="34" charset="0"/>
              </a:rPr>
              <a:t/>
            </a:r>
            <a:br>
              <a:rPr lang="en-GB" sz="3200" dirty="0">
                <a:latin typeface="Lucida Sans" panose="020B0602030504020204" pitchFamily="34" charset="0"/>
              </a:rPr>
            </a:br>
            <a:r>
              <a:rPr lang="en-GB" sz="3200" dirty="0">
                <a:solidFill>
                  <a:srgbClr val="002060"/>
                </a:solidFill>
                <a:latin typeface="Lucida Sans" panose="020B0602030504020204" pitchFamily="34" charset="0"/>
              </a:rPr>
              <a:t>Feelings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47956" y="1375646"/>
            <a:ext cx="6174287" cy="4801317"/>
          </a:xfrm>
        </p:spPr>
        <p:txBody>
          <a:bodyPr/>
          <a:lstStyle/>
          <a:p>
            <a:r>
              <a:rPr lang="en-GB" dirty="0" err="1">
                <a:latin typeface="Lucida Sans" panose="020B0602030504020204" pitchFamily="34" charset="0"/>
              </a:rPr>
              <a:t>Rwy’n</a:t>
            </a:r>
            <a:r>
              <a:rPr lang="en-GB" dirty="0">
                <a:latin typeface="Lucida Sans" panose="020B0602030504020204" pitchFamily="34" charset="0"/>
              </a:rPr>
              <a:t>/</a:t>
            </a:r>
            <a:r>
              <a:rPr lang="en-GB" dirty="0" err="1">
                <a:latin typeface="Lucida Sans" panose="020B0602030504020204" pitchFamily="34" charset="0"/>
              </a:rPr>
              <a:t>Rydw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i’n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gyffrous</a:t>
            </a:r>
            <a:endParaRPr lang="en-GB" dirty="0">
              <a:latin typeface="Lucida Sans" panose="020B0602030504020204" pitchFamily="34" charset="0"/>
            </a:endParaRPr>
          </a:p>
          <a:p>
            <a:r>
              <a:rPr lang="en-GB" dirty="0" err="1">
                <a:latin typeface="Lucida Sans" panose="020B0602030504020204" pitchFamily="34" charset="0"/>
              </a:rPr>
              <a:t>Rwy’n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teimlo’n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gyffrous</a:t>
            </a:r>
            <a:endParaRPr lang="en-GB" dirty="0">
              <a:latin typeface="Lucida Sans" panose="020B0602030504020204" pitchFamily="34" charset="0"/>
            </a:endParaRPr>
          </a:p>
          <a:p>
            <a:endParaRPr lang="en-GB" dirty="0">
              <a:latin typeface="Lucida Sans" panose="020B0602030504020204" pitchFamily="34" charset="0"/>
            </a:endParaRPr>
          </a:p>
          <a:p>
            <a:r>
              <a:rPr lang="en-GB" dirty="0" err="1">
                <a:latin typeface="Lucida Sans" panose="020B0602030504020204" pitchFamily="34" charset="0"/>
              </a:rPr>
              <a:t>Rwy’n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flinedig</a:t>
            </a:r>
            <a:r>
              <a:rPr lang="en-GB" dirty="0">
                <a:latin typeface="Lucida Sans" panose="020B0602030504020204" pitchFamily="34" charset="0"/>
              </a:rPr>
              <a:t>/</a:t>
            </a:r>
            <a:r>
              <a:rPr lang="en-GB" dirty="0" err="1">
                <a:latin typeface="Lucida Sans" panose="020B0602030504020204" pitchFamily="34" charset="0"/>
              </a:rPr>
              <a:t>Rwyf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wedi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blino</a:t>
            </a:r>
            <a:endParaRPr lang="en-GB" dirty="0">
              <a:latin typeface="Lucida Sans" panose="020B0602030504020204" pitchFamily="34" charset="0"/>
            </a:endParaRPr>
          </a:p>
          <a:p>
            <a:r>
              <a:rPr lang="en-GB" dirty="0" err="1">
                <a:latin typeface="Lucida Sans" panose="020B0602030504020204" pitchFamily="34" charset="0"/>
              </a:rPr>
              <a:t>Rwy’n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teimlo’n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flinedig</a:t>
            </a:r>
            <a:endParaRPr lang="en-GB" dirty="0">
              <a:latin typeface="Lucida Sans" panose="020B0602030504020204" pitchFamily="34" charset="0"/>
            </a:endParaRPr>
          </a:p>
          <a:p>
            <a:endParaRPr lang="en-GB" dirty="0">
              <a:latin typeface="Lucida Sans" panose="020B0602030504020204" pitchFamily="34" charset="0"/>
            </a:endParaRPr>
          </a:p>
          <a:p>
            <a:r>
              <a:rPr lang="en-GB" dirty="0" err="1">
                <a:latin typeface="Lucida Sans" panose="020B0602030504020204" pitchFamily="34" charset="0"/>
              </a:rPr>
              <a:t>Rwy’n</a:t>
            </a:r>
            <a:r>
              <a:rPr lang="en-GB" dirty="0">
                <a:latin typeface="Lucida Sans" panose="020B0602030504020204" pitchFamily="34" charset="0"/>
              </a:rPr>
              <a:t>/</a:t>
            </a:r>
            <a:r>
              <a:rPr lang="en-GB" dirty="0" err="1">
                <a:latin typeface="Lucida Sans" panose="020B0602030504020204" pitchFamily="34" charset="0"/>
              </a:rPr>
              <a:t>Rydw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i’n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ofnus</a:t>
            </a:r>
            <a:endParaRPr lang="en-GB" dirty="0">
              <a:latin typeface="Lucida Sans" panose="020B0602030504020204" pitchFamily="34" charset="0"/>
            </a:endParaRPr>
          </a:p>
          <a:p>
            <a:r>
              <a:rPr lang="en-GB" dirty="0" err="1">
                <a:latin typeface="Lucida Sans" panose="020B0602030504020204" pitchFamily="34" charset="0"/>
              </a:rPr>
              <a:t>Rwy’n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teimlo’n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ofnus</a:t>
            </a:r>
            <a:endParaRPr lang="en-GB" dirty="0">
              <a:latin typeface="Lucida Sans" panose="020B0602030504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29413" y="1375646"/>
            <a:ext cx="5238707" cy="4801317"/>
          </a:xfrm>
        </p:spPr>
        <p:txBody>
          <a:bodyPr/>
          <a:lstStyle/>
          <a:p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I am excited</a:t>
            </a:r>
          </a:p>
          <a:p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I feel excited</a:t>
            </a:r>
          </a:p>
          <a:p>
            <a:pPr marL="0" indent="0">
              <a:buNone/>
            </a:pPr>
            <a:endParaRPr lang="en-GB" dirty="0">
              <a:solidFill>
                <a:srgbClr val="002060"/>
              </a:solidFill>
              <a:latin typeface="Lucida Sans" panose="020B0602030504020204" pitchFamily="34" charset="0"/>
            </a:endParaRPr>
          </a:p>
          <a:p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I am tired</a:t>
            </a:r>
          </a:p>
          <a:p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I feel tired</a:t>
            </a:r>
          </a:p>
          <a:p>
            <a:endParaRPr lang="en-GB" dirty="0">
              <a:solidFill>
                <a:srgbClr val="002060"/>
              </a:solidFill>
              <a:latin typeface="Lucida Sans" panose="020B0602030504020204" pitchFamily="34" charset="0"/>
            </a:endParaRPr>
          </a:p>
          <a:p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I am frightened</a:t>
            </a:r>
          </a:p>
          <a:p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I feel frightened</a:t>
            </a:r>
          </a:p>
        </p:txBody>
      </p:sp>
    </p:spTree>
    <p:extLst>
      <p:ext uri="{BB962C8B-B14F-4D97-AF65-F5344CB8AC3E}">
        <p14:creationId xmlns:p14="http://schemas.microsoft.com/office/powerpoint/2010/main" val="3540317048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7"/>
            <a:ext cx="10515600" cy="913415"/>
          </a:xfrm>
        </p:spPr>
        <p:txBody>
          <a:bodyPr>
            <a:normAutofit fontScale="90000"/>
          </a:bodyPr>
          <a:lstStyle/>
          <a:p>
            <a:r>
              <a:rPr lang="en-GB" sz="3200" dirty="0" err="1">
                <a:latin typeface="Lucida Sans" panose="020B0602030504020204" pitchFamily="34" charset="0"/>
              </a:rPr>
              <a:t>Teimladau</a:t>
            </a:r>
            <a:r>
              <a:rPr lang="en-GB" sz="3200" dirty="0">
                <a:latin typeface="Lucida Sans" panose="020B0602030504020204" pitchFamily="34" charset="0"/>
              </a:rPr>
              <a:t/>
            </a:r>
            <a:br>
              <a:rPr lang="en-GB" sz="3200" dirty="0">
                <a:latin typeface="Lucida Sans" panose="020B0602030504020204" pitchFamily="34" charset="0"/>
              </a:rPr>
            </a:br>
            <a:r>
              <a:rPr lang="en-GB" sz="3200" dirty="0">
                <a:solidFill>
                  <a:srgbClr val="002060"/>
                </a:solidFill>
                <a:latin typeface="Lucida Sans" panose="020B0602030504020204" pitchFamily="34" charset="0"/>
              </a:rPr>
              <a:t>Feelings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47956" y="1375646"/>
            <a:ext cx="6174287" cy="4801317"/>
          </a:xfrm>
        </p:spPr>
        <p:txBody>
          <a:bodyPr/>
          <a:lstStyle/>
          <a:p>
            <a:r>
              <a:rPr lang="en-GB" dirty="0" err="1">
                <a:latin typeface="Lucida Sans" panose="020B0602030504020204" pitchFamily="34" charset="0"/>
              </a:rPr>
              <a:t>Rwyf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wedi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synnu</a:t>
            </a:r>
            <a:endParaRPr lang="en-GB" dirty="0">
              <a:latin typeface="Lucida Sans" panose="020B0602030504020204" pitchFamily="34" charset="0"/>
            </a:endParaRPr>
          </a:p>
          <a:p>
            <a:endParaRPr lang="en-GB" dirty="0">
              <a:latin typeface="Lucida Sans" panose="020B0602030504020204" pitchFamily="34" charset="0"/>
            </a:endParaRPr>
          </a:p>
          <a:p>
            <a:endParaRPr lang="en-GB" dirty="0">
              <a:latin typeface="Lucida Sans" panose="020B0602030504020204" pitchFamily="34" charset="0"/>
            </a:endParaRPr>
          </a:p>
          <a:p>
            <a:r>
              <a:rPr lang="en-GB" dirty="0" err="1">
                <a:latin typeface="Lucida Sans" panose="020B0602030504020204" pitchFamily="34" charset="0"/>
              </a:rPr>
              <a:t>Rwy’n</a:t>
            </a:r>
            <a:r>
              <a:rPr lang="en-GB" dirty="0">
                <a:latin typeface="Lucida Sans" panose="020B0602030504020204" pitchFamily="34" charset="0"/>
              </a:rPr>
              <a:t>/</a:t>
            </a:r>
            <a:r>
              <a:rPr lang="en-GB" dirty="0" err="1">
                <a:latin typeface="Lucida Sans" panose="020B0602030504020204" pitchFamily="34" charset="0"/>
              </a:rPr>
              <a:t>Rydw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i’n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grac</a:t>
            </a:r>
            <a:r>
              <a:rPr lang="en-GB" dirty="0">
                <a:latin typeface="Lucida Sans" panose="020B0602030504020204" pitchFamily="34" charset="0"/>
              </a:rPr>
              <a:t>/</a:t>
            </a:r>
            <a:r>
              <a:rPr lang="en-GB" dirty="0" err="1">
                <a:latin typeface="Lucida Sans" panose="020B0602030504020204" pitchFamily="34" charset="0"/>
              </a:rPr>
              <a:t>ddig</a:t>
            </a:r>
            <a:endParaRPr lang="en-GB" dirty="0">
              <a:latin typeface="Lucida Sans" panose="020B0602030504020204" pitchFamily="34" charset="0"/>
            </a:endParaRPr>
          </a:p>
          <a:p>
            <a:r>
              <a:rPr lang="en-GB" dirty="0" err="1">
                <a:latin typeface="Lucida Sans" panose="020B0602030504020204" pitchFamily="34" charset="0"/>
              </a:rPr>
              <a:t>Rwy’n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teimlo’n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grac</a:t>
            </a:r>
            <a:r>
              <a:rPr lang="en-GB" dirty="0">
                <a:latin typeface="Lucida Sans" panose="020B0602030504020204" pitchFamily="34" charset="0"/>
              </a:rPr>
              <a:t>/</a:t>
            </a:r>
            <a:r>
              <a:rPr lang="en-GB" dirty="0" err="1">
                <a:latin typeface="Lucida Sans" panose="020B0602030504020204" pitchFamily="34" charset="0"/>
              </a:rPr>
              <a:t>ddig</a:t>
            </a:r>
            <a:endParaRPr lang="en-GB" dirty="0">
              <a:latin typeface="Lucida Sans" panose="020B0602030504020204" pitchFamily="34" charset="0"/>
            </a:endParaRPr>
          </a:p>
          <a:p>
            <a:endParaRPr lang="en-GB" dirty="0">
              <a:latin typeface="Lucida Sans" panose="020B0602030504020204" pitchFamily="34" charset="0"/>
            </a:endParaRPr>
          </a:p>
          <a:p>
            <a:r>
              <a:rPr lang="en-GB" dirty="0" err="1">
                <a:latin typeface="Lucida Sans" panose="020B0602030504020204" pitchFamily="34" charset="0"/>
              </a:rPr>
              <a:t>Rwy’n</a:t>
            </a:r>
            <a:r>
              <a:rPr lang="en-GB" dirty="0">
                <a:latin typeface="Lucida Sans" panose="020B0602030504020204" pitchFamily="34" charset="0"/>
              </a:rPr>
              <a:t>/</a:t>
            </a:r>
            <a:r>
              <a:rPr lang="en-GB" dirty="0" err="1">
                <a:latin typeface="Lucida Sans" panose="020B0602030504020204" pitchFamily="34" charset="0"/>
              </a:rPr>
              <a:t>Rydw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i’n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swil</a:t>
            </a:r>
            <a:endParaRPr lang="en-GB" dirty="0">
              <a:latin typeface="Lucida Sans" panose="020B0602030504020204" pitchFamily="34" charset="0"/>
            </a:endParaRPr>
          </a:p>
          <a:p>
            <a:r>
              <a:rPr lang="en-GB" dirty="0" err="1">
                <a:latin typeface="Lucida Sans" panose="020B0602030504020204" pitchFamily="34" charset="0"/>
              </a:rPr>
              <a:t>Rwy’n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teimlo’n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swil</a:t>
            </a:r>
            <a:endParaRPr lang="en-GB" dirty="0">
              <a:latin typeface="Lucida Sans" panose="020B0602030504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29413" y="1375646"/>
            <a:ext cx="5238707" cy="4801317"/>
          </a:xfrm>
        </p:spPr>
        <p:txBody>
          <a:bodyPr/>
          <a:lstStyle/>
          <a:p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I am surprised</a:t>
            </a:r>
          </a:p>
          <a:p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I feel surprised</a:t>
            </a:r>
          </a:p>
          <a:p>
            <a:pPr marL="0" indent="0">
              <a:buNone/>
            </a:pPr>
            <a:endParaRPr lang="en-GB" dirty="0">
              <a:solidFill>
                <a:srgbClr val="002060"/>
              </a:solidFill>
              <a:latin typeface="Lucida Sans" panose="020B0602030504020204" pitchFamily="34" charset="0"/>
            </a:endParaRPr>
          </a:p>
          <a:p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I am angry</a:t>
            </a:r>
          </a:p>
          <a:p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I feel angry</a:t>
            </a:r>
          </a:p>
          <a:p>
            <a:endParaRPr lang="en-GB" dirty="0">
              <a:solidFill>
                <a:srgbClr val="002060"/>
              </a:solidFill>
              <a:latin typeface="Lucida Sans" panose="020B0602030504020204" pitchFamily="34" charset="0"/>
            </a:endParaRPr>
          </a:p>
          <a:p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I am shy</a:t>
            </a:r>
          </a:p>
          <a:p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I feel shy</a:t>
            </a:r>
          </a:p>
        </p:txBody>
      </p:sp>
    </p:spTree>
    <p:extLst>
      <p:ext uri="{BB962C8B-B14F-4D97-AF65-F5344CB8AC3E}">
        <p14:creationId xmlns:p14="http://schemas.microsoft.com/office/powerpoint/2010/main" val="1046655174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 err="1">
                <a:latin typeface="Lucida Sans" panose="020B0602030504020204" pitchFamily="34" charset="0"/>
              </a:rPr>
              <a:t>Amser</a:t>
            </a:r>
            <a:r>
              <a:rPr lang="en-GB" sz="3600" dirty="0">
                <a:latin typeface="Lucida Sans" panose="020B0602030504020204" pitchFamily="34" charset="0"/>
              </a:rPr>
              <a:t> </a:t>
            </a:r>
            <a:r>
              <a:rPr lang="en-GB" sz="3600" dirty="0" err="1">
                <a:latin typeface="Lucida Sans" panose="020B0602030504020204" pitchFamily="34" charset="0"/>
              </a:rPr>
              <a:t>i</a:t>
            </a:r>
            <a:r>
              <a:rPr lang="en-GB" sz="3600" dirty="0">
                <a:latin typeface="Lucida Sans" panose="020B0602030504020204" pitchFamily="34" charset="0"/>
              </a:rPr>
              <a:t> </a:t>
            </a:r>
            <a:r>
              <a:rPr lang="en-GB" sz="3600" dirty="0" err="1">
                <a:latin typeface="Lucida Sans" panose="020B0602030504020204" pitchFamily="34" charset="0"/>
              </a:rPr>
              <a:t>ganu</a:t>
            </a:r>
            <a:r>
              <a:rPr lang="en-GB" sz="3600" dirty="0">
                <a:latin typeface="Lucida Sans" panose="020B0602030504020204" pitchFamily="34" charset="0"/>
              </a:rPr>
              <a:t>…</a:t>
            </a:r>
            <a:br>
              <a:rPr lang="en-GB" sz="3600" dirty="0">
                <a:latin typeface="Lucida Sans" panose="020B0602030504020204" pitchFamily="34" charset="0"/>
              </a:rPr>
            </a:br>
            <a:r>
              <a:rPr lang="en-GB" sz="3600" dirty="0">
                <a:solidFill>
                  <a:srgbClr val="002060"/>
                </a:solidFill>
                <a:latin typeface="Lucida Sans" panose="020B0602030504020204" pitchFamily="34" charset="0"/>
              </a:rPr>
              <a:t>Time to sing…</a:t>
            </a:r>
            <a:endParaRPr lang="en-GB" sz="3600" dirty="0"/>
          </a:p>
        </p:txBody>
      </p:sp>
      <p:pic>
        <p:nvPicPr>
          <p:cNvPr id="6" name="-aw59C-89P8"/>
          <p:cNvPicPr>
            <a:picLocks noRot="1" noChangeAspect="1"/>
          </p:cNvPicPr>
          <p:nvPr>
            <a:videoFile r:link="rId1"/>
          </p:nvPr>
        </p:nvPicPr>
        <p:blipFill>
          <a:blip r:embed="rId5"/>
          <a:stretch>
            <a:fillRect/>
          </a:stretch>
        </p:blipFill>
        <p:spPr>
          <a:xfrm>
            <a:off x="383382" y="1828801"/>
            <a:ext cx="5317330" cy="3200399"/>
          </a:xfrm>
          <a:prstGeom prst="rect">
            <a:avLst/>
          </a:prstGeom>
        </p:spPr>
      </p:pic>
      <p:pic>
        <p:nvPicPr>
          <p:cNvPr id="7" name="71hqRT9U0wg"/>
          <p:cNvPicPr>
            <a:picLocks noRot="1" noChangeAspect="1"/>
          </p:cNvPicPr>
          <p:nvPr>
            <a:videoFile r:link="rId2"/>
          </p:nvPr>
        </p:nvPicPr>
        <p:blipFill>
          <a:blip r:embed="rId6"/>
          <a:stretch>
            <a:fillRect/>
          </a:stretch>
        </p:blipFill>
        <p:spPr>
          <a:xfrm>
            <a:off x="6193631" y="1828801"/>
            <a:ext cx="5279232" cy="3200399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 flipH="1">
            <a:off x="7089457" y="5250656"/>
            <a:ext cx="35833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(Source: Barefoot Books, 2010)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550194" y="5322093"/>
            <a:ext cx="36075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(Source: </a:t>
            </a:r>
            <a:r>
              <a:rPr lang="en-GB" dirty="0" err="1"/>
              <a:t>stiwdiojg</a:t>
            </a:r>
            <a:r>
              <a:rPr lang="en-GB" dirty="0"/>
              <a:t> </a:t>
            </a:r>
            <a:r>
              <a:rPr lang="en-GB" dirty="0" err="1"/>
              <a:t>cymru</a:t>
            </a:r>
            <a:r>
              <a:rPr lang="en-GB" dirty="0"/>
              <a:t>, 2014)</a:t>
            </a:r>
          </a:p>
        </p:txBody>
      </p:sp>
    </p:spTree>
    <p:extLst>
      <p:ext uri="{BB962C8B-B14F-4D97-AF65-F5344CB8AC3E}">
        <p14:creationId xmlns:p14="http://schemas.microsoft.com/office/powerpoint/2010/main" val="1605608938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0064" y="2228849"/>
            <a:ext cx="2107406" cy="1678781"/>
          </a:xfrm>
        </p:spPr>
        <p:txBody>
          <a:bodyPr>
            <a:normAutofit fontScale="90000"/>
          </a:bodyPr>
          <a:lstStyle/>
          <a:p>
            <a:r>
              <a:rPr lang="en-GB" sz="3200" dirty="0" err="1">
                <a:latin typeface="Lucida Sans" panose="020B0602030504020204" pitchFamily="34" charset="0"/>
              </a:rPr>
              <a:t>Rhannau</a:t>
            </a:r>
            <a:r>
              <a:rPr lang="en-GB" sz="3200" dirty="0">
                <a:latin typeface="Lucida Sans" panose="020B0602030504020204" pitchFamily="34" charset="0"/>
              </a:rPr>
              <a:t> </a:t>
            </a:r>
            <a:r>
              <a:rPr lang="en-GB" sz="3200" dirty="0" err="1">
                <a:latin typeface="Lucida Sans" panose="020B0602030504020204" pitchFamily="34" charset="0"/>
              </a:rPr>
              <a:t>o’r</a:t>
            </a:r>
            <a:r>
              <a:rPr lang="en-GB" sz="3200" dirty="0">
                <a:latin typeface="Lucida Sans" panose="020B0602030504020204" pitchFamily="34" charset="0"/>
              </a:rPr>
              <a:t> </a:t>
            </a:r>
            <a:r>
              <a:rPr lang="en-GB" sz="3200" dirty="0" err="1">
                <a:latin typeface="Lucida Sans" panose="020B0602030504020204" pitchFamily="34" charset="0"/>
              </a:rPr>
              <a:t>corff</a:t>
            </a:r>
            <a:r>
              <a:rPr lang="en-GB" sz="3200" dirty="0">
                <a:latin typeface="Lucida Sans" panose="020B0602030504020204" pitchFamily="34" charset="0"/>
              </a:rPr>
              <a:t/>
            </a:r>
            <a:br>
              <a:rPr lang="en-GB" sz="3200" dirty="0">
                <a:latin typeface="Lucida Sans" panose="020B0602030504020204" pitchFamily="34" charset="0"/>
              </a:rPr>
            </a:br>
            <a:r>
              <a:rPr lang="en-GB" sz="3200" dirty="0">
                <a:latin typeface="Lucida Sans" panose="020B0602030504020204" pitchFamily="34" charset="0"/>
              </a:rPr>
              <a:t/>
            </a:r>
            <a:br>
              <a:rPr lang="en-GB" sz="3200" dirty="0">
                <a:latin typeface="Lucida Sans" panose="020B0602030504020204" pitchFamily="34" charset="0"/>
              </a:rPr>
            </a:br>
            <a:r>
              <a:rPr lang="en-GB" sz="3200" dirty="0">
                <a:solidFill>
                  <a:srgbClr val="002060"/>
                </a:solidFill>
                <a:latin typeface="Lucida Sans" panose="020B0602030504020204" pitchFamily="34" charset="0"/>
              </a:rPr>
              <a:t>Parts of the body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4589" y="355402"/>
            <a:ext cx="9629774" cy="62668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0959724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 err="1">
                <a:latin typeface="Lucida Sans" panose="020B0602030504020204" pitchFamily="34" charset="0"/>
              </a:rPr>
              <a:t>Syniadau</a:t>
            </a:r>
            <a:r>
              <a:rPr lang="en-GB" sz="3200" dirty="0">
                <a:latin typeface="Lucida Sans" panose="020B0602030504020204" pitchFamily="34" charset="0"/>
              </a:rPr>
              <a:t> </a:t>
            </a:r>
            <a:r>
              <a:rPr lang="en-GB" sz="3200" dirty="0" err="1">
                <a:latin typeface="Lucida Sans" panose="020B0602030504020204" pitchFamily="34" charset="0"/>
              </a:rPr>
              <a:t>eraill</a:t>
            </a:r>
            <a:r>
              <a:rPr lang="en-GB" sz="3200" dirty="0">
                <a:latin typeface="Lucida Sans" panose="020B0602030504020204" pitchFamily="34" charset="0"/>
              </a:rPr>
              <a:t>?</a:t>
            </a:r>
            <a:br>
              <a:rPr lang="en-GB" sz="3200" dirty="0">
                <a:latin typeface="Lucida Sans" panose="020B0602030504020204" pitchFamily="34" charset="0"/>
              </a:rPr>
            </a:br>
            <a:r>
              <a:rPr lang="en-GB" sz="3200" dirty="0">
                <a:solidFill>
                  <a:srgbClr val="002060"/>
                </a:solidFill>
                <a:latin typeface="Lucida Sans" panose="020B0602030504020204" pitchFamily="34" charset="0"/>
              </a:rPr>
              <a:t>Further ideas?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64369" y="1825625"/>
            <a:ext cx="5729287" cy="4351338"/>
          </a:xfrm>
        </p:spPr>
        <p:txBody>
          <a:bodyPr/>
          <a:lstStyle/>
          <a:p>
            <a:r>
              <a:rPr lang="cy-GB" dirty="0">
                <a:latin typeface="Lucida Sans" panose="020B0602030504020204" pitchFamily="34" charset="0"/>
              </a:rPr>
              <a:t>Anifeiliaid</a:t>
            </a:r>
          </a:p>
          <a:p>
            <a:r>
              <a:rPr lang="cy-GB" dirty="0">
                <a:latin typeface="Lucida Sans" panose="020B0602030504020204" pitchFamily="34" charset="0"/>
              </a:rPr>
              <a:t>Trafnidiaeth</a:t>
            </a:r>
          </a:p>
          <a:p>
            <a:r>
              <a:rPr lang="cy-GB" dirty="0">
                <a:latin typeface="Lucida Sans" panose="020B0602030504020204" pitchFamily="34" charset="0"/>
              </a:rPr>
              <a:t>Siapiau</a:t>
            </a:r>
          </a:p>
          <a:p>
            <a:r>
              <a:rPr lang="cy-GB" dirty="0">
                <a:latin typeface="Lucida Sans" panose="020B0602030504020204" pitchFamily="34" charset="0"/>
              </a:rPr>
              <a:t>Adrodd stori</a:t>
            </a:r>
          </a:p>
          <a:p>
            <a:r>
              <a:rPr lang="cy-GB" dirty="0">
                <a:latin typeface="Lucida Sans" panose="020B0602030504020204" pitchFamily="34" charset="0"/>
              </a:rPr>
              <a:t>Gweithgareddau awyr agored</a:t>
            </a:r>
          </a:p>
          <a:p>
            <a:r>
              <a:rPr lang="cy-GB" dirty="0">
                <a:latin typeface="Lucida Sans" panose="020B0602030504020204" pitchFamily="34" charset="0"/>
              </a:rPr>
              <a:t>Dillad</a:t>
            </a:r>
          </a:p>
          <a:p>
            <a:r>
              <a:rPr lang="cy-GB" dirty="0">
                <a:latin typeface="Lucida Sans" panose="020B0602030504020204" pitchFamily="34" charset="0"/>
              </a:rPr>
              <a:t>Diddordebau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022306" y="1825625"/>
            <a:ext cx="4331494" cy="4351338"/>
          </a:xfrm>
        </p:spPr>
        <p:txBody>
          <a:bodyPr/>
          <a:lstStyle/>
          <a:p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Animals</a:t>
            </a:r>
          </a:p>
          <a:p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Transport</a:t>
            </a:r>
          </a:p>
          <a:p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Shapes</a:t>
            </a:r>
          </a:p>
          <a:p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Storytelling</a:t>
            </a:r>
          </a:p>
          <a:p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Outdoor activities</a:t>
            </a:r>
          </a:p>
          <a:p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Clothing</a:t>
            </a:r>
          </a:p>
          <a:p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Interests</a:t>
            </a:r>
            <a:endParaRPr lang="en-GB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61449131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7"/>
            <a:ext cx="7548563" cy="963611"/>
          </a:xfrm>
        </p:spPr>
        <p:txBody>
          <a:bodyPr>
            <a:normAutofit fontScale="90000"/>
          </a:bodyPr>
          <a:lstStyle/>
          <a:p>
            <a:r>
              <a:rPr lang="en-GB" sz="3200" dirty="0" err="1">
                <a:latin typeface="Lucida Sans" panose="020B0602030504020204" pitchFamily="34" charset="0"/>
              </a:rPr>
              <a:t>Cerddoriaeth</a:t>
            </a:r>
            <a:r>
              <a:rPr lang="en-GB" sz="3200" dirty="0">
                <a:latin typeface="Lucida Sans" panose="020B0602030504020204" pitchFamily="34" charset="0"/>
              </a:rPr>
              <a:t> Gymraeg – </a:t>
            </a:r>
            <a:r>
              <a:rPr lang="en-GB" sz="3200" dirty="0" err="1">
                <a:latin typeface="Lucida Sans" panose="020B0602030504020204" pitchFamily="34" charset="0"/>
              </a:rPr>
              <a:t>Gwlad</a:t>
            </a:r>
            <a:r>
              <a:rPr lang="en-GB" sz="3200" dirty="0">
                <a:latin typeface="Lucida Sans" panose="020B0602030504020204" pitchFamily="34" charset="0"/>
              </a:rPr>
              <a:t> y </a:t>
            </a:r>
            <a:r>
              <a:rPr lang="en-GB" sz="3200" dirty="0" err="1">
                <a:latin typeface="Lucida Sans" panose="020B0602030504020204" pitchFamily="34" charset="0"/>
              </a:rPr>
              <a:t>Gân</a:t>
            </a:r>
            <a:r>
              <a:rPr lang="en-GB" sz="3200" dirty="0">
                <a:latin typeface="Lucida Sans" panose="020B0602030504020204" pitchFamily="34" charset="0"/>
              </a:rPr>
              <a:t/>
            </a:r>
            <a:br>
              <a:rPr lang="en-GB" sz="3200" dirty="0">
                <a:latin typeface="Lucida Sans" panose="020B0602030504020204" pitchFamily="34" charset="0"/>
              </a:rPr>
            </a:br>
            <a:r>
              <a:rPr lang="en-GB" sz="3200" dirty="0">
                <a:solidFill>
                  <a:srgbClr val="002060"/>
                </a:solidFill>
                <a:latin typeface="Lucida Sans" panose="020B0602030504020204" pitchFamily="34" charset="0"/>
              </a:rPr>
              <a:t>Welsh music – Land of Song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14375" y="1507331"/>
            <a:ext cx="5305425" cy="4669632"/>
          </a:xfrm>
        </p:spPr>
        <p:txBody>
          <a:bodyPr>
            <a:normAutofit fontScale="92500" lnSpcReduction="10000"/>
          </a:bodyPr>
          <a:lstStyle/>
          <a:p>
            <a:r>
              <a:rPr lang="cy-GB" dirty="0">
                <a:latin typeface="Lucida Sans" panose="020B0602030504020204" pitchFamily="34" charset="0"/>
              </a:rPr>
              <a:t>Canu yn rhan o hunaniaeth a thraddodiadau Cymreig</a:t>
            </a:r>
          </a:p>
          <a:p>
            <a:r>
              <a:rPr lang="cy-GB" dirty="0">
                <a:latin typeface="Lucida Sans" panose="020B0602030504020204" pitchFamily="34" charset="0"/>
              </a:rPr>
              <a:t>Corau/cerddoriaeth gorawl</a:t>
            </a:r>
          </a:p>
          <a:p>
            <a:r>
              <a:rPr lang="cy-GB" dirty="0">
                <a:latin typeface="Lucida Sans" panose="020B0602030504020204" pitchFamily="34" charset="0"/>
              </a:rPr>
              <a:t>Eglwys/Capel/Ysgol Sul</a:t>
            </a:r>
          </a:p>
          <a:p>
            <a:r>
              <a:rPr lang="cy-GB" dirty="0">
                <a:latin typeface="Lucida Sans" panose="020B0602030504020204" pitchFamily="34" charset="0"/>
              </a:rPr>
              <a:t>Eisteddfodau</a:t>
            </a:r>
          </a:p>
          <a:p>
            <a:r>
              <a:rPr lang="cy-GB" dirty="0">
                <a:latin typeface="Lucida Sans" panose="020B0602030504020204" pitchFamily="34" charset="0"/>
              </a:rPr>
              <a:t>Pyllau glo/haearn</a:t>
            </a:r>
          </a:p>
          <a:p>
            <a:r>
              <a:rPr lang="cy-GB" dirty="0">
                <a:latin typeface="Lucida Sans" panose="020B0602030504020204" pitchFamily="34" charset="0"/>
              </a:rPr>
              <a:t>Clybiau a chymdeithasau</a:t>
            </a:r>
          </a:p>
          <a:p>
            <a:r>
              <a:rPr lang="cy-GB" dirty="0">
                <a:latin typeface="Lucida Sans" panose="020B0602030504020204" pitchFamily="34" charset="0"/>
              </a:rPr>
              <a:t>Gwyliau a chyngherddau</a:t>
            </a:r>
          </a:p>
          <a:p>
            <a:r>
              <a:rPr lang="cy-GB" dirty="0">
                <a:latin typeface="Lucida Sans" panose="020B0602030504020204" pitchFamily="34" charset="0"/>
              </a:rPr>
              <a:t>Chwaraeon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199" y="1507331"/>
            <a:ext cx="5743575" cy="4036219"/>
          </a:xfrm>
        </p:spPr>
        <p:txBody>
          <a:bodyPr>
            <a:normAutofit fontScale="92500" lnSpcReduction="10000"/>
          </a:bodyPr>
          <a:lstStyle/>
          <a:p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Singing is part of Welsh identity and traditions</a:t>
            </a:r>
          </a:p>
          <a:p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Choirs/choral music</a:t>
            </a:r>
          </a:p>
          <a:p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Church/Chapel/Sunday school</a:t>
            </a:r>
          </a:p>
          <a:p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Eisteddfod</a:t>
            </a:r>
          </a:p>
          <a:p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Mines (coal, iron)</a:t>
            </a:r>
          </a:p>
          <a:p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Clubs and societies</a:t>
            </a:r>
          </a:p>
          <a:p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Festivals and concerts</a:t>
            </a:r>
          </a:p>
          <a:p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Sports</a:t>
            </a:r>
          </a:p>
        </p:txBody>
      </p:sp>
    </p:spTree>
    <p:extLst>
      <p:ext uri="{BB962C8B-B14F-4D97-AF65-F5344CB8AC3E}">
        <p14:creationId xmlns:p14="http://schemas.microsoft.com/office/powerpoint/2010/main" val="1822172726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7"/>
            <a:ext cx="7548563" cy="963611"/>
          </a:xfrm>
        </p:spPr>
        <p:txBody>
          <a:bodyPr>
            <a:normAutofit fontScale="90000"/>
          </a:bodyPr>
          <a:lstStyle/>
          <a:p>
            <a:r>
              <a:rPr lang="en-GB" sz="3200" dirty="0" err="1">
                <a:latin typeface="Lucida Sans" panose="020B0602030504020204" pitchFamily="34" charset="0"/>
              </a:rPr>
              <a:t>Cerddoriaeth</a:t>
            </a:r>
            <a:r>
              <a:rPr lang="en-GB" sz="3200" dirty="0">
                <a:latin typeface="Lucida Sans" panose="020B0602030504020204" pitchFamily="34" charset="0"/>
              </a:rPr>
              <a:t> </a:t>
            </a:r>
            <a:br>
              <a:rPr lang="en-GB" sz="3200" dirty="0">
                <a:latin typeface="Lucida Sans" panose="020B0602030504020204" pitchFamily="34" charset="0"/>
              </a:rPr>
            </a:br>
            <a:r>
              <a:rPr lang="en-GB" sz="3200" dirty="0">
                <a:solidFill>
                  <a:srgbClr val="002060"/>
                </a:solidFill>
                <a:latin typeface="Lucida Sans" panose="020B0602030504020204" pitchFamily="34" charset="0"/>
              </a:rPr>
              <a:t>Music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14375" y="1507331"/>
            <a:ext cx="5305425" cy="4669632"/>
          </a:xfrm>
        </p:spPr>
        <p:txBody>
          <a:bodyPr>
            <a:normAutofit lnSpcReduction="10000"/>
          </a:bodyPr>
          <a:lstStyle/>
          <a:p>
            <a:r>
              <a:rPr lang="en-GB" dirty="0">
                <a:latin typeface="Lucida Sans" panose="020B0602030504020204" pitchFamily="34" charset="0"/>
              </a:rPr>
              <a:t>Anthem</a:t>
            </a:r>
          </a:p>
          <a:p>
            <a:r>
              <a:rPr lang="en-GB" dirty="0" err="1">
                <a:latin typeface="Lucida Sans" panose="020B0602030504020204" pitchFamily="34" charset="0"/>
              </a:rPr>
              <a:t>Emynau</a:t>
            </a:r>
            <a:endParaRPr lang="en-GB" dirty="0">
              <a:latin typeface="Lucida Sans" panose="020B0602030504020204" pitchFamily="34" charset="0"/>
            </a:endParaRPr>
          </a:p>
          <a:p>
            <a:r>
              <a:rPr lang="en-GB" dirty="0" err="1">
                <a:latin typeface="Lucida Sans" panose="020B0602030504020204" pitchFamily="34" charset="0"/>
              </a:rPr>
              <a:t>Hwiangerddi</a:t>
            </a:r>
            <a:endParaRPr lang="en-GB" dirty="0">
              <a:latin typeface="Lucida Sans" panose="020B0602030504020204" pitchFamily="34" charset="0"/>
            </a:endParaRPr>
          </a:p>
          <a:p>
            <a:r>
              <a:rPr lang="en-GB" dirty="0" err="1">
                <a:latin typeface="Lucida Sans" panose="020B0602030504020204" pitchFamily="34" charset="0"/>
              </a:rPr>
              <a:t>Caneuon</a:t>
            </a:r>
            <a:r>
              <a:rPr lang="en-GB" dirty="0">
                <a:latin typeface="Lucida Sans" panose="020B0602030504020204" pitchFamily="34" charset="0"/>
              </a:rPr>
              <a:t> plant</a:t>
            </a:r>
          </a:p>
          <a:p>
            <a:r>
              <a:rPr lang="en-GB" dirty="0" err="1">
                <a:latin typeface="Lucida Sans" panose="020B0602030504020204" pitchFamily="34" charset="0"/>
              </a:rPr>
              <a:t>Corau</a:t>
            </a:r>
            <a:r>
              <a:rPr lang="en-GB" dirty="0">
                <a:latin typeface="Lucida Sans" panose="020B0602030504020204" pitchFamily="34" charset="0"/>
              </a:rPr>
              <a:t>/</a:t>
            </a:r>
            <a:r>
              <a:rPr lang="en-GB" dirty="0" err="1">
                <a:latin typeface="Lucida Sans" panose="020B0602030504020204" pitchFamily="34" charset="0"/>
              </a:rPr>
              <a:t>cerddoriaeth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gorawl</a:t>
            </a:r>
            <a:endParaRPr lang="en-GB" dirty="0">
              <a:latin typeface="Lucida Sans" panose="020B0602030504020204" pitchFamily="34" charset="0"/>
            </a:endParaRPr>
          </a:p>
          <a:p>
            <a:r>
              <a:rPr lang="en-GB" dirty="0" err="1">
                <a:latin typeface="Lucida Sans" panose="020B0602030504020204" pitchFamily="34" charset="0"/>
              </a:rPr>
              <a:t>Canu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gwerin</a:t>
            </a:r>
            <a:endParaRPr lang="en-GB" dirty="0">
              <a:latin typeface="Lucida Sans" panose="020B0602030504020204" pitchFamily="34" charset="0"/>
            </a:endParaRPr>
          </a:p>
          <a:p>
            <a:r>
              <a:rPr lang="en-GB" dirty="0" err="1">
                <a:latin typeface="Lucida Sans" panose="020B0602030504020204" pitchFamily="34" charset="0"/>
              </a:rPr>
              <a:t>Cerddoriaeth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gyfoes</a:t>
            </a:r>
            <a:endParaRPr lang="en-GB" dirty="0">
              <a:latin typeface="Lucida Sans" panose="020B0602030504020204" pitchFamily="34" charset="0"/>
            </a:endParaRPr>
          </a:p>
          <a:p>
            <a:r>
              <a:rPr lang="en-GB" dirty="0" err="1">
                <a:latin typeface="Lucida Sans" panose="020B0602030504020204" pitchFamily="34" charset="0"/>
              </a:rPr>
              <a:t>Eraill</a:t>
            </a:r>
            <a:r>
              <a:rPr lang="en-GB" dirty="0">
                <a:latin typeface="Lucida Sans" panose="020B0602030504020204" pitchFamily="34" charset="0"/>
              </a:rPr>
              <a:t>?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199" y="1507331"/>
            <a:ext cx="5743575" cy="4036219"/>
          </a:xfrm>
        </p:spPr>
        <p:txBody>
          <a:bodyPr>
            <a:normAutofit lnSpcReduction="10000"/>
          </a:bodyPr>
          <a:lstStyle/>
          <a:p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Anthems</a:t>
            </a:r>
          </a:p>
          <a:p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Hymns</a:t>
            </a:r>
          </a:p>
          <a:p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Nursery rhymes</a:t>
            </a:r>
          </a:p>
          <a:p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Children’s songs</a:t>
            </a:r>
          </a:p>
          <a:p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Choirs/choral music</a:t>
            </a:r>
          </a:p>
          <a:p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Folk music</a:t>
            </a:r>
          </a:p>
          <a:p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Contemporary music</a:t>
            </a:r>
          </a:p>
          <a:p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Others?</a:t>
            </a:r>
          </a:p>
        </p:txBody>
      </p:sp>
    </p:spTree>
    <p:extLst>
      <p:ext uri="{BB962C8B-B14F-4D97-AF65-F5344CB8AC3E}">
        <p14:creationId xmlns:p14="http://schemas.microsoft.com/office/powerpoint/2010/main" val="52793209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8"/>
            <a:ext cx="10515600" cy="1092198"/>
          </a:xfrm>
        </p:spPr>
        <p:txBody>
          <a:bodyPr>
            <a:normAutofit/>
          </a:bodyPr>
          <a:lstStyle/>
          <a:p>
            <a:r>
              <a:rPr lang="en-GB" sz="3200" dirty="0" err="1">
                <a:latin typeface="Lucida Sans" panose="020B0602030504020204" pitchFamily="34" charset="0"/>
              </a:rPr>
              <a:t>Caneuon</a:t>
            </a:r>
            <a:r>
              <a:rPr lang="en-GB" sz="3200" dirty="0">
                <a:latin typeface="Lucida Sans" panose="020B0602030504020204" pitchFamily="34" charset="0"/>
              </a:rPr>
              <a:t> </a:t>
            </a:r>
            <a:r>
              <a:rPr lang="en-GB" sz="3200" dirty="0" err="1">
                <a:latin typeface="Lucida Sans" panose="020B0602030504020204" pitchFamily="34" charset="0"/>
              </a:rPr>
              <a:t>elusennol</a:t>
            </a:r>
            <a:r>
              <a:rPr lang="en-GB" sz="3200" dirty="0">
                <a:latin typeface="Lucida Sans" panose="020B0602030504020204" pitchFamily="34" charset="0"/>
              </a:rPr>
              <a:t/>
            </a:r>
            <a:br>
              <a:rPr lang="en-GB" sz="3200" dirty="0">
                <a:latin typeface="Lucida Sans" panose="020B0602030504020204" pitchFamily="34" charset="0"/>
              </a:rPr>
            </a:br>
            <a:r>
              <a:rPr lang="en-GB" sz="3200" dirty="0">
                <a:solidFill>
                  <a:srgbClr val="002060"/>
                </a:solidFill>
                <a:latin typeface="Lucida Sans" panose="020B0602030504020204" pitchFamily="34" charset="0"/>
              </a:rPr>
              <a:t>Charity songs</a:t>
            </a:r>
          </a:p>
        </p:txBody>
      </p:sp>
      <p:pic>
        <p:nvPicPr>
          <p:cNvPr id="5" name="bjQzJAKxTrE"/>
          <p:cNvPicPr>
            <a:picLocks noGrp="1" noRot="1" noChangeAspect="1"/>
          </p:cNvPicPr>
          <p:nvPr>
            <p:ph sz="half" idx="1"/>
            <a:videoFile r:link="rId1"/>
          </p:nvPr>
        </p:nvPicPr>
        <p:blipFill>
          <a:blip r:embed="rId6"/>
          <a:stretch>
            <a:fillRect/>
          </a:stretch>
        </p:blipFill>
        <p:spPr>
          <a:xfrm>
            <a:off x="362653" y="1825625"/>
            <a:ext cx="3480685" cy="2996406"/>
          </a:xfrm>
          <a:prstGeom prst="rect">
            <a:avLst/>
          </a:prstGeom>
        </p:spPr>
      </p:pic>
      <p:pic>
        <p:nvPicPr>
          <p:cNvPr id="6" name="s3wNuru4U0I"/>
          <p:cNvPicPr>
            <a:picLocks noGrp="1" noRot="1" noChangeAspect="1"/>
          </p:cNvPicPr>
          <p:nvPr>
            <p:ph sz="half" idx="2"/>
            <a:videoFile r:link="rId2"/>
          </p:nvPr>
        </p:nvPicPr>
        <p:blipFill>
          <a:blip r:embed="rId7"/>
          <a:stretch>
            <a:fillRect/>
          </a:stretch>
        </p:blipFill>
        <p:spPr>
          <a:xfrm>
            <a:off x="4524375" y="1825625"/>
            <a:ext cx="3169444" cy="2996406"/>
          </a:xfrm>
          <a:prstGeom prst="rect">
            <a:avLst/>
          </a:prstGeom>
        </p:spPr>
      </p:pic>
      <p:pic>
        <p:nvPicPr>
          <p:cNvPr id="7" name="MbxJ5W3A25E"/>
          <p:cNvPicPr>
            <a:picLocks noRot="1" noChangeAspect="1"/>
          </p:cNvPicPr>
          <p:nvPr>
            <a:videoFile r:link="rId3"/>
          </p:nvPr>
        </p:nvPicPr>
        <p:blipFill>
          <a:blip r:embed="rId8"/>
          <a:stretch>
            <a:fillRect/>
          </a:stretch>
        </p:blipFill>
        <p:spPr>
          <a:xfrm>
            <a:off x="8251031" y="1825625"/>
            <a:ext cx="3457575" cy="29964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8741298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 err="1">
                <a:latin typeface="Lucida Sans" panose="020B0602030504020204" pitchFamily="34" charset="0"/>
              </a:rPr>
              <a:t>Cyfryngau</a:t>
            </a:r>
            <a:r>
              <a:rPr lang="en-GB" sz="3200" dirty="0">
                <a:latin typeface="Lucida Sans" panose="020B0602030504020204" pitchFamily="34" charset="0"/>
              </a:rPr>
              <a:t> </a:t>
            </a:r>
            <a:r>
              <a:rPr lang="en-GB" sz="3200" dirty="0" err="1">
                <a:latin typeface="Lucida Sans" panose="020B0602030504020204" pitchFamily="34" charset="0"/>
              </a:rPr>
              <a:t>Cymraeg</a:t>
            </a:r>
            <a:r>
              <a:rPr lang="en-GB" sz="3200" dirty="0">
                <a:latin typeface="Lucida Sans" panose="020B0602030504020204" pitchFamily="34" charset="0"/>
              </a:rPr>
              <a:t/>
            </a:r>
            <a:br>
              <a:rPr lang="en-GB" sz="3200" dirty="0">
                <a:latin typeface="Lucida Sans" panose="020B0602030504020204" pitchFamily="34" charset="0"/>
              </a:rPr>
            </a:br>
            <a:r>
              <a:rPr lang="en-GB" sz="3200" dirty="0">
                <a:solidFill>
                  <a:srgbClr val="002060"/>
                </a:solidFill>
                <a:latin typeface="Lucida Sans" panose="020B0602030504020204" pitchFamily="34" charset="0"/>
              </a:rPr>
              <a:t>Welsh media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>
                <a:latin typeface="Lucida Sans" panose="020B0602030504020204" pitchFamily="34" charset="0"/>
              </a:rPr>
              <a:t>Rhaglenni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teledu</a:t>
            </a:r>
            <a:endParaRPr lang="en-GB" dirty="0">
              <a:latin typeface="Lucida Sans" panose="020B0602030504020204" pitchFamily="34" charset="0"/>
            </a:endParaRPr>
          </a:p>
          <a:p>
            <a:r>
              <a:rPr lang="en-GB" dirty="0" err="1">
                <a:latin typeface="Lucida Sans" panose="020B0602030504020204" pitchFamily="34" charset="0"/>
              </a:rPr>
              <a:t>Ffilmiau</a:t>
            </a:r>
            <a:endParaRPr lang="en-GB" dirty="0">
              <a:latin typeface="Lucida Sans" panose="020B0602030504020204" pitchFamily="34" charset="0"/>
            </a:endParaRPr>
          </a:p>
          <a:p>
            <a:r>
              <a:rPr lang="en-GB" dirty="0" err="1">
                <a:latin typeface="Lucida Sans" panose="020B0602030504020204" pitchFamily="34" charset="0"/>
              </a:rPr>
              <a:t>CDau</a:t>
            </a:r>
            <a:r>
              <a:rPr lang="en-GB" dirty="0">
                <a:latin typeface="Lucida Sans" panose="020B0602030504020204" pitchFamily="34" charset="0"/>
              </a:rPr>
              <a:t>/</a:t>
            </a:r>
            <a:r>
              <a:rPr lang="en-GB" dirty="0" err="1">
                <a:latin typeface="Lucida Sans" panose="020B0602030504020204" pitchFamily="34" charset="0"/>
              </a:rPr>
              <a:t>Ffrydio</a:t>
            </a:r>
            <a:endParaRPr lang="en-GB" dirty="0">
              <a:latin typeface="Lucida Sans" panose="020B0602030504020204" pitchFamily="34" charset="0"/>
            </a:endParaRPr>
          </a:p>
          <a:p>
            <a:r>
              <a:rPr lang="en-GB" dirty="0" err="1">
                <a:latin typeface="Lucida Sans" panose="020B0602030504020204" pitchFamily="34" charset="0"/>
              </a:rPr>
              <a:t>DVDau</a:t>
            </a:r>
            <a:endParaRPr lang="en-GB" dirty="0">
              <a:latin typeface="Lucida Sans" panose="020B0602030504020204" pitchFamily="34" charset="0"/>
            </a:endParaRPr>
          </a:p>
          <a:p>
            <a:r>
              <a:rPr lang="en-GB" dirty="0" err="1">
                <a:latin typeface="Lucida Sans" panose="020B0602030504020204" pitchFamily="34" charset="0"/>
              </a:rPr>
              <a:t>Gwefannau</a:t>
            </a:r>
            <a:endParaRPr lang="en-GB" dirty="0">
              <a:latin typeface="Lucida Sans" panose="020B0602030504020204" pitchFamily="34" charset="0"/>
            </a:endParaRPr>
          </a:p>
          <a:p>
            <a:r>
              <a:rPr lang="en-GB" dirty="0" err="1">
                <a:latin typeface="Lucida Sans" panose="020B0602030504020204" pitchFamily="34" charset="0"/>
              </a:rPr>
              <a:t>Llyfrau</a:t>
            </a:r>
            <a:endParaRPr lang="en-GB" dirty="0">
              <a:latin typeface="Lucida Sans" panose="020B0602030504020204" pitchFamily="34" charset="0"/>
            </a:endParaRPr>
          </a:p>
          <a:p>
            <a:r>
              <a:rPr lang="en-GB" dirty="0" err="1">
                <a:latin typeface="Lucida Sans" panose="020B0602030504020204" pitchFamily="34" charset="0"/>
              </a:rPr>
              <a:t>Cyfryngau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cymdeithasol</a:t>
            </a:r>
            <a:endParaRPr lang="en-GB" dirty="0">
              <a:latin typeface="Lucida Sans" panose="020B0602030504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Television programmes</a:t>
            </a:r>
          </a:p>
          <a:p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Films</a:t>
            </a:r>
          </a:p>
          <a:p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CDs/Streaming</a:t>
            </a:r>
          </a:p>
          <a:p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DVDs</a:t>
            </a:r>
          </a:p>
          <a:p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Websites</a:t>
            </a:r>
          </a:p>
          <a:p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Books</a:t>
            </a:r>
          </a:p>
          <a:p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Social media</a:t>
            </a:r>
          </a:p>
        </p:txBody>
      </p:sp>
    </p:spTree>
    <p:extLst>
      <p:ext uri="{BB962C8B-B14F-4D97-AF65-F5344CB8AC3E}">
        <p14:creationId xmlns:p14="http://schemas.microsoft.com/office/powerpoint/2010/main" val="1186922921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8"/>
            <a:ext cx="10515600" cy="856454"/>
          </a:xfrm>
        </p:spPr>
        <p:txBody>
          <a:bodyPr>
            <a:normAutofit fontScale="90000"/>
          </a:bodyPr>
          <a:lstStyle/>
          <a:p>
            <a:r>
              <a:rPr lang="en-GB" sz="3200" dirty="0" err="1">
                <a:latin typeface="Lucida Sans" panose="020B0602030504020204" pitchFamily="34" charset="0"/>
              </a:rPr>
              <a:t>Gwefannau</a:t>
            </a:r>
            <a:r>
              <a:rPr lang="en-GB" sz="3200" dirty="0">
                <a:latin typeface="Lucida Sans" panose="020B0602030504020204" pitchFamily="34" charset="0"/>
              </a:rPr>
              <a:t/>
            </a:r>
            <a:br>
              <a:rPr lang="en-GB" sz="3200" dirty="0">
                <a:latin typeface="Lucida Sans" panose="020B0602030504020204" pitchFamily="34" charset="0"/>
              </a:rPr>
            </a:br>
            <a:r>
              <a:rPr lang="en-GB" sz="3200" dirty="0">
                <a:solidFill>
                  <a:srgbClr val="002060"/>
                </a:solidFill>
                <a:latin typeface="Lucida Sans" panose="020B0602030504020204" pitchFamily="34" charset="0"/>
              </a:rPr>
              <a:t>Websites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71475" y="1885949"/>
            <a:ext cx="11294269" cy="379333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 err="1">
                <a:latin typeface="Lucida Sans" panose="020B0602030504020204" pitchFamily="34" charset="0"/>
              </a:rPr>
              <a:t>Cyw</a:t>
            </a:r>
            <a:r>
              <a:rPr lang="en-GB" sz="2400" dirty="0">
                <a:latin typeface="Lucida Sans" panose="020B0602030504020204" pitchFamily="34" charset="0"/>
              </a:rPr>
              <a:t> - </a:t>
            </a:r>
            <a:r>
              <a:rPr lang="en-GB" sz="2400" dirty="0">
                <a:latin typeface="Lucida Sans" panose="020B0602030504020204" pitchFamily="34" charset="0"/>
                <a:hlinkClick r:id="rId3"/>
              </a:rPr>
              <a:t>https://cyw.cymru/en/</a:t>
            </a:r>
            <a:r>
              <a:rPr lang="en-GB" sz="2400" dirty="0">
                <a:latin typeface="Lucida Sans" panose="020B0602030504020204" pitchFamily="34" charset="0"/>
              </a:rPr>
              <a:t> </a:t>
            </a:r>
          </a:p>
          <a:p>
            <a:pPr marL="0" indent="0">
              <a:buNone/>
            </a:pPr>
            <a:r>
              <a:rPr lang="en-GB" sz="2400" dirty="0">
                <a:latin typeface="Lucida Sans" panose="020B0602030504020204" pitchFamily="34" charset="0"/>
              </a:rPr>
              <a:t>           </a:t>
            </a:r>
            <a:r>
              <a:rPr lang="en-GB" sz="2400" dirty="0">
                <a:latin typeface="Lucida Sans" panose="020B0602030504020204" pitchFamily="34" charset="0"/>
                <a:hlinkClick r:id="rId4"/>
              </a:rPr>
              <a:t>https://cyw.cymru/</a:t>
            </a:r>
            <a:r>
              <a:rPr lang="en-GB" sz="2400" dirty="0">
                <a:latin typeface="Lucida Sans" panose="020B0602030504020204" pitchFamily="34" charset="0"/>
              </a:rPr>
              <a:t> </a:t>
            </a:r>
          </a:p>
          <a:p>
            <a:pPr marL="0" indent="0">
              <a:buNone/>
            </a:pPr>
            <a:r>
              <a:rPr lang="en-GB" sz="2400" dirty="0" err="1">
                <a:latin typeface="Lucida Sans" panose="020B0602030504020204" pitchFamily="34" charset="0"/>
              </a:rPr>
              <a:t>Cbeebies</a:t>
            </a:r>
            <a:r>
              <a:rPr lang="en-GB" sz="2400" dirty="0">
                <a:latin typeface="Lucida Sans" panose="020B0602030504020204" pitchFamily="34" charset="0"/>
              </a:rPr>
              <a:t> </a:t>
            </a:r>
            <a:r>
              <a:rPr lang="en-GB" sz="2400" dirty="0" err="1">
                <a:latin typeface="Lucida Sans" panose="020B0602030504020204" pitchFamily="34" charset="0"/>
              </a:rPr>
              <a:t>Cymru</a:t>
            </a:r>
            <a:r>
              <a:rPr lang="en-GB" sz="2400" dirty="0">
                <a:latin typeface="Lucida Sans" panose="020B0602030504020204" pitchFamily="34" charset="0"/>
              </a:rPr>
              <a:t> - </a:t>
            </a:r>
            <a:r>
              <a:rPr lang="en-GB" sz="2400" dirty="0">
                <a:latin typeface="Lucida Sans" panose="020B0602030504020204" pitchFamily="34" charset="0"/>
                <a:hlinkClick r:id="rId5"/>
              </a:rPr>
              <a:t>https://www.bbc.co.uk/cbeebies/shows/cymraeg</a:t>
            </a:r>
            <a:r>
              <a:rPr lang="en-GB" sz="2400" dirty="0">
                <a:latin typeface="Lucida Sans" panose="020B0602030504020204" pitchFamily="34" charset="0"/>
              </a:rPr>
              <a:t> </a:t>
            </a:r>
          </a:p>
          <a:p>
            <a:pPr marL="0" indent="0">
              <a:buNone/>
            </a:pPr>
            <a:r>
              <a:rPr lang="en-GB" sz="2400" dirty="0">
                <a:latin typeface="Lucida Sans" panose="020B0602030504020204" pitchFamily="34" charset="0"/>
              </a:rPr>
              <a:t>BBC </a:t>
            </a:r>
            <a:r>
              <a:rPr lang="en-GB" sz="2400" dirty="0" err="1">
                <a:latin typeface="Lucida Sans" panose="020B0602030504020204" pitchFamily="34" charset="0"/>
              </a:rPr>
              <a:t>Bitesize</a:t>
            </a:r>
            <a:r>
              <a:rPr lang="en-GB" sz="2400" dirty="0">
                <a:latin typeface="Lucida Sans" panose="020B0602030504020204" pitchFamily="34" charset="0"/>
              </a:rPr>
              <a:t> – </a:t>
            </a:r>
            <a:r>
              <a:rPr lang="en-GB" sz="2400" dirty="0">
                <a:latin typeface="Lucida Sans" panose="020B0602030504020204" pitchFamily="34" charset="0"/>
                <a:hlinkClick r:id="rId6"/>
              </a:rPr>
              <a:t>https://www.bbc.co.uk/bitesize/subjects/zdm3nrd</a:t>
            </a:r>
            <a:r>
              <a:rPr lang="en-GB" sz="2400" dirty="0">
                <a:latin typeface="Lucida Sans" panose="020B0602030504020204" pitchFamily="34" charset="0"/>
              </a:rPr>
              <a:t> </a:t>
            </a:r>
          </a:p>
          <a:p>
            <a:pPr marL="0" indent="0">
              <a:buNone/>
            </a:pPr>
            <a:r>
              <a:rPr lang="en-GB" sz="2400" dirty="0" err="1">
                <a:latin typeface="Lucida Sans" panose="020B0602030504020204" pitchFamily="34" charset="0"/>
              </a:rPr>
              <a:t>Llywodraeth</a:t>
            </a:r>
            <a:r>
              <a:rPr lang="en-GB" sz="2400" dirty="0">
                <a:latin typeface="Lucida Sans" panose="020B0602030504020204" pitchFamily="34" charset="0"/>
              </a:rPr>
              <a:t> </a:t>
            </a:r>
            <a:r>
              <a:rPr lang="en-GB" sz="2400" dirty="0" err="1">
                <a:latin typeface="Lucida Sans" panose="020B0602030504020204" pitchFamily="34" charset="0"/>
              </a:rPr>
              <a:t>Cymru</a:t>
            </a:r>
            <a:r>
              <a:rPr lang="en-GB" sz="2400" dirty="0">
                <a:latin typeface="Lucida Sans" panose="020B0602030504020204" pitchFamily="34" charset="0"/>
              </a:rPr>
              <a:t>/Welsh Government - </a:t>
            </a:r>
            <a:r>
              <a:rPr lang="en-GB" sz="2400" dirty="0">
                <a:latin typeface="Lucida Sans" panose="020B0602030504020204" pitchFamily="34" charset="0"/>
                <a:hlinkClick r:id="rId7"/>
              </a:rPr>
              <a:t>https://learnwelsh.cymru/</a:t>
            </a:r>
            <a:r>
              <a:rPr lang="en-GB" sz="2400" dirty="0">
                <a:latin typeface="Lucida Sans" panose="020B0602030504020204" pitchFamily="34" charset="0"/>
              </a:rPr>
              <a:t> </a:t>
            </a:r>
          </a:p>
          <a:p>
            <a:pPr marL="0" indent="0">
              <a:buNone/>
            </a:pPr>
            <a:r>
              <a:rPr lang="en-GB" sz="2400" dirty="0" err="1">
                <a:latin typeface="Lucida Sans" panose="020B0602030504020204" pitchFamily="34" charset="0"/>
              </a:rPr>
              <a:t>Mudiad</a:t>
            </a:r>
            <a:r>
              <a:rPr lang="en-GB" sz="2400" dirty="0">
                <a:latin typeface="Lucida Sans" panose="020B0602030504020204" pitchFamily="34" charset="0"/>
              </a:rPr>
              <a:t> </a:t>
            </a:r>
            <a:r>
              <a:rPr lang="en-GB" sz="2400" dirty="0" err="1">
                <a:latin typeface="Lucida Sans" panose="020B0602030504020204" pitchFamily="34" charset="0"/>
              </a:rPr>
              <a:t>Meithrin</a:t>
            </a:r>
            <a:r>
              <a:rPr lang="en-GB" sz="2400" dirty="0">
                <a:latin typeface="Lucida Sans" panose="020B0602030504020204" pitchFamily="34" charset="0"/>
              </a:rPr>
              <a:t> - </a:t>
            </a:r>
            <a:r>
              <a:rPr lang="en-GB" sz="2400" dirty="0">
                <a:latin typeface="Lucida Sans" panose="020B0602030504020204" pitchFamily="34" charset="0"/>
                <a:hlinkClick r:id="rId8"/>
              </a:rPr>
              <a:t>https://www.meithrin.cymru/cymraeg-for-kids/</a:t>
            </a:r>
            <a:r>
              <a:rPr lang="en-GB" sz="2400" dirty="0">
                <a:latin typeface="Lucida Sans" panose="020B0602030504020204" pitchFamily="34" charset="0"/>
              </a:rPr>
              <a:t> </a:t>
            </a:r>
          </a:p>
          <a:p>
            <a:pPr marL="0" indent="0">
              <a:buNone/>
            </a:pPr>
            <a:r>
              <a:rPr lang="en-GB" sz="2400" dirty="0" err="1">
                <a:latin typeface="Lucida Sans" panose="020B0602030504020204" pitchFamily="34" charset="0"/>
              </a:rPr>
              <a:t>Dinolingo</a:t>
            </a:r>
            <a:r>
              <a:rPr lang="en-GB" sz="2400" dirty="0">
                <a:latin typeface="Lucida Sans" panose="020B0602030504020204" pitchFamily="34" charset="0"/>
              </a:rPr>
              <a:t> - </a:t>
            </a:r>
            <a:r>
              <a:rPr lang="en-GB" sz="2400" dirty="0">
                <a:latin typeface="Lucida Sans" panose="020B0602030504020204" pitchFamily="34" charset="0"/>
                <a:hlinkClick r:id="rId9"/>
              </a:rPr>
              <a:t>https://dinolingo.com/learn-welsh-for-kids/</a:t>
            </a:r>
            <a:r>
              <a:rPr lang="en-GB" sz="2400" dirty="0">
                <a:latin typeface="Lucida Sans" panose="020B060203050402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907657330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 err="1">
                <a:latin typeface="Lucida Sans" panose="020B0602030504020204" pitchFamily="34" charset="0"/>
              </a:rPr>
              <a:t>Eich</a:t>
            </a:r>
            <a:r>
              <a:rPr lang="en-GB" sz="3200" dirty="0">
                <a:latin typeface="Lucida Sans" panose="020B0602030504020204" pitchFamily="34" charset="0"/>
              </a:rPr>
              <a:t> </a:t>
            </a:r>
            <a:r>
              <a:rPr lang="en-GB" sz="3200" dirty="0" err="1">
                <a:latin typeface="Lucida Sans" panose="020B0602030504020204" pitchFamily="34" charset="0"/>
              </a:rPr>
              <a:t>aseiniad</a:t>
            </a:r>
            <a:r>
              <a:rPr lang="en-GB" sz="3200" dirty="0">
                <a:latin typeface="Lucida Sans" panose="020B0602030504020204" pitchFamily="34" charset="0"/>
              </a:rPr>
              <a:t>…</a:t>
            </a:r>
            <a:br>
              <a:rPr lang="en-GB" sz="3200" dirty="0">
                <a:latin typeface="Lucida Sans" panose="020B0602030504020204" pitchFamily="34" charset="0"/>
              </a:rPr>
            </a:br>
            <a:r>
              <a:rPr lang="en-GB" sz="3200" dirty="0">
                <a:solidFill>
                  <a:srgbClr val="002060"/>
                </a:solidFill>
                <a:latin typeface="Lucida Sans" panose="020B0602030504020204" pitchFamily="34" charset="0"/>
              </a:rPr>
              <a:t>Your assignment…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21456" y="1825625"/>
            <a:ext cx="5798344" cy="4351338"/>
          </a:xfrm>
        </p:spPr>
        <p:txBody>
          <a:bodyPr/>
          <a:lstStyle/>
          <a:p>
            <a:r>
              <a:rPr lang="cy-GB" dirty="0">
                <a:latin typeface="Lucida Sans" panose="020B0602030504020204" pitchFamily="34" charset="0"/>
              </a:rPr>
              <a:t>Wedi cael eich cyflwyno i sawl syniad ar gyfer gweithgaredd</a:t>
            </a:r>
          </a:p>
          <a:p>
            <a:r>
              <a:rPr lang="cy-GB" dirty="0">
                <a:latin typeface="Lucida Sans" panose="020B0602030504020204" pitchFamily="34" charset="0"/>
              </a:rPr>
              <a:t>Ystyriwch gynnwys cân/caneuon</a:t>
            </a:r>
          </a:p>
          <a:p>
            <a:pPr>
              <a:buFontTx/>
              <a:buChar char="-"/>
            </a:pPr>
            <a:r>
              <a:rPr lang="cy-GB" dirty="0">
                <a:latin typeface="Lucida Sans" panose="020B0602030504020204" pitchFamily="34" charset="0"/>
              </a:rPr>
              <a:t>Gallwch ddefnyddio CD/DVD i’ch cefnogi</a:t>
            </a:r>
          </a:p>
          <a:p>
            <a:r>
              <a:rPr lang="cy-GB" dirty="0">
                <a:latin typeface="Lucida Sans" panose="020B0602030504020204" pitchFamily="34" charset="0"/>
              </a:rPr>
              <a:t>Ymarferwch eich ynganiad</a:t>
            </a:r>
          </a:p>
          <a:p>
            <a:r>
              <a:rPr lang="cy-GB" dirty="0">
                <a:latin typeface="Lucida Sans" panose="020B0602030504020204" pitchFamily="34" charset="0"/>
              </a:rPr>
              <a:t>Cofiwch amseru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Introduced to several ideas for an activity</a:t>
            </a:r>
          </a:p>
          <a:p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Consider including song/s</a:t>
            </a:r>
          </a:p>
          <a:p>
            <a:pPr marL="0" indent="0">
              <a:buNone/>
            </a:pPr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- Can use CD/DVD for support</a:t>
            </a:r>
          </a:p>
          <a:p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Practice pronunciation</a:t>
            </a:r>
          </a:p>
          <a:p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Remember the timing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23431263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0684" y="365128"/>
            <a:ext cx="10733116" cy="765404"/>
          </a:xfrm>
        </p:spPr>
        <p:txBody>
          <a:bodyPr>
            <a:normAutofit fontScale="90000"/>
          </a:bodyPr>
          <a:lstStyle/>
          <a:p>
            <a:r>
              <a:rPr lang="en-GB" sz="2800" dirty="0" err="1">
                <a:latin typeface="Lucida Sans" panose="020B0602030504020204" pitchFamily="34" charset="0"/>
              </a:rPr>
              <a:t>Cyfeiriadau</a:t>
            </a:r>
            <a:r>
              <a:rPr lang="en-GB" sz="2800" dirty="0">
                <a:latin typeface="Lucida Sans" panose="020B0602030504020204" pitchFamily="34" charset="0"/>
              </a:rPr>
              <a:t/>
            </a:r>
            <a:br>
              <a:rPr lang="en-GB" sz="2800" dirty="0">
                <a:latin typeface="Lucida Sans" panose="020B0602030504020204" pitchFamily="34" charset="0"/>
              </a:rPr>
            </a:br>
            <a:r>
              <a:rPr lang="en-GB" sz="2800" dirty="0">
                <a:solidFill>
                  <a:srgbClr val="002060"/>
                </a:solidFill>
                <a:latin typeface="Lucida Sans" panose="020B0602030504020204" pitchFamily="34" charset="0"/>
              </a:rP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60713" y="1346661"/>
            <a:ext cx="11859491" cy="4830301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y-GB" sz="1800" dirty="0" err="1">
                <a:latin typeface="Lucida Sans" panose="020B0602030504020204" pitchFamily="34" charset="0"/>
              </a:rPr>
              <a:t>Barefoot</a:t>
            </a:r>
            <a:r>
              <a:rPr lang="cy-GB" sz="1800" dirty="0">
                <a:latin typeface="Lucida Sans" panose="020B0602030504020204" pitchFamily="34" charset="0"/>
              </a:rPr>
              <a:t> </a:t>
            </a:r>
            <a:r>
              <a:rPr lang="cy-GB" sz="1800" dirty="0" err="1">
                <a:latin typeface="Lucida Sans" panose="020B0602030504020204" pitchFamily="34" charset="0"/>
              </a:rPr>
              <a:t>Books</a:t>
            </a:r>
            <a:r>
              <a:rPr lang="cy-GB" sz="1800" dirty="0">
                <a:latin typeface="Lucida Sans" panose="020B0602030504020204" pitchFamily="34" charset="0"/>
              </a:rPr>
              <a:t> (2010) </a:t>
            </a:r>
            <a:r>
              <a:rPr lang="cy-GB" sz="1800" i="1" dirty="0" err="1">
                <a:latin typeface="Lucida Sans" panose="020B0602030504020204" pitchFamily="34" charset="0"/>
              </a:rPr>
              <a:t>If</a:t>
            </a:r>
            <a:r>
              <a:rPr lang="cy-GB" sz="1800" i="1" dirty="0">
                <a:latin typeface="Lucida Sans" panose="020B0602030504020204" pitchFamily="34" charset="0"/>
              </a:rPr>
              <a:t> </a:t>
            </a:r>
            <a:r>
              <a:rPr lang="cy-GB" sz="1800" i="1" dirty="0" err="1">
                <a:latin typeface="Lucida Sans" panose="020B0602030504020204" pitchFamily="34" charset="0"/>
              </a:rPr>
              <a:t>you’re</a:t>
            </a:r>
            <a:r>
              <a:rPr lang="cy-GB" sz="1800" i="1" dirty="0">
                <a:latin typeface="Lucida Sans" panose="020B0602030504020204" pitchFamily="34" charset="0"/>
              </a:rPr>
              <a:t> </a:t>
            </a:r>
            <a:r>
              <a:rPr lang="cy-GB" sz="1800" i="1" dirty="0" err="1">
                <a:latin typeface="Lucida Sans" panose="020B0602030504020204" pitchFamily="34" charset="0"/>
              </a:rPr>
              <a:t>happy</a:t>
            </a:r>
            <a:r>
              <a:rPr lang="cy-GB" sz="1800" i="1" dirty="0">
                <a:latin typeface="Lucida Sans" panose="020B0602030504020204" pitchFamily="34" charset="0"/>
              </a:rPr>
              <a:t> and </a:t>
            </a:r>
            <a:r>
              <a:rPr lang="cy-GB" sz="1800" i="1" dirty="0" err="1">
                <a:latin typeface="Lucida Sans" panose="020B0602030504020204" pitchFamily="34" charset="0"/>
              </a:rPr>
              <a:t>you</a:t>
            </a:r>
            <a:r>
              <a:rPr lang="cy-GB" sz="1800" i="1" dirty="0">
                <a:latin typeface="Lucida Sans" panose="020B0602030504020204" pitchFamily="34" charset="0"/>
              </a:rPr>
              <a:t> </a:t>
            </a:r>
            <a:r>
              <a:rPr lang="cy-GB" sz="1800" i="1" dirty="0" err="1">
                <a:latin typeface="Lucida Sans" panose="020B0602030504020204" pitchFamily="34" charset="0"/>
              </a:rPr>
              <a:t>know</a:t>
            </a:r>
            <a:r>
              <a:rPr lang="cy-GB" sz="1800" i="1" dirty="0">
                <a:latin typeface="Lucida Sans" panose="020B0602030504020204" pitchFamily="34" charset="0"/>
              </a:rPr>
              <a:t> it</a:t>
            </a:r>
            <a:r>
              <a:rPr lang="cy-GB" sz="1800" dirty="0">
                <a:latin typeface="Lucida Sans" panose="020B0602030504020204" pitchFamily="34" charset="0"/>
              </a:rPr>
              <a:t>, </a:t>
            </a:r>
            <a:r>
              <a:rPr lang="cy-GB" sz="1800" dirty="0">
                <a:latin typeface="Lucida Sans" panose="020B0602030504020204" pitchFamily="34" charset="0"/>
                <a:hlinkClick r:id="rId3"/>
              </a:rPr>
              <a:t>https://www.youtube.com/watch?v=71hqRT9U0wg</a:t>
            </a:r>
            <a:r>
              <a:rPr lang="cy-GB" sz="1800" dirty="0">
                <a:latin typeface="Lucida Sans" panose="020B0602030504020204" pitchFamily="34" charset="0"/>
              </a:rPr>
              <a:t> </a:t>
            </a:r>
            <a:r>
              <a:rPr lang="en-GB" sz="1800" dirty="0">
                <a:latin typeface="Lucida Sans" panose="020B0602030504020204" pitchFamily="34" charset="0"/>
              </a:rPr>
              <a:t>[Accessed: February 18 2021].</a:t>
            </a:r>
          </a:p>
          <a:p>
            <a:pPr marL="0" indent="0">
              <a:buNone/>
            </a:pPr>
            <a:r>
              <a:rPr lang="cy-GB" sz="1800" dirty="0" err="1">
                <a:latin typeface="Lucida Sans" panose="020B0602030504020204" pitchFamily="34" charset="0"/>
              </a:rPr>
              <a:t>Baugh</a:t>
            </a:r>
            <a:r>
              <a:rPr lang="cy-GB" sz="1800" dirty="0">
                <a:latin typeface="Lucida Sans" panose="020B0602030504020204" pitchFamily="34" charset="0"/>
              </a:rPr>
              <a:t>, A. &amp; Cable, T. (2013) </a:t>
            </a:r>
            <a:r>
              <a:rPr lang="cy-GB" sz="1800" i="1" dirty="0">
                <a:latin typeface="Lucida Sans" panose="020B0602030504020204" pitchFamily="34" charset="0"/>
              </a:rPr>
              <a:t>A </a:t>
            </a:r>
            <a:r>
              <a:rPr lang="cy-GB" sz="1800" i="1" dirty="0" err="1">
                <a:latin typeface="Lucida Sans" panose="020B0602030504020204" pitchFamily="34" charset="0"/>
              </a:rPr>
              <a:t>History</a:t>
            </a:r>
            <a:r>
              <a:rPr lang="cy-GB" sz="1800" i="1" dirty="0">
                <a:latin typeface="Lucida Sans" panose="020B0602030504020204" pitchFamily="34" charset="0"/>
              </a:rPr>
              <a:t> of the </a:t>
            </a:r>
            <a:r>
              <a:rPr lang="cy-GB" sz="1800" i="1" dirty="0" err="1">
                <a:latin typeface="Lucida Sans" panose="020B0602030504020204" pitchFamily="34" charset="0"/>
              </a:rPr>
              <a:t>English</a:t>
            </a:r>
            <a:r>
              <a:rPr lang="cy-GB" sz="1800" i="1" dirty="0">
                <a:latin typeface="Lucida Sans" panose="020B0602030504020204" pitchFamily="34" charset="0"/>
              </a:rPr>
              <a:t> </a:t>
            </a:r>
            <a:r>
              <a:rPr lang="cy-GB" sz="1800" i="1" dirty="0" err="1">
                <a:latin typeface="Lucida Sans" panose="020B0602030504020204" pitchFamily="34" charset="0"/>
              </a:rPr>
              <a:t>language</a:t>
            </a:r>
            <a:r>
              <a:rPr lang="cy-GB" sz="1800" i="1" dirty="0">
                <a:latin typeface="Lucida Sans" panose="020B0602030504020204" pitchFamily="34" charset="0"/>
              </a:rPr>
              <a:t>. </a:t>
            </a:r>
            <a:r>
              <a:rPr lang="cy-GB" sz="1800" dirty="0">
                <a:latin typeface="Lucida Sans" panose="020B0602030504020204" pitchFamily="34" charset="0"/>
              </a:rPr>
              <a:t>London: Routledge.</a:t>
            </a:r>
          </a:p>
          <a:p>
            <a:pPr marL="0" indent="0">
              <a:buNone/>
            </a:pPr>
            <a:r>
              <a:rPr lang="cy-GB" sz="1800" dirty="0">
                <a:latin typeface="Lucida Sans" panose="020B0602030504020204" pitchFamily="34" charset="0"/>
              </a:rPr>
              <a:t>BBC (2014) </a:t>
            </a:r>
            <a:r>
              <a:rPr lang="en-GB" sz="1800" i="1" dirty="0">
                <a:latin typeface="Lucida Sans" panose="020B0602030504020204" pitchFamily="34" charset="0"/>
              </a:rPr>
              <a:t>The 1536 Act of Union, </a:t>
            </a:r>
            <a:r>
              <a:rPr lang="en-GB" sz="1800" dirty="0">
                <a:latin typeface="Lucida Sans" panose="020B0602030504020204" pitchFamily="34" charset="0"/>
                <a:hlinkClick r:id="rId4"/>
              </a:rPr>
              <a:t>https://www.bbc.co.uk/wales/history</a:t>
            </a:r>
            <a:r>
              <a:rPr lang="en-GB" sz="1800" dirty="0">
                <a:latin typeface="Lucida Sans" panose="020B0602030504020204" pitchFamily="34" charset="0"/>
              </a:rPr>
              <a:t> [Accessed: February 11 2021].</a:t>
            </a:r>
          </a:p>
          <a:p>
            <a:pPr marL="0" indent="0">
              <a:buNone/>
            </a:pPr>
            <a:r>
              <a:rPr lang="en-GB" sz="1800" dirty="0" err="1">
                <a:latin typeface="Lucida Sans" panose="020B0602030504020204" pitchFamily="34" charset="0"/>
              </a:rPr>
              <a:t>Britishdocs</a:t>
            </a:r>
            <a:r>
              <a:rPr lang="en-GB" sz="1800" dirty="0">
                <a:latin typeface="Lucida Sans" panose="020B0602030504020204" pitchFamily="34" charset="0"/>
              </a:rPr>
              <a:t> (2010) </a:t>
            </a:r>
            <a:r>
              <a:rPr lang="en-GB" sz="1800" i="1" dirty="0">
                <a:latin typeface="Lucida Sans" panose="020B0602030504020204" pitchFamily="34" charset="0"/>
              </a:rPr>
              <a:t>The Welsh Knot </a:t>
            </a:r>
            <a:r>
              <a:rPr lang="en-GB" sz="1800" dirty="0">
                <a:latin typeface="Lucida Sans" panose="020B0602030504020204" pitchFamily="34" charset="0"/>
              </a:rPr>
              <a:t>[video], </a:t>
            </a:r>
            <a:r>
              <a:rPr lang="en-GB" sz="1800" dirty="0">
                <a:latin typeface="Lucida Sans" panose="020B0602030504020204" pitchFamily="34" charset="0"/>
                <a:hlinkClick r:id="rId5"/>
              </a:rPr>
              <a:t>https://www.youtube.com/watch?v=U0bgSbJUBG0</a:t>
            </a:r>
            <a:r>
              <a:rPr lang="en-GB" sz="1800" dirty="0">
                <a:latin typeface="Lucida Sans" panose="020B0602030504020204" pitchFamily="34" charset="0"/>
              </a:rPr>
              <a:t> [Accessed: February 11 2021].</a:t>
            </a:r>
          </a:p>
          <a:p>
            <a:pPr marL="0" indent="0">
              <a:buNone/>
            </a:pPr>
            <a:r>
              <a:rPr lang="en-GB" sz="1800" dirty="0" err="1">
                <a:latin typeface="Lucida Sans" panose="020B0602030504020204" pitchFamily="34" charset="0"/>
              </a:rPr>
              <a:t>Carradice</a:t>
            </a:r>
            <a:r>
              <a:rPr lang="en-GB" sz="1800" dirty="0">
                <a:latin typeface="Lucida Sans" panose="020B0602030504020204" pitchFamily="34" charset="0"/>
              </a:rPr>
              <a:t>, C. (2011) The Treason of the Blue Books, </a:t>
            </a:r>
            <a:r>
              <a:rPr lang="en-GB" sz="1800" dirty="0">
                <a:latin typeface="Lucida Sans" panose="020B0602030504020204" pitchFamily="34" charset="0"/>
                <a:hlinkClick r:id="rId6"/>
              </a:rPr>
              <a:t>https://www.bbc.co.uk/blogs/wales/entries/72d77f69-72a7-3626-9c19-469c91f45753</a:t>
            </a:r>
            <a:r>
              <a:rPr lang="en-GB" sz="1800" dirty="0">
                <a:latin typeface="Lucida Sans" panose="020B0602030504020204" pitchFamily="34" charset="0"/>
              </a:rPr>
              <a:t> [Accessed: February 11 2021].</a:t>
            </a:r>
          </a:p>
          <a:p>
            <a:pPr marL="0" indent="0">
              <a:buNone/>
            </a:pPr>
            <a:r>
              <a:rPr lang="en-GB" sz="1800" dirty="0" err="1">
                <a:latin typeface="Lucida Sans" panose="020B0602030504020204" pitchFamily="34" charset="0"/>
              </a:rPr>
              <a:t>Cymraeg</a:t>
            </a:r>
            <a:r>
              <a:rPr lang="en-GB" sz="1800" dirty="0">
                <a:latin typeface="Lucida Sans" panose="020B0602030504020204" pitchFamily="34" charset="0"/>
              </a:rPr>
              <a:t> </a:t>
            </a:r>
            <a:r>
              <a:rPr lang="en-GB" sz="1800" dirty="0" err="1">
                <a:latin typeface="Lucida Sans" panose="020B0602030504020204" pitchFamily="34" charset="0"/>
              </a:rPr>
              <a:t>i</a:t>
            </a:r>
            <a:r>
              <a:rPr lang="en-GB" sz="1800" dirty="0">
                <a:latin typeface="Lucida Sans" panose="020B0602030504020204" pitchFamily="34" charset="0"/>
              </a:rPr>
              <a:t> </a:t>
            </a:r>
            <a:r>
              <a:rPr lang="en-GB" sz="1800" dirty="0" err="1">
                <a:latin typeface="Lucida Sans" panose="020B0602030504020204" pitchFamily="34" charset="0"/>
              </a:rPr>
              <a:t>Blant</a:t>
            </a:r>
            <a:r>
              <a:rPr lang="en-GB" sz="1800" dirty="0">
                <a:latin typeface="Lucida Sans" panose="020B0602030504020204" pitchFamily="34" charset="0"/>
              </a:rPr>
              <a:t> (2018) </a:t>
            </a:r>
            <a:r>
              <a:rPr lang="en-GB" sz="1800" dirty="0" err="1">
                <a:latin typeface="Lucida Sans" panose="020B0602030504020204" pitchFamily="34" charset="0"/>
              </a:rPr>
              <a:t>Lliwiau</a:t>
            </a:r>
            <a:r>
              <a:rPr lang="en-GB" sz="1800" dirty="0">
                <a:latin typeface="Lucida Sans" panose="020B0602030504020204" pitchFamily="34" charset="0"/>
              </a:rPr>
              <a:t>’ </a:t>
            </a:r>
            <a:r>
              <a:rPr lang="en-GB" sz="1800" dirty="0" err="1">
                <a:latin typeface="Lucida Sans" panose="020B0602030504020204" pitchFamily="34" charset="0"/>
              </a:rPr>
              <a:t>Enfys</a:t>
            </a:r>
            <a:r>
              <a:rPr lang="en-GB" sz="1800" dirty="0">
                <a:latin typeface="Lucida Sans" panose="020B0602030504020204" pitchFamily="34" charset="0"/>
              </a:rPr>
              <a:t>, </a:t>
            </a:r>
            <a:r>
              <a:rPr lang="en-GB" sz="1800" dirty="0">
                <a:latin typeface="Lucida Sans" panose="020B0602030504020204" pitchFamily="34" charset="0"/>
                <a:hlinkClick r:id="rId7"/>
              </a:rPr>
              <a:t>https://www.youtube.com/watch?v=A-fs5JB_b7E</a:t>
            </a:r>
            <a:r>
              <a:rPr lang="en-GB" sz="1800" dirty="0">
                <a:latin typeface="Lucida Sans" panose="020B0602030504020204" pitchFamily="34" charset="0"/>
              </a:rPr>
              <a:t> [Accessed: February 17 2021].</a:t>
            </a:r>
          </a:p>
          <a:p>
            <a:pPr marL="0" indent="0">
              <a:buNone/>
            </a:pPr>
            <a:r>
              <a:rPr lang="en-GB" sz="1800" dirty="0" err="1">
                <a:latin typeface="Lucida Sans" panose="020B0602030504020204" pitchFamily="34" charset="0"/>
              </a:rPr>
              <a:t>Cyw</a:t>
            </a:r>
            <a:r>
              <a:rPr lang="en-GB" sz="1800" dirty="0">
                <a:latin typeface="Lucida Sans" panose="020B0602030504020204" pitchFamily="34" charset="0"/>
              </a:rPr>
              <a:t> (2019) </a:t>
            </a:r>
            <a:r>
              <a:rPr lang="en-GB" sz="1800" i="1" dirty="0" err="1">
                <a:latin typeface="Lucida Sans" panose="020B0602030504020204" pitchFamily="34" charset="0"/>
              </a:rPr>
              <a:t>Caru</a:t>
            </a:r>
            <a:r>
              <a:rPr lang="en-GB" sz="1800" i="1" dirty="0">
                <a:latin typeface="Lucida Sans" panose="020B0602030504020204" pitchFamily="34" charset="0"/>
              </a:rPr>
              <a:t> </a:t>
            </a:r>
            <a:r>
              <a:rPr lang="en-GB" sz="1800" i="1" dirty="0" err="1">
                <a:latin typeface="Lucida Sans" panose="020B0602030504020204" pitchFamily="34" charset="0"/>
              </a:rPr>
              <a:t>Canu</a:t>
            </a:r>
            <a:r>
              <a:rPr lang="en-GB" sz="1800" i="1" dirty="0">
                <a:latin typeface="Lucida Sans" panose="020B0602030504020204" pitchFamily="34" charset="0"/>
              </a:rPr>
              <a:t>, </a:t>
            </a:r>
            <a:r>
              <a:rPr lang="en-GB" sz="1800" dirty="0">
                <a:latin typeface="Lucida Sans" panose="020B0602030504020204" pitchFamily="34" charset="0"/>
                <a:hlinkClick r:id="rId8"/>
              </a:rPr>
              <a:t>https://www.youtube.com/watch?v=kvuur1Hm9HE</a:t>
            </a:r>
            <a:r>
              <a:rPr lang="en-GB" sz="1800" dirty="0">
                <a:latin typeface="Lucida Sans" panose="020B0602030504020204" pitchFamily="34" charset="0"/>
              </a:rPr>
              <a:t> </a:t>
            </a:r>
            <a:r>
              <a:rPr lang="cy-GB" sz="1800" dirty="0">
                <a:latin typeface="Lucida Sans" panose="020B0602030504020204" pitchFamily="34" charset="0"/>
              </a:rPr>
              <a:t>[</a:t>
            </a:r>
            <a:r>
              <a:rPr lang="cy-GB" sz="1800" dirty="0" err="1">
                <a:latin typeface="Lucida Sans" panose="020B0602030504020204" pitchFamily="34" charset="0"/>
              </a:rPr>
              <a:t>Accessed</a:t>
            </a:r>
            <a:r>
              <a:rPr lang="cy-GB" sz="1800" dirty="0">
                <a:latin typeface="Lucida Sans" panose="020B0602030504020204" pitchFamily="34" charset="0"/>
              </a:rPr>
              <a:t>: </a:t>
            </a:r>
            <a:r>
              <a:rPr lang="cy-GB" sz="1800" dirty="0" err="1">
                <a:latin typeface="Lucida Sans" panose="020B0602030504020204" pitchFamily="34" charset="0"/>
              </a:rPr>
              <a:t>February</a:t>
            </a:r>
            <a:r>
              <a:rPr lang="cy-GB" sz="1800" dirty="0">
                <a:latin typeface="Lucida Sans" panose="020B0602030504020204" pitchFamily="34" charset="0"/>
              </a:rPr>
              <a:t> 17 2021].</a:t>
            </a:r>
          </a:p>
          <a:p>
            <a:pPr marL="0" indent="0">
              <a:buNone/>
            </a:pPr>
            <a:r>
              <a:rPr lang="cy-GB" sz="1800" dirty="0">
                <a:latin typeface="Lucida Sans" panose="020B0602030504020204" pitchFamily="34" charset="0"/>
              </a:rPr>
              <a:t>Cyw (2017) </a:t>
            </a:r>
            <a:r>
              <a:rPr lang="cy-GB" sz="1800" i="1" dirty="0">
                <a:latin typeface="Lucida Sans" panose="020B0602030504020204" pitchFamily="34" charset="0"/>
              </a:rPr>
              <a:t>Can y Tymhorau</a:t>
            </a:r>
            <a:r>
              <a:rPr lang="cy-GB" sz="1800" dirty="0">
                <a:latin typeface="Lucida Sans" panose="020B0602030504020204" pitchFamily="34" charset="0"/>
              </a:rPr>
              <a:t>, </a:t>
            </a:r>
            <a:r>
              <a:rPr lang="cy-GB" sz="1800" dirty="0">
                <a:latin typeface="Lucida Sans" panose="020B0602030504020204" pitchFamily="34" charset="0"/>
                <a:hlinkClick r:id="rId9"/>
              </a:rPr>
              <a:t>https://www.youtube.com/watch?v=ULYLcymq968</a:t>
            </a:r>
            <a:r>
              <a:rPr lang="cy-GB" sz="1800" dirty="0">
                <a:latin typeface="Lucida Sans" panose="020B0602030504020204" pitchFamily="34" charset="0"/>
              </a:rPr>
              <a:t> </a:t>
            </a:r>
            <a:r>
              <a:rPr lang="en-GB" sz="1800" dirty="0">
                <a:latin typeface="Lucida Sans" panose="020B0602030504020204" pitchFamily="34" charset="0"/>
              </a:rPr>
              <a:t>[Accessed: February 17 2021].</a:t>
            </a:r>
          </a:p>
          <a:p>
            <a:pPr marL="0" indent="0">
              <a:buNone/>
            </a:pPr>
            <a:r>
              <a:rPr lang="cy-GB" sz="1800" dirty="0">
                <a:latin typeface="Lucida Sans" panose="020B0602030504020204" pitchFamily="34" charset="0"/>
              </a:rPr>
              <a:t>Cyw (2017) </a:t>
            </a:r>
            <a:r>
              <a:rPr lang="cy-GB" sz="1800" i="1" dirty="0">
                <a:latin typeface="Lucida Sans" panose="020B0602030504020204" pitchFamily="34" charset="0"/>
              </a:rPr>
              <a:t>Cân Yr Wyddor 🍎 | The Cyw </a:t>
            </a:r>
            <a:r>
              <a:rPr lang="cy-GB" sz="1800" i="1" dirty="0" err="1">
                <a:latin typeface="Lucida Sans" panose="020B0602030504020204" pitchFamily="34" charset="0"/>
              </a:rPr>
              <a:t>Alphabet</a:t>
            </a:r>
            <a:r>
              <a:rPr lang="cy-GB" sz="1800" i="1" dirty="0">
                <a:latin typeface="Lucida Sans" panose="020B0602030504020204" pitchFamily="34" charset="0"/>
              </a:rPr>
              <a:t> </a:t>
            </a:r>
            <a:r>
              <a:rPr lang="cy-GB" sz="1800" i="1" dirty="0" err="1">
                <a:latin typeface="Lucida Sans" panose="020B0602030504020204" pitchFamily="34" charset="0"/>
              </a:rPr>
              <a:t>Song</a:t>
            </a:r>
            <a:r>
              <a:rPr lang="cy-GB" sz="1800" dirty="0">
                <a:latin typeface="Lucida Sans" panose="020B0602030504020204" pitchFamily="34" charset="0"/>
              </a:rPr>
              <a:t>, </a:t>
            </a:r>
            <a:r>
              <a:rPr lang="cy-GB" sz="1800" dirty="0">
                <a:latin typeface="Lucida Sans" panose="020B0602030504020204" pitchFamily="34" charset="0"/>
                <a:hlinkClick r:id="rId10"/>
              </a:rPr>
              <a:t>https://www.youtube.com/watch?v=h-zu72YpXKY</a:t>
            </a:r>
            <a:r>
              <a:rPr lang="cy-GB" sz="1800" dirty="0">
                <a:latin typeface="Lucida Sans" panose="020B0602030504020204" pitchFamily="34" charset="0"/>
              </a:rPr>
              <a:t>  [</a:t>
            </a:r>
            <a:r>
              <a:rPr lang="cy-GB" sz="1800" dirty="0" err="1">
                <a:latin typeface="Lucida Sans" panose="020B0602030504020204" pitchFamily="34" charset="0"/>
              </a:rPr>
              <a:t>Accessed</a:t>
            </a:r>
            <a:r>
              <a:rPr lang="cy-GB" sz="1800" dirty="0">
                <a:latin typeface="Lucida Sans" panose="020B0602030504020204" pitchFamily="34" charset="0"/>
              </a:rPr>
              <a:t>: </a:t>
            </a:r>
            <a:r>
              <a:rPr lang="cy-GB" sz="1800" dirty="0" err="1">
                <a:latin typeface="Lucida Sans" panose="020B0602030504020204" pitchFamily="34" charset="0"/>
              </a:rPr>
              <a:t>February</a:t>
            </a:r>
            <a:r>
              <a:rPr lang="cy-GB" sz="1800" dirty="0">
                <a:latin typeface="Lucida Sans" panose="020B0602030504020204" pitchFamily="34" charset="0"/>
              </a:rPr>
              <a:t> 17 2021].</a:t>
            </a:r>
          </a:p>
          <a:p>
            <a:pPr marL="0" indent="0">
              <a:buNone/>
            </a:pPr>
            <a:r>
              <a:rPr lang="cy-GB" sz="1800" dirty="0">
                <a:latin typeface="Lucida Sans" panose="020B0602030504020204" pitchFamily="34" charset="0"/>
              </a:rPr>
              <a:t>Davies, J. (2014) </a:t>
            </a:r>
            <a:r>
              <a:rPr lang="cy-GB" sz="1800" i="1" dirty="0">
                <a:latin typeface="Lucida Sans" panose="020B0602030504020204" pitchFamily="34" charset="0"/>
              </a:rPr>
              <a:t>The Welsh </a:t>
            </a:r>
            <a:r>
              <a:rPr lang="cy-GB" sz="1800" i="1" dirty="0" err="1">
                <a:latin typeface="Lucida Sans" panose="020B0602030504020204" pitchFamily="34" charset="0"/>
              </a:rPr>
              <a:t>Language</a:t>
            </a:r>
            <a:r>
              <a:rPr lang="cy-GB" sz="1800" i="1" dirty="0">
                <a:latin typeface="Lucida Sans" panose="020B0602030504020204" pitchFamily="34" charset="0"/>
              </a:rPr>
              <a:t>: A </a:t>
            </a:r>
            <a:r>
              <a:rPr lang="cy-GB" sz="1800" i="1" dirty="0" err="1">
                <a:latin typeface="Lucida Sans" panose="020B0602030504020204" pitchFamily="34" charset="0"/>
              </a:rPr>
              <a:t>History</a:t>
            </a:r>
            <a:r>
              <a:rPr lang="cy-GB" sz="1800" i="1" dirty="0">
                <a:latin typeface="Lucida Sans" panose="020B0602030504020204" pitchFamily="34" charset="0"/>
              </a:rPr>
              <a:t>. </a:t>
            </a:r>
            <a:r>
              <a:rPr lang="cy-GB" sz="1800" dirty="0">
                <a:latin typeface="Lucida Sans" panose="020B0602030504020204" pitchFamily="34" charset="0"/>
              </a:rPr>
              <a:t>Cardiff: University of Wales </a:t>
            </a:r>
            <a:r>
              <a:rPr lang="cy-GB" sz="1800" dirty="0" err="1">
                <a:latin typeface="Lucida Sans" panose="020B0602030504020204" pitchFamily="34" charset="0"/>
              </a:rPr>
              <a:t>Press</a:t>
            </a:r>
            <a:r>
              <a:rPr lang="cy-GB" sz="1800" dirty="0">
                <a:latin typeface="Lucida Sans" panose="020B0602030504020204" pitchFamily="34" charset="0"/>
              </a:rPr>
              <a:t>.</a:t>
            </a:r>
          </a:p>
          <a:p>
            <a:pPr marL="0" indent="0">
              <a:buNone/>
            </a:pPr>
            <a:r>
              <a:rPr lang="cy-GB" sz="1800" dirty="0">
                <a:latin typeface="Lucida Sans" panose="020B0602030504020204" pitchFamily="34" charset="0"/>
              </a:rPr>
              <a:t>Davies, J. (</a:t>
            </a:r>
            <a:r>
              <a:rPr lang="en-GB" sz="1800" dirty="0">
                <a:latin typeface="Lucida Sans" panose="020B0602030504020204" pitchFamily="34" charset="0"/>
              </a:rPr>
              <a:t>1994) </a:t>
            </a:r>
            <a:r>
              <a:rPr lang="en-GB" sz="1800" i="1" dirty="0">
                <a:latin typeface="Lucida Sans" panose="020B0602030504020204" pitchFamily="34" charset="0"/>
              </a:rPr>
              <a:t>The History of Wales. </a:t>
            </a:r>
            <a:r>
              <a:rPr lang="en-GB" sz="1800" dirty="0">
                <a:latin typeface="Lucida Sans" panose="020B0602030504020204" pitchFamily="34" charset="0"/>
              </a:rPr>
              <a:t>London: Penguin.</a:t>
            </a:r>
          </a:p>
          <a:p>
            <a:pPr marL="0" indent="0">
              <a:buNone/>
            </a:pPr>
            <a:r>
              <a:rPr lang="en-GB" sz="1800" dirty="0">
                <a:latin typeface="Lucida Sans" panose="020B0602030504020204" pitchFamily="34" charset="0"/>
              </a:rPr>
              <a:t>Have Fun Teaching (2015) </a:t>
            </a:r>
            <a:r>
              <a:rPr lang="en-GB" sz="1800" i="1" dirty="0">
                <a:latin typeface="Lucida Sans" panose="020B0602030504020204" pitchFamily="34" charset="0"/>
              </a:rPr>
              <a:t>Seasons Song, </a:t>
            </a:r>
            <a:r>
              <a:rPr lang="en-GB" sz="1800" dirty="0">
                <a:latin typeface="Lucida Sans" panose="020B0602030504020204" pitchFamily="34" charset="0"/>
                <a:hlinkClick r:id="rId11"/>
              </a:rPr>
              <a:t>https://www.youtube.com/watch?v=8ZjpI6fgYSY</a:t>
            </a:r>
            <a:r>
              <a:rPr lang="en-GB" sz="1800" dirty="0">
                <a:latin typeface="Lucida Sans" panose="020B0602030504020204" pitchFamily="34" charset="0"/>
              </a:rPr>
              <a:t> Accessed: February 17 2021].</a:t>
            </a:r>
          </a:p>
          <a:p>
            <a:pPr marL="0" indent="0">
              <a:buNone/>
            </a:pPr>
            <a:r>
              <a:rPr lang="en-GB" sz="1800" dirty="0">
                <a:latin typeface="Lucida Sans" panose="020B0602030504020204" pitchFamily="34" charset="0"/>
              </a:rPr>
              <a:t>Hey </a:t>
            </a:r>
            <a:r>
              <a:rPr lang="en-GB" sz="1800" dirty="0" err="1">
                <a:latin typeface="Lucida Sans" panose="020B0602030504020204" pitchFamily="34" charset="0"/>
              </a:rPr>
              <a:t>dee</a:t>
            </a:r>
            <a:r>
              <a:rPr lang="en-GB" sz="1800" dirty="0">
                <a:latin typeface="Lucida Sans" panose="020B0602030504020204" pitchFamily="34" charset="0"/>
              </a:rPr>
              <a:t> </a:t>
            </a:r>
            <a:r>
              <a:rPr lang="en-GB" sz="1800" dirty="0" err="1">
                <a:latin typeface="Lucida Sans" panose="020B0602030504020204" pitchFamily="34" charset="0"/>
              </a:rPr>
              <a:t>ho</a:t>
            </a:r>
            <a:r>
              <a:rPr lang="en-GB" sz="1800" dirty="0">
                <a:latin typeface="Lucida Sans" panose="020B0602030504020204" pitchFamily="34" charset="0"/>
              </a:rPr>
              <a:t> Educational Services (2018) </a:t>
            </a:r>
            <a:r>
              <a:rPr lang="en-GB" sz="1800" i="1" dirty="0">
                <a:latin typeface="Lucida Sans" panose="020B0602030504020204" pitchFamily="34" charset="0"/>
              </a:rPr>
              <a:t>Sing a Rainbow - with all your </a:t>
            </a:r>
            <a:r>
              <a:rPr lang="en-GB" sz="1800" i="1" dirty="0" err="1">
                <a:latin typeface="Lucida Sans" panose="020B0602030504020204" pitchFamily="34" charset="0"/>
              </a:rPr>
              <a:t>Auslan</a:t>
            </a:r>
            <a:r>
              <a:rPr lang="en-GB" sz="1800" i="1" dirty="0">
                <a:latin typeface="Lucida Sans" panose="020B0602030504020204" pitchFamily="34" charset="0"/>
              </a:rPr>
              <a:t> signs, </a:t>
            </a:r>
            <a:r>
              <a:rPr lang="en-GB" sz="1800" dirty="0">
                <a:latin typeface="Lucida Sans" panose="020B0602030504020204" pitchFamily="34" charset="0"/>
                <a:hlinkClick r:id="rId12"/>
              </a:rPr>
              <a:t>https://www.youtube.com/watch?v=g5m3TLBmeuc</a:t>
            </a:r>
            <a:r>
              <a:rPr lang="en-GB" sz="1800" dirty="0">
                <a:latin typeface="Lucida Sans" panose="020B0602030504020204" pitchFamily="34" charset="0"/>
              </a:rPr>
              <a:t> [Accessed: February 17 2021].</a:t>
            </a:r>
          </a:p>
          <a:p>
            <a:pPr marL="0" indent="0">
              <a:buNone/>
            </a:pPr>
            <a:endParaRPr lang="cy-GB" sz="1800" dirty="0">
              <a:latin typeface="Lucida Sans" panose="020B0602030504020204" pitchFamily="34" charset="0"/>
            </a:endParaRPr>
          </a:p>
          <a:p>
            <a:pPr marL="0" indent="0">
              <a:buNone/>
            </a:pPr>
            <a:r>
              <a:rPr lang="en-GB" sz="2000" dirty="0">
                <a:latin typeface="Lucida Sans" panose="020B0602030504020204" pitchFamily="34" charset="0"/>
              </a:rPr>
              <a:t> </a:t>
            </a:r>
          </a:p>
          <a:p>
            <a:pPr marL="0" indent="0">
              <a:buNone/>
            </a:pPr>
            <a:endParaRPr lang="cy-GB" sz="2000" dirty="0"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21328360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0684" y="365128"/>
            <a:ext cx="10733116" cy="765404"/>
          </a:xfrm>
        </p:spPr>
        <p:txBody>
          <a:bodyPr>
            <a:normAutofit fontScale="90000"/>
          </a:bodyPr>
          <a:lstStyle/>
          <a:p>
            <a:r>
              <a:rPr lang="en-GB" sz="2800" dirty="0" err="1">
                <a:latin typeface="Lucida Sans" panose="020B0602030504020204" pitchFamily="34" charset="0"/>
              </a:rPr>
              <a:t>Cyfeiriadau</a:t>
            </a:r>
            <a:r>
              <a:rPr lang="en-GB" sz="2800" dirty="0">
                <a:latin typeface="Lucida Sans" panose="020B0602030504020204" pitchFamily="34" charset="0"/>
              </a:rPr>
              <a:t/>
            </a:r>
            <a:br>
              <a:rPr lang="en-GB" sz="2800" dirty="0">
                <a:latin typeface="Lucida Sans" panose="020B0602030504020204" pitchFamily="34" charset="0"/>
              </a:rPr>
            </a:br>
            <a:r>
              <a:rPr lang="en-GB" sz="2800" dirty="0">
                <a:solidFill>
                  <a:srgbClr val="002060"/>
                </a:solidFill>
                <a:latin typeface="Lucida Sans" panose="020B0602030504020204" pitchFamily="34" charset="0"/>
              </a:rP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60713" y="1346661"/>
            <a:ext cx="11859491" cy="483030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dirty="0">
                <a:latin typeface="Lucida Sans" panose="020B0602030504020204" pitchFamily="34" charset="0"/>
              </a:rPr>
              <a:t>National Library of Wales (no date) </a:t>
            </a:r>
            <a:r>
              <a:rPr lang="en-GB" sz="1800" i="1" dirty="0">
                <a:latin typeface="Lucida Sans" panose="020B0602030504020204" pitchFamily="34" charset="0"/>
              </a:rPr>
              <a:t>The Blue Books of 1847, </a:t>
            </a:r>
            <a:r>
              <a:rPr lang="en-GB" sz="1800" dirty="0">
                <a:latin typeface="Lucida Sans" panose="020B0602030504020204" pitchFamily="34" charset="0"/>
                <a:hlinkClick r:id="rId3"/>
              </a:rPr>
              <a:t>https://www.library.wales/discover/digital-gallery/printed-material/the-blue-books-of-1847</a:t>
            </a:r>
            <a:r>
              <a:rPr lang="en-GB" sz="1800" dirty="0">
                <a:latin typeface="Lucida Sans" panose="020B0602030504020204" pitchFamily="34" charset="0"/>
              </a:rPr>
              <a:t> [Accessed: February 11 2021].</a:t>
            </a:r>
          </a:p>
          <a:p>
            <a:pPr marL="0" indent="0">
              <a:buNone/>
            </a:pPr>
            <a:r>
              <a:rPr lang="en-GB" sz="1800" dirty="0" err="1">
                <a:latin typeface="Lucida Sans" panose="020B0602030504020204" pitchFamily="34" charset="0"/>
              </a:rPr>
              <a:t>Stiwdiojg</a:t>
            </a:r>
            <a:r>
              <a:rPr lang="en-GB" sz="1800" dirty="0">
                <a:latin typeface="Lucida Sans" panose="020B0602030504020204" pitchFamily="34" charset="0"/>
              </a:rPr>
              <a:t> </a:t>
            </a:r>
            <a:r>
              <a:rPr lang="en-GB" sz="1800" dirty="0" err="1">
                <a:latin typeface="Lucida Sans" panose="020B0602030504020204" pitchFamily="34" charset="0"/>
              </a:rPr>
              <a:t>Cymru</a:t>
            </a:r>
            <a:r>
              <a:rPr lang="en-GB" sz="1800" dirty="0">
                <a:latin typeface="Lucida Sans" panose="020B0602030504020204" pitchFamily="34" charset="0"/>
              </a:rPr>
              <a:t> (2014) </a:t>
            </a:r>
            <a:r>
              <a:rPr lang="en-GB" sz="1800" i="1" dirty="0">
                <a:latin typeface="Lucida Sans" panose="020B0602030504020204" pitchFamily="34" charset="0"/>
              </a:rPr>
              <a:t>Mr Hapus</a:t>
            </a:r>
            <a:r>
              <a:rPr lang="en-GB" sz="1800" dirty="0">
                <a:latin typeface="Lucida Sans" panose="020B0602030504020204" pitchFamily="34" charset="0"/>
              </a:rPr>
              <a:t>, </a:t>
            </a:r>
            <a:r>
              <a:rPr lang="en-GB" sz="1800" dirty="0">
                <a:latin typeface="Lucida Sans" panose="020B0602030504020204" pitchFamily="34" charset="0"/>
                <a:hlinkClick r:id="rId4"/>
              </a:rPr>
              <a:t>https://www.youtube.com/watch?v=-aw59C-89P8</a:t>
            </a:r>
            <a:r>
              <a:rPr lang="en-GB" sz="1800" dirty="0">
                <a:latin typeface="Lucida Sans" panose="020B0602030504020204" pitchFamily="34" charset="0"/>
              </a:rPr>
              <a:t> [Accessed: February 18 2021].</a:t>
            </a:r>
          </a:p>
          <a:p>
            <a:pPr marL="0" indent="0">
              <a:buNone/>
            </a:pPr>
            <a:r>
              <a:rPr lang="en-GB" sz="1800" dirty="0">
                <a:latin typeface="Lucida Sans" panose="020B0602030504020204" pitchFamily="34" charset="0"/>
              </a:rPr>
              <a:t>The </a:t>
            </a:r>
            <a:r>
              <a:rPr lang="en-GB" sz="1800" dirty="0" err="1">
                <a:latin typeface="Lucida Sans" panose="020B0602030504020204" pitchFamily="34" charset="0"/>
              </a:rPr>
              <a:t>Kiboomers</a:t>
            </a:r>
            <a:r>
              <a:rPr lang="en-GB" sz="1800" dirty="0">
                <a:latin typeface="Lucida Sans" panose="020B0602030504020204" pitchFamily="34" charset="0"/>
              </a:rPr>
              <a:t> (2016) </a:t>
            </a:r>
            <a:r>
              <a:rPr lang="en-GB" sz="1800" i="1" dirty="0">
                <a:latin typeface="Lucida Sans" panose="020B0602030504020204" pitchFamily="34" charset="0"/>
              </a:rPr>
              <a:t>What's the Weather Like Today, </a:t>
            </a:r>
            <a:r>
              <a:rPr lang="en-GB" sz="1800" dirty="0">
                <a:latin typeface="Lucida Sans" panose="020B0602030504020204" pitchFamily="34" charset="0"/>
                <a:hlinkClick r:id="rId5"/>
              </a:rPr>
              <a:t>https://www.youtube.com/watch?v=Jn7uAsLWXpk</a:t>
            </a:r>
            <a:r>
              <a:rPr lang="en-GB" sz="1800" dirty="0">
                <a:latin typeface="Lucida Sans" panose="020B0602030504020204" pitchFamily="34" charset="0"/>
              </a:rPr>
              <a:t> [Accessed: February 17 2021]. </a:t>
            </a:r>
          </a:p>
          <a:p>
            <a:pPr marL="0" indent="0">
              <a:buNone/>
            </a:pPr>
            <a:r>
              <a:rPr lang="en-GB" sz="1800" dirty="0" err="1">
                <a:latin typeface="Lucida Sans" panose="020B0602030504020204" pitchFamily="34" charset="0"/>
              </a:rPr>
              <a:t>Tomchak</a:t>
            </a:r>
            <a:r>
              <a:rPr lang="en-GB" sz="1800" dirty="0">
                <a:latin typeface="Lucida Sans" panose="020B0602030504020204" pitchFamily="34" charset="0"/>
              </a:rPr>
              <a:t>, A. (2013) </a:t>
            </a:r>
            <a:r>
              <a:rPr lang="en-GB" sz="1800" i="1" dirty="0">
                <a:latin typeface="Lucida Sans" panose="020B0602030504020204" pitchFamily="34" charset="0"/>
              </a:rPr>
              <a:t>Minority Languages, </a:t>
            </a:r>
            <a:r>
              <a:rPr lang="en-GB" sz="1800" dirty="0">
                <a:latin typeface="Lucida Sans" panose="020B0602030504020204" pitchFamily="34" charset="0"/>
                <a:hlinkClick r:id="rId6"/>
              </a:rPr>
              <a:t>https://www.youtube.com/watch?app=desktop&amp;v=T-5HDuhEaDM</a:t>
            </a:r>
            <a:r>
              <a:rPr lang="en-GB" sz="1800" dirty="0">
                <a:latin typeface="Lucida Sans" panose="020B0602030504020204" pitchFamily="34" charset="0"/>
              </a:rPr>
              <a:t>  [Accessed: February 17 2021].</a:t>
            </a:r>
          </a:p>
          <a:p>
            <a:pPr marL="0" indent="0">
              <a:buNone/>
            </a:pPr>
            <a:endParaRPr lang="cy-GB" sz="1800" dirty="0">
              <a:latin typeface="Lucida Sans" panose="020B0602030504020204" pitchFamily="34" charset="0"/>
            </a:endParaRPr>
          </a:p>
          <a:p>
            <a:pPr marL="0" indent="0">
              <a:buNone/>
            </a:pPr>
            <a:r>
              <a:rPr lang="en-GB" sz="2000" dirty="0">
                <a:latin typeface="Lucida Sans" panose="020B0602030504020204" pitchFamily="34" charset="0"/>
              </a:rPr>
              <a:t> </a:t>
            </a:r>
          </a:p>
          <a:p>
            <a:pPr marL="0" indent="0">
              <a:buNone/>
            </a:pPr>
            <a:endParaRPr lang="cy-GB" sz="2000" dirty="0"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71586001"/>
      </p:ext>
    </p:extLst>
  </p:cSld>
  <p:clrMapOvr>
    <a:masterClrMapping/>
  </p:clrMapOvr>
</p:sld>
</file>

<file path=ppt/theme/theme1.xml><?xml version="1.0" encoding="utf-8"?>
<a:theme xmlns:a="http://schemas.openxmlformats.org/drawingml/2006/main" name="1_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1769</TotalTime>
  <Words>2010</Words>
  <Application>Microsoft Office PowerPoint</Application>
  <PresentationFormat>Widescreen</PresentationFormat>
  <Paragraphs>549</Paragraphs>
  <Slides>46</Slides>
  <Notes>41</Notes>
  <HiddenSlides>0</HiddenSlides>
  <MMClips>14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46</vt:i4>
      </vt:variant>
    </vt:vector>
  </HeadingPairs>
  <TitlesOfParts>
    <vt:vector size="55" baseType="lpstr">
      <vt:lpstr>ＭＳ Ｐゴシック</vt:lpstr>
      <vt:lpstr>Arial</vt:lpstr>
      <vt:lpstr>Calibri</vt:lpstr>
      <vt:lpstr>Calibri Light</vt:lpstr>
      <vt:lpstr>Lucida Handwriting</vt:lpstr>
      <vt:lpstr>Lucida Sans</vt:lpstr>
      <vt:lpstr>Myriad Pro</vt:lpstr>
      <vt:lpstr>Times</vt:lpstr>
      <vt:lpstr>1_Office Theme</vt:lpstr>
      <vt:lpstr>PowerPoint Presentation</vt:lpstr>
      <vt:lpstr>Cynnwys Contents</vt:lpstr>
      <vt:lpstr>Sgiliau Cyflogadwyedd/Trosglwyddadwy Employability/Transferable Skills</vt:lpstr>
      <vt:lpstr>Adnoddau Resources</vt:lpstr>
      <vt:lpstr>Yr iaith Gymraeg The Welsh language</vt:lpstr>
      <vt:lpstr>PowerPoint Presentation</vt:lpstr>
      <vt:lpstr>Yr iaith Gymraeg The Welsh language</vt:lpstr>
      <vt:lpstr>  1536 – 1542: Deddfau Undeb                       The Acts of Union </vt:lpstr>
      <vt:lpstr>Effaith y Ddeddf? Impact of the Act?</vt:lpstr>
      <vt:lpstr>Brad y Llyfrau Gleision The Treason of the Blue Books</vt:lpstr>
      <vt:lpstr>PowerPoint Presentation</vt:lpstr>
      <vt:lpstr>The Welsh Knot (2010)</vt:lpstr>
      <vt:lpstr>Beth oedd yr effaith? What was the impact? </vt:lpstr>
      <vt:lpstr>Clip BBC  BBC Clip</vt:lpstr>
      <vt:lpstr>Meddwl cyfredol? Current thinking?</vt:lpstr>
      <vt:lpstr>Yr Wyddor The Alphabet</vt:lpstr>
      <vt:lpstr>Clip Cyw Clip from Cyw (Chick in Welsh)</vt:lpstr>
      <vt:lpstr>Syniadau…  Ideas…</vt:lpstr>
      <vt:lpstr>Lliwiau Colours</vt:lpstr>
      <vt:lpstr>Y gystrawen Gymraeg Welsh syntax</vt:lpstr>
      <vt:lpstr>Ewch amdani! Have a go!</vt:lpstr>
      <vt:lpstr>Amser i ganu… Time to sing…</vt:lpstr>
      <vt:lpstr>Rhifau Numbers</vt:lpstr>
      <vt:lpstr>Rhifau Numbers</vt:lpstr>
      <vt:lpstr>Rhifau trefnol  Ordinal numbers</vt:lpstr>
      <vt:lpstr>Y tywydd The weather</vt:lpstr>
      <vt:lpstr>Syniadau…  Ideas…</vt:lpstr>
      <vt:lpstr>Amser i ganu… Time to sing…</vt:lpstr>
      <vt:lpstr>Dyddiau’r wythnos Days of the week</vt:lpstr>
      <vt:lpstr>Misoedd Months</vt:lpstr>
      <vt:lpstr>Tymhorau Seasons</vt:lpstr>
      <vt:lpstr>Syniadau…  Ideas…</vt:lpstr>
      <vt:lpstr>Teimladau – “Sut wyt ti’n teimlo?” Feelings – “How are you feeling?”</vt:lpstr>
      <vt:lpstr>Teimladau Feelings</vt:lpstr>
      <vt:lpstr>Teimladau Feelings</vt:lpstr>
      <vt:lpstr>Amser i ganu… Time to sing…</vt:lpstr>
      <vt:lpstr>Rhannau o’r corff  Parts of the body</vt:lpstr>
      <vt:lpstr>Syniadau eraill? Further ideas?</vt:lpstr>
      <vt:lpstr>Cerddoriaeth Gymraeg – Gwlad y Gân Welsh music – Land of Song</vt:lpstr>
      <vt:lpstr>Cerddoriaeth  Music </vt:lpstr>
      <vt:lpstr>Caneuon elusennol Charity songs</vt:lpstr>
      <vt:lpstr>Cyfryngau Cymraeg Welsh media</vt:lpstr>
      <vt:lpstr>Gwefannau Websites</vt:lpstr>
      <vt:lpstr>Eich aseiniad… Your assignment…</vt:lpstr>
      <vt:lpstr>Cyfeiriadau References</vt:lpstr>
      <vt:lpstr>Cyfeiriadau 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Hanes Amlieithrwydd History of Multilingualism</dc:title>
  <dc:creator>Ann Tinney</dc:creator>
  <cp:lastModifiedBy>Alison Rees-Edwards</cp:lastModifiedBy>
  <cp:revision>115</cp:revision>
  <cp:lastPrinted>2018-02-26T16:09:26Z</cp:lastPrinted>
  <dcterms:created xsi:type="dcterms:W3CDTF">2017-02-27T22:53:01Z</dcterms:created>
  <dcterms:modified xsi:type="dcterms:W3CDTF">2021-02-23T10:26:43Z</dcterms:modified>
</cp:coreProperties>
</file>