
<file path=[Content_Types].xml><?xml version="1.0" encoding="utf-8"?>
<Types xmlns="http://schemas.openxmlformats.org/package/2006/content-types">
  <Default Extension="fntdata" ContentType="application/x-fontdata"/>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embeddedFontLst>
    <p:embeddedFont>
      <p:font typeface="Roboto" panose="02000000000000000000" pitchFamily="2" charset="0"/>
      <p:regular r:id="rId14"/>
      <p:bold r:id="rId15"/>
      <p:italic r:id="rId16"/>
      <p:boldItalic r:id="rId17"/>
    </p:embeddedFont>
    <p:embeddedFont>
      <p:font typeface="Roboto Slab" pitchFamily="2" charset="0"/>
      <p:regular r:id="rId18"/>
      <p:bold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6"/>
    <p:restoredTop sz="94678"/>
  </p:normalViewPr>
  <p:slideViewPr>
    <p:cSldViewPr snapToGrid="0">
      <p:cViewPr varScale="1">
        <p:scale>
          <a:sx n="145" d="100"/>
          <a:sy n="145" d="100"/>
        </p:scale>
        <p:origin x="440" y="1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308c3c0fa4b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308c3c0fa4b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08c3c0fa4b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08c3c0fa4b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308c3c0fa4b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308c3c0fa4b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08c3c0fa4b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08c3c0fa4b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08c3c0fa4b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308c3c0fa4b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08c3c0fa4b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08c3c0fa4b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308c3c0fa4b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308c3c0fa4b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08c3c0fa4b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08c3c0fa4b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08c3c0fa4b_0_8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08c3c0fa4b_0_8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308c3c0fa4b_0_8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308c3c0fa4b_0_8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1524800" y="672606"/>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accent5"/>
            </a:solidFill>
            <a:prstDash val="solid"/>
            <a:miter lim="8000"/>
            <a:headEnd type="none" w="sm" len="sm"/>
            <a:tailEnd type="none" w="sm" len="sm"/>
          </a:ln>
        </p:spPr>
      </p:sp>
      <p:sp>
        <p:nvSpPr>
          <p:cNvPr id="11" name="Google Shape;11;p2"/>
          <p:cNvSpPr/>
          <p:nvPr/>
        </p:nvSpPr>
        <p:spPr>
          <a:xfrm rot="10800000">
            <a:off x="6537563" y="3342925"/>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accent5"/>
            </a:solidFill>
            <a:prstDash val="solid"/>
            <a:miter lim="8000"/>
            <a:headEnd type="none" w="sm" len="sm"/>
            <a:tailEnd type="none" w="sm" len="sm"/>
          </a:ln>
        </p:spPr>
      </p:sp>
      <p:cxnSp>
        <p:nvCxnSpPr>
          <p:cNvPr id="12" name="Google Shape;12;p2"/>
          <p:cNvCxnSpPr/>
          <p:nvPr/>
        </p:nvCxnSpPr>
        <p:spPr>
          <a:xfrm>
            <a:off x="4359602" y="2817464"/>
            <a:ext cx="424800" cy="0"/>
          </a:xfrm>
          <a:prstGeom prst="straightConnector1">
            <a:avLst/>
          </a:prstGeom>
          <a:noFill/>
          <a:ln w="38100" cap="flat" cmpd="sng">
            <a:solidFill>
              <a:schemeClr val="accent4"/>
            </a:solidFill>
            <a:prstDash val="solid"/>
            <a:round/>
            <a:headEnd type="none" w="sm" len="sm"/>
            <a:tailEnd type="none" w="sm" len="sm"/>
          </a:ln>
        </p:spPr>
      </p:cxnSp>
      <p:sp>
        <p:nvSpPr>
          <p:cNvPr id="13" name="Google Shape;13;p2"/>
          <p:cNvSpPr txBox="1">
            <a:spLocks noGrp="1"/>
          </p:cNvSpPr>
          <p:nvPr>
            <p:ph type="ctrTitle"/>
          </p:nvPr>
        </p:nvSpPr>
        <p:spPr>
          <a:xfrm>
            <a:off x="1680302" y="1188925"/>
            <a:ext cx="5783400" cy="1457400"/>
          </a:xfrm>
          <a:prstGeom prst="rect">
            <a:avLst/>
          </a:prstGeom>
        </p:spPr>
        <p:txBody>
          <a:bodyPr spcFirstLastPara="1" wrap="square" lIns="91425" tIns="91425" rIns="91425" bIns="91425" anchor="b" anchorCtr="0">
            <a:normAutofit/>
          </a:bodyPr>
          <a:lstStyle>
            <a:lvl1pPr lvl="0" algn="ctr">
              <a:spcBef>
                <a:spcPts val="0"/>
              </a:spcBef>
              <a:spcAft>
                <a:spcPts val="0"/>
              </a:spcAft>
              <a:buSzPts val="4000"/>
              <a:buNone/>
              <a:defRPr sz="4000"/>
            </a:lvl1pPr>
            <a:lvl2pPr lvl="1" algn="ctr">
              <a:spcBef>
                <a:spcPts val="0"/>
              </a:spcBef>
              <a:spcAft>
                <a:spcPts val="0"/>
              </a:spcAft>
              <a:buSzPts val="4000"/>
              <a:buNone/>
              <a:defRPr sz="4000"/>
            </a:lvl2pPr>
            <a:lvl3pPr lvl="2" algn="ctr">
              <a:spcBef>
                <a:spcPts val="0"/>
              </a:spcBef>
              <a:spcAft>
                <a:spcPts val="0"/>
              </a:spcAft>
              <a:buSzPts val="4000"/>
              <a:buNone/>
              <a:defRPr sz="4000"/>
            </a:lvl3pPr>
            <a:lvl4pPr lvl="3" algn="ctr">
              <a:spcBef>
                <a:spcPts val="0"/>
              </a:spcBef>
              <a:spcAft>
                <a:spcPts val="0"/>
              </a:spcAft>
              <a:buSzPts val="4000"/>
              <a:buNone/>
              <a:defRPr sz="4000"/>
            </a:lvl4pPr>
            <a:lvl5pPr lvl="4" algn="ctr">
              <a:spcBef>
                <a:spcPts val="0"/>
              </a:spcBef>
              <a:spcAft>
                <a:spcPts val="0"/>
              </a:spcAft>
              <a:buSzPts val="4000"/>
              <a:buNone/>
              <a:defRPr sz="4000"/>
            </a:lvl5pPr>
            <a:lvl6pPr lvl="5" algn="ctr">
              <a:spcBef>
                <a:spcPts val="0"/>
              </a:spcBef>
              <a:spcAft>
                <a:spcPts val="0"/>
              </a:spcAft>
              <a:buSzPts val="4000"/>
              <a:buNone/>
              <a:defRPr sz="4000"/>
            </a:lvl6pPr>
            <a:lvl7pPr lvl="6" algn="ctr">
              <a:spcBef>
                <a:spcPts val="0"/>
              </a:spcBef>
              <a:spcAft>
                <a:spcPts val="0"/>
              </a:spcAft>
              <a:buSzPts val="4000"/>
              <a:buNone/>
              <a:defRPr sz="4000"/>
            </a:lvl7pPr>
            <a:lvl8pPr lvl="7" algn="ctr">
              <a:spcBef>
                <a:spcPts val="0"/>
              </a:spcBef>
              <a:spcAft>
                <a:spcPts val="0"/>
              </a:spcAft>
              <a:buSzPts val="4000"/>
              <a:buNone/>
              <a:defRPr sz="4000"/>
            </a:lvl8pPr>
            <a:lvl9pPr lvl="8" algn="ctr">
              <a:spcBef>
                <a:spcPts val="0"/>
              </a:spcBef>
              <a:spcAft>
                <a:spcPts val="0"/>
              </a:spcAft>
              <a:buSzPts val="4000"/>
              <a:buNone/>
              <a:defRPr sz="4000"/>
            </a:lvl9pPr>
          </a:lstStyle>
          <a:p>
            <a:endParaRPr/>
          </a:p>
        </p:txBody>
      </p:sp>
      <p:sp>
        <p:nvSpPr>
          <p:cNvPr id="14" name="Google Shape;14;p2"/>
          <p:cNvSpPr txBox="1">
            <a:spLocks noGrp="1"/>
          </p:cNvSpPr>
          <p:nvPr>
            <p:ph type="subTitle" idx="1"/>
          </p:nvPr>
        </p:nvSpPr>
        <p:spPr>
          <a:xfrm>
            <a:off x="1680302" y="3049450"/>
            <a:ext cx="5783400" cy="9090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1pPr>
            <a:lvl2pPr lvl="1"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2pPr>
            <a:lvl3pPr lvl="2"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3pPr>
            <a:lvl4pPr lvl="3"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4pPr>
            <a:lvl5pPr lvl="4"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5pPr>
            <a:lvl6pPr lvl="5"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6pPr>
            <a:lvl7pPr lvl="6"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7pPr>
            <a:lvl8pPr lvl="7"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8pPr>
            <a:lvl9pPr lvl="8"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9pPr>
          </a:lstStyle>
          <a:p>
            <a:endParaRPr/>
          </a:p>
        </p:txBody>
      </p:sp>
      <p:sp>
        <p:nvSpPr>
          <p:cNvPr id="15" name="Google Shape;15;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cxnSp>
        <p:nvCxnSpPr>
          <p:cNvPr id="17" name="Google Shape;17;p3"/>
          <p:cNvCxnSpPr/>
          <p:nvPr/>
        </p:nvCxnSpPr>
        <p:spPr>
          <a:xfrm>
            <a:off x="4359602" y="2817464"/>
            <a:ext cx="424800" cy="0"/>
          </a:xfrm>
          <a:prstGeom prst="straightConnector1">
            <a:avLst/>
          </a:prstGeom>
          <a:noFill/>
          <a:ln w="38100" cap="flat" cmpd="sng">
            <a:solidFill>
              <a:schemeClr val="accent4"/>
            </a:solidFill>
            <a:prstDash val="solid"/>
            <a:round/>
            <a:headEnd type="none" w="sm" len="sm"/>
            <a:tailEnd type="none" w="sm" len="sm"/>
          </a:ln>
        </p:spPr>
      </p:cxnSp>
      <p:sp>
        <p:nvSpPr>
          <p:cNvPr id="18" name="Google Shape;18;p3"/>
          <p:cNvSpPr txBox="1">
            <a:spLocks noGrp="1"/>
          </p:cNvSpPr>
          <p:nvPr>
            <p:ph type="title"/>
          </p:nvPr>
        </p:nvSpPr>
        <p:spPr>
          <a:xfrm>
            <a:off x="480750" y="1764950"/>
            <a:ext cx="8222100" cy="907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9" name="Google Shape;19;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cxnSp>
        <p:nvCxnSpPr>
          <p:cNvPr id="21" name="Google Shape;21;p4"/>
          <p:cNvCxnSpPr/>
          <p:nvPr/>
        </p:nvCxnSpPr>
        <p:spPr>
          <a:xfrm>
            <a:off x="492563" y="1260284"/>
            <a:ext cx="424800" cy="0"/>
          </a:xfrm>
          <a:prstGeom prst="straightConnector1">
            <a:avLst/>
          </a:prstGeom>
          <a:noFill/>
          <a:ln w="38100" cap="flat" cmpd="sng">
            <a:solidFill>
              <a:schemeClr val="accent4"/>
            </a:solidFill>
            <a:prstDash val="solid"/>
            <a:round/>
            <a:headEnd type="none" w="sm" len="sm"/>
            <a:tailEnd type="none" w="sm" len="sm"/>
          </a:ln>
        </p:spPr>
      </p:cxnSp>
      <p:sp>
        <p:nvSpPr>
          <p:cNvPr id="22" name="Google Shape;22;p4"/>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3" name="Google Shape;23;p4"/>
          <p:cNvSpPr txBox="1">
            <a:spLocks noGrp="1"/>
          </p:cNvSpPr>
          <p:nvPr>
            <p:ph type="body" idx="1"/>
          </p:nvPr>
        </p:nvSpPr>
        <p:spPr>
          <a:xfrm>
            <a:off x="387900" y="1489824"/>
            <a:ext cx="8368200" cy="30789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4" name="Google Shape;24;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5"/>
        <p:cNvGrpSpPr/>
        <p:nvPr/>
      </p:nvGrpSpPr>
      <p:grpSpPr>
        <a:xfrm>
          <a:off x="0" y="0"/>
          <a:ext cx="0" cy="0"/>
          <a:chOff x="0" y="0"/>
          <a:chExt cx="0" cy="0"/>
        </a:xfrm>
      </p:grpSpPr>
      <p:cxnSp>
        <p:nvCxnSpPr>
          <p:cNvPr id="26" name="Google Shape;26;p5"/>
          <p:cNvCxnSpPr/>
          <p:nvPr/>
        </p:nvCxnSpPr>
        <p:spPr>
          <a:xfrm>
            <a:off x="492563" y="1260284"/>
            <a:ext cx="424800" cy="0"/>
          </a:xfrm>
          <a:prstGeom prst="straightConnector1">
            <a:avLst/>
          </a:prstGeom>
          <a:noFill/>
          <a:ln w="38100" cap="flat" cmpd="sng">
            <a:solidFill>
              <a:schemeClr val="accent4"/>
            </a:solidFill>
            <a:prstDash val="solid"/>
            <a:round/>
            <a:headEnd type="none" w="sm" len="sm"/>
            <a:tailEnd type="none" w="sm" len="sm"/>
          </a:ln>
        </p:spPr>
      </p:cxnSp>
      <p:sp>
        <p:nvSpPr>
          <p:cNvPr id="27" name="Google Shape;27;p5"/>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8" name="Google Shape;28;p5"/>
          <p:cNvSpPr txBox="1">
            <a:spLocks noGrp="1"/>
          </p:cNvSpPr>
          <p:nvPr>
            <p:ph type="body" idx="1"/>
          </p:nvPr>
        </p:nvSpPr>
        <p:spPr>
          <a:xfrm>
            <a:off x="387900" y="1489825"/>
            <a:ext cx="3999900" cy="3078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5"/>
          <p:cNvSpPr txBox="1">
            <a:spLocks noGrp="1"/>
          </p:cNvSpPr>
          <p:nvPr>
            <p:ph type="body" idx="2"/>
          </p:nvPr>
        </p:nvSpPr>
        <p:spPr>
          <a:xfrm>
            <a:off x="4756200" y="1489825"/>
            <a:ext cx="3999900" cy="3078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0" name="Google Shape;30;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1"/>
        <p:cNvGrpSpPr/>
        <p:nvPr/>
      </p:nvGrpSpPr>
      <p:grpSpPr>
        <a:xfrm>
          <a:off x="0" y="0"/>
          <a:ext cx="0" cy="0"/>
          <a:chOff x="0" y="0"/>
          <a:chExt cx="0" cy="0"/>
        </a:xfrm>
      </p:grpSpPr>
      <p:sp>
        <p:nvSpPr>
          <p:cNvPr id="32" name="Google Shape;32;p6"/>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3" name="Google Shape;33;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4"/>
        <p:cNvGrpSpPr/>
        <p:nvPr/>
      </p:nvGrpSpPr>
      <p:grpSpPr>
        <a:xfrm>
          <a:off x="0" y="0"/>
          <a:ext cx="0" cy="0"/>
          <a:chOff x="0" y="0"/>
          <a:chExt cx="0" cy="0"/>
        </a:xfrm>
      </p:grpSpPr>
      <p:cxnSp>
        <p:nvCxnSpPr>
          <p:cNvPr id="35" name="Google Shape;35;p7"/>
          <p:cNvCxnSpPr/>
          <p:nvPr/>
        </p:nvCxnSpPr>
        <p:spPr>
          <a:xfrm>
            <a:off x="489218" y="1412277"/>
            <a:ext cx="331500" cy="0"/>
          </a:xfrm>
          <a:prstGeom prst="straightConnector1">
            <a:avLst/>
          </a:prstGeom>
          <a:noFill/>
          <a:ln w="38100" cap="flat" cmpd="sng">
            <a:solidFill>
              <a:schemeClr val="accent4"/>
            </a:solidFill>
            <a:prstDash val="solid"/>
            <a:round/>
            <a:headEnd type="none" w="sm" len="sm"/>
            <a:tailEnd type="none" w="sm" len="sm"/>
          </a:ln>
        </p:spPr>
      </p:cxnSp>
      <p:sp>
        <p:nvSpPr>
          <p:cNvPr id="36" name="Google Shape;36;p7"/>
          <p:cNvSpPr txBox="1">
            <a:spLocks noGrp="1"/>
          </p:cNvSpPr>
          <p:nvPr>
            <p:ph type="title"/>
          </p:nvPr>
        </p:nvSpPr>
        <p:spPr>
          <a:xfrm>
            <a:off x="3879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7" name="Google Shape;37;p7"/>
          <p:cNvSpPr txBox="1">
            <a:spLocks noGrp="1"/>
          </p:cNvSpPr>
          <p:nvPr>
            <p:ph type="body" idx="1"/>
          </p:nvPr>
        </p:nvSpPr>
        <p:spPr>
          <a:xfrm>
            <a:off x="387900" y="1594025"/>
            <a:ext cx="2808000" cy="26811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8" name="Google Shape;3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9"/>
        <p:cNvGrpSpPr/>
        <p:nvPr/>
      </p:nvGrpSpPr>
      <p:grpSpPr>
        <a:xfrm>
          <a:off x="0" y="0"/>
          <a:ext cx="0" cy="0"/>
          <a:chOff x="0" y="0"/>
          <a:chExt cx="0" cy="0"/>
        </a:xfrm>
      </p:grpSpPr>
      <p:sp>
        <p:nvSpPr>
          <p:cNvPr id="40" name="Google Shape;40;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41" name="Google Shape;41;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2"/>
        <p:cNvGrpSpPr/>
        <p:nvPr/>
      </p:nvGrpSpPr>
      <p:grpSpPr>
        <a:xfrm>
          <a:off x="0" y="0"/>
          <a:ext cx="0" cy="0"/>
          <a:chOff x="0" y="0"/>
          <a:chExt cx="0" cy="0"/>
        </a:xfrm>
      </p:grpSpPr>
      <p:sp>
        <p:nvSpPr>
          <p:cNvPr id="43" name="Google Shape;43;p9"/>
          <p:cNvSpPr/>
          <p:nvPr/>
        </p:nvSpPr>
        <p:spPr>
          <a:xfrm>
            <a:off x="4572000" y="-75"/>
            <a:ext cx="45720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4" name="Google Shape;44;p9"/>
          <p:cNvCxnSpPr/>
          <p:nvPr/>
        </p:nvCxnSpPr>
        <p:spPr>
          <a:xfrm>
            <a:off x="5029675" y="4495503"/>
            <a:ext cx="540900" cy="0"/>
          </a:xfrm>
          <a:prstGeom prst="straightConnector1">
            <a:avLst/>
          </a:prstGeom>
          <a:noFill/>
          <a:ln w="38100" cap="flat" cmpd="sng">
            <a:solidFill>
              <a:schemeClr val="accent5"/>
            </a:solidFill>
            <a:prstDash val="solid"/>
            <a:round/>
            <a:headEnd type="none" w="sm" len="sm"/>
            <a:tailEnd type="none" w="sm" len="sm"/>
          </a:ln>
        </p:spPr>
      </p:cxnSp>
      <p:sp>
        <p:nvSpPr>
          <p:cNvPr id="45" name="Google Shape;45;p9"/>
          <p:cNvSpPr txBox="1">
            <a:spLocks noGrp="1"/>
          </p:cNvSpPr>
          <p:nvPr>
            <p:ph type="title"/>
          </p:nvPr>
        </p:nvSpPr>
        <p:spPr>
          <a:xfrm>
            <a:off x="265500" y="1209075"/>
            <a:ext cx="4045200" cy="1506300"/>
          </a:xfrm>
          <a:prstGeom prst="rect">
            <a:avLst/>
          </a:prstGeom>
        </p:spPr>
        <p:txBody>
          <a:bodyPr spcFirstLastPara="1" wrap="square" lIns="91425" tIns="91425" rIns="91425" bIns="91425" anchor="b"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46" name="Google Shape;46;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accent5"/>
              </a:buClr>
              <a:buSzPts val="2100"/>
              <a:buNone/>
              <a:defRPr sz="2100">
                <a:solidFill>
                  <a:schemeClr val="accent5"/>
                </a:solidFill>
              </a:defRPr>
            </a:lvl1pPr>
            <a:lvl2pPr lvl="1" algn="ctr">
              <a:lnSpc>
                <a:spcPct val="100000"/>
              </a:lnSpc>
              <a:spcBef>
                <a:spcPts val="0"/>
              </a:spcBef>
              <a:spcAft>
                <a:spcPts val="0"/>
              </a:spcAft>
              <a:buClr>
                <a:schemeClr val="accent5"/>
              </a:buClr>
              <a:buSzPts val="2100"/>
              <a:buNone/>
              <a:defRPr sz="2100">
                <a:solidFill>
                  <a:schemeClr val="accent5"/>
                </a:solidFill>
              </a:defRPr>
            </a:lvl2pPr>
            <a:lvl3pPr lvl="2" algn="ctr">
              <a:lnSpc>
                <a:spcPct val="100000"/>
              </a:lnSpc>
              <a:spcBef>
                <a:spcPts val="0"/>
              </a:spcBef>
              <a:spcAft>
                <a:spcPts val="0"/>
              </a:spcAft>
              <a:buClr>
                <a:schemeClr val="accent5"/>
              </a:buClr>
              <a:buSzPts val="2100"/>
              <a:buNone/>
              <a:defRPr sz="2100">
                <a:solidFill>
                  <a:schemeClr val="accent5"/>
                </a:solidFill>
              </a:defRPr>
            </a:lvl3pPr>
            <a:lvl4pPr lvl="3" algn="ctr">
              <a:lnSpc>
                <a:spcPct val="100000"/>
              </a:lnSpc>
              <a:spcBef>
                <a:spcPts val="0"/>
              </a:spcBef>
              <a:spcAft>
                <a:spcPts val="0"/>
              </a:spcAft>
              <a:buClr>
                <a:schemeClr val="accent5"/>
              </a:buClr>
              <a:buSzPts val="2100"/>
              <a:buNone/>
              <a:defRPr sz="2100">
                <a:solidFill>
                  <a:schemeClr val="accent5"/>
                </a:solidFill>
              </a:defRPr>
            </a:lvl4pPr>
            <a:lvl5pPr lvl="4" algn="ctr">
              <a:lnSpc>
                <a:spcPct val="100000"/>
              </a:lnSpc>
              <a:spcBef>
                <a:spcPts val="0"/>
              </a:spcBef>
              <a:spcAft>
                <a:spcPts val="0"/>
              </a:spcAft>
              <a:buClr>
                <a:schemeClr val="accent5"/>
              </a:buClr>
              <a:buSzPts val="2100"/>
              <a:buNone/>
              <a:defRPr sz="2100">
                <a:solidFill>
                  <a:schemeClr val="accent5"/>
                </a:solidFill>
              </a:defRPr>
            </a:lvl5pPr>
            <a:lvl6pPr lvl="5" algn="ctr">
              <a:lnSpc>
                <a:spcPct val="100000"/>
              </a:lnSpc>
              <a:spcBef>
                <a:spcPts val="0"/>
              </a:spcBef>
              <a:spcAft>
                <a:spcPts val="0"/>
              </a:spcAft>
              <a:buClr>
                <a:schemeClr val="accent5"/>
              </a:buClr>
              <a:buSzPts val="2100"/>
              <a:buNone/>
              <a:defRPr sz="2100">
                <a:solidFill>
                  <a:schemeClr val="accent5"/>
                </a:solidFill>
              </a:defRPr>
            </a:lvl6pPr>
            <a:lvl7pPr lvl="6" algn="ctr">
              <a:lnSpc>
                <a:spcPct val="100000"/>
              </a:lnSpc>
              <a:spcBef>
                <a:spcPts val="0"/>
              </a:spcBef>
              <a:spcAft>
                <a:spcPts val="0"/>
              </a:spcAft>
              <a:buClr>
                <a:schemeClr val="accent5"/>
              </a:buClr>
              <a:buSzPts val="2100"/>
              <a:buNone/>
              <a:defRPr sz="2100">
                <a:solidFill>
                  <a:schemeClr val="accent5"/>
                </a:solidFill>
              </a:defRPr>
            </a:lvl7pPr>
            <a:lvl8pPr lvl="7" algn="ctr">
              <a:lnSpc>
                <a:spcPct val="100000"/>
              </a:lnSpc>
              <a:spcBef>
                <a:spcPts val="0"/>
              </a:spcBef>
              <a:spcAft>
                <a:spcPts val="0"/>
              </a:spcAft>
              <a:buClr>
                <a:schemeClr val="accent5"/>
              </a:buClr>
              <a:buSzPts val="2100"/>
              <a:buNone/>
              <a:defRPr sz="2100">
                <a:solidFill>
                  <a:schemeClr val="accent5"/>
                </a:solidFill>
              </a:defRPr>
            </a:lvl8pPr>
            <a:lvl9pPr lvl="8" algn="ctr">
              <a:lnSpc>
                <a:spcPct val="100000"/>
              </a:lnSpc>
              <a:spcBef>
                <a:spcPts val="0"/>
              </a:spcBef>
              <a:spcAft>
                <a:spcPts val="0"/>
              </a:spcAft>
              <a:buClr>
                <a:schemeClr val="accent5"/>
              </a:buClr>
              <a:buSzPts val="2100"/>
              <a:buNone/>
              <a:defRPr sz="2100">
                <a:solidFill>
                  <a:schemeClr val="accent5"/>
                </a:solidFill>
              </a:defRPr>
            </a:lvl9pPr>
          </a:lstStyle>
          <a:p>
            <a:endParaRPr/>
          </a:p>
        </p:txBody>
      </p:sp>
      <p:sp>
        <p:nvSpPr>
          <p:cNvPr id="47" name="Google Shape;47;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8" name="Google Shape;4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9"/>
        <p:cNvGrpSpPr/>
        <p:nvPr/>
      </p:nvGrpSpPr>
      <p:grpSpPr>
        <a:xfrm>
          <a:off x="0" y="0"/>
          <a:ext cx="0" cy="0"/>
          <a:chOff x="0" y="0"/>
          <a:chExt cx="0" cy="0"/>
        </a:xfrm>
      </p:grpSpPr>
      <p:sp>
        <p:nvSpPr>
          <p:cNvPr id="50" name="Google Shape;50;p10"/>
          <p:cNvSpPr txBox="1">
            <a:spLocks noGrp="1"/>
          </p:cNvSpPr>
          <p:nvPr>
            <p:ph type="body" idx="1"/>
          </p:nvPr>
        </p:nvSpPr>
        <p:spPr>
          <a:xfrm>
            <a:off x="319500" y="42337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Font typeface="Roboto Slab"/>
              <a:buNone/>
              <a:defRPr>
                <a:latin typeface="Roboto Slab"/>
                <a:ea typeface="Roboto Slab"/>
                <a:cs typeface="Roboto Slab"/>
                <a:sym typeface="Roboto Slab"/>
              </a:defRPr>
            </a:lvl1pPr>
          </a:lstStyle>
          <a:p>
            <a:endParaRPr/>
          </a:p>
        </p:txBody>
      </p:sp>
      <p:sp>
        <p:nvSpPr>
          <p:cNvPr id="51" name="Google Shape;51;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2"/>
        <p:cNvGrpSpPr/>
        <p:nvPr/>
      </p:nvGrpSpPr>
      <p:grpSpPr>
        <a:xfrm>
          <a:off x="0" y="0"/>
          <a:ext cx="0" cy="0"/>
          <a:chOff x="0" y="0"/>
          <a:chExt cx="0" cy="0"/>
        </a:xfrm>
      </p:grpSpPr>
      <p:sp>
        <p:nvSpPr>
          <p:cNvPr id="53" name="Google Shape;53;p11"/>
          <p:cNvSpPr/>
          <p:nvPr/>
        </p:nvSpPr>
        <p:spPr>
          <a:xfrm>
            <a:off x="150" y="5076825"/>
            <a:ext cx="9143700" cy="666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11"/>
          <p:cNvSpPr txBox="1">
            <a:spLocks noGrp="1"/>
          </p:cNvSpPr>
          <p:nvPr>
            <p:ph type="title" hasCustomPrompt="1"/>
          </p:nvPr>
        </p:nvSpPr>
        <p:spPr>
          <a:xfrm>
            <a:off x="387900" y="1152450"/>
            <a:ext cx="83682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5"/>
              </a:buClr>
              <a:buSzPts val="13000"/>
              <a:buNone/>
              <a:defRPr sz="13000">
                <a:solidFill>
                  <a:schemeClr val="accent5"/>
                </a:solidFill>
              </a:defRPr>
            </a:lvl1pPr>
            <a:lvl2pPr lvl="1" algn="ctr">
              <a:spcBef>
                <a:spcPts val="0"/>
              </a:spcBef>
              <a:spcAft>
                <a:spcPts val="0"/>
              </a:spcAft>
              <a:buClr>
                <a:schemeClr val="accent5"/>
              </a:buClr>
              <a:buSzPts val="13000"/>
              <a:buNone/>
              <a:defRPr sz="13000">
                <a:solidFill>
                  <a:schemeClr val="accent5"/>
                </a:solidFill>
              </a:defRPr>
            </a:lvl2pPr>
            <a:lvl3pPr lvl="2" algn="ctr">
              <a:spcBef>
                <a:spcPts val="0"/>
              </a:spcBef>
              <a:spcAft>
                <a:spcPts val="0"/>
              </a:spcAft>
              <a:buClr>
                <a:schemeClr val="accent5"/>
              </a:buClr>
              <a:buSzPts val="13000"/>
              <a:buNone/>
              <a:defRPr sz="13000">
                <a:solidFill>
                  <a:schemeClr val="accent5"/>
                </a:solidFill>
              </a:defRPr>
            </a:lvl3pPr>
            <a:lvl4pPr lvl="3" algn="ctr">
              <a:spcBef>
                <a:spcPts val="0"/>
              </a:spcBef>
              <a:spcAft>
                <a:spcPts val="0"/>
              </a:spcAft>
              <a:buClr>
                <a:schemeClr val="accent5"/>
              </a:buClr>
              <a:buSzPts val="13000"/>
              <a:buNone/>
              <a:defRPr sz="13000">
                <a:solidFill>
                  <a:schemeClr val="accent5"/>
                </a:solidFill>
              </a:defRPr>
            </a:lvl4pPr>
            <a:lvl5pPr lvl="4" algn="ctr">
              <a:spcBef>
                <a:spcPts val="0"/>
              </a:spcBef>
              <a:spcAft>
                <a:spcPts val="0"/>
              </a:spcAft>
              <a:buClr>
                <a:schemeClr val="accent5"/>
              </a:buClr>
              <a:buSzPts val="13000"/>
              <a:buNone/>
              <a:defRPr sz="13000">
                <a:solidFill>
                  <a:schemeClr val="accent5"/>
                </a:solidFill>
              </a:defRPr>
            </a:lvl5pPr>
            <a:lvl6pPr lvl="5" algn="ctr">
              <a:spcBef>
                <a:spcPts val="0"/>
              </a:spcBef>
              <a:spcAft>
                <a:spcPts val="0"/>
              </a:spcAft>
              <a:buClr>
                <a:schemeClr val="accent5"/>
              </a:buClr>
              <a:buSzPts val="13000"/>
              <a:buNone/>
              <a:defRPr sz="13000">
                <a:solidFill>
                  <a:schemeClr val="accent5"/>
                </a:solidFill>
              </a:defRPr>
            </a:lvl6pPr>
            <a:lvl7pPr lvl="6" algn="ctr">
              <a:spcBef>
                <a:spcPts val="0"/>
              </a:spcBef>
              <a:spcAft>
                <a:spcPts val="0"/>
              </a:spcAft>
              <a:buClr>
                <a:schemeClr val="accent5"/>
              </a:buClr>
              <a:buSzPts val="13000"/>
              <a:buNone/>
              <a:defRPr sz="13000">
                <a:solidFill>
                  <a:schemeClr val="accent5"/>
                </a:solidFill>
              </a:defRPr>
            </a:lvl7pPr>
            <a:lvl8pPr lvl="7" algn="ctr">
              <a:spcBef>
                <a:spcPts val="0"/>
              </a:spcBef>
              <a:spcAft>
                <a:spcPts val="0"/>
              </a:spcAft>
              <a:buClr>
                <a:schemeClr val="accent5"/>
              </a:buClr>
              <a:buSzPts val="13000"/>
              <a:buNone/>
              <a:defRPr sz="13000">
                <a:solidFill>
                  <a:schemeClr val="accent5"/>
                </a:solidFill>
              </a:defRPr>
            </a:lvl8pPr>
            <a:lvl9pPr lvl="8" algn="ctr">
              <a:spcBef>
                <a:spcPts val="0"/>
              </a:spcBef>
              <a:spcAft>
                <a:spcPts val="0"/>
              </a:spcAft>
              <a:buClr>
                <a:schemeClr val="accent5"/>
              </a:buClr>
              <a:buSzPts val="13000"/>
              <a:buNone/>
              <a:defRPr sz="13000">
                <a:solidFill>
                  <a:schemeClr val="accent5"/>
                </a:solidFill>
              </a:defRPr>
            </a:lvl9pPr>
          </a:lstStyle>
          <a:p>
            <a:r>
              <a:t>xx%</a:t>
            </a:r>
          </a:p>
        </p:txBody>
      </p:sp>
      <p:sp>
        <p:nvSpPr>
          <p:cNvPr id="55" name="Google Shape;55;p11"/>
          <p:cNvSpPr txBox="1">
            <a:spLocks noGrp="1"/>
          </p:cNvSpPr>
          <p:nvPr>
            <p:ph type="body" idx="1"/>
          </p:nvPr>
        </p:nvSpPr>
        <p:spPr>
          <a:xfrm>
            <a:off x="387900" y="2919450"/>
            <a:ext cx="83682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6" name="Google Shape;56;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7"/>
        <p:cNvGrpSpPr/>
        <p:nvPr/>
      </p:nvGrpSpPr>
      <p:grpSpPr>
        <a:xfrm>
          <a:off x="0" y="0"/>
          <a:ext cx="0" cy="0"/>
          <a:chOff x="0" y="0"/>
          <a:chExt cx="0" cy="0"/>
        </a:xfrm>
      </p:grpSpPr>
      <p:sp>
        <p:nvSpPr>
          <p:cNvPr id="58" name="Google Shape;58;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rina">
    <p:bg>
      <p:bgPr>
        <a:pattFill prst="pct5">
          <a:fgClr>
            <a:schemeClr val="accent4"/>
          </a:fgClr>
          <a:bgClr>
            <a:schemeClr val="tx2">
              <a:lumMod val="50000"/>
            </a:schemeClr>
          </a:bgClr>
        </a:patt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87900" y="458025"/>
            <a:ext cx="8368200" cy="686100"/>
          </a:xfrm>
          <a:prstGeom prst="rect">
            <a:avLst/>
          </a:prstGeom>
          <a:noFill/>
          <a:ln>
            <a:noFill/>
          </a:ln>
        </p:spPr>
        <p:txBody>
          <a:bodyPr spcFirstLastPara="1" wrap="square" lIns="91425" tIns="91425" rIns="91425" bIns="91425" anchor="b" anchorCtr="0">
            <a:normAutofit/>
          </a:bodyPr>
          <a:lstStyle>
            <a:lvl1pPr lv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1pPr>
            <a:lvl2pPr lvl="1">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2pPr>
            <a:lvl3pPr lvl="2">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3pPr>
            <a:lvl4pPr lvl="3">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4pPr>
            <a:lvl5pPr lvl="4">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5pPr>
            <a:lvl6pPr lvl="5">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6pPr>
            <a:lvl7pPr lvl="6">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7pPr>
            <a:lvl8pPr lvl="7">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8pPr>
            <a:lvl9pPr lvl="8">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9pPr>
          </a:lstStyle>
          <a:p>
            <a:endParaRPr/>
          </a:p>
        </p:txBody>
      </p:sp>
      <p:sp>
        <p:nvSpPr>
          <p:cNvPr id="7" name="Google Shape;7;p1"/>
          <p:cNvSpPr txBox="1">
            <a:spLocks noGrp="1"/>
          </p:cNvSpPr>
          <p:nvPr>
            <p:ph type="body" idx="1"/>
          </p:nvPr>
        </p:nvSpPr>
        <p:spPr>
          <a:xfrm>
            <a:off x="387900" y="1489824"/>
            <a:ext cx="8368200" cy="30789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Roboto"/>
              <a:buChar char="●"/>
              <a:defRPr sz="1800">
                <a:solidFill>
                  <a:schemeClr val="dk1"/>
                </a:solidFill>
                <a:latin typeface="Roboto"/>
                <a:ea typeface="Roboto"/>
                <a:cs typeface="Roboto"/>
                <a:sym typeface="Roboto"/>
              </a:defRPr>
            </a:lvl1pPr>
            <a:lvl2pPr marL="914400" lvl="1"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Roboto"/>
                <a:ea typeface="Roboto"/>
                <a:cs typeface="Roboto"/>
                <a:sym typeface="Roboto"/>
              </a:defRPr>
            </a:lvl1pPr>
            <a:lvl2pPr lvl="1" algn="r">
              <a:buNone/>
              <a:defRPr sz="1000">
                <a:solidFill>
                  <a:schemeClr val="dk1"/>
                </a:solidFill>
                <a:latin typeface="Roboto"/>
                <a:ea typeface="Roboto"/>
                <a:cs typeface="Roboto"/>
                <a:sym typeface="Roboto"/>
              </a:defRPr>
            </a:lvl2pPr>
            <a:lvl3pPr lvl="2" algn="r">
              <a:buNone/>
              <a:defRPr sz="1000">
                <a:solidFill>
                  <a:schemeClr val="dk1"/>
                </a:solidFill>
                <a:latin typeface="Roboto"/>
                <a:ea typeface="Roboto"/>
                <a:cs typeface="Roboto"/>
                <a:sym typeface="Roboto"/>
              </a:defRPr>
            </a:lvl3pPr>
            <a:lvl4pPr lvl="3" algn="r">
              <a:buNone/>
              <a:defRPr sz="1000">
                <a:solidFill>
                  <a:schemeClr val="dk1"/>
                </a:solidFill>
                <a:latin typeface="Roboto"/>
                <a:ea typeface="Roboto"/>
                <a:cs typeface="Roboto"/>
                <a:sym typeface="Roboto"/>
              </a:defRPr>
            </a:lvl4pPr>
            <a:lvl5pPr lvl="4" algn="r">
              <a:buNone/>
              <a:defRPr sz="1000">
                <a:solidFill>
                  <a:schemeClr val="dk1"/>
                </a:solidFill>
                <a:latin typeface="Roboto"/>
                <a:ea typeface="Roboto"/>
                <a:cs typeface="Roboto"/>
                <a:sym typeface="Roboto"/>
              </a:defRPr>
            </a:lvl5pPr>
            <a:lvl6pPr lvl="5" algn="r">
              <a:buNone/>
              <a:defRPr sz="1000">
                <a:solidFill>
                  <a:schemeClr val="dk1"/>
                </a:solidFill>
                <a:latin typeface="Roboto"/>
                <a:ea typeface="Roboto"/>
                <a:cs typeface="Roboto"/>
                <a:sym typeface="Roboto"/>
              </a:defRPr>
            </a:lvl6pPr>
            <a:lvl7pPr lvl="6" algn="r">
              <a:buNone/>
              <a:defRPr sz="1000">
                <a:solidFill>
                  <a:schemeClr val="dk1"/>
                </a:solidFill>
                <a:latin typeface="Roboto"/>
                <a:ea typeface="Roboto"/>
                <a:cs typeface="Roboto"/>
                <a:sym typeface="Roboto"/>
              </a:defRPr>
            </a:lvl7pPr>
            <a:lvl8pPr lvl="7" algn="r">
              <a:buNone/>
              <a:defRPr sz="1000">
                <a:solidFill>
                  <a:schemeClr val="dk1"/>
                </a:solidFill>
                <a:latin typeface="Roboto"/>
                <a:ea typeface="Roboto"/>
                <a:cs typeface="Roboto"/>
                <a:sym typeface="Roboto"/>
              </a:defRPr>
            </a:lvl8pPr>
            <a:lvl9pPr lvl="8" algn="r">
              <a:buNone/>
              <a:defRPr sz="1000">
                <a:solidFill>
                  <a:schemeClr val="dk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pn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3"/>
          <p:cNvSpPr txBox="1">
            <a:spLocks noGrp="1"/>
          </p:cNvSpPr>
          <p:nvPr>
            <p:ph type="ctrTitle"/>
          </p:nvPr>
        </p:nvSpPr>
        <p:spPr>
          <a:xfrm>
            <a:off x="1375954" y="344775"/>
            <a:ext cx="7182446" cy="2052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SzPts val="990"/>
              <a:buNone/>
            </a:pPr>
            <a:r>
              <a:rPr lang="en-GB" sz="2800" dirty="0">
                <a:latin typeface="Arial"/>
                <a:ea typeface="Arial"/>
                <a:cs typeface="Arial"/>
                <a:sym typeface="Arial"/>
              </a:rPr>
              <a:t>Investigating the Digital Use of Technologies by </a:t>
            </a:r>
            <a:r>
              <a:rPr lang="en-GB" sz="2800" dirty="0">
                <a:solidFill>
                  <a:schemeClr val="dk1">
                    <a:alpha val="99000"/>
                  </a:schemeClr>
                </a:solidFill>
                <a:latin typeface="Arial"/>
                <a:ea typeface="Arial"/>
                <a:cs typeface="Arial"/>
                <a:sym typeface="Arial"/>
              </a:rPr>
              <a:t>Course</a:t>
            </a:r>
            <a:r>
              <a:rPr lang="en-GB" sz="2800" dirty="0">
                <a:latin typeface="Arial"/>
                <a:ea typeface="Arial"/>
                <a:cs typeface="Arial"/>
                <a:sym typeface="Arial"/>
              </a:rPr>
              <a:t> Leaders in Further Education:  A critical reflection</a:t>
            </a:r>
            <a:r>
              <a:rPr lang="en-GB" sz="2800" dirty="0"/>
              <a:t> </a:t>
            </a:r>
            <a:endParaRPr sz="2800" dirty="0"/>
          </a:p>
        </p:txBody>
      </p:sp>
      <p:sp>
        <p:nvSpPr>
          <p:cNvPr id="64" name="Google Shape;64;p13"/>
          <p:cNvSpPr txBox="1">
            <a:spLocks noGrp="1"/>
          </p:cNvSpPr>
          <p:nvPr>
            <p:ph type="subTitle" idx="1"/>
          </p:nvPr>
        </p:nvSpPr>
        <p:spPr>
          <a:xfrm>
            <a:off x="1680302" y="3049450"/>
            <a:ext cx="5783400" cy="909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a:latin typeface="Arial"/>
                <a:ea typeface="Arial"/>
                <a:cs typeface="Arial"/>
                <a:sym typeface="Arial"/>
              </a:rPr>
              <a:t>Stephane Bolla DProf ( Student) </a:t>
            </a:r>
            <a:endParaRPr>
              <a:latin typeface="Arial"/>
              <a:ea typeface="Arial"/>
              <a:cs typeface="Arial"/>
              <a:sym typeface="Arial"/>
            </a:endParaRPr>
          </a:p>
        </p:txBody>
      </p:sp>
      <p:sp>
        <p:nvSpPr>
          <p:cNvPr id="65" name="Google Shape;65;p13"/>
          <p:cNvSpPr txBox="1">
            <a:spLocks noGrp="1"/>
          </p:cNvSpPr>
          <p:nvPr>
            <p:ph type="subTitle" idx="1"/>
          </p:nvPr>
        </p:nvSpPr>
        <p:spPr>
          <a:xfrm>
            <a:off x="499250" y="3888675"/>
            <a:ext cx="8520600" cy="792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a:latin typeface="Arial"/>
                <a:ea typeface="Arial"/>
                <a:cs typeface="Arial"/>
                <a:sym typeface="Arial"/>
              </a:rPr>
              <a:t>07 October 2024 </a:t>
            </a:r>
            <a:endParaRPr>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advTm="51631"/>
    </mc:Choice>
    <mc:Fallback xmlns="">
      <p:transition spd="slow" advTm="5163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4"/>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Arial"/>
                <a:ea typeface="Arial"/>
                <a:cs typeface="Arial"/>
                <a:sym typeface="Arial"/>
              </a:rPr>
              <a:t>Project</a:t>
            </a:r>
            <a:r>
              <a:rPr lang="en-GB" dirty="0">
                <a:latin typeface="Arial"/>
                <a:ea typeface="Arial"/>
                <a:cs typeface="Arial"/>
                <a:sym typeface="Arial"/>
              </a:rPr>
              <a:t> </a:t>
            </a:r>
            <a:r>
              <a:rPr lang="en-GB" b="1" dirty="0">
                <a:latin typeface="Arial"/>
                <a:ea typeface="Arial"/>
                <a:cs typeface="Arial"/>
                <a:sym typeface="Arial"/>
              </a:rPr>
              <a:t>Overview</a:t>
            </a:r>
            <a:endParaRPr b="1" dirty="0">
              <a:latin typeface="Arial"/>
              <a:ea typeface="Arial"/>
              <a:cs typeface="Arial"/>
              <a:sym typeface="Arial"/>
            </a:endParaRPr>
          </a:p>
        </p:txBody>
      </p:sp>
      <p:sp>
        <p:nvSpPr>
          <p:cNvPr id="71" name="Google Shape;71;p14"/>
          <p:cNvSpPr txBox="1">
            <a:spLocks noGrp="1"/>
          </p:cNvSpPr>
          <p:nvPr>
            <p:ph type="body" idx="1"/>
          </p:nvPr>
        </p:nvSpPr>
        <p:spPr>
          <a:xfrm>
            <a:off x="148856" y="1044575"/>
            <a:ext cx="8910084" cy="3911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b="1" dirty="0">
                <a:solidFill>
                  <a:schemeClr val="dk1"/>
                </a:solidFill>
                <a:latin typeface="Arial"/>
                <a:ea typeface="Arial"/>
                <a:cs typeface="Arial"/>
                <a:sym typeface="Arial"/>
              </a:rPr>
              <a:t>Objectives of the Project:</a:t>
            </a:r>
            <a:r>
              <a:rPr lang="en-GB" b="1" dirty="0">
                <a:solidFill>
                  <a:schemeClr val="bg1"/>
                </a:solidFill>
                <a:latin typeface="Arial"/>
                <a:ea typeface="Arial"/>
                <a:cs typeface="Arial"/>
                <a:sym typeface="Arial"/>
              </a:rPr>
              <a:t> </a:t>
            </a:r>
            <a:r>
              <a:rPr lang="en-GB" dirty="0">
                <a:solidFill>
                  <a:schemeClr val="bg1"/>
                </a:solidFill>
                <a:highlight>
                  <a:srgbClr val="FFFFFF"/>
                </a:highlight>
                <a:latin typeface="Arial" panose="020B0604020202020204" pitchFamily="34" charset="0"/>
                <a:ea typeface="Arial"/>
                <a:cs typeface="Arial"/>
                <a:sym typeface="Arial"/>
              </a:rPr>
              <a:t>E</a:t>
            </a:r>
            <a:r>
              <a:rPr lang="en-GB" b="0" i="0" u="none" strike="noStrike" dirty="0">
                <a:solidFill>
                  <a:schemeClr val="bg1"/>
                </a:solidFill>
                <a:effectLst/>
                <a:highlight>
                  <a:srgbClr val="FFFFFF"/>
                </a:highlight>
                <a:latin typeface="Arial" panose="020B0604020202020204" pitchFamily="34" charset="0"/>
              </a:rPr>
              <a:t>valuate the digital literacy proficiency of course leaders in a sixth form college in the UK</a:t>
            </a:r>
            <a:endParaRPr b="1" dirty="0">
              <a:solidFill>
                <a:schemeClr val="bg1"/>
              </a:solidFill>
              <a:latin typeface="Arial"/>
              <a:ea typeface="Arial"/>
              <a:cs typeface="Arial"/>
              <a:sym typeface="Arial"/>
            </a:endParaRPr>
          </a:p>
          <a:p>
            <a:pPr marL="0" lvl="0" indent="0" algn="l" rtl="0">
              <a:spcBef>
                <a:spcPts val="1200"/>
              </a:spcBef>
              <a:spcAft>
                <a:spcPts val="0"/>
              </a:spcAft>
              <a:buClr>
                <a:schemeClr val="dk1"/>
              </a:buClr>
              <a:buSzPts val="1100"/>
              <a:buFont typeface="Arial"/>
              <a:buNone/>
            </a:pPr>
            <a:r>
              <a:rPr lang="en-GB" b="1" dirty="0">
                <a:solidFill>
                  <a:schemeClr val="dk1"/>
                </a:solidFill>
                <a:latin typeface="Arial"/>
                <a:ea typeface="Arial"/>
                <a:cs typeface="Arial"/>
                <a:sym typeface="Arial"/>
              </a:rPr>
              <a:t>Context: Sixth Form College in the UK</a:t>
            </a:r>
            <a:endParaRPr b="1" dirty="0">
              <a:solidFill>
                <a:schemeClr val="dk1"/>
              </a:solidFill>
              <a:latin typeface="Arial"/>
              <a:ea typeface="Arial"/>
              <a:cs typeface="Arial"/>
              <a:sym typeface="Arial"/>
            </a:endParaRPr>
          </a:p>
          <a:p>
            <a:pPr marL="0" lvl="0" indent="0" algn="l" rtl="0">
              <a:spcBef>
                <a:spcPts val="1200"/>
              </a:spcBef>
              <a:spcAft>
                <a:spcPts val="0"/>
              </a:spcAft>
              <a:buNone/>
            </a:pPr>
            <a:r>
              <a:rPr lang="en-GB" dirty="0">
                <a:latin typeface="Arial"/>
                <a:ea typeface="Arial"/>
                <a:cs typeface="Arial"/>
                <a:sym typeface="Arial"/>
              </a:rPr>
              <a:t>The project sought to investigate the use  of digital technologies in further education, with particular emphasis on the course leadership's role in overseeing these technological transformations at a sixth form college in the UK. The primary study enquiries focused on comprehending existing practices, obstacles, and potential enhancements in digital competence among course leaders. The primary study enquiries focused on comprehending existing practices, obstacles, and prospects for enhancement in digital competence among course leaders, as noted by Bates (2015).</a:t>
            </a:r>
            <a:endParaRPr dirty="0">
              <a:latin typeface="Arial"/>
              <a:ea typeface="Arial"/>
              <a:cs typeface="Arial"/>
              <a:sym typeface="Arial"/>
            </a:endParaRPr>
          </a:p>
          <a:p>
            <a:pPr marL="0" lvl="0" indent="0" algn="l" rtl="0">
              <a:spcBef>
                <a:spcPts val="1200"/>
              </a:spcBef>
              <a:spcAft>
                <a:spcPts val="0"/>
              </a:spcAft>
              <a:buNone/>
            </a:pPr>
            <a:endParaRPr dirty="0">
              <a:latin typeface="Arial"/>
              <a:ea typeface="Arial"/>
              <a:cs typeface="Arial"/>
              <a:sym typeface="Arial"/>
            </a:endParaRPr>
          </a:p>
          <a:p>
            <a:pPr marL="0" lvl="0" indent="0" algn="l" rtl="0">
              <a:spcBef>
                <a:spcPts val="1200"/>
              </a:spcBef>
              <a:spcAft>
                <a:spcPts val="1200"/>
              </a:spcAft>
              <a:buNone/>
            </a:pPr>
            <a:endParaRPr dirty="0">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advTm="51429"/>
    </mc:Choice>
    <mc:Fallback xmlns="">
      <p:transition spd="slow" advTm="5142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5"/>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Arial"/>
                <a:ea typeface="Arial"/>
                <a:cs typeface="Arial"/>
                <a:sym typeface="Arial"/>
              </a:rPr>
              <a:t>Key Outcomes</a:t>
            </a:r>
            <a:endParaRPr b="1" dirty="0">
              <a:latin typeface="Arial"/>
              <a:ea typeface="Arial"/>
              <a:cs typeface="Arial"/>
              <a:sym typeface="Arial"/>
            </a:endParaRPr>
          </a:p>
        </p:txBody>
      </p:sp>
      <p:sp>
        <p:nvSpPr>
          <p:cNvPr id="77" name="Google Shape;77;p15"/>
          <p:cNvSpPr txBox="1">
            <a:spLocks noGrp="1"/>
          </p:cNvSpPr>
          <p:nvPr>
            <p:ph type="body" idx="1"/>
          </p:nvPr>
        </p:nvSpPr>
        <p:spPr>
          <a:xfrm>
            <a:off x="387900" y="1206775"/>
            <a:ext cx="8563500" cy="3702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b="1">
                <a:solidFill>
                  <a:schemeClr val="dk1"/>
                </a:solidFill>
                <a:latin typeface="Arial"/>
                <a:ea typeface="Arial"/>
                <a:cs typeface="Arial"/>
                <a:sym typeface="Arial"/>
              </a:rPr>
              <a:t>Major Findings</a:t>
            </a:r>
            <a:endParaRPr b="1">
              <a:solidFill>
                <a:schemeClr val="dk1"/>
              </a:solidFill>
              <a:latin typeface="Arial"/>
              <a:ea typeface="Arial"/>
              <a:cs typeface="Arial"/>
              <a:sym typeface="Arial"/>
            </a:endParaRPr>
          </a:p>
          <a:p>
            <a:pPr marL="457200" lvl="0" indent="-342900" algn="l" rtl="0">
              <a:spcBef>
                <a:spcPts val="1200"/>
              </a:spcBef>
              <a:spcAft>
                <a:spcPts val="0"/>
              </a:spcAft>
              <a:buClr>
                <a:schemeClr val="dk1"/>
              </a:buClr>
              <a:buSzPts val="1800"/>
              <a:buFont typeface="Arial"/>
              <a:buChar char="●"/>
            </a:pPr>
            <a:r>
              <a:rPr lang="en-GB">
                <a:solidFill>
                  <a:schemeClr val="dk1"/>
                </a:solidFill>
                <a:latin typeface="Arial"/>
                <a:ea typeface="Arial"/>
                <a:cs typeface="Arial"/>
                <a:sym typeface="Arial"/>
              </a:rPr>
              <a:t>Increased awareness of digital competencies</a:t>
            </a:r>
            <a:endParaRPr>
              <a:solidFill>
                <a:schemeClr val="dk1"/>
              </a:solidFill>
              <a:latin typeface="Arial"/>
              <a:ea typeface="Arial"/>
              <a:cs typeface="Arial"/>
              <a:sym typeface="Arial"/>
            </a:endParaRPr>
          </a:p>
          <a:p>
            <a:pPr marL="457200" lvl="0" indent="-342900" algn="l" rtl="0">
              <a:spcBef>
                <a:spcPts val="0"/>
              </a:spcBef>
              <a:spcAft>
                <a:spcPts val="0"/>
              </a:spcAft>
              <a:buClr>
                <a:schemeClr val="dk1"/>
              </a:buClr>
              <a:buSzPts val="1800"/>
              <a:buFont typeface="Arial"/>
              <a:buChar char="●"/>
            </a:pPr>
            <a:r>
              <a:rPr lang="en-GB">
                <a:solidFill>
                  <a:schemeClr val="dk1"/>
                </a:solidFill>
                <a:latin typeface="Arial"/>
                <a:ea typeface="Arial"/>
                <a:cs typeface="Arial"/>
                <a:sym typeface="Arial"/>
              </a:rPr>
              <a:t>Identified gaps in digital literacy</a:t>
            </a:r>
            <a:endParaRPr>
              <a:solidFill>
                <a:schemeClr val="dk1"/>
              </a:solidFill>
              <a:latin typeface="Arial"/>
              <a:ea typeface="Arial"/>
              <a:cs typeface="Arial"/>
              <a:sym typeface="Arial"/>
            </a:endParaRPr>
          </a:p>
          <a:p>
            <a:pPr marL="0" lvl="0" indent="0" algn="l" rtl="0">
              <a:spcBef>
                <a:spcPts val="1200"/>
              </a:spcBef>
              <a:spcAft>
                <a:spcPts val="0"/>
              </a:spcAft>
              <a:buClr>
                <a:schemeClr val="dk1"/>
              </a:buClr>
              <a:buSzPts val="1100"/>
              <a:buFont typeface="Arial"/>
              <a:buNone/>
            </a:pPr>
            <a:r>
              <a:rPr lang="en-GB" b="1">
                <a:solidFill>
                  <a:schemeClr val="dk1"/>
                </a:solidFill>
                <a:latin typeface="Arial"/>
                <a:ea typeface="Arial"/>
                <a:cs typeface="Arial"/>
                <a:sym typeface="Arial"/>
              </a:rPr>
              <a:t>Implications for Educational Leadership</a:t>
            </a:r>
            <a:endParaRPr b="1">
              <a:solidFill>
                <a:schemeClr val="dk1"/>
              </a:solidFill>
              <a:latin typeface="Arial"/>
              <a:ea typeface="Arial"/>
              <a:cs typeface="Arial"/>
              <a:sym typeface="Arial"/>
            </a:endParaRPr>
          </a:p>
          <a:p>
            <a:pPr marL="0" lvl="0" indent="0" algn="l" rtl="0">
              <a:spcBef>
                <a:spcPts val="0"/>
              </a:spcBef>
              <a:spcAft>
                <a:spcPts val="1200"/>
              </a:spcAft>
              <a:buNone/>
            </a:pPr>
            <a:r>
              <a:rPr lang="en-GB">
                <a:latin typeface="Arial"/>
                <a:ea typeface="Arial"/>
                <a:cs typeface="Arial"/>
                <a:sym typeface="Arial"/>
              </a:rPr>
              <a:t>The project's conclusions disclosed substantial insights regarding contemporary practices and issues in the utilisation of digital technology. Although numerous course leaders exhibit a degree of digital competence, significant deficiencies were recognised, underscoring the need for specific professional development initiatives to guarantee leaders are adept and can efficiently utilise technology to achieve institutional objectives, Henderson et al., (2022).</a:t>
            </a:r>
            <a:endParaRPr>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advTm="54385"/>
    </mc:Choice>
    <mc:Fallback xmlns="">
      <p:transition spd="slow" advTm="5438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6"/>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Arial"/>
                <a:ea typeface="Arial"/>
                <a:cs typeface="Arial"/>
                <a:sym typeface="Arial"/>
              </a:rPr>
              <a:t>Personal Learning Journey</a:t>
            </a:r>
            <a:endParaRPr b="1" dirty="0">
              <a:latin typeface="Arial"/>
              <a:ea typeface="Arial"/>
              <a:cs typeface="Arial"/>
              <a:sym typeface="Arial"/>
            </a:endParaRPr>
          </a:p>
        </p:txBody>
      </p:sp>
      <p:sp>
        <p:nvSpPr>
          <p:cNvPr id="83" name="Google Shape;83;p16"/>
          <p:cNvSpPr txBox="1">
            <a:spLocks noGrp="1"/>
          </p:cNvSpPr>
          <p:nvPr>
            <p:ph type="body" idx="1"/>
          </p:nvPr>
        </p:nvSpPr>
        <p:spPr>
          <a:xfrm>
            <a:off x="387900" y="1489823"/>
            <a:ext cx="8368200" cy="340115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b="1" dirty="0">
                <a:solidFill>
                  <a:schemeClr val="dk1"/>
                </a:solidFill>
                <a:latin typeface="Arial"/>
                <a:ea typeface="Arial"/>
                <a:cs typeface="Arial"/>
                <a:sym typeface="Arial"/>
              </a:rPr>
              <a:t>Skills Developed</a:t>
            </a:r>
            <a:endParaRPr b="1" dirty="0">
              <a:solidFill>
                <a:schemeClr val="dk1"/>
              </a:solidFill>
              <a:latin typeface="Arial"/>
              <a:ea typeface="Arial"/>
              <a:cs typeface="Arial"/>
              <a:sym typeface="Arial"/>
            </a:endParaRPr>
          </a:p>
          <a:p>
            <a:pPr marL="457200" lvl="0" indent="-342900" algn="l" rtl="0">
              <a:spcBef>
                <a:spcPts val="1200"/>
              </a:spcBef>
              <a:spcAft>
                <a:spcPts val="0"/>
              </a:spcAft>
              <a:buClr>
                <a:schemeClr val="dk1"/>
              </a:buClr>
              <a:buSzPts val="1800"/>
              <a:buFont typeface="Arial"/>
              <a:buChar char="●"/>
            </a:pPr>
            <a:r>
              <a:rPr lang="en-GB" dirty="0">
                <a:solidFill>
                  <a:schemeClr val="dk1"/>
                </a:solidFill>
                <a:latin typeface="Arial"/>
                <a:ea typeface="Arial"/>
                <a:cs typeface="Arial"/>
                <a:sym typeface="Arial"/>
              </a:rPr>
              <a:t>Research and analytical skills</a:t>
            </a:r>
            <a:endParaRPr dirty="0">
              <a:solidFill>
                <a:schemeClr val="dk1"/>
              </a:solidFill>
              <a:latin typeface="Arial"/>
              <a:ea typeface="Arial"/>
              <a:cs typeface="Arial"/>
              <a:sym typeface="Arial"/>
            </a:endParaRPr>
          </a:p>
          <a:p>
            <a:pPr marL="457200" lvl="0" indent="-342900" algn="l" rtl="0">
              <a:spcBef>
                <a:spcPts val="0"/>
              </a:spcBef>
              <a:spcAft>
                <a:spcPts val="0"/>
              </a:spcAft>
              <a:buClr>
                <a:schemeClr val="dk1"/>
              </a:buClr>
              <a:buSzPts val="1800"/>
              <a:buFont typeface="Arial"/>
              <a:buChar char="●"/>
            </a:pPr>
            <a:r>
              <a:rPr lang="en-GB" dirty="0">
                <a:solidFill>
                  <a:schemeClr val="dk1"/>
                </a:solidFill>
                <a:latin typeface="Arial"/>
                <a:ea typeface="Arial"/>
                <a:cs typeface="Arial"/>
                <a:sym typeface="Arial"/>
              </a:rPr>
              <a:t>Enhanced understanding of digital leadership</a:t>
            </a:r>
            <a:endParaRPr dirty="0">
              <a:solidFill>
                <a:schemeClr val="dk1"/>
              </a:solidFill>
              <a:latin typeface="Arial"/>
              <a:ea typeface="Arial"/>
              <a:cs typeface="Arial"/>
              <a:sym typeface="Arial"/>
            </a:endParaRPr>
          </a:p>
          <a:p>
            <a:pPr marL="0" lvl="0" indent="0" algn="l" rtl="0">
              <a:spcBef>
                <a:spcPts val="1200"/>
              </a:spcBef>
              <a:spcAft>
                <a:spcPts val="0"/>
              </a:spcAft>
              <a:buClr>
                <a:schemeClr val="dk1"/>
              </a:buClr>
              <a:buSzPts val="1100"/>
              <a:buFont typeface="Arial"/>
              <a:buNone/>
            </a:pPr>
            <a:r>
              <a:rPr lang="en-GB" b="1" dirty="0">
                <a:solidFill>
                  <a:schemeClr val="dk1"/>
                </a:solidFill>
                <a:latin typeface="Arial"/>
                <a:ea typeface="Arial"/>
                <a:cs typeface="Arial"/>
                <a:sym typeface="Arial"/>
              </a:rPr>
              <a:t>Unexpected Insights</a:t>
            </a:r>
            <a:endParaRPr b="1" dirty="0">
              <a:solidFill>
                <a:schemeClr val="dk1"/>
              </a:solidFill>
              <a:latin typeface="Arial"/>
              <a:ea typeface="Arial"/>
              <a:cs typeface="Arial"/>
              <a:sym typeface="Arial"/>
            </a:endParaRPr>
          </a:p>
          <a:p>
            <a:pPr marL="0" lvl="0" indent="0" algn="l" rtl="0">
              <a:spcBef>
                <a:spcPts val="0"/>
              </a:spcBef>
              <a:spcAft>
                <a:spcPts val="1200"/>
              </a:spcAft>
              <a:buNone/>
            </a:pPr>
            <a:r>
              <a:rPr lang="en-GB" dirty="0">
                <a:latin typeface="Arial"/>
                <a:ea typeface="Arial"/>
                <a:cs typeface="Arial"/>
                <a:sym typeface="Arial"/>
              </a:rPr>
              <a:t>During the project, I developed essential research and analytical abilities, especially in evaluating digital competencies. A surprising revelation was the intricate nature of leadership in digital transformation—it necessitates not only technical expertise but also strategic acumen and the capacity to cultivate a culture of continual enhancement. Gordon and Scott (2016).</a:t>
            </a:r>
            <a:endParaRPr dirty="0">
              <a:latin typeface="Arial"/>
              <a:ea typeface="Arial"/>
              <a:cs typeface="Arial"/>
              <a:sym typeface="Arial"/>
            </a:endParaRPr>
          </a:p>
        </p:txBody>
      </p:sp>
      <p:pic>
        <p:nvPicPr>
          <p:cNvPr id="7" name="Video 6">
            <a:extLst>
              <a:ext uri="{FF2B5EF4-FFF2-40B4-BE49-F238E27FC236}">
                <a16:creationId xmlns:a16="http://schemas.microsoft.com/office/drawing/2014/main" id="{B96EDA10-A6B2-4B87-ADE4-352DB844FDF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3219"/>
    </mc:Choice>
    <mc:Fallback xmlns="">
      <p:transition spd="slow" advTm="63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7"/>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l" rtl="0">
              <a:lnSpc>
                <a:spcPct val="115000"/>
              </a:lnSpc>
              <a:spcBef>
                <a:spcPts val="1400"/>
              </a:spcBef>
              <a:spcAft>
                <a:spcPts val="0"/>
              </a:spcAft>
              <a:buClr>
                <a:schemeClr val="dk1"/>
              </a:buClr>
              <a:buSzPct val="84615"/>
              <a:buFont typeface="Arial"/>
              <a:buNone/>
            </a:pPr>
            <a:endParaRPr sz="1300" b="1" dirty="0"/>
          </a:p>
          <a:p>
            <a:pPr marL="457200" lvl="0" indent="-291465" algn="l" rtl="0">
              <a:lnSpc>
                <a:spcPct val="115000"/>
              </a:lnSpc>
              <a:spcBef>
                <a:spcPts val="1200"/>
              </a:spcBef>
              <a:spcAft>
                <a:spcPts val="0"/>
              </a:spcAft>
              <a:buSzPct val="100000"/>
              <a:buChar char="●"/>
            </a:pPr>
            <a:endParaRPr sz="1100" dirty="0"/>
          </a:p>
          <a:p>
            <a:pPr marL="0" lvl="0" indent="0" algn="ctr" rtl="0">
              <a:lnSpc>
                <a:spcPct val="115000"/>
              </a:lnSpc>
              <a:spcBef>
                <a:spcPts val="1400"/>
              </a:spcBef>
              <a:spcAft>
                <a:spcPts val="400"/>
              </a:spcAft>
              <a:buNone/>
            </a:pPr>
            <a:r>
              <a:rPr lang="en-GB" sz="3300" b="1" dirty="0">
                <a:latin typeface="Arial"/>
                <a:ea typeface="Arial"/>
                <a:cs typeface="Arial"/>
                <a:sym typeface="Arial"/>
              </a:rPr>
              <a:t>Challenges of Insider Research</a:t>
            </a:r>
            <a:endParaRPr sz="3300" dirty="0">
              <a:latin typeface="Arial"/>
              <a:ea typeface="Arial"/>
              <a:cs typeface="Arial"/>
              <a:sym typeface="Arial"/>
            </a:endParaRPr>
          </a:p>
        </p:txBody>
      </p:sp>
      <p:sp>
        <p:nvSpPr>
          <p:cNvPr id="89" name="Google Shape;89;p17"/>
          <p:cNvSpPr txBox="1">
            <a:spLocks noGrp="1"/>
          </p:cNvSpPr>
          <p:nvPr>
            <p:ph type="body" idx="1"/>
          </p:nvPr>
        </p:nvSpPr>
        <p:spPr>
          <a:xfrm>
            <a:off x="95693" y="1144125"/>
            <a:ext cx="9048307" cy="4257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b="1" dirty="0">
                <a:solidFill>
                  <a:schemeClr val="dk1"/>
                </a:solidFill>
                <a:latin typeface="Arial"/>
                <a:ea typeface="Arial"/>
                <a:cs typeface="Arial"/>
                <a:sym typeface="Arial"/>
              </a:rPr>
              <a:t>Positionality and Bias</a:t>
            </a:r>
            <a:endParaRPr b="1" dirty="0">
              <a:solidFill>
                <a:schemeClr val="dk1"/>
              </a:solidFill>
              <a:latin typeface="Arial"/>
              <a:ea typeface="Arial"/>
              <a:cs typeface="Arial"/>
              <a:sym typeface="Arial"/>
            </a:endParaRPr>
          </a:p>
          <a:p>
            <a:pPr marL="457200" lvl="0" indent="-342900" algn="l" rtl="0">
              <a:spcBef>
                <a:spcPts val="1200"/>
              </a:spcBef>
              <a:spcAft>
                <a:spcPts val="0"/>
              </a:spcAft>
              <a:buClr>
                <a:schemeClr val="dk1"/>
              </a:buClr>
              <a:buSzPts val="1800"/>
              <a:buFont typeface="Arial"/>
              <a:buChar char="●"/>
            </a:pPr>
            <a:r>
              <a:rPr lang="en-GB" dirty="0">
                <a:solidFill>
                  <a:schemeClr val="dk1"/>
                </a:solidFill>
                <a:latin typeface="Arial"/>
                <a:ea typeface="Arial"/>
                <a:cs typeface="Arial"/>
                <a:sym typeface="Arial"/>
              </a:rPr>
              <a:t>Navigating power dynamics</a:t>
            </a:r>
            <a:endParaRPr dirty="0">
              <a:solidFill>
                <a:schemeClr val="dk1"/>
              </a:solidFill>
              <a:latin typeface="Arial"/>
              <a:ea typeface="Arial"/>
              <a:cs typeface="Arial"/>
              <a:sym typeface="Arial"/>
            </a:endParaRPr>
          </a:p>
          <a:p>
            <a:pPr marL="457200" lvl="0" indent="-342900" algn="l" rtl="0">
              <a:spcBef>
                <a:spcPts val="0"/>
              </a:spcBef>
              <a:spcAft>
                <a:spcPts val="0"/>
              </a:spcAft>
              <a:buClr>
                <a:schemeClr val="dk1"/>
              </a:buClr>
              <a:buSzPts val="1800"/>
              <a:buFont typeface="Arial"/>
              <a:buChar char="●"/>
            </a:pPr>
            <a:r>
              <a:rPr lang="en-GB" dirty="0">
                <a:solidFill>
                  <a:schemeClr val="dk1"/>
                </a:solidFill>
                <a:latin typeface="Arial"/>
                <a:ea typeface="Arial"/>
                <a:cs typeface="Arial"/>
                <a:sym typeface="Arial"/>
              </a:rPr>
              <a:t>Balancing subjectivity and objectivity</a:t>
            </a:r>
            <a:endParaRPr dirty="0">
              <a:latin typeface="Arial"/>
              <a:ea typeface="Arial"/>
              <a:cs typeface="Arial"/>
              <a:sym typeface="Arial"/>
            </a:endParaRPr>
          </a:p>
          <a:p>
            <a:pPr marL="0" lvl="0" indent="0" algn="l" rtl="0">
              <a:spcBef>
                <a:spcPts val="1200"/>
              </a:spcBef>
              <a:spcAft>
                <a:spcPts val="0"/>
              </a:spcAft>
              <a:buNone/>
            </a:pPr>
            <a:r>
              <a:rPr lang="en-GB" b="1" dirty="0">
                <a:solidFill>
                  <a:schemeClr val="dk1"/>
                </a:solidFill>
                <a:latin typeface="Arial"/>
                <a:ea typeface="Arial"/>
                <a:cs typeface="Arial"/>
                <a:sym typeface="Arial"/>
              </a:rPr>
              <a:t>Ethical Considerations</a:t>
            </a:r>
            <a:endParaRPr b="1" dirty="0">
              <a:solidFill>
                <a:schemeClr val="dk1"/>
              </a:solidFill>
              <a:latin typeface="Arial"/>
              <a:ea typeface="Arial"/>
              <a:cs typeface="Arial"/>
              <a:sym typeface="Arial"/>
            </a:endParaRPr>
          </a:p>
          <a:p>
            <a:pPr marL="0" lvl="0" indent="0" algn="l" rtl="0">
              <a:spcBef>
                <a:spcPts val="1200"/>
              </a:spcBef>
              <a:spcAft>
                <a:spcPts val="0"/>
              </a:spcAft>
              <a:buNone/>
            </a:pPr>
            <a:r>
              <a:rPr lang="en-GB" dirty="0">
                <a:latin typeface="Arial"/>
                <a:ea typeface="Arial"/>
                <a:cs typeface="Arial"/>
                <a:sym typeface="Arial"/>
              </a:rPr>
              <a:t>As an insider researcher, I encountered distinct obstacles, especially concerning positionality and bias. Membership in the institution afforded me insights inaccessible to outsiders; but, it also introduced the potential for bias in data interpretation. Reconciling my intimate perspective with the necessity for objectivity was an ongoing challenge, Watt (2007). Furthermore, ethical questions emerged about the maintenance of confidentiality and the management of interpersonal interactions with coworkers, Bourke (2014).</a:t>
            </a:r>
            <a:endParaRPr dirty="0">
              <a:latin typeface="Arial"/>
              <a:ea typeface="Arial"/>
              <a:cs typeface="Arial"/>
              <a:sym typeface="Arial"/>
            </a:endParaRPr>
          </a:p>
          <a:p>
            <a:pPr marL="0" lvl="0" indent="0" algn="l" rtl="0">
              <a:spcBef>
                <a:spcPts val="1200"/>
              </a:spcBef>
              <a:spcAft>
                <a:spcPts val="0"/>
              </a:spcAft>
              <a:buNone/>
            </a:pPr>
            <a:endParaRPr dirty="0">
              <a:latin typeface="Arial"/>
              <a:ea typeface="Arial"/>
              <a:cs typeface="Arial"/>
              <a:sym typeface="Arial"/>
            </a:endParaRPr>
          </a:p>
          <a:p>
            <a:pPr marL="0" lvl="0" indent="0" algn="l" rtl="0">
              <a:spcBef>
                <a:spcPts val="1200"/>
              </a:spcBef>
              <a:spcAft>
                <a:spcPts val="1200"/>
              </a:spcAft>
              <a:buNone/>
            </a:pPr>
            <a:endParaRPr dirty="0">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advTm="93039"/>
    </mc:Choice>
    <mc:Fallback xmlns="">
      <p:transition spd="slow" advTm="9303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8"/>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Arial"/>
                <a:ea typeface="Arial"/>
                <a:cs typeface="Arial"/>
                <a:sym typeface="Arial"/>
              </a:rPr>
              <a:t>Managing Bias and Reflexivity</a:t>
            </a:r>
            <a:endParaRPr b="1" dirty="0">
              <a:latin typeface="Arial"/>
              <a:ea typeface="Arial"/>
              <a:cs typeface="Arial"/>
              <a:sym typeface="Arial"/>
            </a:endParaRPr>
          </a:p>
        </p:txBody>
      </p:sp>
      <p:sp>
        <p:nvSpPr>
          <p:cNvPr id="95" name="Google Shape;95;p18"/>
          <p:cNvSpPr txBox="1">
            <a:spLocks noGrp="1"/>
          </p:cNvSpPr>
          <p:nvPr>
            <p:ph type="body" idx="1"/>
          </p:nvPr>
        </p:nvSpPr>
        <p:spPr>
          <a:xfrm>
            <a:off x="387900" y="1489823"/>
            <a:ext cx="8368200" cy="351811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b="1" dirty="0">
                <a:solidFill>
                  <a:schemeClr val="dk1"/>
                </a:solidFill>
                <a:latin typeface="Arial"/>
                <a:ea typeface="Arial"/>
                <a:cs typeface="Arial"/>
                <a:sym typeface="Arial"/>
              </a:rPr>
              <a:t>Strategies for Mitigating Bias</a:t>
            </a:r>
            <a:endParaRPr b="1" dirty="0">
              <a:solidFill>
                <a:schemeClr val="dk1"/>
              </a:solidFill>
              <a:latin typeface="Arial"/>
              <a:ea typeface="Arial"/>
              <a:cs typeface="Arial"/>
              <a:sym typeface="Arial"/>
            </a:endParaRPr>
          </a:p>
          <a:p>
            <a:pPr marL="457200" lvl="0" indent="-342900" algn="l" rtl="0">
              <a:spcBef>
                <a:spcPts val="1200"/>
              </a:spcBef>
              <a:spcAft>
                <a:spcPts val="0"/>
              </a:spcAft>
              <a:buClr>
                <a:schemeClr val="dk1"/>
              </a:buClr>
              <a:buSzPts val="1800"/>
              <a:buFont typeface="Arial"/>
              <a:buChar char="●"/>
            </a:pPr>
            <a:r>
              <a:rPr lang="en-GB" dirty="0">
                <a:solidFill>
                  <a:schemeClr val="dk1"/>
                </a:solidFill>
                <a:latin typeface="Arial"/>
                <a:ea typeface="Arial"/>
                <a:cs typeface="Arial"/>
                <a:sym typeface="Arial"/>
              </a:rPr>
              <a:t>Engaging in reflexivity</a:t>
            </a:r>
            <a:endParaRPr dirty="0">
              <a:solidFill>
                <a:schemeClr val="dk1"/>
              </a:solidFill>
              <a:latin typeface="Arial"/>
              <a:ea typeface="Arial"/>
              <a:cs typeface="Arial"/>
              <a:sym typeface="Arial"/>
            </a:endParaRPr>
          </a:p>
          <a:p>
            <a:pPr marL="457200" lvl="0" indent="-342900" algn="l" rtl="0">
              <a:spcBef>
                <a:spcPts val="0"/>
              </a:spcBef>
              <a:spcAft>
                <a:spcPts val="0"/>
              </a:spcAft>
              <a:buClr>
                <a:schemeClr val="dk1"/>
              </a:buClr>
              <a:buSzPts val="1800"/>
              <a:buFont typeface="Arial"/>
              <a:buChar char="●"/>
            </a:pPr>
            <a:r>
              <a:rPr lang="en-GB" dirty="0">
                <a:solidFill>
                  <a:schemeClr val="dk1"/>
                </a:solidFill>
                <a:latin typeface="Arial"/>
                <a:ea typeface="Arial"/>
                <a:cs typeface="Arial"/>
                <a:sym typeface="Arial"/>
              </a:rPr>
              <a:t>Seeking peer feedback</a:t>
            </a:r>
            <a:endParaRPr dirty="0">
              <a:solidFill>
                <a:schemeClr val="dk1"/>
              </a:solidFill>
              <a:latin typeface="Arial"/>
              <a:ea typeface="Arial"/>
              <a:cs typeface="Arial"/>
              <a:sym typeface="Arial"/>
            </a:endParaRPr>
          </a:p>
          <a:p>
            <a:pPr marL="0" lvl="0" indent="0" algn="l" rtl="0">
              <a:spcBef>
                <a:spcPts val="1200"/>
              </a:spcBef>
              <a:spcAft>
                <a:spcPts val="0"/>
              </a:spcAft>
              <a:buClr>
                <a:schemeClr val="dk1"/>
              </a:buClr>
              <a:buSzPts val="1100"/>
              <a:buFont typeface="Arial"/>
              <a:buNone/>
            </a:pPr>
            <a:r>
              <a:rPr lang="en-GB" b="1" dirty="0">
                <a:solidFill>
                  <a:schemeClr val="dk1"/>
                </a:solidFill>
                <a:latin typeface="Arial"/>
                <a:ea typeface="Arial"/>
                <a:cs typeface="Arial"/>
                <a:sym typeface="Arial"/>
              </a:rPr>
              <a:t>Impact on Findings</a:t>
            </a:r>
            <a:endParaRPr b="1" dirty="0">
              <a:solidFill>
                <a:schemeClr val="dk1"/>
              </a:solidFill>
              <a:latin typeface="Arial"/>
              <a:ea typeface="Arial"/>
              <a:cs typeface="Arial"/>
              <a:sym typeface="Arial"/>
            </a:endParaRPr>
          </a:p>
          <a:p>
            <a:pPr marL="0" lvl="0" indent="0" algn="l" rtl="0">
              <a:spcBef>
                <a:spcPts val="0"/>
              </a:spcBef>
              <a:spcAft>
                <a:spcPts val="1200"/>
              </a:spcAft>
              <a:buNone/>
            </a:pPr>
            <a:r>
              <a:rPr lang="en-GB" dirty="0">
                <a:latin typeface="Arial"/>
                <a:ea typeface="Arial"/>
                <a:cs typeface="Arial"/>
                <a:sym typeface="Arial"/>
              </a:rPr>
              <a:t>To mitigate bias, I employed reflective methods, persistently interrogating my assumptions and viewpoints during the study process, Finlay (2002). Soliciting input from colleagues corroborated my findings and offered an external verification of my views, which was essential for affirming the trustworthiness of the research results, Pillow (2003).</a:t>
            </a:r>
            <a:endParaRPr dirty="0">
              <a:latin typeface="Arial"/>
              <a:ea typeface="Arial"/>
              <a:cs typeface="Arial"/>
              <a:sym typeface="Arial"/>
            </a:endParaRPr>
          </a:p>
        </p:txBody>
      </p:sp>
      <p:pic>
        <p:nvPicPr>
          <p:cNvPr id="4" name="Video 3">
            <a:extLst>
              <a:ext uri="{FF2B5EF4-FFF2-40B4-BE49-F238E27FC236}">
                <a16:creationId xmlns:a16="http://schemas.microsoft.com/office/drawing/2014/main" id="{CD8682EC-D98A-3931-0FBC-3726D6C4661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4901"/>
    </mc:Choice>
    <mc:Fallback xmlns="">
      <p:transition spd="slow" advTm="64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9"/>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fontScale="90000"/>
          </a:bodyPr>
          <a:lstStyle/>
          <a:p>
            <a:pPr marL="0" lvl="0" indent="0" algn="l" rtl="0">
              <a:lnSpc>
                <a:spcPct val="115000"/>
              </a:lnSpc>
              <a:spcBef>
                <a:spcPts val="1400"/>
              </a:spcBef>
              <a:spcAft>
                <a:spcPts val="0"/>
              </a:spcAft>
              <a:buClr>
                <a:schemeClr val="dk1"/>
              </a:buClr>
              <a:buSzPct val="84615"/>
              <a:buFont typeface="Arial"/>
              <a:buNone/>
            </a:pPr>
            <a:endParaRPr sz="1300" b="1" dirty="0"/>
          </a:p>
          <a:p>
            <a:pPr marL="457200" lvl="0" indent="-342900" algn="l" rtl="0">
              <a:lnSpc>
                <a:spcPct val="115000"/>
              </a:lnSpc>
              <a:spcBef>
                <a:spcPts val="1200"/>
              </a:spcBef>
              <a:spcAft>
                <a:spcPts val="0"/>
              </a:spcAft>
              <a:buSzPct val="100000"/>
              <a:buFont typeface="Arial"/>
              <a:buChar char="●"/>
            </a:pPr>
            <a:endParaRPr sz="2000" dirty="0">
              <a:latin typeface="Arial"/>
              <a:ea typeface="Arial"/>
              <a:cs typeface="Arial"/>
              <a:sym typeface="Arial"/>
            </a:endParaRPr>
          </a:p>
          <a:p>
            <a:pPr marL="0" lvl="0" indent="0" algn="ctr" rtl="0">
              <a:lnSpc>
                <a:spcPct val="115000"/>
              </a:lnSpc>
              <a:spcBef>
                <a:spcPts val="1400"/>
              </a:spcBef>
              <a:spcAft>
                <a:spcPts val="400"/>
              </a:spcAft>
              <a:buNone/>
            </a:pPr>
            <a:r>
              <a:rPr lang="en-GB" sz="3300" b="1" dirty="0">
                <a:latin typeface="Arial"/>
                <a:ea typeface="Arial"/>
                <a:cs typeface="Arial"/>
                <a:sym typeface="Arial"/>
              </a:rPr>
              <a:t>Insights on Digital Competence</a:t>
            </a:r>
            <a:endParaRPr sz="3300" dirty="0">
              <a:latin typeface="Arial"/>
              <a:ea typeface="Arial"/>
              <a:cs typeface="Arial"/>
              <a:sym typeface="Arial"/>
            </a:endParaRPr>
          </a:p>
        </p:txBody>
      </p:sp>
      <p:sp>
        <p:nvSpPr>
          <p:cNvPr id="101" name="Google Shape;101;p19"/>
          <p:cNvSpPr txBox="1">
            <a:spLocks noGrp="1"/>
          </p:cNvSpPr>
          <p:nvPr>
            <p:ph type="body" idx="1"/>
          </p:nvPr>
        </p:nvSpPr>
        <p:spPr>
          <a:xfrm>
            <a:off x="387900" y="1489825"/>
            <a:ext cx="8469600" cy="33960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Clr>
                <a:schemeClr val="dk1"/>
              </a:buClr>
              <a:buSzPts val="1100"/>
              <a:buFont typeface="Arial"/>
              <a:buNone/>
            </a:pPr>
            <a:r>
              <a:rPr lang="en-GB" b="1" dirty="0">
                <a:solidFill>
                  <a:schemeClr val="dk1"/>
                </a:solidFill>
                <a:latin typeface="Arial"/>
                <a:ea typeface="Arial"/>
                <a:cs typeface="Arial"/>
                <a:sym typeface="Arial"/>
              </a:rPr>
              <a:t>Beyond Technical Skills</a:t>
            </a:r>
            <a:endParaRPr b="1" dirty="0">
              <a:solidFill>
                <a:schemeClr val="dk1"/>
              </a:solidFill>
              <a:latin typeface="Arial"/>
              <a:ea typeface="Arial"/>
              <a:cs typeface="Arial"/>
              <a:sym typeface="Arial"/>
            </a:endParaRPr>
          </a:p>
          <a:p>
            <a:pPr marL="457200" lvl="0" indent="-342900" algn="l" rtl="0">
              <a:spcBef>
                <a:spcPts val="1200"/>
              </a:spcBef>
              <a:spcAft>
                <a:spcPts val="0"/>
              </a:spcAft>
              <a:buClr>
                <a:schemeClr val="dk1"/>
              </a:buClr>
              <a:buSzPts val="1800"/>
              <a:buFont typeface="Arial"/>
              <a:buChar char="●"/>
            </a:pPr>
            <a:r>
              <a:rPr lang="en-GB" dirty="0">
                <a:solidFill>
                  <a:schemeClr val="dk1"/>
                </a:solidFill>
                <a:latin typeface="Arial"/>
                <a:ea typeface="Arial"/>
                <a:cs typeface="Arial"/>
                <a:sym typeface="Arial"/>
              </a:rPr>
              <a:t>Strategic decision-making</a:t>
            </a:r>
            <a:endParaRPr dirty="0">
              <a:solidFill>
                <a:schemeClr val="dk1"/>
              </a:solidFill>
              <a:latin typeface="Arial"/>
              <a:ea typeface="Arial"/>
              <a:cs typeface="Arial"/>
              <a:sym typeface="Arial"/>
            </a:endParaRPr>
          </a:p>
          <a:p>
            <a:pPr marL="457200" lvl="0" indent="-342900" algn="l" rtl="0">
              <a:spcBef>
                <a:spcPts val="0"/>
              </a:spcBef>
              <a:spcAft>
                <a:spcPts val="0"/>
              </a:spcAft>
              <a:buClr>
                <a:schemeClr val="dk1"/>
              </a:buClr>
              <a:buSzPts val="1800"/>
              <a:buFont typeface="Arial"/>
              <a:buChar char="●"/>
            </a:pPr>
            <a:r>
              <a:rPr lang="en-GB" dirty="0">
                <a:solidFill>
                  <a:schemeClr val="dk1"/>
                </a:solidFill>
                <a:latin typeface="Arial"/>
                <a:ea typeface="Arial"/>
                <a:cs typeface="Arial"/>
                <a:sym typeface="Arial"/>
              </a:rPr>
              <a:t>Resource allocation and innovation</a:t>
            </a:r>
            <a:endParaRPr dirty="0">
              <a:solidFill>
                <a:schemeClr val="dk1"/>
              </a:solidFill>
              <a:latin typeface="Arial"/>
              <a:ea typeface="Arial"/>
              <a:cs typeface="Arial"/>
              <a:sym typeface="Arial"/>
            </a:endParaRPr>
          </a:p>
          <a:p>
            <a:pPr marL="0" lvl="0" indent="0" algn="l" rtl="0">
              <a:spcBef>
                <a:spcPts val="1200"/>
              </a:spcBef>
              <a:spcAft>
                <a:spcPts val="0"/>
              </a:spcAft>
              <a:buClr>
                <a:schemeClr val="dk1"/>
              </a:buClr>
              <a:buSzPts val="1100"/>
              <a:buFont typeface="Arial"/>
              <a:buNone/>
            </a:pPr>
            <a:r>
              <a:rPr lang="en-GB" b="1" dirty="0">
                <a:solidFill>
                  <a:schemeClr val="dk1"/>
                </a:solidFill>
                <a:latin typeface="Arial"/>
                <a:ea typeface="Arial"/>
                <a:cs typeface="Arial"/>
                <a:sym typeface="Arial"/>
              </a:rPr>
              <a:t>Need for Ongoing Professional Development</a:t>
            </a:r>
            <a:endParaRPr b="1" dirty="0">
              <a:solidFill>
                <a:schemeClr val="dk1"/>
              </a:solidFill>
              <a:latin typeface="Arial"/>
              <a:ea typeface="Arial"/>
              <a:cs typeface="Arial"/>
              <a:sym typeface="Arial"/>
            </a:endParaRPr>
          </a:p>
          <a:p>
            <a:pPr marL="0" lvl="0" indent="0" algn="l" rtl="0">
              <a:spcBef>
                <a:spcPts val="0"/>
              </a:spcBef>
              <a:spcAft>
                <a:spcPts val="1200"/>
              </a:spcAft>
              <a:buNone/>
            </a:pPr>
            <a:r>
              <a:rPr lang="en-GB" dirty="0">
                <a:latin typeface="Arial"/>
                <a:ea typeface="Arial"/>
                <a:cs typeface="Arial"/>
                <a:sym typeface="Arial"/>
              </a:rPr>
              <a:t>The project emphasised that digital competence includes not just technical abilities but also strategic decision-making and resource allocation. Harris and Jones (2016). The study underscores the significance of continuous professional development to furnish leaders with the requisite skills for the efficient integration of digital technology into educational practices. Bates (2015)</a:t>
            </a:r>
            <a:endParaRPr dirty="0">
              <a:latin typeface="Arial"/>
              <a:ea typeface="Arial"/>
              <a:cs typeface="Arial"/>
              <a:sym typeface="Arial"/>
            </a:endParaRPr>
          </a:p>
        </p:txBody>
      </p:sp>
      <p:pic>
        <p:nvPicPr>
          <p:cNvPr id="4" name="Video 3">
            <a:extLst>
              <a:ext uri="{FF2B5EF4-FFF2-40B4-BE49-F238E27FC236}">
                <a16:creationId xmlns:a16="http://schemas.microsoft.com/office/drawing/2014/main" id="{D1F61A0B-E707-EAE5-66FF-E870C0CDFF4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6010"/>
    </mc:Choice>
    <mc:Fallback xmlns="">
      <p:transition spd="slow" advTm="56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0"/>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mj-lt"/>
              </a:rPr>
              <a:t>Future Directions</a:t>
            </a:r>
            <a:endParaRPr b="1" dirty="0">
              <a:latin typeface="+mj-lt"/>
            </a:endParaRPr>
          </a:p>
        </p:txBody>
      </p:sp>
      <p:sp>
        <p:nvSpPr>
          <p:cNvPr id="107" name="Google Shape;107;p20"/>
          <p:cNvSpPr txBox="1">
            <a:spLocks noGrp="1"/>
          </p:cNvSpPr>
          <p:nvPr>
            <p:ph type="body" idx="1"/>
          </p:nvPr>
        </p:nvSpPr>
        <p:spPr>
          <a:xfrm>
            <a:off x="305900" y="1335675"/>
            <a:ext cx="8680500" cy="3491400"/>
          </a:xfrm>
          <a:prstGeom prst="rect">
            <a:avLst/>
          </a:prstGeom>
        </p:spPr>
        <p:txBody>
          <a:bodyPr spcFirstLastPara="1" wrap="square" lIns="91425" tIns="91425" rIns="91425" bIns="91425" anchor="t" anchorCtr="0">
            <a:noAutofit/>
          </a:bodyPr>
          <a:lstStyle/>
          <a:p>
            <a:pPr marL="0" lvl="0" indent="0" algn="l" rtl="0">
              <a:lnSpc>
                <a:spcPct val="105000"/>
              </a:lnSpc>
              <a:spcBef>
                <a:spcPts val="0"/>
              </a:spcBef>
              <a:spcAft>
                <a:spcPts val="0"/>
              </a:spcAft>
              <a:buClr>
                <a:schemeClr val="dk1"/>
              </a:buClr>
              <a:buSzPts val="1018"/>
              <a:buFont typeface="Arial"/>
              <a:buNone/>
            </a:pPr>
            <a:r>
              <a:rPr lang="en-GB" b="1" dirty="0">
                <a:solidFill>
                  <a:schemeClr val="dk1"/>
                </a:solidFill>
                <a:latin typeface="Arial"/>
                <a:ea typeface="Arial"/>
                <a:cs typeface="Arial"/>
                <a:sym typeface="Arial"/>
              </a:rPr>
              <a:t>Recommendations for Educational Leaders</a:t>
            </a:r>
            <a:endParaRPr b="1" dirty="0">
              <a:solidFill>
                <a:schemeClr val="dk1"/>
              </a:solidFill>
              <a:latin typeface="Arial"/>
              <a:ea typeface="Arial"/>
              <a:cs typeface="Arial"/>
              <a:sym typeface="Arial"/>
            </a:endParaRPr>
          </a:p>
          <a:p>
            <a:pPr marL="457200" lvl="0" indent="-342900" algn="l" rtl="0">
              <a:lnSpc>
                <a:spcPct val="105000"/>
              </a:lnSpc>
              <a:spcBef>
                <a:spcPts val="1200"/>
              </a:spcBef>
              <a:spcAft>
                <a:spcPts val="0"/>
              </a:spcAft>
              <a:buClr>
                <a:schemeClr val="dk1"/>
              </a:buClr>
              <a:buSzPts val="1800"/>
              <a:buFont typeface="Arial"/>
              <a:buChar char="●"/>
            </a:pPr>
            <a:r>
              <a:rPr lang="en-GB" dirty="0">
                <a:solidFill>
                  <a:schemeClr val="dk1"/>
                </a:solidFill>
                <a:latin typeface="Arial"/>
                <a:ea typeface="Arial"/>
                <a:cs typeface="Arial"/>
                <a:sym typeface="Arial"/>
              </a:rPr>
              <a:t>Continuous training initiatives</a:t>
            </a:r>
            <a:endParaRPr dirty="0">
              <a:solidFill>
                <a:schemeClr val="dk1"/>
              </a:solidFill>
              <a:latin typeface="Arial"/>
              <a:ea typeface="Arial"/>
              <a:cs typeface="Arial"/>
              <a:sym typeface="Arial"/>
            </a:endParaRPr>
          </a:p>
          <a:p>
            <a:pPr marL="457200" lvl="0" indent="-342900" algn="l" rtl="0">
              <a:lnSpc>
                <a:spcPct val="105000"/>
              </a:lnSpc>
              <a:spcBef>
                <a:spcPts val="0"/>
              </a:spcBef>
              <a:spcAft>
                <a:spcPts val="0"/>
              </a:spcAft>
              <a:buClr>
                <a:schemeClr val="dk1"/>
              </a:buClr>
              <a:buSzPts val="1800"/>
              <a:buFont typeface="Arial"/>
              <a:buChar char="●"/>
            </a:pPr>
            <a:r>
              <a:rPr lang="en-GB" dirty="0">
                <a:solidFill>
                  <a:schemeClr val="dk1"/>
                </a:solidFill>
                <a:latin typeface="Arial"/>
                <a:ea typeface="Arial"/>
                <a:cs typeface="Arial"/>
                <a:sym typeface="Arial"/>
              </a:rPr>
              <a:t>Strategic frameworks for digital integration</a:t>
            </a:r>
            <a:endParaRPr dirty="0">
              <a:solidFill>
                <a:schemeClr val="dk1"/>
              </a:solidFill>
              <a:latin typeface="Arial"/>
              <a:ea typeface="Arial"/>
              <a:cs typeface="Arial"/>
              <a:sym typeface="Arial"/>
            </a:endParaRPr>
          </a:p>
          <a:p>
            <a:pPr marL="0" lvl="0" indent="0" algn="l" rtl="0">
              <a:lnSpc>
                <a:spcPct val="105000"/>
              </a:lnSpc>
              <a:spcBef>
                <a:spcPts val="1200"/>
              </a:spcBef>
              <a:spcAft>
                <a:spcPts val="0"/>
              </a:spcAft>
              <a:buSzPts val="1018"/>
              <a:buNone/>
            </a:pPr>
            <a:r>
              <a:rPr lang="en-GB" dirty="0">
                <a:latin typeface="Arial"/>
                <a:ea typeface="Arial"/>
                <a:cs typeface="Arial"/>
                <a:sym typeface="Arial"/>
              </a:rPr>
              <a:t>Further Research Opportunities</a:t>
            </a:r>
            <a:endParaRPr dirty="0">
              <a:latin typeface="Arial"/>
              <a:ea typeface="Arial"/>
              <a:cs typeface="Arial"/>
              <a:sym typeface="Arial"/>
            </a:endParaRPr>
          </a:p>
          <a:p>
            <a:pPr marL="0" lvl="0" indent="0" algn="l" rtl="0">
              <a:lnSpc>
                <a:spcPct val="105000"/>
              </a:lnSpc>
              <a:spcBef>
                <a:spcPts val="1200"/>
              </a:spcBef>
              <a:spcAft>
                <a:spcPts val="1200"/>
              </a:spcAft>
              <a:buSzPts val="1018"/>
              <a:buNone/>
            </a:pPr>
            <a:r>
              <a:rPr lang="en-GB" dirty="0">
                <a:latin typeface="Arial"/>
                <a:ea typeface="Arial"/>
                <a:cs typeface="Arial"/>
                <a:sym typeface="Arial"/>
              </a:rPr>
              <a:t>I urge that educational leaders prioritise ongoing training activities aimed at enhancing digital competencies. Furthermore, developing strategic frameworks for digital integration can assist institutions in attaining successful digital transformation, according to McAleese et al. (2016). Future research should examine the long-term effects of these initiatives and better analyse the role of leadership in many educational contexts.</a:t>
            </a:r>
            <a:endParaRPr dirty="0">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advTm="44794"/>
    </mc:Choice>
    <mc:Fallback xmlns="">
      <p:transition spd="slow" advTm="44794"/>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1"/>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mj-lt"/>
              </a:rPr>
              <a:t>Conclusion</a:t>
            </a:r>
            <a:endParaRPr b="1" dirty="0">
              <a:latin typeface="+mj-lt"/>
            </a:endParaRPr>
          </a:p>
        </p:txBody>
      </p:sp>
      <p:sp>
        <p:nvSpPr>
          <p:cNvPr id="113" name="Google Shape;113;p21"/>
          <p:cNvSpPr txBox="1">
            <a:spLocks noGrp="1"/>
          </p:cNvSpPr>
          <p:nvPr>
            <p:ph type="body" idx="1"/>
          </p:nvPr>
        </p:nvSpPr>
        <p:spPr>
          <a:xfrm>
            <a:off x="387899" y="1489824"/>
            <a:ext cx="8575347" cy="3496846"/>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b="1" dirty="0">
                <a:solidFill>
                  <a:schemeClr val="dk1"/>
                </a:solidFill>
                <a:latin typeface="Arial"/>
                <a:ea typeface="Arial"/>
                <a:cs typeface="Arial"/>
                <a:sym typeface="Arial"/>
              </a:rPr>
              <a:t>Summary of Key Insights</a:t>
            </a:r>
            <a:endParaRPr b="1" dirty="0">
              <a:solidFill>
                <a:schemeClr val="dk1"/>
              </a:solidFill>
              <a:latin typeface="Arial"/>
              <a:ea typeface="Arial"/>
              <a:cs typeface="Arial"/>
              <a:sym typeface="Arial"/>
            </a:endParaRPr>
          </a:p>
          <a:p>
            <a:pPr marL="457200" lvl="0" indent="-342900" algn="l" rtl="0">
              <a:spcBef>
                <a:spcPts val="1200"/>
              </a:spcBef>
              <a:spcAft>
                <a:spcPts val="0"/>
              </a:spcAft>
              <a:buClr>
                <a:schemeClr val="dk1"/>
              </a:buClr>
              <a:buSzPts val="1800"/>
              <a:buFont typeface="Arial"/>
              <a:buChar char="●"/>
            </a:pPr>
            <a:r>
              <a:rPr lang="en-GB" dirty="0">
                <a:solidFill>
                  <a:schemeClr val="dk1"/>
                </a:solidFill>
                <a:latin typeface="Arial"/>
                <a:ea typeface="Arial"/>
                <a:cs typeface="Arial"/>
                <a:sym typeface="Arial"/>
              </a:rPr>
              <a:t>Importance of strategic leadership in digital transformation</a:t>
            </a:r>
            <a:endParaRPr dirty="0">
              <a:solidFill>
                <a:schemeClr val="dk1"/>
              </a:solidFill>
              <a:latin typeface="Arial"/>
              <a:ea typeface="Arial"/>
              <a:cs typeface="Arial"/>
              <a:sym typeface="Arial"/>
            </a:endParaRPr>
          </a:p>
          <a:p>
            <a:pPr marL="457200" lvl="0" indent="-342900" algn="l" rtl="0">
              <a:spcBef>
                <a:spcPts val="0"/>
              </a:spcBef>
              <a:spcAft>
                <a:spcPts val="0"/>
              </a:spcAft>
              <a:buClr>
                <a:schemeClr val="dk1"/>
              </a:buClr>
              <a:buSzPts val="1800"/>
              <a:buFont typeface="Arial"/>
              <a:buChar char="●"/>
            </a:pPr>
            <a:r>
              <a:rPr lang="en-GB" dirty="0">
                <a:solidFill>
                  <a:schemeClr val="dk1"/>
                </a:solidFill>
                <a:latin typeface="Arial"/>
                <a:ea typeface="Arial"/>
                <a:cs typeface="Arial"/>
                <a:sym typeface="Arial"/>
              </a:rPr>
              <a:t>Implications for policy and practice</a:t>
            </a:r>
            <a:endParaRPr dirty="0">
              <a:solidFill>
                <a:schemeClr val="dk1"/>
              </a:solidFill>
              <a:latin typeface="Arial"/>
              <a:ea typeface="Arial"/>
              <a:cs typeface="Arial"/>
              <a:sym typeface="Arial"/>
            </a:endParaRPr>
          </a:p>
          <a:p>
            <a:pPr marL="0" lvl="0" indent="0" algn="l" rtl="0">
              <a:spcBef>
                <a:spcPts val="1200"/>
              </a:spcBef>
              <a:spcAft>
                <a:spcPts val="0"/>
              </a:spcAft>
              <a:buClr>
                <a:schemeClr val="dk1"/>
              </a:buClr>
              <a:buSzPts val="1100"/>
              <a:buFont typeface="Arial"/>
              <a:buNone/>
            </a:pPr>
            <a:r>
              <a:rPr lang="en-GB" b="1" dirty="0">
                <a:solidFill>
                  <a:schemeClr val="dk1"/>
                </a:solidFill>
                <a:latin typeface="Arial"/>
                <a:ea typeface="Arial"/>
                <a:cs typeface="Arial"/>
                <a:sym typeface="Arial"/>
              </a:rPr>
              <a:t>Final Thoughts</a:t>
            </a:r>
            <a:endParaRPr b="1" dirty="0">
              <a:solidFill>
                <a:schemeClr val="dk1"/>
              </a:solidFill>
              <a:latin typeface="Arial"/>
              <a:ea typeface="Arial"/>
              <a:cs typeface="Arial"/>
              <a:sym typeface="Arial"/>
            </a:endParaRPr>
          </a:p>
          <a:p>
            <a:pPr marL="0" lvl="0" indent="0" algn="l" rtl="0">
              <a:spcBef>
                <a:spcPts val="0"/>
              </a:spcBef>
              <a:spcAft>
                <a:spcPts val="1200"/>
              </a:spcAft>
              <a:buNone/>
            </a:pPr>
            <a:r>
              <a:rPr lang="en-GB" dirty="0">
                <a:latin typeface="Arial"/>
                <a:ea typeface="Arial"/>
                <a:cs typeface="Arial"/>
                <a:sym typeface="Arial"/>
              </a:rPr>
              <a:t>This project underscores that digitising education is not merely a technology endeavour; it demands visionary leadership and strategic planning. This research offers essential recommendations for educational leaders managing the intricacies of the digital age, thereby promoting creativity and improving educational results.</a:t>
            </a:r>
            <a:endParaRPr dirty="0">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advTm="49797"/>
    </mc:Choice>
    <mc:Fallback xmlns="">
      <p:transition spd="slow" advTm="4979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2"/>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mj-lt"/>
              </a:rPr>
              <a:t>References</a:t>
            </a:r>
            <a:endParaRPr b="1" dirty="0">
              <a:latin typeface="+mj-lt"/>
              <a:ea typeface="Arial"/>
              <a:cs typeface="Arial"/>
              <a:sym typeface="Arial"/>
            </a:endParaRPr>
          </a:p>
        </p:txBody>
      </p:sp>
      <p:sp>
        <p:nvSpPr>
          <p:cNvPr id="119" name="Google Shape;119;p22"/>
          <p:cNvSpPr txBox="1">
            <a:spLocks noGrp="1"/>
          </p:cNvSpPr>
          <p:nvPr>
            <p:ph type="body" idx="1"/>
          </p:nvPr>
        </p:nvSpPr>
        <p:spPr>
          <a:xfrm>
            <a:off x="387900" y="1265375"/>
            <a:ext cx="8528400" cy="3667200"/>
          </a:xfrm>
          <a:prstGeom prst="rect">
            <a:avLst/>
          </a:prstGeom>
        </p:spPr>
        <p:txBody>
          <a:bodyPr spcFirstLastPara="1" wrap="square" lIns="91425" tIns="91425" rIns="91425" bIns="91425" anchor="t" anchorCtr="0">
            <a:normAutofit fontScale="47500" lnSpcReduction="20000"/>
          </a:bodyPr>
          <a:lstStyle/>
          <a:p>
            <a:pPr marL="0" lvl="0" indent="0" algn="l" rtl="0">
              <a:spcBef>
                <a:spcPts val="0"/>
              </a:spcBef>
              <a:spcAft>
                <a:spcPts val="0"/>
              </a:spcAft>
              <a:buNone/>
            </a:pPr>
            <a:r>
              <a:rPr lang="en-GB" sz="3836">
                <a:latin typeface="Arial"/>
                <a:ea typeface="Arial"/>
                <a:cs typeface="Arial"/>
                <a:sym typeface="Arial"/>
              </a:rPr>
              <a:t>Bates, A. W. (2015). </a:t>
            </a:r>
            <a:r>
              <a:rPr lang="en-GB" sz="3836" i="1">
                <a:latin typeface="Arial"/>
                <a:ea typeface="Arial"/>
                <a:cs typeface="Arial"/>
                <a:sym typeface="Arial"/>
              </a:rPr>
              <a:t>Teaching in a Digital Age: Guidelines for designing teaching and learning for a digital age</a:t>
            </a:r>
            <a:r>
              <a:rPr lang="en-GB" sz="3836">
                <a:latin typeface="Arial"/>
                <a:ea typeface="Arial"/>
                <a:cs typeface="Arial"/>
                <a:sym typeface="Arial"/>
              </a:rPr>
              <a:t>. Tony Bates Associates Ltd.</a:t>
            </a:r>
            <a:endParaRPr sz="3836">
              <a:latin typeface="Arial"/>
              <a:ea typeface="Arial"/>
              <a:cs typeface="Arial"/>
              <a:sym typeface="Arial"/>
            </a:endParaRPr>
          </a:p>
          <a:p>
            <a:pPr marL="0" lvl="0" indent="0" algn="l" rtl="0">
              <a:spcBef>
                <a:spcPts val="1200"/>
              </a:spcBef>
              <a:spcAft>
                <a:spcPts val="0"/>
              </a:spcAft>
              <a:buNone/>
            </a:pPr>
            <a:r>
              <a:rPr lang="en-GB" sz="3836">
                <a:latin typeface="Arial"/>
                <a:ea typeface="Arial"/>
                <a:cs typeface="Arial"/>
                <a:sym typeface="Arial"/>
              </a:rPr>
              <a:t>Bourke, B. (2014). </a:t>
            </a:r>
            <a:r>
              <a:rPr lang="en-GB" sz="3836" i="1">
                <a:latin typeface="Arial"/>
                <a:ea typeface="Arial"/>
                <a:cs typeface="Arial"/>
                <a:sym typeface="Arial"/>
              </a:rPr>
              <a:t>Positionality: Reflecting on the research process</a:t>
            </a:r>
            <a:r>
              <a:rPr lang="en-GB" sz="3836">
                <a:latin typeface="Arial"/>
                <a:ea typeface="Arial"/>
                <a:cs typeface="Arial"/>
                <a:sym typeface="Arial"/>
              </a:rPr>
              <a:t>. </a:t>
            </a:r>
            <a:r>
              <a:rPr lang="en-GB" sz="3836" i="1">
                <a:latin typeface="Arial"/>
                <a:ea typeface="Arial"/>
                <a:cs typeface="Arial"/>
                <a:sym typeface="Arial"/>
              </a:rPr>
              <a:t>The Qualitative Report</a:t>
            </a:r>
            <a:r>
              <a:rPr lang="en-GB" sz="3836">
                <a:latin typeface="Arial"/>
                <a:ea typeface="Arial"/>
                <a:cs typeface="Arial"/>
                <a:sym typeface="Arial"/>
              </a:rPr>
              <a:t>, 19(33), 1-9.</a:t>
            </a:r>
            <a:endParaRPr sz="3836">
              <a:latin typeface="Arial"/>
              <a:ea typeface="Arial"/>
              <a:cs typeface="Arial"/>
              <a:sym typeface="Arial"/>
            </a:endParaRPr>
          </a:p>
          <a:p>
            <a:pPr marL="0" lvl="0" indent="0" algn="l" rtl="0">
              <a:spcBef>
                <a:spcPts val="1200"/>
              </a:spcBef>
              <a:spcAft>
                <a:spcPts val="0"/>
              </a:spcAft>
              <a:buNone/>
            </a:pPr>
            <a:r>
              <a:rPr lang="en-GB" sz="3836">
                <a:latin typeface="Arial"/>
                <a:ea typeface="Arial"/>
                <a:cs typeface="Arial"/>
                <a:sym typeface="Arial"/>
              </a:rPr>
              <a:t>Calvani, A., Cartelli, A., Fini, A., &amp; Giordano, D. (2008). </a:t>
            </a:r>
            <a:r>
              <a:rPr lang="en-GB" sz="3836" i="1">
                <a:latin typeface="Arial"/>
                <a:ea typeface="Arial"/>
                <a:cs typeface="Arial"/>
                <a:sym typeface="Arial"/>
              </a:rPr>
              <a:t>A theoretical framework for digital competence assessment</a:t>
            </a:r>
            <a:r>
              <a:rPr lang="en-GB" sz="3836">
                <a:latin typeface="Arial"/>
                <a:ea typeface="Arial"/>
                <a:cs typeface="Arial"/>
                <a:sym typeface="Arial"/>
              </a:rPr>
              <a:t>. </a:t>
            </a:r>
            <a:r>
              <a:rPr lang="en-GB" sz="3836" i="1">
                <a:latin typeface="Arial"/>
                <a:ea typeface="Arial"/>
                <a:cs typeface="Arial"/>
                <a:sym typeface="Arial"/>
              </a:rPr>
              <a:t>Journal of e-Learning and Knowledge Society</a:t>
            </a:r>
            <a:r>
              <a:rPr lang="en-GB" sz="3836">
                <a:latin typeface="Arial"/>
                <a:ea typeface="Arial"/>
                <a:cs typeface="Arial"/>
                <a:sym typeface="Arial"/>
              </a:rPr>
              <a:t>, 4(3), 1-20.</a:t>
            </a:r>
            <a:endParaRPr sz="3836">
              <a:latin typeface="Arial"/>
              <a:ea typeface="Arial"/>
              <a:cs typeface="Arial"/>
              <a:sym typeface="Arial"/>
            </a:endParaRPr>
          </a:p>
          <a:p>
            <a:pPr marL="0" lvl="0" indent="0" algn="l" rtl="0">
              <a:spcBef>
                <a:spcPts val="1200"/>
              </a:spcBef>
              <a:spcAft>
                <a:spcPts val="0"/>
              </a:spcAft>
              <a:buNone/>
            </a:pPr>
            <a:r>
              <a:rPr lang="en-GB" sz="3836">
                <a:latin typeface="Arial"/>
                <a:ea typeface="Arial"/>
                <a:cs typeface="Arial"/>
                <a:sym typeface="Arial"/>
              </a:rPr>
              <a:t>Finlay, L. (2002). </a:t>
            </a:r>
            <a:r>
              <a:rPr lang="en-GB" sz="3836" i="1">
                <a:latin typeface="Arial"/>
                <a:ea typeface="Arial"/>
                <a:cs typeface="Arial"/>
                <a:sym typeface="Arial"/>
              </a:rPr>
              <a:t>Negotiating the swamp: The opportunity and challenge of reflexivity in research practice</a:t>
            </a:r>
            <a:r>
              <a:rPr lang="en-GB" sz="3836">
                <a:latin typeface="Arial"/>
                <a:ea typeface="Arial"/>
                <a:cs typeface="Arial"/>
                <a:sym typeface="Arial"/>
              </a:rPr>
              <a:t>. </a:t>
            </a:r>
            <a:r>
              <a:rPr lang="en-GB" sz="3836" i="1">
                <a:latin typeface="Arial"/>
                <a:ea typeface="Arial"/>
                <a:cs typeface="Arial"/>
                <a:sym typeface="Arial"/>
              </a:rPr>
              <a:t>Qualitative Research</a:t>
            </a:r>
            <a:r>
              <a:rPr lang="en-GB" sz="3836">
                <a:latin typeface="Arial"/>
                <a:ea typeface="Arial"/>
                <a:cs typeface="Arial"/>
                <a:sym typeface="Arial"/>
              </a:rPr>
              <a:t>, 2(2), 209-230.</a:t>
            </a:r>
            <a:endParaRPr sz="3836">
              <a:latin typeface="Arial"/>
              <a:ea typeface="Arial"/>
              <a:cs typeface="Arial"/>
              <a:sym typeface="Arial"/>
            </a:endParaRPr>
          </a:p>
          <a:p>
            <a:pPr marL="0" lvl="0" indent="0" algn="l" rtl="0">
              <a:spcBef>
                <a:spcPts val="1200"/>
              </a:spcBef>
              <a:spcAft>
                <a:spcPts val="0"/>
              </a:spcAft>
              <a:buNone/>
            </a:pPr>
            <a:r>
              <a:rPr lang="en-GB" sz="3836">
                <a:latin typeface="Arial"/>
                <a:ea typeface="Arial"/>
                <a:cs typeface="Arial"/>
                <a:sym typeface="Arial"/>
              </a:rPr>
              <a:t>Gordon, A. &amp; Scott, C. (2016). </a:t>
            </a:r>
            <a:r>
              <a:rPr lang="en-GB" sz="3836" i="1">
                <a:latin typeface="Arial"/>
                <a:ea typeface="Arial"/>
                <a:cs typeface="Arial"/>
                <a:sym typeface="Arial"/>
              </a:rPr>
              <a:t>Leadership in Digital Learning: The Role of School Leaders</a:t>
            </a:r>
            <a:r>
              <a:rPr lang="en-GB" sz="3836">
                <a:latin typeface="Arial"/>
                <a:ea typeface="Arial"/>
                <a:cs typeface="Arial"/>
                <a:sym typeface="Arial"/>
              </a:rPr>
              <a:t>. </a:t>
            </a:r>
            <a:r>
              <a:rPr lang="en-GB" sz="3836" i="1">
                <a:latin typeface="Arial"/>
                <a:ea typeface="Arial"/>
                <a:cs typeface="Arial"/>
                <a:sym typeface="Arial"/>
              </a:rPr>
              <a:t>International Journal of Leadership in Education</a:t>
            </a:r>
            <a:r>
              <a:rPr lang="en-GB" sz="3836">
                <a:latin typeface="Arial"/>
                <a:ea typeface="Arial"/>
                <a:cs typeface="Arial"/>
                <a:sym typeface="Arial"/>
              </a:rPr>
              <a:t>, 19(2), 1-17.</a:t>
            </a:r>
            <a:endParaRPr sz="3836">
              <a:latin typeface="Arial"/>
              <a:ea typeface="Arial"/>
              <a:cs typeface="Arial"/>
              <a:sym typeface="Arial"/>
            </a:endParaRPr>
          </a:p>
          <a:p>
            <a:pPr marL="0" lvl="0" indent="0" algn="l" rtl="0">
              <a:spcBef>
                <a:spcPts val="1200"/>
              </a:spcBef>
              <a:spcAft>
                <a:spcPts val="120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2000" advTm="5534"/>
    </mc:Choice>
    <mc:Fallback xmlns="">
      <p:transition spd="slow" advTm="553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3"/>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endParaRPr/>
          </a:p>
        </p:txBody>
      </p:sp>
      <p:sp>
        <p:nvSpPr>
          <p:cNvPr id="125" name="Google Shape;125;p23"/>
          <p:cNvSpPr txBox="1">
            <a:spLocks noGrp="1"/>
          </p:cNvSpPr>
          <p:nvPr>
            <p:ph type="body" idx="1"/>
          </p:nvPr>
        </p:nvSpPr>
        <p:spPr>
          <a:xfrm>
            <a:off x="387900" y="1489824"/>
            <a:ext cx="8368200" cy="3078900"/>
          </a:xfrm>
          <a:prstGeom prst="rect">
            <a:avLst/>
          </a:prstGeom>
        </p:spPr>
        <p:txBody>
          <a:bodyPr spcFirstLastPara="1" wrap="square" lIns="91425" tIns="91425" rIns="91425" bIns="91425" anchor="t" anchorCtr="0">
            <a:normAutofit fontScale="55000" lnSpcReduction="20000"/>
          </a:bodyPr>
          <a:lstStyle/>
          <a:p>
            <a:pPr marL="0" lvl="0" indent="0" algn="l" rtl="0">
              <a:spcBef>
                <a:spcPts val="0"/>
              </a:spcBef>
              <a:spcAft>
                <a:spcPts val="0"/>
              </a:spcAft>
              <a:buNone/>
            </a:pPr>
            <a:r>
              <a:rPr lang="en-GB" sz="3165">
                <a:latin typeface="Arial"/>
                <a:ea typeface="Arial"/>
                <a:cs typeface="Arial"/>
                <a:sym typeface="Arial"/>
              </a:rPr>
              <a:t>Harris, A. &amp; Jones, M. (2016). </a:t>
            </a:r>
            <a:r>
              <a:rPr lang="en-GB" sz="3165" i="1">
                <a:latin typeface="Arial"/>
                <a:ea typeface="Arial"/>
                <a:cs typeface="Arial"/>
                <a:sym typeface="Arial"/>
              </a:rPr>
              <a:t>Leading Future-Focused Schools: Principles and Strategies</a:t>
            </a:r>
            <a:r>
              <a:rPr lang="en-GB" sz="3165">
                <a:latin typeface="Arial"/>
                <a:ea typeface="Arial"/>
                <a:cs typeface="Arial"/>
                <a:sym typeface="Arial"/>
              </a:rPr>
              <a:t>. </a:t>
            </a:r>
            <a:r>
              <a:rPr lang="en-GB" sz="3165" i="1">
                <a:latin typeface="Arial"/>
                <a:ea typeface="Arial"/>
                <a:cs typeface="Arial"/>
                <a:sym typeface="Arial"/>
              </a:rPr>
              <a:t>Educational Management Administration &amp; Leadership</a:t>
            </a:r>
            <a:r>
              <a:rPr lang="en-GB" sz="3165">
                <a:latin typeface="Arial"/>
                <a:ea typeface="Arial"/>
                <a:cs typeface="Arial"/>
                <a:sym typeface="Arial"/>
              </a:rPr>
              <a:t>, 44(1), 5-25.</a:t>
            </a:r>
            <a:endParaRPr sz="3165">
              <a:latin typeface="Arial"/>
              <a:ea typeface="Arial"/>
              <a:cs typeface="Arial"/>
              <a:sym typeface="Arial"/>
            </a:endParaRPr>
          </a:p>
          <a:p>
            <a:pPr marL="0" lvl="0" indent="0" algn="l" rtl="0">
              <a:spcBef>
                <a:spcPts val="1200"/>
              </a:spcBef>
              <a:spcAft>
                <a:spcPts val="0"/>
              </a:spcAft>
              <a:buNone/>
            </a:pPr>
            <a:r>
              <a:rPr lang="en-GB" sz="3165">
                <a:latin typeface="Arial"/>
                <a:ea typeface="Arial"/>
                <a:cs typeface="Arial"/>
                <a:sym typeface="Arial"/>
              </a:rPr>
              <a:t>McAleese, R., O’Leary, E., &amp; O’Reilly, J. (2016). </a:t>
            </a:r>
            <a:r>
              <a:rPr lang="en-GB" sz="3165" i="1">
                <a:latin typeface="Arial"/>
                <a:ea typeface="Arial"/>
                <a:cs typeface="Arial"/>
                <a:sym typeface="Arial"/>
              </a:rPr>
              <a:t>Strategies for Digital Learning: Building a Framework for Change</a:t>
            </a:r>
            <a:r>
              <a:rPr lang="en-GB" sz="3165">
                <a:latin typeface="Arial"/>
                <a:ea typeface="Arial"/>
                <a:cs typeface="Arial"/>
                <a:sym typeface="Arial"/>
              </a:rPr>
              <a:t>. </a:t>
            </a:r>
            <a:r>
              <a:rPr lang="en-GB" sz="3165" i="1">
                <a:latin typeface="Arial"/>
                <a:ea typeface="Arial"/>
                <a:cs typeface="Arial"/>
                <a:sym typeface="Arial"/>
              </a:rPr>
              <a:t>Journal of Further and Higher Education</a:t>
            </a:r>
            <a:r>
              <a:rPr lang="en-GB" sz="3165">
                <a:latin typeface="Arial"/>
                <a:ea typeface="Arial"/>
                <a:cs typeface="Arial"/>
                <a:sym typeface="Arial"/>
              </a:rPr>
              <a:t>, 40(4), 509-524.</a:t>
            </a:r>
            <a:endParaRPr sz="3165">
              <a:latin typeface="Arial"/>
              <a:ea typeface="Arial"/>
              <a:cs typeface="Arial"/>
              <a:sym typeface="Arial"/>
            </a:endParaRPr>
          </a:p>
          <a:p>
            <a:pPr marL="0" lvl="0" indent="0" algn="l" rtl="0">
              <a:spcBef>
                <a:spcPts val="1200"/>
              </a:spcBef>
              <a:spcAft>
                <a:spcPts val="0"/>
              </a:spcAft>
              <a:buNone/>
            </a:pPr>
            <a:r>
              <a:rPr lang="en-GB" sz="3165">
                <a:latin typeface="Arial"/>
                <a:ea typeface="Arial"/>
                <a:cs typeface="Arial"/>
                <a:sym typeface="Arial"/>
              </a:rPr>
              <a:t>Pillow, W. S. (2003). </a:t>
            </a:r>
            <a:r>
              <a:rPr lang="en-GB" sz="3165" i="1">
                <a:latin typeface="Arial"/>
                <a:ea typeface="Arial"/>
                <a:cs typeface="Arial"/>
                <a:sym typeface="Arial"/>
              </a:rPr>
              <a:t>Confession, catharsis, or cure? Rethinking the uses of reflexivity</a:t>
            </a:r>
            <a:r>
              <a:rPr lang="en-GB" sz="3165">
                <a:latin typeface="Arial"/>
                <a:ea typeface="Arial"/>
                <a:cs typeface="Arial"/>
                <a:sym typeface="Arial"/>
              </a:rPr>
              <a:t>. </a:t>
            </a:r>
            <a:r>
              <a:rPr lang="en-GB" sz="3165" i="1">
                <a:latin typeface="Arial"/>
                <a:ea typeface="Arial"/>
                <a:cs typeface="Arial"/>
                <a:sym typeface="Arial"/>
              </a:rPr>
              <a:t>International Journal of Qualitative Studies in Education</a:t>
            </a:r>
            <a:r>
              <a:rPr lang="en-GB" sz="3165">
                <a:latin typeface="Arial"/>
                <a:ea typeface="Arial"/>
                <a:cs typeface="Arial"/>
                <a:sym typeface="Arial"/>
              </a:rPr>
              <a:t>, 16(2), 175-196.</a:t>
            </a:r>
            <a:endParaRPr sz="3165">
              <a:latin typeface="Arial"/>
              <a:ea typeface="Arial"/>
              <a:cs typeface="Arial"/>
              <a:sym typeface="Arial"/>
            </a:endParaRPr>
          </a:p>
          <a:p>
            <a:pPr marL="0" lvl="0" indent="0" algn="l" rtl="0">
              <a:spcBef>
                <a:spcPts val="1200"/>
              </a:spcBef>
              <a:spcAft>
                <a:spcPts val="0"/>
              </a:spcAft>
              <a:buNone/>
            </a:pPr>
            <a:r>
              <a:rPr lang="en-GB" sz="3165">
                <a:latin typeface="Arial"/>
                <a:ea typeface="Arial"/>
                <a:cs typeface="Arial"/>
                <a:sym typeface="Arial"/>
              </a:rPr>
              <a:t>Watt, D. (2007). </a:t>
            </a:r>
            <a:r>
              <a:rPr lang="en-GB" sz="3165" i="1">
                <a:latin typeface="Arial"/>
                <a:ea typeface="Arial"/>
                <a:cs typeface="Arial"/>
                <a:sym typeface="Arial"/>
              </a:rPr>
              <a:t>On Becoming a Qualitative Researcher: The Value of Reflexivity</a:t>
            </a:r>
            <a:r>
              <a:rPr lang="en-GB" sz="3165">
                <a:latin typeface="Arial"/>
                <a:ea typeface="Arial"/>
                <a:cs typeface="Arial"/>
                <a:sym typeface="Arial"/>
              </a:rPr>
              <a:t>. </a:t>
            </a:r>
            <a:r>
              <a:rPr lang="en-GB" sz="3165" i="1">
                <a:latin typeface="Arial"/>
                <a:ea typeface="Arial"/>
                <a:cs typeface="Arial"/>
                <a:sym typeface="Arial"/>
              </a:rPr>
              <a:t>Qualitative Research</a:t>
            </a:r>
            <a:r>
              <a:rPr lang="en-GB" sz="3165">
                <a:latin typeface="Arial"/>
                <a:ea typeface="Arial"/>
                <a:cs typeface="Arial"/>
                <a:sym typeface="Arial"/>
              </a:rPr>
              <a:t>, 7(1), 25-33.</a:t>
            </a:r>
            <a:endParaRPr sz="3165">
              <a:latin typeface="Arial"/>
              <a:ea typeface="Arial"/>
              <a:cs typeface="Arial"/>
              <a:sym typeface="Arial"/>
            </a:endParaRPr>
          </a:p>
          <a:p>
            <a:pPr marL="0" lvl="0" indent="0" algn="l" rtl="0">
              <a:spcBef>
                <a:spcPts val="1200"/>
              </a:spcBef>
              <a:spcAft>
                <a:spcPts val="1200"/>
              </a:spcAft>
              <a:buNone/>
            </a:pPr>
            <a:endParaRPr/>
          </a:p>
        </p:txBody>
      </p:sp>
      <p:pic>
        <p:nvPicPr>
          <p:cNvPr id="4" name="Video 3">
            <a:extLst>
              <a:ext uri="{FF2B5EF4-FFF2-40B4-BE49-F238E27FC236}">
                <a16:creationId xmlns:a16="http://schemas.microsoft.com/office/drawing/2014/main" id="{6D8D25D0-A1F9-AEF5-C6A9-8E73CB2A117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490"/>
    </mc:Choice>
    <mc:Fallback xmlns="">
      <p:transition spd="slow" advTm="9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Marina">
  <a:themeElements>
    <a:clrScheme name="Marina">
      <a:dk1>
        <a:srgbClr val="FFFFFF"/>
      </a:dk1>
      <a:lt1>
        <a:srgbClr val="00517C"/>
      </a:lt1>
      <a:dk2>
        <a:srgbClr val="004065"/>
      </a:dk2>
      <a:lt2>
        <a:srgbClr val="CFD8DC"/>
      </a:lt2>
      <a:accent1>
        <a:srgbClr val="0277BD"/>
      </a:accent1>
      <a:accent2>
        <a:srgbClr val="558B2F"/>
      </a:accent2>
      <a:accent3>
        <a:srgbClr val="009688"/>
      </a:accent3>
      <a:accent4>
        <a:srgbClr val="039BE5"/>
      </a:accent4>
      <a:accent5>
        <a:srgbClr val="8BC34A"/>
      </a:accent5>
      <a:accent6>
        <a:srgbClr val="FFEB38"/>
      </a:accent6>
      <a:hlink>
        <a:srgbClr val="8BC34A"/>
      </a:hlink>
      <a:folHlink>
        <a:srgbClr val="8BC34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3188</TotalTime>
  <Words>971</Words>
  <Application>Microsoft Macintosh PowerPoint</Application>
  <PresentationFormat>On-screen Show (16:9)</PresentationFormat>
  <Paragraphs>63</Paragraphs>
  <Slides>11</Slides>
  <Notes>11</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Roboto Slab</vt:lpstr>
      <vt:lpstr>Roboto</vt:lpstr>
      <vt:lpstr>Arial</vt:lpstr>
      <vt:lpstr>Marina</vt:lpstr>
      <vt:lpstr>Investigating the Digital Use of Technologies by Course Leaders in Further Education:  A critical reflection </vt:lpstr>
      <vt:lpstr>Project Overview</vt:lpstr>
      <vt:lpstr>Key Outcomes</vt:lpstr>
      <vt:lpstr>Personal Learning Journey</vt:lpstr>
      <vt:lpstr>  Challenges of Insider Research</vt:lpstr>
      <vt:lpstr>Managing Bias and Reflexivity</vt:lpstr>
      <vt:lpstr>  Insights on Digital Competence</vt:lpstr>
      <vt:lpstr>Future Directions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Vladimir Bolla Bolla</cp:lastModifiedBy>
  <cp:revision>3</cp:revision>
  <dcterms:modified xsi:type="dcterms:W3CDTF">2024-10-10T17:54:33Z</dcterms:modified>
</cp:coreProperties>
</file>