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3"/>
  </p:notesMasterIdLst>
  <p:handoutMasterIdLst>
    <p:handoutMasterId r:id="rId34"/>
  </p:handoutMasterIdLst>
  <p:sldIdLst>
    <p:sldId id="256" r:id="rId2"/>
    <p:sldId id="257" r:id="rId3"/>
    <p:sldId id="259" r:id="rId4"/>
    <p:sldId id="260" r:id="rId5"/>
    <p:sldId id="261" r:id="rId6"/>
    <p:sldId id="262" r:id="rId7"/>
    <p:sldId id="263" r:id="rId8"/>
    <p:sldId id="264" r:id="rId9"/>
    <p:sldId id="265" r:id="rId10"/>
    <p:sldId id="266" r:id="rId11"/>
    <p:sldId id="268" r:id="rId12"/>
    <p:sldId id="269" r:id="rId13"/>
    <p:sldId id="270" r:id="rId14"/>
    <p:sldId id="272" r:id="rId15"/>
    <p:sldId id="273" r:id="rId16"/>
    <p:sldId id="281" r:id="rId17"/>
    <p:sldId id="274" r:id="rId18"/>
    <p:sldId id="285" r:id="rId19"/>
    <p:sldId id="286" r:id="rId20"/>
    <p:sldId id="289" r:id="rId21"/>
    <p:sldId id="283" r:id="rId22"/>
    <p:sldId id="284" r:id="rId23"/>
    <p:sldId id="280" r:id="rId24"/>
    <p:sldId id="290" r:id="rId25"/>
    <p:sldId id="278" r:id="rId26"/>
    <p:sldId id="275" r:id="rId27"/>
    <p:sldId id="287" r:id="rId28"/>
    <p:sldId id="288" r:id="rId29"/>
    <p:sldId id="276" r:id="rId30"/>
    <p:sldId id="277" r:id="rId31"/>
    <p:sldId id="291" r:id="rId32"/>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6" autoAdjust="0"/>
    <p:restoredTop sz="94660"/>
  </p:normalViewPr>
  <p:slideViewPr>
    <p:cSldViewPr snapToGrid="0">
      <p:cViewPr varScale="1">
        <p:scale>
          <a:sx n="121" d="100"/>
          <a:sy n="121" d="100"/>
        </p:scale>
        <p:origin x="84" y="210"/>
      </p:cViewPr>
      <p:guideLst/>
    </p:cSldViewPr>
  </p:slideViewPr>
  <p:notesTextViewPr>
    <p:cViewPr>
      <p:scale>
        <a:sx n="1" d="1"/>
        <a:sy n="1" d="1"/>
      </p:scale>
      <p:origin x="0" y="0"/>
    </p:cViewPr>
  </p:notesTextViewPr>
  <p:sorterViewPr>
    <p:cViewPr>
      <p:scale>
        <a:sx n="100" d="100"/>
        <a:sy n="100" d="100"/>
      </p:scale>
      <p:origin x="0" y="-144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835BCACF-9146-46A2-9430-81B71F567398}" type="datetimeFigureOut">
              <a:rPr lang="en-GB" smtClean="0"/>
              <a:t>14/01/2019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D455C50F-C16B-43E0-BEF1-95F4A569AAC9}" type="slidenum">
              <a:rPr lang="en-GB" smtClean="0"/>
              <a:t>‹#›</a:t>
            </a:fld>
            <a:endParaRPr lang="en-GB"/>
          </a:p>
        </p:txBody>
      </p:sp>
    </p:spTree>
    <p:extLst>
      <p:ext uri="{BB962C8B-B14F-4D97-AF65-F5344CB8AC3E}">
        <p14:creationId xmlns:p14="http://schemas.microsoft.com/office/powerpoint/2010/main" val="6086249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8A7CBF4-2EF5-4B2B-B92B-1646D144E7C1}" type="datetimeFigureOut">
              <a:rPr lang="en-GB" smtClean="0"/>
              <a:t>14/01/2019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E9FE437-FA13-47F4-A8FD-54CC41842293}" type="slidenum">
              <a:rPr lang="en-GB" smtClean="0"/>
              <a:t>‹#›</a:t>
            </a:fld>
            <a:endParaRPr lang="en-GB"/>
          </a:p>
        </p:txBody>
      </p:sp>
    </p:spTree>
    <p:extLst>
      <p:ext uri="{BB962C8B-B14F-4D97-AF65-F5344CB8AC3E}">
        <p14:creationId xmlns:p14="http://schemas.microsoft.com/office/powerpoint/2010/main" val="3884396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socio-ecological framework. Health </a:t>
            </a:r>
            <a:r>
              <a:rPr lang="en-GB" sz="1200" b="0" i="0" kern="1200" dirty="0" err="1">
                <a:solidFill>
                  <a:schemeClr val="tx1"/>
                </a:solidFill>
                <a:effectLst/>
                <a:latin typeface="+mn-lt"/>
                <a:ea typeface="+mn-ea"/>
                <a:cs typeface="+mn-cs"/>
              </a:rPr>
              <a:t>behaviors</a:t>
            </a:r>
            <a:r>
              <a:rPr lang="en-GB" sz="1200" b="0" i="0" kern="1200" dirty="0">
                <a:solidFill>
                  <a:schemeClr val="tx1"/>
                </a:solidFill>
                <a:effectLst/>
                <a:latin typeface="+mn-lt"/>
                <a:ea typeface="+mn-ea"/>
                <a:cs typeface="+mn-cs"/>
              </a:rPr>
              <a:t> of the individual (inner oval) are influenced by interpersonal, organizational, community, and public policy domains represented by the progressively larger ovals. Many influencers span more than one domain.</a:t>
            </a:r>
            <a:endParaRPr lang="en-GB" dirty="0"/>
          </a:p>
        </p:txBody>
      </p:sp>
      <p:sp>
        <p:nvSpPr>
          <p:cNvPr id="4" name="Slide Number Placeholder 3"/>
          <p:cNvSpPr>
            <a:spLocks noGrp="1"/>
          </p:cNvSpPr>
          <p:nvPr>
            <p:ph type="sldNum" sz="quarter" idx="10"/>
          </p:nvPr>
        </p:nvSpPr>
        <p:spPr/>
        <p:txBody>
          <a:bodyPr/>
          <a:lstStyle/>
          <a:p>
            <a:fld id="{B5A21038-3FEF-4754-BDD1-DC05CCCE693E}" type="slidenum">
              <a:rPr lang="en-GB" smtClean="0"/>
              <a:t>30</a:t>
            </a:fld>
            <a:endParaRPr lang="en-GB"/>
          </a:p>
        </p:txBody>
      </p:sp>
    </p:spTree>
    <p:extLst>
      <p:ext uri="{BB962C8B-B14F-4D97-AF65-F5344CB8AC3E}">
        <p14:creationId xmlns:p14="http://schemas.microsoft.com/office/powerpoint/2010/main" val="17474914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1/14/2019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6961A0B-A047-4AA6-BF00-38B58EA71A0A}" type="datetimeFigureOut">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A55BD9-86EA-4035-B27A-9FFCEBA3A91B}" type="slidenum">
              <a:rPr lang="en-GB" smtClean="0"/>
              <a:t>‹#›</a:t>
            </a:fld>
            <a:endParaRPr lang="en-GB"/>
          </a:p>
        </p:txBody>
      </p:sp>
    </p:spTree>
    <p:extLst>
      <p:ext uri="{BB962C8B-B14F-4D97-AF65-F5344CB8AC3E}">
        <p14:creationId xmlns:p14="http://schemas.microsoft.com/office/powerpoint/2010/main" val="1718862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1/14/2019</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 id="2147483669"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gov.wales/docs/dhss/publications/180627mentalhealth-progressen.pdf"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www.wales.nhs.uk/sitesplus/888/page/96946"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hyperlink" Target="https://gov.wales/about/cabinet/cabinetstatements/2018/lonelinesssocialisolation/?lang=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Contemporary issues in mental health </a:t>
            </a:r>
            <a:endParaRPr lang="en-GB" dirty="0"/>
          </a:p>
        </p:txBody>
      </p:sp>
      <p:sp>
        <p:nvSpPr>
          <p:cNvPr id="3" name="Subtitle 2"/>
          <p:cNvSpPr>
            <a:spLocks noGrp="1"/>
          </p:cNvSpPr>
          <p:nvPr>
            <p:ph type="subTitle" idx="1"/>
          </p:nvPr>
        </p:nvSpPr>
        <p:spPr/>
        <p:txBody>
          <a:bodyPr/>
          <a:lstStyle/>
          <a:p>
            <a:r>
              <a:rPr lang="en-GB" dirty="0" smtClean="0"/>
              <a:t>BSc Mental health </a:t>
            </a:r>
          </a:p>
          <a:p>
            <a:r>
              <a:rPr lang="en-GB" dirty="0" smtClean="0"/>
              <a:t>Dr </a:t>
            </a:r>
            <a:r>
              <a:rPr lang="en-GB" dirty="0" err="1" smtClean="0"/>
              <a:t>ceri</a:t>
            </a:r>
            <a:r>
              <a:rPr lang="en-GB" dirty="0" smtClean="0"/>
              <a:t> </a:t>
            </a:r>
            <a:r>
              <a:rPr lang="en-GB" dirty="0" err="1" smtClean="0"/>
              <a:t>phelps</a:t>
            </a:r>
            <a:r>
              <a:rPr lang="en-GB" dirty="0" smtClean="0"/>
              <a:t> </a:t>
            </a:r>
            <a:endParaRPr lang="en-GB" dirty="0"/>
          </a:p>
        </p:txBody>
      </p:sp>
    </p:spTree>
    <p:extLst>
      <p:ext uri="{BB962C8B-B14F-4D97-AF65-F5344CB8AC3E}">
        <p14:creationId xmlns:p14="http://schemas.microsoft.com/office/powerpoint/2010/main" val="25859784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1885" y="216496"/>
            <a:ext cx="10364451" cy="1237873"/>
          </a:xfrm>
        </p:spPr>
        <p:txBody>
          <a:bodyPr/>
          <a:lstStyle/>
          <a:p>
            <a:r>
              <a:rPr lang="en-GB" dirty="0" smtClean="0"/>
              <a:t>Outline of session </a:t>
            </a:r>
            <a:endParaRPr lang="en-GB" dirty="0"/>
          </a:p>
        </p:txBody>
      </p:sp>
      <p:sp>
        <p:nvSpPr>
          <p:cNvPr id="3" name="Content Placeholder 2"/>
          <p:cNvSpPr>
            <a:spLocks noGrp="1"/>
          </p:cNvSpPr>
          <p:nvPr>
            <p:ph sz="quarter" idx="13"/>
          </p:nvPr>
        </p:nvSpPr>
        <p:spPr>
          <a:xfrm>
            <a:off x="842829" y="1351894"/>
            <a:ext cx="10363826" cy="4737537"/>
          </a:xfrm>
        </p:spPr>
        <p:txBody>
          <a:bodyPr>
            <a:normAutofit fontScale="85000" lnSpcReduction="20000"/>
          </a:bodyPr>
          <a:lstStyle/>
          <a:p>
            <a:pPr marL="0" indent="0">
              <a:buNone/>
            </a:pPr>
            <a:r>
              <a:rPr lang="en-GB" dirty="0" smtClean="0"/>
              <a:t>Session 1 (9.30am-11am) </a:t>
            </a:r>
          </a:p>
          <a:p>
            <a:r>
              <a:rPr lang="en-GB" dirty="0" smtClean="0"/>
              <a:t>Mental health &amp; wellbeing in 21</a:t>
            </a:r>
            <a:r>
              <a:rPr lang="en-GB" baseline="30000" dirty="0" smtClean="0"/>
              <a:t>st</a:t>
            </a:r>
            <a:r>
              <a:rPr lang="en-GB" dirty="0" smtClean="0"/>
              <a:t> century wales </a:t>
            </a:r>
            <a:endParaRPr lang="en-GB" dirty="0"/>
          </a:p>
          <a:p>
            <a:r>
              <a:rPr lang="en-GB" dirty="0" smtClean="0"/>
              <a:t>Welsh government policy frameworks </a:t>
            </a:r>
          </a:p>
          <a:p>
            <a:pPr marL="0" indent="0">
              <a:buNone/>
            </a:pPr>
            <a:endParaRPr lang="en-GB" dirty="0" smtClean="0"/>
          </a:p>
          <a:p>
            <a:pPr marL="0" indent="0">
              <a:buNone/>
            </a:pPr>
            <a:r>
              <a:rPr lang="en-GB" dirty="0" smtClean="0"/>
              <a:t>Session 2 (11.30am-1pm)</a:t>
            </a:r>
          </a:p>
          <a:p>
            <a:r>
              <a:rPr lang="en-GB" dirty="0" smtClean="0"/>
              <a:t>Influencing policy </a:t>
            </a:r>
          </a:p>
          <a:p>
            <a:r>
              <a:rPr lang="en-GB" dirty="0" smtClean="0"/>
              <a:t>Consultation exercise:  tackling loneliness and isolation </a:t>
            </a:r>
            <a:endParaRPr lang="en-GB" dirty="0"/>
          </a:p>
          <a:p>
            <a:endParaRPr lang="en-GB" dirty="0" smtClean="0"/>
          </a:p>
          <a:p>
            <a:pPr marL="0" indent="0">
              <a:buNone/>
            </a:pPr>
            <a:r>
              <a:rPr lang="en-GB" dirty="0" smtClean="0"/>
              <a:t>Session 3 (1.30pm-3pm) </a:t>
            </a:r>
          </a:p>
          <a:p>
            <a:r>
              <a:rPr lang="en-GB" dirty="0" smtClean="0"/>
              <a:t>Discussion:  </a:t>
            </a:r>
            <a:r>
              <a:rPr lang="en-GB" dirty="0"/>
              <a:t>How do policies drive mental health </a:t>
            </a:r>
            <a:r>
              <a:rPr lang="en-GB" dirty="0" smtClean="0"/>
              <a:t>services?/What </a:t>
            </a:r>
            <a:r>
              <a:rPr lang="en-GB" dirty="0"/>
              <a:t>is the impact on your current or potential future role</a:t>
            </a:r>
            <a:r>
              <a:rPr lang="en-GB" dirty="0" smtClean="0"/>
              <a:t>?</a:t>
            </a:r>
          </a:p>
          <a:p>
            <a:r>
              <a:rPr lang="en-GB" dirty="0" smtClean="0"/>
              <a:t>Presentation preparation/feedback </a:t>
            </a:r>
            <a:endParaRPr lang="en-GB" dirty="0"/>
          </a:p>
          <a:p>
            <a:endParaRPr lang="en-GB" dirty="0" smtClean="0"/>
          </a:p>
          <a:p>
            <a:pPr marL="0" indent="0">
              <a:buNone/>
            </a:pPr>
            <a:endParaRPr lang="en-GB" dirty="0" smtClean="0"/>
          </a:p>
          <a:p>
            <a:endParaRPr lang="en-GB" dirty="0"/>
          </a:p>
        </p:txBody>
      </p:sp>
    </p:spTree>
    <p:extLst>
      <p:ext uri="{BB962C8B-B14F-4D97-AF65-F5344CB8AC3E}">
        <p14:creationId xmlns:p14="http://schemas.microsoft.com/office/powerpoint/2010/main" val="2072374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4040" y="1412777"/>
            <a:ext cx="7772400" cy="1470025"/>
          </a:xfrm>
        </p:spPr>
        <p:txBody>
          <a:bodyPr/>
          <a:lstStyle/>
          <a:p>
            <a:r>
              <a:rPr lang="en-GB" dirty="0" smtClean="0"/>
              <a:t>Setting the </a:t>
            </a:r>
            <a:r>
              <a:rPr lang="en-GB" dirty="0" smtClean="0"/>
              <a:t>scene: </a:t>
            </a:r>
            <a:br>
              <a:rPr lang="en-GB" dirty="0" smtClean="0"/>
            </a:br>
            <a:r>
              <a:rPr lang="en-GB" dirty="0" smtClean="0"/>
              <a:t>Wales </a:t>
            </a:r>
            <a:r>
              <a:rPr lang="en-GB" dirty="0"/>
              <a:t>in the 21</a:t>
            </a:r>
            <a:r>
              <a:rPr lang="en-GB" baseline="30000" dirty="0"/>
              <a:t>st</a:t>
            </a:r>
            <a:r>
              <a:rPr lang="en-GB" dirty="0"/>
              <a:t> Century </a:t>
            </a:r>
          </a:p>
        </p:txBody>
      </p:sp>
      <p:sp>
        <p:nvSpPr>
          <p:cNvPr id="3" name="Subtitle 2"/>
          <p:cNvSpPr>
            <a:spLocks noGrp="1"/>
          </p:cNvSpPr>
          <p:nvPr>
            <p:ph type="subTitle" idx="1"/>
          </p:nvPr>
        </p:nvSpPr>
        <p:spPr>
          <a:xfrm>
            <a:off x="2855640" y="3501008"/>
            <a:ext cx="6400800" cy="1752600"/>
          </a:xfrm>
        </p:spPr>
        <p:txBody>
          <a:bodyPr/>
          <a:lstStyle/>
          <a:p>
            <a:r>
              <a:rPr lang="en-GB" dirty="0"/>
              <a:t>The Health &amp; Social </a:t>
            </a:r>
            <a:r>
              <a:rPr lang="en-GB" dirty="0" smtClean="0"/>
              <a:t>Landscape </a:t>
            </a:r>
            <a:endParaRPr lang="en-GB" dirty="0" smtClean="0"/>
          </a:p>
        </p:txBody>
      </p:sp>
    </p:spTree>
    <p:extLst>
      <p:ext uri="{BB962C8B-B14F-4D97-AF65-F5344CB8AC3E}">
        <p14:creationId xmlns:p14="http://schemas.microsoft.com/office/powerpoint/2010/main" val="3403363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2830" y="200731"/>
            <a:ext cx="10364451" cy="1596177"/>
          </a:xfrm>
        </p:spPr>
        <p:txBody>
          <a:bodyPr/>
          <a:lstStyle/>
          <a:p>
            <a:r>
              <a:rPr lang="en-GB" dirty="0"/>
              <a:t>Defining Health &amp; Wellbeing </a:t>
            </a:r>
          </a:p>
        </p:txBody>
      </p:sp>
      <p:sp>
        <p:nvSpPr>
          <p:cNvPr id="3" name="Content Placeholder 2"/>
          <p:cNvSpPr>
            <a:spLocks noGrp="1"/>
          </p:cNvSpPr>
          <p:nvPr>
            <p:ph idx="1"/>
          </p:nvPr>
        </p:nvSpPr>
        <p:spPr>
          <a:xfrm>
            <a:off x="898009" y="1736472"/>
            <a:ext cx="10364452" cy="3424107"/>
          </a:xfrm>
        </p:spPr>
        <p:txBody>
          <a:bodyPr>
            <a:normAutofit fontScale="77500" lnSpcReduction="20000"/>
          </a:bodyPr>
          <a:lstStyle/>
          <a:p>
            <a:r>
              <a:rPr lang="en-GB" dirty="0"/>
              <a:t>Professional versus lay perspectives</a:t>
            </a:r>
          </a:p>
          <a:p>
            <a:endParaRPr lang="en-GB" dirty="0"/>
          </a:p>
          <a:p>
            <a:r>
              <a:rPr lang="en-GB" dirty="0"/>
              <a:t>“Health” versus “Illness”</a:t>
            </a:r>
          </a:p>
          <a:p>
            <a:endParaRPr lang="en-GB" dirty="0"/>
          </a:p>
          <a:p>
            <a:r>
              <a:rPr lang="en-GB" dirty="0"/>
              <a:t>“Health” versus “Wellbeing</a:t>
            </a:r>
            <a:r>
              <a:rPr lang="en-GB" dirty="0" smtClean="0"/>
              <a:t>”</a:t>
            </a:r>
          </a:p>
          <a:p>
            <a:endParaRPr lang="en-GB" dirty="0"/>
          </a:p>
          <a:p>
            <a:r>
              <a:rPr lang="en-GB" dirty="0" smtClean="0"/>
              <a:t>“Physical health” versus “mental health”</a:t>
            </a:r>
            <a:endParaRPr lang="en-GB" dirty="0"/>
          </a:p>
          <a:p>
            <a:endParaRPr lang="en-GB" dirty="0"/>
          </a:p>
          <a:p>
            <a:r>
              <a:rPr lang="en-GB" dirty="0"/>
              <a:t>“Quality of life”</a:t>
            </a:r>
          </a:p>
        </p:txBody>
      </p:sp>
    </p:spTree>
    <p:extLst>
      <p:ext uri="{BB962C8B-B14F-4D97-AF65-F5344CB8AC3E}">
        <p14:creationId xmlns:p14="http://schemas.microsoft.com/office/powerpoint/2010/main" val="7700345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World Health Organisation (1984)</a:t>
            </a:r>
          </a:p>
        </p:txBody>
      </p:sp>
      <p:sp>
        <p:nvSpPr>
          <p:cNvPr id="3" name="Content Placeholder 2"/>
          <p:cNvSpPr>
            <a:spLocks noGrp="1"/>
          </p:cNvSpPr>
          <p:nvPr>
            <p:ph idx="1"/>
          </p:nvPr>
        </p:nvSpPr>
        <p:spPr/>
        <p:txBody>
          <a:bodyPr>
            <a:normAutofit fontScale="92500" lnSpcReduction="10000"/>
          </a:bodyPr>
          <a:lstStyle/>
          <a:p>
            <a:r>
              <a:rPr lang="en-GB" dirty="0"/>
              <a:t>Health as “a complete state of physical, mental and social well-being, and not merely the absence of disease of infirmity”</a:t>
            </a:r>
          </a:p>
          <a:p>
            <a:endParaRPr lang="en-GB" dirty="0"/>
          </a:p>
          <a:p>
            <a:r>
              <a:rPr lang="en-GB" dirty="0"/>
              <a:t>Health as a basic human right </a:t>
            </a:r>
          </a:p>
          <a:p>
            <a:endParaRPr lang="en-GB" dirty="0"/>
          </a:p>
          <a:p>
            <a:r>
              <a:rPr lang="en-GB" dirty="0"/>
              <a:t>Equity and empowerment central </a:t>
            </a:r>
            <a:endParaRPr lang="en-GB" dirty="0" smtClean="0"/>
          </a:p>
          <a:p>
            <a:endParaRPr lang="en-GB" dirty="0"/>
          </a:p>
          <a:p>
            <a:r>
              <a:rPr lang="en-GB" b="1" i="1" u="sng" dirty="0" smtClean="0"/>
              <a:t>Acknowledges mental health &amp; wellbeing </a:t>
            </a:r>
            <a:endParaRPr lang="en-GB" b="1" i="1" u="sng" dirty="0"/>
          </a:p>
        </p:txBody>
      </p:sp>
    </p:spTree>
    <p:extLst>
      <p:ext uri="{BB962C8B-B14F-4D97-AF65-F5344CB8AC3E}">
        <p14:creationId xmlns:p14="http://schemas.microsoft.com/office/powerpoint/2010/main" val="2261066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at a Global level </a:t>
            </a:r>
          </a:p>
        </p:txBody>
      </p:sp>
      <p:sp>
        <p:nvSpPr>
          <p:cNvPr id="3" name="Content Placeholder 2"/>
          <p:cNvSpPr>
            <a:spLocks noGrp="1"/>
          </p:cNvSpPr>
          <p:nvPr>
            <p:ph idx="1"/>
          </p:nvPr>
        </p:nvSpPr>
        <p:spPr>
          <a:xfrm>
            <a:off x="1579179" y="2214694"/>
            <a:ext cx="5050904" cy="4525963"/>
          </a:xfrm>
        </p:spPr>
        <p:txBody>
          <a:bodyPr/>
          <a:lstStyle/>
          <a:p>
            <a:r>
              <a:rPr lang="en-GB" dirty="0"/>
              <a:t>Public Health </a:t>
            </a:r>
          </a:p>
          <a:p>
            <a:endParaRPr lang="en-GB" dirty="0"/>
          </a:p>
          <a:p>
            <a:r>
              <a:rPr lang="en-GB" dirty="0"/>
              <a:t>Epidemics/Pandemics</a:t>
            </a:r>
          </a:p>
          <a:p>
            <a:endParaRPr lang="en-GB" dirty="0"/>
          </a:p>
          <a:p>
            <a:r>
              <a:rPr lang="en-GB" dirty="0"/>
              <a:t>Genomics </a:t>
            </a:r>
          </a:p>
        </p:txBody>
      </p:sp>
      <p:pic>
        <p:nvPicPr>
          <p:cNvPr id="1026" name="Picture 2" descr="C:\Users\Advent\AppData\Local\Microsoft\Windows\Temporary Internet Files\Content.IE5\30Y12YXX\man-thinking[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16385" y="2169833"/>
            <a:ext cx="3295650" cy="3295650"/>
          </a:xfrm>
          <a:prstGeom prst="rect">
            <a:avLst/>
          </a:prstGeom>
          <a:noFill/>
          <a:extLst>
            <a:ext uri="{909E8E84-426E-40DD-AFC4-6F175D3DCCD1}">
              <a14:hiddenFill xmlns:a14="http://schemas.microsoft.com/office/drawing/2010/main">
                <a:solidFill>
                  <a:srgbClr val="FFFFFF"/>
                </a:solidFill>
              </a14:hiddenFill>
            </a:ext>
          </a:extLst>
        </p:spPr>
      </p:pic>
      <p:sp>
        <p:nvSpPr>
          <p:cNvPr id="5" name="Cloud Callout 4"/>
          <p:cNvSpPr/>
          <p:nvPr/>
        </p:nvSpPr>
        <p:spPr>
          <a:xfrm>
            <a:off x="5612524" y="2431956"/>
            <a:ext cx="3247697" cy="1334054"/>
          </a:xfrm>
          <a:prstGeom prst="cloudCallout">
            <a:avLst>
              <a:gd name="adj1" fmla="val 48342"/>
              <a:gd name="adj2" fmla="val 5836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Do these have any relevance to Mental Health?</a:t>
            </a:r>
            <a:endParaRPr lang="en-GB" dirty="0"/>
          </a:p>
        </p:txBody>
      </p:sp>
    </p:spTree>
    <p:extLst>
      <p:ext uri="{BB962C8B-B14F-4D97-AF65-F5344CB8AC3E}">
        <p14:creationId xmlns:p14="http://schemas.microsoft.com/office/powerpoint/2010/main" val="3585305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116632"/>
            <a:ext cx="8229600" cy="1143000"/>
          </a:xfrm>
        </p:spPr>
        <p:txBody>
          <a:bodyPr/>
          <a:lstStyle/>
          <a:p>
            <a:r>
              <a:rPr lang="en-GB" dirty="0"/>
              <a:t>Changing perspectives </a:t>
            </a:r>
          </a:p>
        </p:txBody>
      </p:sp>
      <p:sp>
        <p:nvSpPr>
          <p:cNvPr id="3" name="Content Placeholder 2"/>
          <p:cNvSpPr>
            <a:spLocks noGrp="1"/>
          </p:cNvSpPr>
          <p:nvPr>
            <p:ph idx="1"/>
          </p:nvPr>
        </p:nvSpPr>
        <p:spPr>
          <a:xfrm>
            <a:off x="1991544" y="1412777"/>
            <a:ext cx="8229600" cy="4525963"/>
          </a:xfrm>
        </p:spPr>
        <p:txBody>
          <a:bodyPr>
            <a:normAutofit/>
          </a:bodyPr>
          <a:lstStyle/>
          <a:p>
            <a:r>
              <a:rPr lang="en-GB" dirty="0"/>
              <a:t>Traditional definitions – biopsychosocial focus</a:t>
            </a:r>
          </a:p>
          <a:p>
            <a:pPr lvl="1"/>
            <a:r>
              <a:rPr lang="en-GB" dirty="0"/>
              <a:t>Sociological</a:t>
            </a:r>
          </a:p>
          <a:p>
            <a:pPr lvl="1"/>
            <a:r>
              <a:rPr lang="en-GB" dirty="0"/>
              <a:t>Environmental</a:t>
            </a:r>
          </a:p>
          <a:p>
            <a:pPr lvl="1"/>
            <a:r>
              <a:rPr lang="en-GB" dirty="0"/>
              <a:t>Biological</a:t>
            </a:r>
          </a:p>
          <a:p>
            <a:pPr lvl="1"/>
            <a:r>
              <a:rPr lang="en-GB" dirty="0"/>
              <a:t>Cultural </a:t>
            </a:r>
          </a:p>
          <a:p>
            <a:pPr lvl="1"/>
            <a:endParaRPr lang="en-GB" dirty="0"/>
          </a:p>
          <a:p>
            <a:r>
              <a:rPr lang="en-GB" dirty="0"/>
              <a:t>Emphasis on the individual in an environment and the “agents of disease” (Wilson et al., 2015) </a:t>
            </a:r>
          </a:p>
        </p:txBody>
      </p:sp>
    </p:spTree>
    <p:extLst>
      <p:ext uri="{BB962C8B-B14F-4D97-AF65-F5344CB8AC3E}">
        <p14:creationId xmlns:p14="http://schemas.microsoft.com/office/powerpoint/2010/main" val="1106358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116632"/>
            <a:ext cx="8229600" cy="1143000"/>
          </a:xfrm>
        </p:spPr>
        <p:txBody>
          <a:bodyPr/>
          <a:lstStyle/>
          <a:p>
            <a:r>
              <a:rPr lang="en-GB" dirty="0"/>
              <a:t>Changing perspectives </a:t>
            </a:r>
          </a:p>
        </p:txBody>
      </p:sp>
      <p:sp>
        <p:nvSpPr>
          <p:cNvPr id="3" name="Content Placeholder 2"/>
          <p:cNvSpPr>
            <a:spLocks noGrp="1"/>
          </p:cNvSpPr>
          <p:nvPr>
            <p:ph idx="1"/>
          </p:nvPr>
        </p:nvSpPr>
        <p:spPr>
          <a:xfrm>
            <a:off x="1991544" y="1412777"/>
            <a:ext cx="8229600" cy="4525963"/>
          </a:xfrm>
        </p:spPr>
        <p:txBody>
          <a:bodyPr>
            <a:noAutofit/>
          </a:bodyPr>
          <a:lstStyle/>
          <a:p>
            <a:r>
              <a:rPr lang="en-GB" sz="1800" dirty="0"/>
              <a:t>Hippocrates</a:t>
            </a:r>
            <a:r>
              <a:rPr lang="en-GB" dirty="0"/>
              <a:t> – 400BC </a:t>
            </a:r>
          </a:p>
          <a:p>
            <a:pPr lvl="1"/>
            <a:r>
              <a:rPr lang="en-GB" dirty="0"/>
              <a:t>Health as the balance of the four humours</a:t>
            </a:r>
          </a:p>
          <a:p>
            <a:r>
              <a:rPr lang="en-GB" dirty="0"/>
              <a:t>Chinese definitions</a:t>
            </a:r>
          </a:p>
          <a:p>
            <a:pPr lvl="1"/>
            <a:r>
              <a:rPr lang="en-GB" dirty="0"/>
              <a:t>Harmony between man and environment</a:t>
            </a:r>
          </a:p>
          <a:p>
            <a:pPr lvl="1"/>
            <a:r>
              <a:rPr lang="en-GB" dirty="0"/>
              <a:t>TAI CHI</a:t>
            </a:r>
          </a:p>
          <a:p>
            <a:r>
              <a:rPr lang="en-GB" dirty="0"/>
              <a:t>Native American culture</a:t>
            </a:r>
          </a:p>
          <a:p>
            <a:pPr lvl="1"/>
            <a:r>
              <a:rPr lang="en-GB" dirty="0"/>
              <a:t>Holistic balance of spiritual, cultural and social environments </a:t>
            </a:r>
          </a:p>
          <a:p>
            <a:r>
              <a:rPr lang="en-GB" dirty="0"/>
              <a:t>Buddhism/Hinduism</a:t>
            </a:r>
          </a:p>
          <a:p>
            <a:pPr lvl="1"/>
            <a:r>
              <a:rPr lang="en-GB" dirty="0"/>
              <a:t>Necessity for man to living in harmony and undertake behaviours conductive to a fruitful life </a:t>
            </a:r>
          </a:p>
        </p:txBody>
      </p:sp>
    </p:spTree>
    <p:extLst>
      <p:ext uri="{BB962C8B-B14F-4D97-AF65-F5344CB8AC3E}">
        <p14:creationId xmlns:p14="http://schemas.microsoft.com/office/powerpoint/2010/main" val="2963959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996" y="342620"/>
            <a:ext cx="10364451" cy="1596177"/>
          </a:xfrm>
        </p:spPr>
        <p:txBody>
          <a:bodyPr/>
          <a:lstStyle/>
          <a:p>
            <a:r>
              <a:rPr lang="en-GB" dirty="0"/>
              <a:t>Medical Model </a:t>
            </a:r>
          </a:p>
        </p:txBody>
      </p:sp>
      <p:sp>
        <p:nvSpPr>
          <p:cNvPr id="3" name="Content Placeholder 2"/>
          <p:cNvSpPr>
            <a:spLocks noGrp="1"/>
          </p:cNvSpPr>
          <p:nvPr>
            <p:ph idx="1"/>
          </p:nvPr>
        </p:nvSpPr>
        <p:spPr/>
        <p:txBody>
          <a:bodyPr/>
          <a:lstStyle/>
          <a:p>
            <a:r>
              <a:rPr lang="en-GB" dirty="0"/>
              <a:t>Dominant approach of early 20</a:t>
            </a:r>
            <a:r>
              <a:rPr lang="en-GB" baseline="30000" dirty="0"/>
              <a:t>th</a:t>
            </a:r>
            <a:r>
              <a:rPr lang="en-GB" dirty="0"/>
              <a:t> century </a:t>
            </a:r>
          </a:p>
          <a:p>
            <a:r>
              <a:rPr lang="en-GB" dirty="0"/>
              <a:t>Health as the absence of disease </a:t>
            </a:r>
          </a:p>
          <a:p>
            <a:r>
              <a:rPr lang="en-GB" dirty="0"/>
              <a:t>All diseases having specific cause</a:t>
            </a:r>
          </a:p>
          <a:p>
            <a:r>
              <a:rPr lang="en-GB" dirty="0"/>
              <a:t>Focus on identification, treatment and prevention of all diseases </a:t>
            </a:r>
          </a:p>
        </p:txBody>
      </p:sp>
      <p:sp>
        <p:nvSpPr>
          <p:cNvPr id="4" name="Cloud Callout 3"/>
          <p:cNvSpPr/>
          <p:nvPr/>
        </p:nvSpPr>
        <p:spPr>
          <a:xfrm>
            <a:off x="7701455" y="1210003"/>
            <a:ext cx="3941379" cy="2490951"/>
          </a:xfrm>
          <a:prstGeom prst="cloudCallout">
            <a:avLst>
              <a:gd name="adj1" fmla="val -85639"/>
              <a:gd name="adj2" fmla="val -4090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   How do we see this model embedded in Mental </a:t>
            </a:r>
            <a:r>
              <a:rPr lang="en-GB" dirty="0"/>
              <a:t>Health</a:t>
            </a:r>
            <a:r>
              <a:rPr lang="en-GB" dirty="0" smtClean="0"/>
              <a:t>?</a:t>
            </a:r>
          </a:p>
          <a:p>
            <a:endParaRPr lang="en-GB" dirty="0"/>
          </a:p>
          <a:p>
            <a:r>
              <a:rPr lang="en-GB" dirty="0" smtClean="0"/>
              <a:t>  Are things changing? </a:t>
            </a:r>
          </a:p>
          <a:p>
            <a:endParaRPr lang="en-GB" dirty="0"/>
          </a:p>
          <a:p>
            <a:r>
              <a:rPr lang="en-GB" dirty="0" smtClean="0"/>
              <a:t>   Should things change?</a:t>
            </a:r>
            <a:endParaRPr lang="en-GB" dirty="0"/>
          </a:p>
        </p:txBody>
      </p:sp>
    </p:spTree>
    <p:extLst>
      <p:ext uri="{BB962C8B-B14F-4D97-AF65-F5344CB8AC3E}">
        <p14:creationId xmlns:p14="http://schemas.microsoft.com/office/powerpoint/2010/main" val="25032729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Measuring health &amp; wellbeing </a:t>
            </a:r>
          </a:p>
        </p:txBody>
      </p:sp>
      <p:sp>
        <p:nvSpPr>
          <p:cNvPr id="3" name="Content Placeholder 2"/>
          <p:cNvSpPr>
            <a:spLocks noGrp="1"/>
          </p:cNvSpPr>
          <p:nvPr>
            <p:ph idx="1"/>
          </p:nvPr>
        </p:nvSpPr>
        <p:spPr/>
        <p:txBody>
          <a:bodyPr/>
          <a:lstStyle/>
          <a:p>
            <a:r>
              <a:rPr lang="en-GB" dirty="0"/>
              <a:t>Culturally and subjectively defined</a:t>
            </a:r>
          </a:p>
          <a:p>
            <a:endParaRPr lang="en-GB" dirty="0"/>
          </a:p>
          <a:p>
            <a:r>
              <a:rPr lang="en-GB" dirty="0"/>
              <a:t>Measurement of “disease” </a:t>
            </a:r>
            <a:r>
              <a:rPr lang="en-GB" dirty="0" smtClean="0"/>
              <a:t>easier</a:t>
            </a:r>
          </a:p>
          <a:p>
            <a:endParaRPr lang="en-GB" dirty="0"/>
          </a:p>
          <a:p>
            <a:r>
              <a:rPr lang="en-GB" dirty="0" smtClean="0"/>
              <a:t>So How do we measure mental health?</a:t>
            </a:r>
            <a:endParaRPr lang="en-GB" dirty="0"/>
          </a:p>
        </p:txBody>
      </p:sp>
    </p:spTree>
    <p:extLst>
      <p:ext uri="{BB962C8B-B14F-4D97-AF65-F5344CB8AC3E}">
        <p14:creationId xmlns:p14="http://schemas.microsoft.com/office/powerpoint/2010/main" val="21802247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952625" y="0"/>
            <a:ext cx="8229600" cy="1143000"/>
          </a:xfrm>
        </p:spPr>
        <p:txBody>
          <a:bodyPr/>
          <a:lstStyle/>
          <a:p>
            <a:r>
              <a:rPr lang="en-GB" altLang="en-US"/>
              <a:t>What is health?</a:t>
            </a:r>
          </a:p>
        </p:txBody>
      </p:sp>
      <p:sp>
        <p:nvSpPr>
          <p:cNvPr id="27651" name="Content Placeholder 2"/>
          <p:cNvSpPr>
            <a:spLocks noGrp="1"/>
          </p:cNvSpPr>
          <p:nvPr>
            <p:ph idx="1"/>
          </p:nvPr>
        </p:nvSpPr>
        <p:spPr>
          <a:xfrm>
            <a:off x="1952625" y="1357314"/>
            <a:ext cx="8072438" cy="4929187"/>
          </a:xfrm>
        </p:spPr>
        <p:txBody>
          <a:bodyPr/>
          <a:lstStyle/>
          <a:p>
            <a:pPr>
              <a:buFontTx/>
              <a:buNone/>
            </a:pPr>
            <a:r>
              <a:rPr lang="en-GB" altLang="en-US" sz="2800"/>
              <a:t>WORLD HEALTH ORGANISATION (WHO): </a:t>
            </a:r>
          </a:p>
          <a:p>
            <a:pPr>
              <a:buFontTx/>
              <a:buNone/>
            </a:pPr>
            <a:endParaRPr lang="en-GB" altLang="en-US" sz="2800"/>
          </a:p>
          <a:p>
            <a:pPr>
              <a:buFontTx/>
              <a:buNone/>
            </a:pPr>
            <a:r>
              <a:rPr lang="en-GB" altLang="en-US" sz="2800"/>
              <a:t>Health needs to be measured on three dimensions</a:t>
            </a:r>
            <a:r>
              <a:rPr lang="en-GB" altLang="en-US"/>
              <a:t>: </a:t>
            </a:r>
          </a:p>
          <a:p>
            <a:pPr>
              <a:buFontTx/>
              <a:buNone/>
            </a:pPr>
            <a:endParaRPr lang="en-GB" altLang="en-US"/>
          </a:p>
          <a:p>
            <a:r>
              <a:rPr lang="en-GB" altLang="en-US"/>
              <a:t>Social </a:t>
            </a:r>
          </a:p>
          <a:p>
            <a:r>
              <a:rPr lang="en-GB" altLang="en-US"/>
              <a:t>Psychological  </a:t>
            </a:r>
          </a:p>
          <a:p>
            <a:r>
              <a:rPr lang="en-GB" altLang="en-US"/>
              <a:t>Physical wellbeing </a:t>
            </a:r>
          </a:p>
          <a:p>
            <a:pPr>
              <a:buFontTx/>
              <a:buNone/>
            </a:pPr>
            <a:endParaRPr lang="en-GB" altLang="en-US"/>
          </a:p>
          <a:p>
            <a:pPr>
              <a:buFontTx/>
              <a:buNone/>
            </a:pPr>
            <a:endParaRPr lang="en-GB" altLang="en-US"/>
          </a:p>
          <a:p>
            <a:endParaRPr lang="en-GB" altLang="en-US"/>
          </a:p>
          <a:p>
            <a:endParaRPr lang="en-GB" altLang="en-US"/>
          </a:p>
          <a:p>
            <a:pPr>
              <a:buFontTx/>
              <a:buNone/>
            </a:pPr>
            <a:endParaRPr lang="en-GB" altLang="en-US"/>
          </a:p>
          <a:p>
            <a:pPr lvl="1"/>
            <a:endParaRPr lang="en-GB" altLang="en-US"/>
          </a:p>
        </p:txBody>
      </p:sp>
      <p:sp>
        <p:nvSpPr>
          <p:cNvPr id="27652" name="TextBox 4"/>
          <p:cNvSpPr txBox="1">
            <a:spLocks noChangeArrowheads="1"/>
          </p:cNvSpPr>
          <p:nvPr/>
        </p:nvSpPr>
        <p:spPr bwMode="auto">
          <a:xfrm>
            <a:off x="6167438" y="3643314"/>
            <a:ext cx="3960812"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4400"/>
              <a:t> = QUALITY </a:t>
            </a:r>
          </a:p>
          <a:p>
            <a:pPr algn="ctr" eaLnBrk="1" hangingPunct="1">
              <a:spcBef>
                <a:spcPct val="0"/>
              </a:spcBef>
              <a:buFontTx/>
              <a:buNone/>
            </a:pPr>
            <a:r>
              <a:rPr lang="en-GB" altLang="en-US" sz="4400"/>
              <a:t>     OF            LIFE</a:t>
            </a:r>
          </a:p>
        </p:txBody>
      </p:sp>
    </p:spTree>
    <p:extLst>
      <p:ext uri="{BB962C8B-B14F-4D97-AF65-F5344CB8AC3E}">
        <p14:creationId xmlns:p14="http://schemas.microsoft.com/office/powerpoint/2010/main" val="1941969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3952876" y="1857376"/>
            <a:ext cx="3000375" cy="170021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3200" dirty="0">
                <a:solidFill>
                  <a:schemeClr val="tx1"/>
                </a:solidFill>
              </a:rPr>
              <a:t>What is Quality of Life?</a:t>
            </a:r>
          </a:p>
        </p:txBody>
      </p:sp>
      <p:cxnSp>
        <p:nvCxnSpPr>
          <p:cNvPr id="6" name="Straight Arrow Connector 5"/>
          <p:cNvCxnSpPr/>
          <p:nvPr/>
        </p:nvCxnSpPr>
        <p:spPr>
          <a:xfrm rot="5400000" flipH="1" flipV="1">
            <a:off x="6453188" y="1428750"/>
            <a:ext cx="857250" cy="85725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rot="10800000">
            <a:off x="3309939" y="1428750"/>
            <a:ext cx="1500187" cy="9286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rot="10800000" flipV="1">
            <a:off x="2595564" y="2857500"/>
            <a:ext cx="1785937" cy="5715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7096125" y="2857501"/>
            <a:ext cx="1428750" cy="1428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6167438" y="3571875"/>
            <a:ext cx="1143000" cy="85725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rot="5400000">
            <a:off x="3774283" y="3750470"/>
            <a:ext cx="1214437" cy="7143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0" name="Action Button: Help 19">
            <a:hlinkClick r:id="" action="ppaction://noaction" highlightClick="1"/>
          </p:cNvPr>
          <p:cNvSpPr/>
          <p:nvPr/>
        </p:nvSpPr>
        <p:spPr>
          <a:xfrm>
            <a:off x="7024689" y="4500564"/>
            <a:ext cx="1042987" cy="1042987"/>
          </a:xfrm>
          <a:prstGeom prst="actionButtonHelp">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21" name="Action Button: Help 20">
            <a:hlinkClick r:id="" action="ppaction://noaction" highlightClick="1"/>
          </p:cNvPr>
          <p:cNvSpPr/>
          <p:nvPr/>
        </p:nvSpPr>
        <p:spPr>
          <a:xfrm>
            <a:off x="7667625" y="857250"/>
            <a:ext cx="1042988" cy="1042988"/>
          </a:xfrm>
          <a:prstGeom prst="actionButtonHelp">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22" name="Action Button: Help 21">
            <a:hlinkClick r:id="" action="ppaction://noaction" highlightClick="1"/>
          </p:cNvPr>
          <p:cNvSpPr/>
          <p:nvPr/>
        </p:nvSpPr>
        <p:spPr>
          <a:xfrm>
            <a:off x="8810625" y="2643189"/>
            <a:ext cx="1042988" cy="1042987"/>
          </a:xfrm>
          <a:prstGeom prst="actionButtonHelp">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23" name="Action Button: Help 22">
            <a:hlinkClick r:id="" action="ppaction://noaction" highlightClick="1"/>
          </p:cNvPr>
          <p:cNvSpPr/>
          <p:nvPr/>
        </p:nvSpPr>
        <p:spPr>
          <a:xfrm>
            <a:off x="2309814" y="285750"/>
            <a:ext cx="1042987" cy="1042988"/>
          </a:xfrm>
          <a:prstGeom prst="actionButtonHelp">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24" name="Action Button: Help 23">
            <a:hlinkClick r:id="" action="ppaction://noaction" highlightClick="1"/>
          </p:cNvPr>
          <p:cNvSpPr/>
          <p:nvPr/>
        </p:nvSpPr>
        <p:spPr>
          <a:xfrm>
            <a:off x="1881189" y="2928939"/>
            <a:ext cx="1042987" cy="1042987"/>
          </a:xfrm>
          <a:prstGeom prst="actionButtonHelp">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25" name="Action Button: Help 24">
            <a:hlinkClick r:id="" action="ppaction://noaction" highlightClick="1"/>
          </p:cNvPr>
          <p:cNvSpPr/>
          <p:nvPr/>
        </p:nvSpPr>
        <p:spPr>
          <a:xfrm>
            <a:off x="3095625" y="4857750"/>
            <a:ext cx="1042988" cy="1042988"/>
          </a:xfrm>
          <a:prstGeom prst="actionButtonHelp">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extLst>
      <p:ext uri="{BB962C8B-B14F-4D97-AF65-F5344CB8AC3E}">
        <p14:creationId xmlns:p14="http://schemas.microsoft.com/office/powerpoint/2010/main" val="3694473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3952876" y="1857376"/>
            <a:ext cx="3000375" cy="170021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3200" dirty="0">
                <a:solidFill>
                  <a:schemeClr val="tx1"/>
                </a:solidFill>
              </a:rPr>
              <a:t>What is Quality of Life?</a:t>
            </a:r>
          </a:p>
        </p:txBody>
      </p:sp>
      <p:cxnSp>
        <p:nvCxnSpPr>
          <p:cNvPr id="6" name="Straight Arrow Connector 5"/>
          <p:cNvCxnSpPr/>
          <p:nvPr/>
        </p:nvCxnSpPr>
        <p:spPr>
          <a:xfrm rot="5400000" flipH="1" flipV="1">
            <a:off x="6453188" y="1428750"/>
            <a:ext cx="857250" cy="85725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rot="10800000">
            <a:off x="3309939" y="1428750"/>
            <a:ext cx="1500187" cy="9286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rot="10800000" flipV="1">
            <a:off x="2595564" y="2857500"/>
            <a:ext cx="1785937" cy="5715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7096125" y="2857501"/>
            <a:ext cx="1428750" cy="1428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6167438" y="3571875"/>
            <a:ext cx="1143000" cy="85725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rot="5400000">
            <a:off x="3774283" y="3750470"/>
            <a:ext cx="1214437" cy="7143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9705" name="TextBox 14"/>
          <p:cNvSpPr txBox="1">
            <a:spLocks noChangeArrowheads="1"/>
          </p:cNvSpPr>
          <p:nvPr/>
        </p:nvSpPr>
        <p:spPr bwMode="auto">
          <a:xfrm>
            <a:off x="7524750" y="1071564"/>
            <a:ext cx="178593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2800"/>
              <a:t>Anxiety</a:t>
            </a:r>
          </a:p>
        </p:txBody>
      </p:sp>
      <p:sp>
        <p:nvSpPr>
          <p:cNvPr id="29706" name="TextBox 16"/>
          <p:cNvSpPr txBox="1">
            <a:spLocks noChangeArrowheads="1"/>
          </p:cNvSpPr>
          <p:nvPr/>
        </p:nvSpPr>
        <p:spPr bwMode="auto">
          <a:xfrm>
            <a:off x="1738314" y="3643314"/>
            <a:ext cx="24860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2800"/>
              <a:t>Relationships</a:t>
            </a:r>
          </a:p>
        </p:txBody>
      </p:sp>
      <p:sp>
        <p:nvSpPr>
          <p:cNvPr id="29707" name="TextBox 17"/>
          <p:cNvSpPr txBox="1">
            <a:spLocks noChangeArrowheads="1"/>
          </p:cNvSpPr>
          <p:nvPr/>
        </p:nvSpPr>
        <p:spPr bwMode="auto">
          <a:xfrm>
            <a:off x="2024064" y="571500"/>
            <a:ext cx="1785937"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2800"/>
              <a:t>Beliefs about illness</a:t>
            </a:r>
          </a:p>
        </p:txBody>
      </p:sp>
      <p:sp>
        <p:nvSpPr>
          <p:cNvPr id="29708" name="TextBox 18"/>
          <p:cNvSpPr txBox="1">
            <a:spLocks noChangeArrowheads="1"/>
          </p:cNvSpPr>
          <p:nvPr/>
        </p:nvSpPr>
        <p:spPr bwMode="auto">
          <a:xfrm>
            <a:off x="2809876" y="4857750"/>
            <a:ext cx="2493963"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2800"/>
              <a:t>Occupational functioning </a:t>
            </a:r>
          </a:p>
        </p:txBody>
      </p:sp>
      <p:sp>
        <p:nvSpPr>
          <p:cNvPr id="29709" name="TextBox 25"/>
          <p:cNvSpPr txBox="1">
            <a:spLocks noChangeArrowheads="1"/>
          </p:cNvSpPr>
          <p:nvPr/>
        </p:nvSpPr>
        <p:spPr bwMode="auto">
          <a:xfrm>
            <a:off x="7953375" y="3071814"/>
            <a:ext cx="207168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2800"/>
              <a:t>Depression </a:t>
            </a:r>
          </a:p>
        </p:txBody>
      </p:sp>
      <p:sp>
        <p:nvSpPr>
          <p:cNvPr id="29710" name="TextBox 26"/>
          <p:cNvSpPr txBox="1">
            <a:spLocks noChangeArrowheads="1"/>
          </p:cNvSpPr>
          <p:nvPr/>
        </p:nvSpPr>
        <p:spPr bwMode="auto">
          <a:xfrm>
            <a:off x="6667500" y="4643439"/>
            <a:ext cx="1785938"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2800"/>
              <a:t>Social Support</a:t>
            </a:r>
          </a:p>
        </p:txBody>
      </p:sp>
      <p:sp>
        <p:nvSpPr>
          <p:cNvPr id="29711" name="TextBox 27"/>
          <p:cNvSpPr txBox="1">
            <a:spLocks noChangeArrowheads="1"/>
          </p:cNvSpPr>
          <p:nvPr/>
        </p:nvSpPr>
        <p:spPr bwMode="auto">
          <a:xfrm>
            <a:off x="4238626" y="214314"/>
            <a:ext cx="2428875"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2800"/>
              <a:t>Physical functioning </a:t>
            </a:r>
          </a:p>
        </p:txBody>
      </p:sp>
      <p:cxnSp>
        <p:nvCxnSpPr>
          <p:cNvPr id="29" name="Straight Arrow Connector 28"/>
          <p:cNvCxnSpPr/>
          <p:nvPr/>
        </p:nvCxnSpPr>
        <p:spPr>
          <a:xfrm rot="16200000" flipV="1">
            <a:off x="4917282" y="1321594"/>
            <a:ext cx="1000125" cy="3571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9713" name="TextBox 32"/>
          <p:cNvSpPr txBox="1">
            <a:spLocks noChangeArrowheads="1"/>
          </p:cNvSpPr>
          <p:nvPr/>
        </p:nvSpPr>
        <p:spPr bwMode="auto">
          <a:xfrm>
            <a:off x="8239125" y="4143376"/>
            <a:ext cx="178593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2800"/>
              <a:t>Pain</a:t>
            </a:r>
          </a:p>
        </p:txBody>
      </p:sp>
      <p:cxnSp>
        <p:nvCxnSpPr>
          <p:cNvPr id="34" name="Straight Arrow Connector 33"/>
          <p:cNvCxnSpPr>
            <a:endCxn id="29713" idx="1"/>
          </p:cNvCxnSpPr>
          <p:nvPr/>
        </p:nvCxnSpPr>
        <p:spPr>
          <a:xfrm>
            <a:off x="6667501" y="3286125"/>
            <a:ext cx="1571625" cy="11191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92646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r>
              <a:rPr lang="en-GB" altLang="en-US"/>
              <a:t>Measuring Quality of Life (QoL) </a:t>
            </a:r>
          </a:p>
        </p:txBody>
      </p:sp>
      <p:sp>
        <p:nvSpPr>
          <p:cNvPr id="31747" name="Content Placeholder 2"/>
          <p:cNvSpPr>
            <a:spLocks noGrp="1"/>
          </p:cNvSpPr>
          <p:nvPr>
            <p:ph idx="1"/>
          </p:nvPr>
        </p:nvSpPr>
        <p:spPr/>
        <p:txBody>
          <a:bodyPr>
            <a:normAutofit fontScale="85000" lnSpcReduction="10000"/>
          </a:bodyPr>
          <a:lstStyle/>
          <a:p>
            <a:pPr>
              <a:buFontTx/>
              <a:buNone/>
            </a:pPr>
            <a:r>
              <a:rPr lang="en-GB" altLang="en-US" sz="2800"/>
              <a:t>WHOQOL Group (1998)</a:t>
            </a:r>
          </a:p>
          <a:p>
            <a:pPr>
              <a:buFontTx/>
              <a:buChar char="-"/>
            </a:pPr>
            <a:r>
              <a:rPr lang="en-GB" altLang="en-US" sz="2800"/>
              <a:t>individuals perceptions of their position in life in the context of the culture and value systems in which they live and in relation to their goals, expectations, standards and concerns. </a:t>
            </a:r>
          </a:p>
          <a:p>
            <a:pPr>
              <a:buFontTx/>
              <a:buChar char="-"/>
            </a:pPr>
            <a:endParaRPr lang="en-GB" altLang="en-US" sz="2800"/>
          </a:p>
          <a:p>
            <a:pPr>
              <a:buFontTx/>
              <a:buChar char="-"/>
            </a:pPr>
            <a:r>
              <a:rPr lang="en-GB" altLang="en-US" sz="2800"/>
              <a:t>i.e. the impact of any illness has to be considered across a number of life domains.</a:t>
            </a:r>
          </a:p>
        </p:txBody>
      </p:sp>
    </p:spTree>
    <p:extLst>
      <p:ext uri="{BB962C8B-B14F-4D97-AF65-F5344CB8AC3E}">
        <p14:creationId xmlns:p14="http://schemas.microsoft.com/office/powerpoint/2010/main" val="10094632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2024063" y="0"/>
            <a:ext cx="8229600" cy="1143000"/>
          </a:xfrm>
        </p:spPr>
        <p:txBody>
          <a:bodyPr/>
          <a:lstStyle/>
          <a:p>
            <a:r>
              <a:rPr lang="en-GB" altLang="en-US"/>
              <a:t>Measuring Quality of Life (QoL) </a:t>
            </a:r>
          </a:p>
        </p:txBody>
      </p:sp>
      <p:graphicFrame>
        <p:nvGraphicFramePr>
          <p:cNvPr id="4" name="Content Placeholder 3"/>
          <p:cNvGraphicFramePr>
            <a:graphicFrameLocks noGrp="1"/>
          </p:cNvGraphicFramePr>
          <p:nvPr>
            <p:ph idx="1"/>
          </p:nvPr>
        </p:nvGraphicFramePr>
        <p:xfrm>
          <a:off x="1952625" y="1357313"/>
          <a:ext cx="8229600" cy="509016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370840">
                <a:tc>
                  <a:txBody>
                    <a:bodyPr/>
                    <a:lstStyle/>
                    <a:p>
                      <a:r>
                        <a:rPr lang="en-GB" dirty="0"/>
                        <a:t>Sickness Impact Profile</a:t>
                      </a:r>
                    </a:p>
                  </a:txBody>
                  <a:tcPr/>
                </a:tc>
                <a:tc>
                  <a:txBody>
                    <a:bodyPr/>
                    <a:lstStyle/>
                    <a:p>
                      <a:r>
                        <a:rPr lang="en-GB" dirty="0"/>
                        <a:t>Nottingham</a:t>
                      </a:r>
                      <a:r>
                        <a:rPr lang="en-GB" baseline="0" dirty="0"/>
                        <a:t> Health Profile</a:t>
                      </a:r>
                      <a:endParaRPr lang="en-GB" dirty="0"/>
                    </a:p>
                  </a:txBody>
                  <a:tcPr/>
                </a:tc>
                <a:tc>
                  <a:txBody>
                    <a:bodyPr/>
                    <a:lstStyle/>
                    <a:p>
                      <a:r>
                        <a:rPr lang="en-GB" dirty="0"/>
                        <a:t>Short Form-36</a:t>
                      </a:r>
                    </a:p>
                  </a:txBody>
                  <a:tcPr/>
                </a:tc>
                <a:extLst>
                  <a:ext uri="{0D108BD9-81ED-4DB2-BD59-A6C34878D82A}">
                    <a16:rowId xmlns:a16="http://schemas.microsoft.com/office/drawing/2014/main" val="10000"/>
                  </a:ext>
                </a:extLst>
              </a:tr>
              <a:tr h="370840">
                <a:tc>
                  <a:txBody>
                    <a:bodyPr/>
                    <a:lstStyle/>
                    <a:p>
                      <a:r>
                        <a:rPr lang="en-GB" dirty="0"/>
                        <a:t>Sleeping</a:t>
                      </a:r>
                      <a:r>
                        <a:rPr lang="en-GB" baseline="0" dirty="0"/>
                        <a:t> and rest </a:t>
                      </a:r>
                      <a:endParaRPr lang="en-GB" dirty="0"/>
                    </a:p>
                  </a:txBody>
                  <a:tcPr/>
                </a:tc>
                <a:tc>
                  <a:txBody>
                    <a:bodyPr/>
                    <a:lstStyle/>
                    <a:p>
                      <a:r>
                        <a:rPr lang="en-GB" dirty="0"/>
                        <a:t>Sleep</a:t>
                      </a:r>
                    </a:p>
                  </a:txBody>
                  <a:tcPr/>
                </a:tc>
                <a:tc>
                  <a:txBody>
                    <a:bodyPr/>
                    <a:lstStyle/>
                    <a:p>
                      <a:r>
                        <a:rPr lang="en-GB" dirty="0"/>
                        <a:t>Vitality </a:t>
                      </a:r>
                    </a:p>
                  </a:txBody>
                  <a:tcPr/>
                </a:tc>
                <a:extLst>
                  <a:ext uri="{0D108BD9-81ED-4DB2-BD59-A6C34878D82A}">
                    <a16:rowId xmlns:a16="http://schemas.microsoft.com/office/drawing/2014/main" val="10001"/>
                  </a:ext>
                </a:extLst>
              </a:tr>
              <a:tr h="370840">
                <a:tc>
                  <a:txBody>
                    <a:bodyPr/>
                    <a:lstStyle/>
                    <a:p>
                      <a:r>
                        <a:rPr lang="en-GB" dirty="0"/>
                        <a:t>Alertness</a:t>
                      </a:r>
                    </a:p>
                  </a:txBody>
                  <a:tcPr/>
                </a:tc>
                <a:tc>
                  <a:txBody>
                    <a:bodyPr/>
                    <a:lstStyle/>
                    <a:p>
                      <a:r>
                        <a:rPr lang="en-GB" dirty="0"/>
                        <a:t>Energy</a:t>
                      </a:r>
                    </a:p>
                  </a:txBody>
                  <a:tcPr/>
                </a:tc>
                <a:tc>
                  <a:txBody>
                    <a:bodyPr/>
                    <a:lstStyle/>
                    <a:p>
                      <a:r>
                        <a:rPr lang="en-GB" dirty="0"/>
                        <a:t>Pain</a:t>
                      </a:r>
                    </a:p>
                  </a:txBody>
                  <a:tcPr/>
                </a:tc>
                <a:extLst>
                  <a:ext uri="{0D108BD9-81ED-4DB2-BD59-A6C34878D82A}">
                    <a16:rowId xmlns:a16="http://schemas.microsoft.com/office/drawing/2014/main" val="10002"/>
                  </a:ext>
                </a:extLst>
              </a:tr>
              <a:tr h="370840">
                <a:tc>
                  <a:txBody>
                    <a:bodyPr/>
                    <a:lstStyle/>
                    <a:p>
                      <a:r>
                        <a:rPr lang="en-GB" dirty="0"/>
                        <a:t>Social</a:t>
                      </a:r>
                      <a:r>
                        <a:rPr lang="en-GB" baseline="0" dirty="0"/>
                        <a:t> interaction</a:t>
                      </a:r>
                      <a:endParaRPr lang="en-GB" dirty="0"/>
                    </a:p>
                  </a:txBody>
                  <a:tcPr/>
                </a:tc>
                <a:tc>
                  <a:txBody>
                    <a:bodyPr/>
                    <a:lstStyle/>
                    <a:p>
                      <a:r>
                        <a:rPr lang="en-GB" dirty="0"/>
                        <a:t>Pain</a:t>
                      </a:r>
                    </a:p>
                  </a:txBody>
                  <a:tcPr/>
                </a:tc>
                <a:tc>
                  <a:txBody>
                    <a:bodyPr/>
                    <a:lstStyle/>
                    <a:p>
                      <a:r>
                        <a:rPr lang="en-GB" dirty="0"/>
                        <a:t>Social functioning</a:t>
                      </a:r>
                    </a:p>
                  </a:txBody>
                  <a:tcPr/>
                </a:tc>
                <a:extLst>
                  <a:ext uri="{0D108BD9-81ED-4DB2-BD59-A6C34878D82A}">
                    <a16:rowId xmlns:a16="http://schemas.microsoft.com/office/drawing/2014/main" val="10003"/>
                  </a:ext>
                </a:extLst>
              </a:tr>
              <a:tr h="370840">
                <a:tc>
                  <a:txBody>
                    <a:bodyPr/>
                    <a:lstStyle/>
                    <a:p>
                      <a:r>
                        <a:rPr lang="en-GB" dirty="0"/>
                        <a:t>Emotion</a:t>
                      </a:r>
                    </a:p>
                  </a:txBody>
                  <a:tcPr/>
                </a:tc>
                <a:tc>
                  <a:txBody>
                    <a:bodyPr/>
                    <a:lstStyle/>
                    <a:p>
                      <a:r>
                        <a:rPr lang="en-GB" dirty="0"/>
                        <a:t>Social</a:t>
                      </a:r>
                      <a:r>
                        <a:rPr lang="en-GB" baseline="0" dirty="0"/>
                        <a:t> Isolation</a:t>
                      </a:r>
                      <a:endParaRPr lang="en-GB" dirty="0"/>
                    </a:p>
                  </a:txBody>
                  <a:tcPr/>
                </a:tc>
                <a:tc>
                  <a:txBody>
                    <a:bodyPr/>
                    <a:lstStyle/>
                    <a:p>
                      <a:r>
                        <a:rPr lang="en-GB" dirty="0"/>
                        <a:t>Mental Health</a:t>
                      </a:r>
                    </a:p>
                  </a:txBody>
                  <a:tcPr/>
                </a:tc>
                <a:extLst>
                  <a:ext uri="{0D108BD9-81ED-4DB2-BD59-A6C34878D82A}">
                    <a16:rowId xmlns:a16="http://schemas.microsoft.com/office/drawing/2014/main" val="10004"/>
                  </a:ext>
                </a:extLst>
              </a:tr>
              <a:tr h="370840">
                <a:tc>
                  <a:txBody>
                    <a:bodyPr/>
                    <a:lstStyle/>
                    <a:p>
                      <a:r>
                        <a:rPr lang="en-GB" dirty="0"/>
                        <a:t>Mobility</a:t>
                      </a:r>
                    </a:p>
                  </a:txBody>
                  <a:tcPr/>
                </a:tc>
                <a:tc>
                  <a:txBody>
                    <a:bodyPr/>
                    <a:lstStyle/>
                    <a:p>
                      <a:r>
                        <a:rPr lang="en-GB" dirty="0"/>
                        <a:t>Emotional reaction </a:t>
                      </a:r>
                    </a:p>
                  </a:txBody>
                  <a:tcPr/>
                </a:tc>
                <a:tc>
                  <a:txBody>
                    <a:bodyPr/>
                    <a:lstStyle/>
                    <a:p>
                      <a:r>
                        <a:rPr lang="en-GB" dirty="0"/>
                        <a:t>Physical</a:t>
                      </a:r>
                      <a:r>
                        <a:rPr lang="en-GB" baseline="0" dirty="0"/>
                        <a:t> functioning </a:t>
                      </a:r>
                      <a:endParaRPr lang="en-GB" dirty="0"/>
                    </a:p>
                  </a:txBody>
                  <a:tcPr/>
                </a:tc>
                <a:extLst>
                  <a:ext uri="{0D108BD9-81ED-4DB2-BD59-A6C34878D82A}">
                    <a16:rowId xmlns:a16="http://schemas.microsoft.com/office/drawing/2014/main" val="10005"/>
                  </a:ext>
                </a:extLst>
              </a:tr>
              <a:tr h="370840">
                <a:tc>
                  <a:txBody>
                    <a:bodyPr/>
                    <a:lstStyle/>
                    <a:p>
                      <a:r>
                        <a:rPr lang="en-GB" dirty="0"/>
                        <a:t>Walking</a:t>
                      </a:r>
                    </a:p>
                  </a:txBody>
                  <a:tcPr/>
                </a:tc>
                <a:tc>
                  <a:txBody>
                    <a:bodyPr/>
                    <a:lstStyle/>
                    <a:p>
                      <a:r>
                        <a:rPr lang="en-GB" dirty="0"/>
                        <a:t>Physical mobility </a:t>
                      </a:r>
                    </a:p>
                  </a:txBody>
                  <a:tcPr/>
                </a:tc>
                <a:tc>
                  <a:txBody>
                    <a:bodyPr/>
                    <a:lstStyle/>
                    <a:p>
                      <a:r>
                        <a:rPr lang="en-GB" dirty="0"/>
                        <a:t>Perceive health</a:t>
                      </a:r>
                      <a:r>
                        <a:rPr lang="en-GB" baseline="0" dirty="0"/>
                        <a:t> changes over past year</a:t>
                      </a:r>
                      <a:endParaRPr lang="en-GB" dirty="0"/>
                    </a:p>
                  </a:txBody>
                  <a:tcPr/>
                </a:tc>
                <a:extLst>
                  <a:ext uri="{0D108BD9-81ED-4DB2-BD59-A6C34878D82A}">
                    <a16:rowId xmlns:a16="http://schemas.microsoft.com/office/drawing/2014/main" val="10006"/>
                  </a:ext>
                </a:extLst>
              </a:tr>
              <a:tr h="370840">
                <a:tc>
                  <a:txBody>
                    <a:bodyPr/>
                    <a:lstStyle/>
                    <a:p>
                      <a:r>
                        <a:rPr lang="en-GB" dirty="0" err="1"/>
                        <a:t>Bodycare</a:t>
                      </a:r>
                      <a:r>
                        <a:rPr lang="en-GB" dirty="0"/>
                        <a:t> and movement</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7"/>
                  </a:ext>
                </a:extLst>
              </a:tr>
              <a:tr h="370840">
                <a:tc>
                  <a:txBody>
                    <a:bodyPr/>
                    <a:lstStyle/>
                    <a:p>
                      <a:r>
                        <a:rPr lang="en-GB" dirty="0"/>
                        <a:t>Eating</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8"/>
                  </a:ext>
                </a:extLst>
              </a:tr>
              <a:tr h="370840">
                <a:tc>
                  <a:txBody>
                    <a:bodyPr/>
                    <a:lstStyle/>
                    <a:p>
                      <a:r>
                        <a:rPr lang="en-GB" dirty="0"/>
                        <a:t>Housework</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9"/>
                  </a:ext>
                </a:extLst>
              </a:tr>
              <a:tr h="370840">
                <a:tc>
                  <a:txBody>
                    <a:bodyPr/>
                    <a:lstStyle/>
                    <a:p>
                      <a:r>
                        <a:rPr lang="en-GB" dirty="0"/>
                        <a:t>Recreation</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10"/>
                  </a:ext>
                </a:extLst>
              </a:tr>
              <a:tr h="370840">
                <a:tc>
                  <a:txBody>
                    <a:bodyPr/>
                    <a:lstStyle/>
                    <a:p>
                      <a:r>
                        <a:rPr lang="en-GB" dirty="0"/>
                        <a:t>Communication </a:t>
                      </a:r>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11"/>
                  </a:ext>
                </a:extLst>
              </a:tr>
              <a:tr h="370840">
                <a:tc gridSpan="3">
                  <a:txBody>
                    <a:bodyPr/>
                    <a:lstStyle/>
                    <a:p>
                      <a:r>
                        <a:rPr lang="en-GB" sz="1400" dirty="0"/>
                        <a:t>Table 9.2, taken from Bennett</a:t>
                      </a:r>
                      <a:r>
                        <a:rPr lang="en-GB" sz="1400" baseline="0" dirty="0"/>
                        <a:t> (2000) page 168.</a:t>
                      </a:r>
                      <a:endParaRPr lang="en-GB" sz="1400"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12"/>
                  </a:ext>
                </a:extLst>
              </a:tr>
            </a:tbl>
          </a:graphicData>
        </a:graphic>
      </p:graphicFrame>
    </p:spTree>
    <p:extLst>
      <p:ext uri="{BB962C8B-B14F-4D97-AF65-F5344CB8AC3E}">
        <p14:creationId xmlns:p14="http://schemas.microsoft.com/office/powerpoint/2010/main" val="3777636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2024063" y="0"/>
            <a:ext cx="8229600" cy="1143000"/>
          </a:xfrm>
        </p:spPr>
        <p:txBody>
          <a:bodyPr/>
          <a:lstStyle/>
          <a:p>
            <a:r>
              <a:rPr lang="en-GB" altLang="en-US"/>
              <a:t>Measuring Quality of Life (QoL)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50245594"/>
              </p:ext>
            </p:extLst>
          </p:nvPr>
        </p:nvGraphicFramePr>
        <p:xfrm>
          <a:off x="352425" y="831630"/>
          <a:ext cx="5843424" cy="5824900"/>
        </p:xfrm>
        <a:graphic>
          <a:graphicData uri="http://schemas.openxmlformats.org/drawingml/2006/table">
            <a:tbl>
              <a:tblPr firstRow="1" bandRow="1">
                <a:tableStyleId>{5C22544A-7EE6-4342-B048-85BDC9FD1C3A}</a:tableStyleId>
              </a:tblPr>
              <a:tblGrid>
                <a:gridCol w="1947808">
                  <a:extLst>
                    <a:ext uri="{9D8B030D-6E8A-4147-A177-3AD203B41FA5}">
                      <a16:colId xmlns:a16="http://schemas.microsoft.com/office/drawing/2014/main" val="20000"/>
                    </a:ext>
                  </a:extLst>
                </a:gridCol>
                <a:gridCol w="1947808">
                  <a:extLst>
                    <a:ext uri="{9D8B030D-6E8A-4147-A177-3AD203B41FA5}">
                      <a16:colId xmlns:a16="http://schemas.microsoft.com/office/drawing/2014/main" val="20001"/>
                    </a:ext>
                  </a:extLst>
                </a:gridCol>
                <a:gridCol w="1947808">
                  <a:extLst>
                    <a:ext uri="{9D8B030D-6E8A-4147-A177-3AD203B41FA5}">
                      <a16:colId xmlns:a16="http://schemas.microsoft.com/office/drawing/2014/main" val="20002"/>
                    </a:ext>
                  </a:extLst>
                </a:gridCol>
              </a:tblGrid>
              <a:tr h="338500">
                <a:tc>
                  <a:txBody>
                    <a:bodyPr/>
                    <a:lstStyle/>
                    <a:p>
                      <a:r>
                        <a:rPr lang="en-GB" dirty="0"/>
                        <a:t>Sickness Impact Profile</a:t>
                      </a:r>
                    </a:p>
                  </a:txBody>
                  <a:tcPr/>
                </a:tc>
                <a:tc>
                  <a:txBody>
                    <a:bodyPr/>
                    <a:lstStyle/>
                    <a:p>
                      <a:r>
                        <a:rPr lang="en-GB" dirty="0"/>
                        <a:t>Nottingham</a:t>
                      </a:r>
                      <a:r>
                        <a:rPr lang="en-GB" baseline="0" dirty="0"/>
                        <a:t> Health Profile</a:t>
                      </a:r>
                      <a:endParaRPr lang="en-GB" dirty="0"/>
                    </a:p>
                  </a:txBody>
                  <a:tcPr/>
                </a:tc>
                <a:tc>
                  <a:txBody>
                    <a:bodyPr/>
                    <a:lstStyle/>
                    <a:p>
                      <a:r>
                        <a:rPr lang="en-GB" dirty="0"/>
                        <a:t>Short Form-36</a:t>
                      </a:r>
                    </a:p>
                  </a:txBody>
                  <a:tcPr/>
                </a:tc>
                <a:extLst>
                  <a:ext uri="{0D108BD9-81ED-4DB2-BD59-A6C34878D82A}">
                    <a16:rowId xmlns:a16="http://schemas.microsoft.com/office/drawing/2014/main" val="10000"/>
                  </a:ext>
                </a:extLst>
              </a:tr>
              <a:tr h="338500">
                <a:tc>
                  <a:txBody>
                    <a:bodyPr/>
                    <a:lstStyle/>
                    <a:p>
                      <a:r>
                        <a:rPr lang="en-GB" dirty="0"/>
                        <a:t>Sleeping</a:t>
                      </a:r>
                      <a:r>
                        <a:rPr lang="en-GB" baseline="0" dirty="0"/>
                        <a:t> and rest </a:t>
                      </a:r>
                      <a:endParaRPr lang="en-GB" dirty="0"/>
                    </a:p>
                  </a:txBody>
                  <a:tcPr/>
                </a:tc>
                <a:tc>
                  <a:txBody>
                    <a:bodyPr/>
                    <a:lstStyle/>
                    <a:p>
                      <a:r>
                        <a:rPr lang="en-GB" dirty="0"/>
                        <a:t>Sleep</a:t>
                      </a:r>
                    </a:p>
                  </a:txBody>
                  <a:tcPr/>
                </a:tc>
                <a:tc>
                  <a:txBody>
                    <a:bodyPr/>
                    <a:lstStyle/>
                    <a:p>
                      <a:r>
                        <a:rPr lang="en-GB" dirty="0"/>
                        <a:t>Vitality </a:t>
                      </a:r>
                    </a:p>
                  </a:txBody>
                  <a:tcPr/>
                </a:tc>
                <a:extLst>
                  <a:ext uri="{0D108BD9-81ED-4DB2-BD59-A6C34878D82A}">
                    <a16:rowId xmlns:a16="http://schemas.microsoft.com/office/drawing/2014/main" val="10001"/>
                  </a:ext>
                </a:extLst>
              </a:tr>
              <a:tr h="338500">
                <a:tc>
                  <a:txBody>
                    <a:bodyPr/>
                    <a:lstStyle/>
                    <a:p>
                      <a:r>
                        <a:rPr lang="en-GB" dirty="0"/>
                        <a:t>Alertness</a:t>
                      </a:r>
                    </a:p>
                  </a:txBody>
                  <a:tcPr/>
                </a:tc>
                <a:tc>
                  <a:txBody>
                    <a:bodyPr/>
                    <a:lstStyle/>
                    <a:p>
                      <a:r>
                        <a:rPr lang="en-GB" dirty="0"/>
                        <a:t>Energy</a:t>
                      </a:r>
                    </a:p>
                  </a:txBody>
                  <a:tcPr/>
                </a:tc>
                <a:tc>
                  <a:txBody>
                    <a:bodyPr/>
                    <a:lstStyle/>
                    <a:p>
                      <a:r>
                        <a:rPr lang="en-GB" dirty="0"/>
                        <a:t>Pain</a:t>
                      </a:r>
                    </a:p>
                  </a:txBody>
                  <a:tcPr/>
                </a:tc>
                <a:extLst>
                  <a:ext uri="{0D108BD9-81ED-4DB2-BD59-A6C34878D82A}">
                    <a16:rowId xmlns:a16="http://schemas.microsoft.com/office/drawing/2014/main" val="10002"/>
                  </a:ext>
                </a:extLst>
              </a:tr>
              <a:tr h="338500">
                <a:tc>
                  <a:txBody>
                    <a:bodyPr/>
                    <a:lstStyle/>
                    <a:p>
                      <a:r>
                        <a:rPr lang="en-GB" dirty="0"/>
                        <a:t>Social</a:t>
                      </a:r>
                      <a:r>
                        <a:rPr lang="en-GB" baseline="0" dirty="0"/>
                        <a:t> interaction</a:t>
                      </a:r>
                      <a:endParaRPr lang="en-GB" dirty="0"/>
                    </a:p>
                  </a:txBody>
                  <a:tcPr/>
                </a:tc>
                <a:tc>
                  <a:txBody>
                    <a:bodyPr/>
                    <a:lstStyle/>
                    <a:p>
                      <a:r>
                        <a:rPr lang="en-GB" dirty="0"/>
                        <a:t>Pain</a:t>
                      </a:r>
                    </a:p>
                  </a:txBody>
                  <a:tcPr/>
                </a:tc>
                <a:tc>
                  <a:txBody>
                    <a:bodyPr/>
                    <a:lstStyle/>
                    <a:p>
                      <a:r>
                        <a:rPr lang="en-GB" dirty="0"/>
                        <a:t>Social functioning</a:t>
                      </a:r>
                    </a:p>
                  </a:txBody>
                  <a:tcPr/>
                </a:tc>
                <a:extLst>
                  <a:ext uri="{0D108BD9-81ED-4DB2-BD59-A6C34878D82A}">
                    <a16:rowId xmlns:a16="http://schemas.microsoft.com/office/drawing/2014/main" val="10003"/>
                  </a:ext>
                </a:extLst>
              </a:tr>
              <a:tr h="338500">
                <a:tc>
                  <a:txBody>
                    <a:bodyPr/>
                    <a:lstStyle/>
                    <a:p>
                      <a:r>
                        <a:rPr lang="en-GB" dirty="0"/>
                        <a:t>Emotion</a:t>
                      </a:r>
                    </a:p>
                  </a:txBody>
                  <a:tcPr/>
                </a:tc>
                <a:tc>
                  <a:txBody>
                    <a:bodyPr/>
                    <a:lstStyle/>
                    <a:p>
                      <a:r>
                        <a:rPr lang="en-GB" dirty="0"/>
                        <a:t>Social</a:t>
                      </a:r>
                      <a:r>
                        <a:rPr lang="en-GB" baseline="0" dirty="0"/>
                        <a:t> Isolation</a:t>
                      </a:r>
                      <a:endParaRPr lang="en-GB" dirty="0"/>
                    </a:p>
                  </a:txBody>
                  <a:tcPr/>
                </a:tc>
                <a:tc>
                  <a:txBody>
                    <a:bodyPr/>
                    <a:lstStyle/>
                    <a:p>
                      <a:r>
                        <a:rPr lang="en-GB" dirty="0"/>
                        <a:t>Mental Health</a:t>
                      </a:r>
                    </a:p>
                  </a:txBody>
                  <a:tcPr/>
                </a:tc>
                <a:extLst>
                  <a:ext uri="{0D108BD9-81ED-4DB2-BD59-A6C34878D82A}">
                    <a16:rowId xmlns:a16="http://schemas.microsoft.com/office/drawing/2014/main" val="10004"/>
                  </a:ext>
                </a:extLst>
              </a:tr>
              <a:tr h="338500">
                <a:tc>
                  <a:txBody>
                    <a:bodyPr/>
                    <a:lstStyle/>
                    <a:p>
                      <a:r>
                        <a:rPr lang="en-GB" dirty="0"/>
                        <a:t>Mobility</a:t>
                      </a:r>
                    </a:p>
                  </a:txBody>
                  <a:tcPr/>
                </a:tc>
                <a:tc>
                  <a:txBody>
                    <a:bodyPr/>
                    <a:lstStyle/>
                    <a:p>
                      <a:r>
                        <a:rPr lang="en-GB" dirty="0"/>
                        <a:t>Emotional reaction </a:t>
                      </a:r>
                    </a:p>
                  </a:txBody>
                  <a:tcPr/>
                </a:tc>
                <a:tc>
                  <a:txBody>
                    <a:bodyPr/>
                    <a:lstStyle/>
                    <a:p>
                      <a:r>
                        <a:rPr lang="en-GB" dirty="0"/>
                        <a:t>Physical</a:t>
                      </a:r>
                      <a:r>
                        <a:rPr lang="en-GB" baseline="0" dirty="0"/>
                        <a:t> functioning </a:t>
                      </a:r>
                      <a:endParaRPr lang="en-GB" dirty="0"/>
                    </a:p>
                  </a:txBody>
                  <a:tcPr/>
                </a:tc>
                <a:extLst>
                  <a:ext uri="{0D108BD9-81ED-4DB2-BD59-A6C34878D82A}">
                    <a16:rowId xmlns:a16="http://schemas.microsoft.com/office/drawing/2014/main" val="10005"/>
                  </a:ext>
                </a:extLst>
              </a:tr>
              <a:tr h="584261">
                <a:tc>
                  <a:txBody>
                    <a:bodyPr/>
                    <a:lstStyle/>
                    <a:p>
                      <a:r>
                        <a:rPr lang="en-GB" dirty="0"/>
                        <a:t>Walking</a:t>
                      </a:r>
                    </a:p>
                  </a:txBody>
                  <a:tcPr/>
                </a:tc>
                <a:tc>
                  <a:txBody>
                    <a:bodyPr/>
                    <a:lstStyle/>
                    <a:p>
                      <a:r>
                        <a:rPr lang="en-GB" dirty="0"/>
                        <a:t>Physical mobility </a:t>
                      </a:r>
                    </a:p>
                  </a:txBody>
                  <a:tcPr/>
                </a:tc>
                <a:tc>
                  <a:txBody>
                    <a:bodyPr/>
                    <a:lstStyle/>
                    <a:p>
                      <a:r>
                        <a:rPr lang="en-GB" dirty="0"/>
                        <a:t>Perceive health</a:t>
                      </a:r>
                      <a:r>
                        <a:rPr lang="en-GB" baseline="0" dirty="0"/>
                        <a:t> changes over past year</a:t>
                      </a:r>
                      <a:endParaRPr lang="en-GB" dirty="0"/>
                    </a:p>
                  </a:txBody>
                  <a:tcPr/>
                </a:tc>
                <a:extLst>
                  <a:ext uri="{0D108BD9-81ED-4DB2-BD59-A6C34878D82A}">
                    <a16:rowId xmlns:a16="http://schemas.microsoft.com/office/drawing/2014/main" val="10006"/>
                  </a:ext>
                </a:extLst>
              </a:tr>
              <a:tr h="338500">
                <a:tc>
                  <a:txBody>
                    <a:bodyPr/>
                    <a:lstStyle/>
                    <a:p>
                      <a:r>
                        <a:rPr lang="en-GB" dirty="0" err="1"/>
                        <a:t>Bodycare</a:t>
                      </a:r>
                      <a:r>
                        <a:rPr lang="en-GB" dirty="0"/>
                        <a:t> and movement</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7"/>
                  </a:ext>
                </a:extLst>
              </a:tr>
              <a:tr h="338500">
                <a:tc>
                  <a:txBody>
                    <a:bodyPr/>
                    <a:lstStyle/>
                    <a:p>
                      <a:r>
                        <a:rPr lang="en-GB" dirty="0"/>
                        <a:t>Eating</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8"/>
                  </a:ext>
                </a:extLst>
              </a:tr>
              <a:tr h="338500">
                <a:tc>
                  <a:txBody>
                    <a:bodyPr/>
                    <a:lstStyle/>
                    <a:p>
                      <a:r>
                        <a:rPr lang="en-GB" dirty="0"/>
                        <a:t>Housework</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9"/>
                  </a:ext>
                </a:extLst>
              </a:tr>
              <a:tr h="338500">
                <a:tc>
                  <a:txBody>
                    <a:bodyPr/>
                    <a:lstStyle/>
                    <a:p>
                      <a:r>
                        <a:rPr lang="en-GB" dirty="0"/>
                        <a:t>Recreation</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10"/>
                  </a:ext>
                </a:extLst>
              </a:tr>
              <a:tr h="338500">
                <a:tc>
                  <a:txBody>
                    <a:bodyPr/>
                    <a:lstStyle/>
                    <a:p>
                      <a:r>
                        <a:rPr lang="en-GB" dirty="0"/>
                        <a:t>Communication </a:t>
                      </a:r>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11"/>
                  </a:ext>
                </a:extLst>
              </a:tr>
              <a:tr h="338500">
                <a:tc gridSpan="3">
                  <a:txBody>
                    <a:bodyPr/>
                    <a:lstStyle/>
                    <a:p>
                      <a:r>
                        <a:rPr lang="en-GB" sz="1400" dirty="0"/>
                        <a:t>Table 9.2, taken from Bennett</a:t>
                      </a:r>
                      <a:r>
                        <a:rPr lang="en-GB" sz="1400" baseline="0" dirty="0"/>
                        <a:t> (2000) page 168.</a:t>
                      </a:r>
                      <a:endParaRPr lang="en-GB" sz="1400"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12"/>
                  </a:ext>
                </a:extLst>
              </a:tr>
            </a:tbl>
          </a:graphicData>
        </a:graphic>
      </p:graphicFrame>
      <p:sp>
        <p:nvSpPr>
          <p:cNvPr id="5" name="Cloud Callout 4"/>
          <p:cNvSpPr/>
          <p:nvPr/>
        </p:nvSpPr>
        <p:spPr>
          <a:xfrm>
            <a:off x="7701455" y="1210003"/>
            <a:ext cx="3941379" cy="3957145"/>
          </a:xfrm>
          <a:prstGeom prst="cloudCallout">
            <a:avLst>
              <a:gd name="adj1" fmla="val -85639"/>
              <a:gd name="adj2" fmla="val -4090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t>How well could these be applied to measuring the impact of a mental health condition?</a:t>
            </a:r>
            <a:endParaRPr lang="en-GB" dirty="0"/>
          </a:p>
        </p:txBody>
      </p:sp>
    </p:spTree>
    <p:extLst>
      <p:ext uri="{BB962C8B-B14F-4D97-AF65-F5344CB8AC3E}">
        <p14:creationId xmlns:p14="http://schemas.microsoft.com/office/powerpoint/2010/main" val="18647211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1774825" y="576263"/>
            <a:ext cx="8229600" cy="1143000"/>
          </a:xfrm>
        </p:spPr>
        <p:txBody>
          <a:bodyPr>
            <a:normAutofit/>
          </a:bodyPr>
          <a:lstStyle/>
          <a:p>
            <a:r>
              <a:rPr lang="en-GB" altLang="en-US" dirty="0" smtClean="0"/>
              <a:t>To what extent is mental health reflected in these definitions?</a:t>
            </a:r>
            <a:endParaRPr lang="en-GB" altLang="en-US" dirty="0"/>
          </a:p>
        </p:txBody>
      </p:sp>
      <p:pic>
        <p:nvPicPr>
          <p:cNvPr id="33795" name="Picture 2" descr="C:\Users\Advent\AppData\Local\Microsoft\Windows\Temporary Internet Files\Content.IE5\30Y12YXX\man-thinking[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24338" y="2133600"/>
            <a:ext cx="3300549" cy="33005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167281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1298" y="452979"/>
            <a:ext cx="10466302" cy="1596177"/>
          </a:xfrm>
        </p:spPr>
        <p:txBody>
          <a:bodyPr/>
          <a:lstStyle/>
          <a:p>
            <a:r>
              <a:rPr lang="en-GB" dirty="0" smtClean="0"/>
              <a:t>Welsh government policy </a:t>
            </a:r>
            <a:endParaRPr lang="en-GB" dirty="0"/>
          </a:p>
        </p:txBody>
      </p:sp>
      <p:sp>
        <p:nvSpPr>
          <p:cNvPr id="3" name="Content Placeholder 2"/>
          <p:cNvSpPr>
            <a:spLocks noGrp="1"/>
          </p:cNvSpPr>
          <p:nvPr>
            <p:ph sz="quarter" idx="13"/>
          </p:nvPr>
        </p:nvSpPr>
        <p:spPr/>
        <p:txBody>
          <a:bodyPr/>
          <a:lstStyle/>
          <a:p>
            <a:pPr marL="0" indent="0">
              <a:buNone/>
            </a:pPr>
            <a:r>
              <a:rPr lang="en-GB" dirty="0" smtClean="0"/>
              <a:t>Two key pieces of legislation </a:t>
            </a:r>
          </a:p>
          <a:p>
            <a:pPr marL="0" indent="0">
              <a:buNone/>
            </a:pPr>
            <a:endParaRPr lang="en-GB" dirty="0" smtClean="0"/>
          </a:p>
          <a:p>
            <a:pPr marL="457200" lvl="1" indent="0">
              <a:buNone/>
            </a:pPr>
            <a:r>
              <a:rPr lang="en-GB" dirty="0" smtClean="0"/>
              <a:t>Well-being of future generations act (2015) </a:t>
            </a:r>
          </a:p>
          <a:p>
            <a:pPr marL="457200" lvl="1" indent="0">
              <a:buNone/>
            </a:pPr>
            <a:endParaRPr lang="en-GB" dirty="0"/>
          </a:p>
          <a:p>
            <a:pPr marL="457200" lvl="1" indent="0">
              <a:buNone/>
            </a:pPr>
            <a:r>
              <a:rPr lang="en-GB" dirty="0" smtClean="0"/>
              <a:t>Social services and well-being Act (2014) </a:t>
            </a:r>
            <a:endParaRPr lang="en-GB" dirty="0"/>
          </a:p>
        </p:txBody>
      </p:sp>
    </p:spTree>
    <p:extLst>
      <p:ext uri="{BB962C8B-B14F-4D97-AF65-F5344CB8AC3E}">
        <p14:creationId xmlns:p14="http://schemas.microsoft.com/office/powerpoint/2010/main" val="37830139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03713" y="2060849"/>
            <a:ext cx="4070945" cy="40709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5600" y="332656"/>
            <a:ext cx="6408712" cy="1447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569337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13945" y="2016996"/>
            <a:ext cx="8016766" cy="3293209"/>
          </a:xfrm>
          <a:prstGeom prst="rect">
            <a:avLst/>
          </a:prstGeom>
        </p:spPr>
        <p:txBody>
          <a:bodyPr wrap="square">
            <a:spAutoFit/>
          </a:bodyPr>
          <a:lstStyle/>
          <a:p>
            <a:pPr fontAlgn="base"/>
            <a:r>
              <a:rPr lang="en-GB" dirty="0"/>
              <a:t>L</a:t>
            </a:r>
            <a:r>
              <a:rPr lang="en-GB" dirty="0" smtClean="0"/>
              <a:t>egal </a:t>
            </a:r>
            <a:r>
              <a:rPr lang="en-GB" dirty="0"/>
              <a:t>framework for improving the well-being of people who need care and support, and carers who need support, and for transforming social services in Wales</a:t>
            </a:r>
            <a:r>
              <a:rPr lang="en-GB" dirty="0" smtClean="0"/>
              <a:t>.</a:t>
            </a:r>
          </a:p>
          <a:p>
            <a:pPr fontAlgn="base"/>
            <a:endParaRPr lang="en-GB" b="1" dirty="0" smtClean="0">
              <a:solidFill>
                <a:srgbClr val="37394B"/>
              </a:solidFill>
              <a:latin typeface="inherit"/>
            </a:endParaRPr>
          </a:p>
          <a:p>
            <a:pPr fontAlgn="base"/>
            <a:r>
              <a:rPr lang="en-GB" sz="1400" b="1" dirty="0" smtClean="0">
                <a:solidFill>
                  <a:srgbClr val="37394B"/>
                </a:solidFill>
                <a:latin typeface="inherit"/>
              </a:rPr>
              <a:t>Voice </a:t>
            </a:r>
            <a:r>
              <a:rPr lang="en-GB" sz="1400" b="1" dirty="0">
                <a:solidFill>
                  <a:srgbClr val="37394B"/>
                </a:solidFill>
                <a:latin typeface="inherit"/>
              </a:rPr>
              <a:t>and control</a:t>
            </a:r>
            <a:r>
              <a:rPr lang="en-GB" sz="1400" dirty="0">
                <a:solidFill>
                  <a:srgbClr val="37394B"/>
                </a:solidFill>
                <a:latin typeface="canada-type-gibson"/>
              </a:rPr>
              <a:t> – putting the individual and their needs, at the centre of their care, and giving them a voice in, and control over reaching the outcomes that help them achieve well-being</a:t>
            </a:r>
            <a:r>
              <a:rPr lang="en-GB" sz="1400" dirty="0" smtClean="0">
                <a:solidFill>
                  <a:srgbClr val="37394B"/>
                </a:solidFill>
                <a:latin typeface="canada-type-gibson"/>
              </a:rPr>
              <a:t>.</a:t>
            </a:r>
          </a:p>
          <a:p>
            <a:pPr fontAlgn="base"/>
            <a:endParaRPr lang="en-GB" sz="1400" b="1" dirty="0">
              <a:solidFill>
                <a:srgbClr val="37394B"/>
              </a:solidFill>
              <a:latin typeface="canada-type-gibson"/>
            </a:endParaRPr>
          </a:p>
          <a:p>
            <a:pPr fontAlgn="base"/>
            <a:r>
              <a:rPr lang="en-GB" sz="1400" b="1" dirty="0" smtClean="0">
                <a:solidFill>
                  <a:srgbClr val="37394B"/>
                </a:solidFill>
                <a:latin typeface="inherit"/>
              </a:rPr>
              <a:t>Prevention </a:t>
            </a:r>
            <a:r>
              <a:rPr lang="en-GB" sz="1400" b="1" dirty="0">
                <a:solidFill>
                  <a:srgbClr val="37394B"/>
                </a:solidFill>
                <a:latin typeface="inherit"/>
              </a:rPr>
              <a:t>and early intervention</a:t>
            </a:r>
            <a:r>
              <a:rPr lang="en-GB" sz="1400" dirty="0">
                <a:solidFill>
                  <a:srgbClr val="37394B"/>
                </a:solidFill>
                <a:latin typeface="canada-type-gibson"/>
              </a:rPr>
              <a:t> – increasing preventative services within the community to minimise the escalation of critical need</a:t>
            </a:r>
            <a:r>
              <a:rPr lang="en-GB" sz="1400" dirty="0" smtClean="0">
                <a:solidFill>
                  <a:srgbClr val="37394B"/>
                </a:solidFill>
                <a:latin typeface="canada-type-gibson"/>
              </a:rPr>
              <a:t>.</a:t>
            </a:r>
          </a:p>
          <a:p>
            <a:pPr fontAlgn="base"/>
            <a:endParaRPr lang="en-GB" sz="1400" dirty="0">
              <a:solidFill>
                <a:srgbClr val="37394B"/>
              </a:solidFill>
              <a:latin typeface="canada-type-gibson"/>
            </a:endParaRPr>
          </a:p>
          <a:p>
            <a:pPr fontAlgn="base"/>
            <a:r>
              <a:rPr lang="en-GB" sz="1400" b="1" dirty="0">
                <a:solidFill>
                  <a:srgbClr val="37394B"/>
                </a:solidFill>
                <a:latin typeface="inherit"/>
              </a:rPr>
              <a:t>Well-being</a:t>
            </a:r>
            <a:r>
              <a:rPr lang="en-GB" sz="1400" dirty="0">
                <a:solidFill>
                  <a:srgbClr val="37394B"/>
                </a:solidFill>
                <a:latin typeface="canada-type-gibson"/>
              </a:rPr>
              <a:t> – supporting people to achieve their own well-being and measuring the success of care and support</a:t>
            </a:r>
            <a:r>
              <a:rPr lang="en-GB" sz="1400" dirty="0" smtClean="0">
                <a:solidFill>
                  <a:srgbClr val="37394B"/>
                </a:solidFill>
                <a:latin typeface="canada-type-gibson"/>
              </a:rPr>
              <a:t>.</a:t>
            </a:r>
          </a:p>
          <a:p>
            <a:pPr fontAlgn="base"/>
            <a:endParaRPr lang="en-GB" sz="1400" dirty="0">
              <a:solidFill>
                <a:srgbClr val="37394B"/>
              </a:solidFill>
              <a:latin typeface="canada-type-gibson"/>
            </a:endParaRPr>
          </a:p>
          <a:p>
            <a:pPr fontAlgn="base"/>
            <a:r>
              <a:rPr lang="en-GB" sz="1400" b="1" dirty="0">
                <a:solidFill>
                  <a:srgbClr val="37394B"/>
                </a:solidFill>
                <a:latin typeface="inherit"/>
              </a:rPr>
              <a:t>Co-production</a:t>
            </a:r>
            <a:r>
              <a:rPr lang="en-GB" sz="1400" dirty="0">
                <a:solidFill>
                  <a:srgbClr val="37394B"/>
                </a:solidFill>
                <a:latin typeface="canada-type-gibson"/>
              </a:rPr>
              <a:t> – encouraging individuals to become more involved in the design and delivery of services. </a:t>
            </a:r>
            <a:endParaRPr lang="en-GB" sz="1400" b="0" i="0" dirty="0">
              <a:solidFill>
                <a:srgbClr val="37394B"/>
              </a:solidFill>
              <a:effectLst/>
              <a:latin typeface="canada-type-gibson"/>
            </a:endParaRPr>
          </a:p>
        </p:txBody>
      </p:sp>
      <p:sp>
        <p:nvSpPr>
          <p:cNvPr id="3" name="Title 2"/>
          <p:cNvSpPr>
            <a:spLocks noGrp="1"/>
          </p:cNvSpPr>
          <p:nvPr>
            <p:ph type="title"/>
          </p:nvPr>
        </p:nvSpPr>
        <p:spPr>
          <a:xfrm>
            <a:off x="842830" y="358386"/>
            <a:ext cx="10364451" cy="1596177"/>
          </a:xfrm>
        </p:spPr>
        <p:txBody>
          <a:bodyPr>
            <a:normAutofit/>
          </a:bodyPr>
          <a:lstStyle/>
          <a:p>
            <a:r>
              <a:rPr lang="en-GB" sz="3200" dirty="0" smtClean="0"/>
              <a:t>Social services and well-being (wales) Act 2014</a:t>
            </a:r>
            <a:endParaRPr lang="en-GB" sz="3200" dirty="0"/>
          </a:p>
        </p:txBody>
      </p:sp>
    </p:spTree>
    <p:extLst>
      <p:ext uri="{BB962C8B-B14F-4D97-AF65-F5344CB8AC3E}">
        <p14:creationId xmlns:p14="http://schemas.microsoft.com/office/powerpoint/2010/main" val="28538967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1298" y="452979"/>
            <a:ext cx="10466302" cy="1596177"/>
          </a:xfrm>
        </p:spPr>
        <p:txBody>
          <a:bodyPr/>
          <a:lstStyle/>
          <a:p>
            <a:r>
              <a:rPr lang="en-GB" dirty="0" smtClean="0"/>
              <a:t>Welsh government: commitment to mental health?</a:t>
            </a:r>
            <a:endParaRPr lang="en-GB" dirty="0"/>
          </a:p>
        </p:txBody>
      </p:sp>
      <p:sp>
        <p:nvSpPr>
          <p:cNvPr id="3" name="Content Placeholder 2"/>
          <p:cNvSpPr>
            <a:spLocks noGrp="1"/>
          </p:cNvSpPr>
          <p:nvPr>
            <p:ph sz="quarter" idx="13"/>
          </p:nvPr>
        </p:nvSpPr>
        <p:spPr>
          <a:xfrm>
            <a:off x="661525" y="2288265"/>
            <a:ext cx="10363826" cy="4282015"/>
          </a:xfrm>
        </p:spPr>
        <p:txBody>
          <a:bodyPr>
            <a:normAutofit/>
          </a:bodyPr>
          <a:lstStyle/>
          <a:p>
            <a:pPr marL="0" indent="0">
              <a:buNone/>
            </a:pPr>
            <a:r>
              <a:rPr lang="en-GB" dirty="0" smtClean="0"/>
              <a:t>“Prosperity for all” – National strategy </a:t>
            </a:r>
          </a:p>
          <a:p>
            <a:pPr marL="0" indent="0">
              <a:buNone/>
            </a:pPr>
            <a:endParaRPr lang="en-GB" dirty="0" smtClean="0"/>
          </a:p>
          <a:p>
            <a:pPr marL="0" indent="0">
              <a:buNone/>
            </a:pPr>
            <a:r>
              <a:rPr lang="en-GB" sz="1600" i="1" dirty="0" smtClean="0"/>
              <a:t>“prosperity is not just about material wealth – it is about every one of us having a good quality of life, and living in strong safe communities” (page 2) </a:t>
            </a:r>
          </a:p>
          <a:p>
            <a:pPr marL="0" indent="0">
              <a:buNone/>
            </a:pPr>
            <a:endParaRPr lang="en-GB" sz="1600" dirty="0" smtClean="0"/>
          </a:p>
          <a:p>
            <a:pPr marL="0" indent="0">
              <a:buNone/>
            </a:pPr>
            <a:r>
              <a:rPr lang="en-GB" sz="1600" i="1" dirty="0" smtClean="0"/>
              <a:t>“need to… involve people in shaping the services they use every day” </a:t>
            </a:r>
            <a:r>
              <a:rPr lang="en-GB" sz="1600" dirty="0" smtClean="0"/>
              <a:t>(page 2)</a:t>
            </a:r>
            <a:endParaRPr lang="en-GB" dirty="0"/>
          </a:p>
          <a:p>
            <a:pPr marL="0" indent="0">
              <a:buNone/>
            </a:pPr>
            <a:endParaRPr lang="en-GB" sz="1600" dirty="0" smtClean="0"/>
          </a:p>
        </p:txBody>
      </p:sp>
    </p:spTree>
    <p:extLst>
      <p:ext uri="{BB962C8B-B14F-4D97-AF65-F5344CB8AC3E}">
        <p14:creationId xmlns:p14="http://schemas.microsoft.com/office/powerpoint/2010/main" val="5269952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740353" y="1492106"/>
            <a:ext cx="10363826" cy="4282015"/>
          </a:xfrm>
        </p:spPr>
        <p:txBody>
          <a:bodyPr>
            <a:normAutofit lnSpcReduction="10000"/>
          </a:bodyPr>
          <a:lstStyle/>
          <a:p>
            <a:pPr marL="0" indent="0">
              <a:buNone/>
            </a:pPr>
            <a:r>
              <a:rPr lang="en-GB" dirty="0" smtClean="0"/>
              <a:t>“Prosperity for all” – National strategy </a:t>
            </a:r>
            <a:endParaRPr lang="en-GB" sz="1600" dirty="0" smtClean="0"/>
          </a:p>
          <a:p>
            <a:pPr marL="0" indent="0">
              <a:buNone/>
            </a:pPr>
            <a:r>
              <a:rPr lang="en-GB" sz="1600" b="1" dirty="0" smtClean="0"/>
              <a:t>Key theme:   healthy and active </a:t>
            </a:r>
          </a:p>
          <a:p>
            <a:pPr marL="0" indent="0">
              <a:buNone/>
            </a:pPr>
            <a:r>
              <a:rPr lang="en-GB" sz="1600" dirty="0" smtClean="0"/>
              <a:t>“Our </a:t>
            </a:r>
            <a:r>
              <a:rPr lang="en-GB" sz="1600" dirty="0"/>
              <a:t>aim is to improve health and </a:t>
            </a:r>
            <a:r>
              <a:rPr lang="en-GB" sz="1600" dirty="0" smtClean="0"/>
              <a:t>well-being in </a:t>
            </a:r>
            <a:r>
              <a:rPr lang="en-GB" sz="1600" dirty="0"/>
              <a:t>Wales, for individuals, families and communities, helping us to achieve our ambition of prosperity for all, taking significant steps to shift our approach from treatment to </a:t>
            </a:r>
            <a:r>
              <a:rPr lang="en-GB" sz="1600" dirty="0" smtClean="0"/>
              <a:t>prevention” (page 3).</a:t>
            </a:r>
          </a:p>
          <a:p>
            <a:pPr marL="0" indent="0">
              <a:buNone/>
            </a:pPr>
            <a:endParaRPr lang="en-GB" sz="1600" dirty="0"/>
          </a:p>
          <a:p>
            <a:pPr marL="0" indent="0">
              <a:buNone/>
            </a:pPr>
            <a:r>
              <a:rPr lang="en-GB" sz="1600" b="1" dirty="0" smtClean="0"/>
              <a:t>Priority areas: mental health </a:t>
            </a:r>
          </a:p>
          <a:p>
            <a:pPr marL="0" indent="0">
              <a:buNone/>
            </a:pPr>
            <a:r>
              <a:rPr lang="en-GB" sz="1600" dirty="0" smtClean="0"/>
              <a:t>“Mental </a:t>
            </a:r>
            <a:r>
              <a:rPr lang="en-GB" sz="1600" dirty="0"/>
              <a:t>Health: one in four people in Wales will experience mental ill health at some point in their lives, getting the right treatment at an early stage, coupled with greater awareness of conditions, can in many cases prevent long term adverse </a:t>
            </a:r>
            <a:r>
              <a:rPr lang="en-GB" sz="1600" dirty="0" smtClean="0"/>
              <a:t>impacts” (page 4) </a:t>
            </a:r>
          </a:p>
          <a:p>
            <a:pPr marL="0" indent="0">
              <a:buNone/>
            </a:pPr>
            <a:endParaRPr lang="en-GB" sz="1600" dirty="0" smtClean="0"/>
          </a:p>
          <a:p>
            <a:pPr marL="0" indent="0">
              <a:buNone/>
            </a:pPr>
            <a:r>
              <a:rPr lang="en-GB" sz="1600" dirty="0" smtClean="0"/>
              <a:t>Also – early years, and social care </a:t>
            </a:r>
            <a:endParaRPr lang="en-GB" sz="1600" dirty="0"/>
          </a:p>
        </p:txBody>
      </p:sp>
    </p:spTree>
    <p:extLst>
      <p:ext uri="{BB962C8B-B14F-4D97-AF65-F5344CB8AC3E}">
        <p14:creationId xmlns:p14="http://schemas.microsoft.com/office/powerpoint/2010/main" val="215003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normAutofit/>
          </a:bodyPr>
          <a:lstStyle/>
          <a:p>
            <a:pPr marL="0" indent="0">
              <a:buNone/>
            </a:pPr>
            <a:r>
              <a:rPr lang="en-GB" dirty="0" smtClean="0"/>
              <a:t>Together for mental Health (2012) </a:t>
            </a:r>
          </a:p>
          <a:p>
            <a:pPr marL="0" indent="0">
              <a:buNone/>
            </a:pPr>
            <a:endParaRPr lang="en-GB" dirty="0" smtClean="0"/>
          </a:p>
          <a:p>
            <a:r>
              <a:rPr lang="en-GB" dirty="0" smtClean="0"/>
              <a:t>TEN YEAR STRATEGY FOR: </a:t>
            </a:r>
          </a:p>
          <a:p>
            <a:pPr lvl="1"/>
            <a:r>
              <a:rPr lang="en-GB" dirty="0" smtClean="0"/>
              <a:t>IMPROVING MENTAL HEALTH AND WELLBEING </a:t>
            </a:r>
          </a:p>
          <a:p>
            <a:pPr lvl="1"/>
            <a:r>
              <a:rPr lang="en-GB" dirty="0" smtClean="0"/>
              <a:t>IMPROVING THE CARE AND TREATMENT OF SERVICE USERS, CARERS AND FAMILIES </a:t>
            </a:r>
          </a:p>
          <a:p>
            <a:pPr marL="457200" lvl="1" indent="0">
              <a:buNone/>
            </a:pPr>
            <a:endParaRPr lang="en-GB" dirty="0"/>
          </a:p>
        </p:txBody>
      </p:sp>
      <p:sp>
        <p:nvSpPr>
          <p:cNvPr id="5" name="Title 1"/>
          <p:cNvSpPr>
            <a:spLocks noGrp="1"/>
          </p:cNvSpPr>
          <p:nvPr>
            <p:ph type="title"/>
          </p:nvPr>
        </p:nvSpPr>
        <p:spPr/>
        <p:txBody>
          <a:bodyPr/>
          <a:lstStyle/>
          <a:p>
            <a:r>
              <a:rPr lang="en-GB" dirty="0" smtClean="0"/>
              <a:t>Welsh government: commitment to mental health?</a:t>
            </a:r>
            <a:endParaRPr lang="en-GB" dirty="0"/>
          </a:p>
        </p:txBody>
      </p:sp>
    </p:spTree>
    <p:extLst>
      <p:ext uri="{BB962C8B-B14F-4D97-AF65-F5344CB8AC3E}">
        <p14:creationId xmlns:p14="http://schemas.microsoft.com/office/powerpoint/2010/main" val="1883309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normAutofit/>
          </a:bodyPr>
          <a:lstStyle/>
          <a:p>
            <a:pPr marL="0" indent="0">
              <a:buNone/>
            </a:pPr>
            <a:r>
              <a:rPr lang="en-GB" dirty="0" smtClean="0"/>
              <a:t>Together for mental Health (2012) </a:t>
            </a:r>
          </a:p>
          <a:p>
            <a:pPr marL="0" indent="0">
              <a:buNone/>
            </a:pPr>
            <a:endParaRPr lang="en-GB" dirty="0" smtClean="0"/>
          </a:p>
          <a:p>
            <a:r>
              <a:rPr lang="en-GB" dirty="0" smtClean="0"/>
              <a:t>In 2019  - how can we judge if this strategy is working?</a:t>
            </a:r>
          </a:p>
          <a:p>
            <a:endParaRPr lang="en-GB" dirty="0"/>
          </a:p>
          <a:p>
            <a:r>
              <a:rPr lang="en-GB" dirty="0">
                <a:hlinkClick r:id="rId2"/>
              </a:rPr>
              <a:t>https://</a:t>
            </a:r>
            <a:r>
              <a:rPr lang="en-GB" dirty="0" smtClean="0">
                <a:hlinkClick r:id="rId2"/>
              </a:rPr>
              <a:t>gov.wales/docs/dhss/publications/180627mentalhealth-progressen.pdf</a:t>
            </a:r>
            <a:endParaRPr lang="en-GB" dirty="0" smtClean="0"/>
          </a:p>
          <a:p>
            <a:endParaRPr lang="en-GB" dirty="0"/>
          </a:p>
        </p:txBody>
      </p:sp>
      <p:sp>
        <p:nvSpPr>
          <p:cNvPr id="5" name="Title 1"/>
          <p:cNvSpPr>
            <a:spLocks noGrp="1"/>
          </p:cNvSpPr>
          <p:nvPr>
            <p:ph type="title"/>
          </p:nvPr>
        </p:nvSpPr>
        <p:spPr/>
        <p:txBody>
          <a:bodyPr/>
          <a:lstStyle/>
          <a:p>
            <a:r>
              <a:rPr lang="en-GB" dirty="0" smtClean="0"/>
              <a:t>Welsh government: commitment to mental health?</a:t>
            </a:r>
            <a:endParaRPr lang="en-GB" dirty="0"/>
          </a:p>
        </p:txBody>
      </p:sp>
    </p:spTree>
    <p:extLst>
      <p:ext uri="{BB962C8B-B14F-4D97-AF65-F5344CB8AC3E}">
        <p14:creationId xmlns:p14="http://schemas.microsoft.com/office/powerpoint/2010/main" val="14678515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Advent\Documents\Master's prep\IMTP booklet.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3752" y="332656"/>
            <a:ext cx="4499640" cy="6191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25746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37139" y="1040084"/>
            <a:ext cx="7910348" cy="4801314"/>
          </a:xfrm>
          <a:prstGeom prst="rect">
            <a:avLst/>
          </a:prstGeom>
        </p:spPr>
        <p:txBody>
          <a:bodyPr wrap="square">
            <a:spAutoFit/>
          </a:bodyPr>
          <a:lstStyle/>
          <a:p>
            <a:r>
              <a:rPr lang="en-GB" dirty="0" smtClean="0"/>
              <a:t>Public Health Wales Priorities 2018-2020 </a:t>
            </a:r>
          </a:p>
          <a:p>
            <a:endParaRPr lang="en-GB" dirty="0" smtClean="0"/>
          </a:p>
          <a:p>
            <a:pPr marL="285750" indent="-285750">
              <a:buFont typeface="Wingdings" panose="05000000000000000000" pitchFamily="2" charset="2"/>
              <a:buChar char="Ø"/>
            </a:pPr>
            <a:r>
              <a:rPr lang="en-GB" dirty="0" smtClean="0"/>
              <a:t>Influencing </a:t>
            </a:r>
            <a:r>
              <a:rPr lang="en-GB" dirty="0"/>
              <a:t>the wider determinants of </a:t>
            </a:r>
            <a:r>
              <a:rPr lang="en-GB" dirty="0" smtClean="0"/>
              <a:t>health</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Improving mental well-being and </a:t>
            </a:r>
            <a:r>
              <a:rPr lang="en-GB" dirty="0" smtClean="0"/>
              <a:t>resilience</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Promoting healthy </a:t>
            </a:r>
            <a:r>
              <a:rPr lang="en-GB" dirty="0" smtClean="0"/>
              <a:t>behaviours</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Securing a healthy future for the next </a:t>
            </a:r>
            <a:r>
              <a:rPr lang="en-GB" dirty="0" smtClean="0"/>
              <a:t>generation</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Protecting the public from infection and environmental threats to </a:t>
            </a:r>
            <a:r>
              <a:rPr lang="en-GB" dirty="0" smtClean="0"/>
              <a:t>health</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Supporting the development of a sustainable health and care system focused on prevention and early </a:t>
            </a:r>
            <a:r>
              <a:rPr lang="en-GB" dirty="0" smtClean="0"/>
              <a:t>intervention</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Building &amp; mobilising knowledge and skills to improve health and well-being across Wales</a:t>
            </a:r>
          </a:p>
        </p:txBody>
      </p:sp>
    </p:spTree>
    <p:extLst>
      <p:ext uri="{BB962C8B-B14F-4D97-AF65-F5344CB8AC3E}">
        <p14:creationId xmlns:p14="http://schemas.microsoft.com/office/powerpoint/2010/main" val="27290262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Public health Wales Goals by 2030: improving mental well-being and building resilience  </a:t>
            </a:r>
            <a:endParaRPr lang="en-GB" dirty="0"/>
          </a:p>
        </p:txBody>
      </p:sp>
      <p:sp>
        <p:nvSpPr>
          <p:cNvPr id="3" name="Content Placeholder 2"/>
          <p:cNvSpPr>
            <a:spLocks noGrp="1"/>
          </p:cNvSpPr>
          <p:nvPr>
            <p:ph sz="quarter" idx="13"/>
          </p:nvPr>
        </p:nvSpPr>
        <p:spPr>
          <a:xfrm>
            <a:off x="740354" y="2453803"/>
            <a:ext cx="10363826" cy="3424107"/>
          </a:xfrm>
        </p:spPr>
        <p:txBody>
          <a:bodyPr>
            <a:noAutofit/>
          </a:bodyPr>
          <a:lstStyle/>
          <a:p>
            <a:pPr fontAlgn="base"/>
            <a:r>
              <a:rPr lang="en-GB" sz="1400" dirty="0" smtClean="0"/>
              <a:t>be </a:t>
            </a:r>
            <a:r>
              <a:rPr lang="en-GB" sz="1400" dirty="0"/>
              <a:t>leading an ongoing national conversation on what is important to the public and what helps us to attain better mental well-being</a:t>
            </a:r>
          </a:p>
          <a:p>
            <a:pPr fontAlgn="base"/>
            <a:r>
              <a:rPr lang="en-GB" sz="1400" dirty="0"/>
              <a:t>be responding to the ever changing social and economic environment and working with our partners to stimulate collective action to improve outcomes</a:t>
            </a:r>
          </a:p>
          <a:p>
            <a:pPr fontAlgn="base"/>
            <a:r>
              <a:rPr lang="en-GB" sz="1400" dirty="0"/>
              <a:t>be actively monitoring the mental well-being of the population and are using this to influence policy, strategy and programmes</a:t>
            </a:r>
          </a:p>
          <a:p>
            <a:pPr fontAlgn="base"/>
            <a:r>
              <a:rPr lang="en-GB" sz="1400" dirty="0"/>
              <a:t>have supported partners in promoting mental well-being and resilience including reducing the impact of ACEs / trauma</a:t>
            </a:r>
          </a:p>
          <a:p>
            <a:pPr fontAlgn="base"/>
            <a:r>
              <a:rPr lang="en-GB" sz="1400" dirty="0"/>
              <a:t>have facilitated a trauma and resilience informed Wales – aiming to break generational cycles of poor mental and physical health outcomes</a:t>
            </a:r>
          </a:p>
          <a:p>
            <a:endParaRPr lang="en-GB" sz="1400" dirty="0"/>
          </a:p>
        </p:txBody>
      </p:sp>
    </p:spTree>
    <p:extLst>
      <p:ext uri="{BB962C8B-B14F-4D97-AF65-F5344CB8AC3E}">
        <p14:creationId xmlns:p14="http://schemas.microsoft.com/office/powerpoint/2010/main" val="31059205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149" y="358386"/>
            <a:ext cx="10364451" cy="1596177"/>
          </a:xfrm>
        </p:spPr>
        <p:txBody>
          <a:bodyPr>
            <a:noAutofit/>
          </a:bodyPr>
          <a:lstStyle/>
          <a:p>
            <a:r>
              <a:rPr lang="en-GB" sz="3200" dirty="0" smtClean="0"/>
              <a:t>Public health Wales Goals by 2030: improving mental well-being and building resilience  </a:t>
            </a:r>
            <a:endParaRPr lang="en-GB" sz="3200" dirty="0"/>
          </a:p>
        </p:txBody>
      </p:sp>
      <p:sp>
        <p:nvSpPr>
          <p:cNvPr id="3" name="Content Placeholder 2"/>
          <p:cNvSpPr>
            <a:spLocks noGrp="1"/>
          </p:cNvSpPr>
          <p:nvPr>
            <p:ph sz="quarter" idx="13"/>
          </p:nvPr>
        </p:nvSpPr>
        <p:spPr>
          <a:xfrm>
            <a:off x="1166022" y="2049156"/>
            <a:ext cx="10363826" cy="4158516"/>
          </a:xfrm>
        </p:spPr>
        <p:txBody>
          <a:bodyPr>
            <a:normAutofit fontScale="47500" lnSpcReduction="20000"/>
          </a:bodyPr>
          <a:lstStyle/>
          <a:p>
            <a:pPr marL="0" indent="0" fontAlgn="base">
              <a:buNone/>
            </a:pPr>
            <a:r>
              <a:rPr lang="en-GB" sz="2500" dirty="0"/>
              <a:t>W</a:t>
            </a:r>
            <a:r>
              <a:rPr lang="en-GB" sz="2500" dirty="0" smtClean="0"/>
              <a:t>ant </a:t>
            </a:r>
            <a:r>
              <a:rPr lang="en-GB" sz="2500" dirty="0"/>
              <a:t>Wales to have:</a:t>
            </a:r>
          </a:p>
          <a:p>
            <a:pPr fontAlgn="base"/>
            <a:r>
              <a:rPr lang="en-GB" sz="2500" dirty="0"/>
              <a:t>a population that knows how to support their own and their families' mental well-being</a:t>
            </a:r>
          </a:p>
          <a:p>
            <a:pPr fontAlgn="base"/>
            <a:r>
              <a:rPr lang="en-GB" sz="2500" dirty="0"/>
              <a:t>a society that supports everyone to be mentally healthy</a:t>
            </a:r>
          </a:p>
          <a:p>
            <a:pPr fontAlgn="base"/>
            <a:r>
              <a:rPr lang="en-GB" sz="2500" dirty="0"/>
              <a:t>citizens with greater resilience</a:t>
            </a:r>
          </a:p>
          <a:p>
            <a:pPr fontAlgn="base"/>
            <a:r>
              <a:rPr lang="en-GB" sz="2500" dirty="0"/>
              <a:t>a greater population level of mental well-being</a:t>
            </a:r>
          </a:p>
          <a:p>
            <a:pPr marL="0" indent="0" fontAlgn="base">
              <a:buNone/>
            </a:pPr>
            <a:r>
              <a:rPr lang="en-GB" sz="2500" dirty="0"/>
              <a:t> </a:t>
            </a:r>
          </a:p>
          <a:p>
            <a:pPr marL="0" indent="0" fontAlgn="base">
              <a:buNone/>
            </a:pPr>
            <a:r>
              <a:rPr lang="en-GB" sz="2500" dirty="0"/>
              <a:t>This means:</a:t>
            </a:r>
          </a:p>
          <a:p>
            <a:pPr fontAlgn="base"/>
            <a:r>
              <a:rPr lang="en-GB" sz="2500" dirty="0"/>
              <a:t>building self-esteem, self confidence and the ability to understand and manage our emotions</a:t>
            </a:r>
          </a:p>
          <a:p>
            <a:pPr fontAlgn="base"/>
            <a:r>
              <a:rPr lang="en-GB" sz="2500" dirty="0"/>
              <a:t>reducing the impact of emotional trauma and toxic stress (mitigating ACEs)</a:t>
            </a:r>
          </a:p>
          <a:p>
            <a:pPr fontAlgn="base"/>
            <a:r>
              <a:rPr lang="en-GB" sz="2500" dirty="0"/>
              <a:t>building skills to create and maintain healthy relationships across the life course</a:t>
            </a:r>
          </a:p>
          <a:p>
            <a:pPr fontAlgn="base"/>
            <a:r>
              <a:rPr lang="en-GB" sz="2500" dirty="0"/>
              <a:t>connecting people in communities to increase a sense of belonging and support (including sport</a:t>
            </a:r>
            <a:r>
              <a:rPr lang="en-GB" sz="2500" dirty="0" smtClean="0"/>
              <a:t>)</a:t>
            </a:r>
          </a:p>
          <a:p>
            <a:pPr fontAlgn="base"/>
            <a:endParaRPr lang="en-GB" sz="2500" dirty="0" smtClean="0"/>
          </a:p>
          <a:p>
            <a:pPr marL="0" indent="0" fontAlgn="base">
              <a:buNone/>
            </a:pPr>
            <a:r>
              <a:rPr lang="en-GB" sz="2500" dirty="0">
                <a:hlinkClick r:id="rId2"/>
              </a:rPr>
              <a:t>http://</a:t>
            </a:r>
            <a:r>
              <a:rPr lang="en-GB" sz="2500" dirty="0" smtClean="0">
                <a:hlinkClick r:id="rId2"/>
              </a:rPr>
              <a:t>www.wales.nhs.uk/sitesplus/888/page/96946</a:t>
            </a:r>
            <a:endParaRPr lang="en-GB" sz="2500" dirty="0" smtClean="0"/>
          </a:p>
          <a:p>
            <a:pPr fontAlgn="base"/>
            <a:endParaRPr lang="en-GB" dirty="0"/>
          </a:p>
          <a:p>
            <a:endParaRPr lang="en-GB" dirty="0"/>
          </a:p>
        </p:txBody>
      </p:sp>
    </p:spTree>
    <p:extLst>
      <p:ext uri="{BB962C8B-B14F-4D97-AF65-F5344CB8AC3E}">
        <p14:creationId xmlns:p14="http://schemas.microsoft.com/office/powerpoint/2010/main" val="17134287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Advent\Documents\Master's prep\nationalwellbeingframework_tcm77-240743.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37853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Advent\Documents\Master's prep\2571048_zdc011087219000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5600" y="548680"/>
            <a:ext cx="6984776" cy="4899044"/>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19536" y="5949281"/>
            <a:ext cx="5616624" cy="646331"/>
          </a:xfrm>
          <a:prstGeom prst="rect">
            <a:avLst/>
          </a:prstGeom>
        </p:spPr>
        <p:txBody>
          <a:bodyPr wrap="square">
            <a:spAutoFit/>
          </a:bodyPr>
          <a:lstStyle/>
          <a:p>
            <a:r>
              <a:rPr lang="en-GB" b="1" dirty="0"/>
              <a:t>The socio-ecological framework of public health </a:t>
            </a:r>
          </a:p>
          <a:p>
            <a:endParaRPr lang="en-GB" dirty="0"/>
          </a:p>
        </p:txBody>
      </p:sp>
    </p:spTree>
    <p:extLst>
      <p:ext uri="{BB962C8B-B14F-4D97-AF65-F5344CB8AC3E}">
        <p14:creationId xmlns:p14="http://schemas.microsoft.com/office/powerpoint/2010/main" val="6498124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After the break…..</a:t>
            </a:r>
            <a:endParaRPr lang="en-GB" dirty="0"/>
          </a:p>
        </p:txBody>
      </p:sp>
      <p:sp>
        <p:nvSpPr>
          <p:cNvPr id="3" name="Content Placeholder 2"/>
          <p:cNvSpPr>
            <a:spLocks noGrp="1"/>
          </p:cNvSpPr>
          <p:nvPr>
            <p:ph sz="quarter" idx="13"/>
          </p:nvPr>
        </p:nvSpPr>
        <p:spPr>
          <a:xfrm>
            <a:off x="913774" y="2367092"/>
            <a:ext cx="10363826" cy="3446442"/>
          </a:xfrm>
        </p:spPr>
        <p:txBody>
          <a:bodyPr/>
          <a:lstStyle/>
          <a:p>
            <a:r>
              <a:rPr lang="en-GB" dirty="0" smtClean="0"/>
              <a:t>Consultation: welsh government consultation on tackling loneliness and social isolation </a:t>
            </a:r>
          </a:p>
          <a:p>
            <a:endParaRPr lang="en-GB" dirty="0" smtClean="0"/>
          </a:p>
          <a:p>
            <a:r>
              <a:rPr lang="en-GB" dirty="0">
                <a:hlinkClick r:id="rId2"/>
              </a:rPr>
              <a:t>https://gov.wales/about/cabinet/cabinetstatements/2018/lonelinesssocialisolation/?</a:t>
            </a:r>
            <a:r>
              <a:rPr lang="en-GB" dirty="0" smtClean="0">
                <a:hlinkClick r:id="rId2"/>
              </a:rPr>
              <a:t>lang=en</a:t>
            </a:r>
            <a:endParaRPr lang="en-GB" dirty="0" smtClean="0"/>
          </a:p>
          <a:p>
            <a:endParaRPr lang="en-GB" dirty="0"/>
          </a:p>
          <a:p>
            <a:endParaRPr lang="en-GB" dirty="0"/>
          </a:p>
        </p:txBody>
      </p:sp>
    </p:spTree>
    <p:extLst>
      <p:ext uri="{BB962C8B-B14F-4D97-AF65-F5344CB8AC3E}">
        <p14:creationId xmlns:p14="http://schemas.microsoft.com/office/powerpoint/2010/main" val="3349015021"/>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63</TotalTime>
  <Words>1241</Words>
  <Application>Microsoft Office PowerPoint</Application>
  <PresentationFormat>Widescreen</PresentationFormat>
  <Paragraphs>248</Paragraphs>
  <Slides>31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Calibri</vt:lpstr>
      <vt:lpstr>canada-type-gibson</vt:lpstr>
      <vt:lpstr>inherit</vt:lpstr>
      <vt:lpstr>Tw Cen MT</vt:lpstr>
      <vt:lpstr>Wingdings</vt:lpstr>
      <vt:lpstr>Droplet</vt:lpstr>
      <vt:lpstr>Contemporary issues in mental health </vt:lpstr>
      <vt:lpstr>Outline of session </vt:lpstr>
      <vt:lpstr>Setting the scene:  Wales in the 21st Century </vt:lpstr>
      <vt:lpstr>Defining Health &amp; Wellbeing </vt:lpstr>
      <vt:lpstr>World Health Organisation (1984)</vt:lpstr>
      <vt:lpstr>Health at a Global level </vt:lpstr>
      <vt:lpstr>Changing perspectives </vt:lpstr>
      <vt:lpstr>Changing perspectives </vt:lpstr>
      <vt:lpstr>Medical Model </vt:lpstr>
      <vt:lpstr>Measuring health &amp; wellbeing </vt:lpstr>
      <vt:lpstr>What is health?</vt:lpstr>
      <vt:lpstr>PowerPoint Presentation</vt:lpstr>
      <vt:lpstr>PowerPoint Presentation</vt:lpstr>
      <vt:lpstr>Measuring Quality of Life (QoL) </vt:lpstr>
      <vt:lpstr>Measuring Quality of Life (QoL) </vt:lpstr>
      <vt:lpstr>Measuring Quality of Life (QoL) </vt:lpstr>
      <vt:lpstr>To what extent is mental health reflected in these definitions?</vt:lpstr>
      <vt:lpstr>Welsh government policy </vt:lpstr>
      <vt:lpstr>PowerPoint Presentation</vt:lpstr>
      <vt:lpstr>Social services and well-being (wales) Act 2014</vt:lpstr>
      <vt:lpstr>Welsh government: commitment to mental health?</vt:lpstr>
      <vt:lpstr>PowerPoint Presentation</vt:lpstr>
      <vt:lpstr>Welsh government: commitment to mental health?</vt:lpstr>
      <vt:lpstr>Welsh government: commitment to mental health?</vt:lpstr>
      <vt:lpstr>PowerPoint Presentation</vt:lpstr>
      <vt:lpstr>PowerPoint Presentation</vt:lpstr>
      <vt:lpstr>Public health Wales Goals by 2030: improving mental well-being and building resilience  </vt:lpstr>
      <vt:lpstr>Public health Wales Goals by 2030: improving mental well-being and building resilience  </vt:lpstr>
      <vt:lpstr>PowerPoint Presentation</vt:lpstr>
      <vt:lpstr>PowerPoint Presentation</vt:lpstr>
      <vt:lpstr>After the break…..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issues in mental health</dc:title>
  <dc:creator>Ceri Phelps</dc:creator>
  <cp:lastModifiedBy>Ceri Phelps</cp:lastModifiedBy>
  <cp:revision>18</cp:revision>
  <cp:lastPrinted>2019-01-14T13:25:51Z</cp:lastPrinted>
  <dcterms:created xsi:type="dcterms:W3CDTF">2019-01-14T12:22:35Z</dcterms:created>
  <dcterms:modified xsi:type="dcterms:W3CDTF">2019-01-14T13:25:52Z</dcterms:modified>
</cp:coreProperties>
</file>