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340" r:id="rId5"/>
    <p:sldId id="341" r:id="rId6"/>
    <p:sldId id="342" r:id="rId7"/>
    <p:sldId id="356" r:id="rId8"/>
    <p:sldId id="343" r:id="rId9"/>
    <p:sldId id="34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399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23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3/3/2026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3046"/>
            <a:ext cx="10571998" cy="4110970"/>
          </a:xfrm>
        </p:spPr>
        <p:txBody>
          <a:bodyPr/>
          <a:lstStyle/>
          <a:p>
            <a:pPr lvl="0"/>
            <a:r>
              <a:rPr lang="en-GB" sz="5400" dirty="0"/>
              <a:t>Application of the Transtheoretical model to exergaming.</a:t>
            </a:r>
            <a:br>
              <a:rPr lang="en-GB" sz="5400" dirty="0"/>
            </a:br>
            <a:r>
              <a:rPr lang="en-GB" sz="2800" b="0" dirty="0"/>
              <a:t>Article and Questions</a:t>
            </a:r>
            <a:br>
              <a:rPr lang="en-GB" sz="2800" b="0"/>
            </a:br>
            <a:endParaRPr lang="en-US" sz="5400" noProof="0" dirty="0"/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217" y="924167"/>
            <a:ext cx="4383156" cy="5009322"/>
          </a:xfrm>
        </p:spPr>
        <p:txBody>
          <a:bodyPr/>
          <a:lstStyle/>
          <a:p>
            <a:r>
              <a:rPr lang="en-US" dirty="0"/>
              <a:t>Article: </a:t>
            </a:r>
            <a:br>
              <a:rPr lang="en-US" dirty="0"/>
            </a:br>
            <a:r>
              <a:rPr lang="en-GB" sz="2000" dirty="0"/>
              <a:t>Using the Transtheoretical Model to Examine the Effects of Exergaming on Physical Activity Among Children.</a:t>
            </a:r>
            <a:br>
              <a:rPr lang="en-GB" sz="2000" dirty="0"/>
            </a:br>
            <a:r>
              <a:rPr lang="en-GB" sz="2000" dirty="0"/>
              <a:t>Pope et al. (2015)</a:t>
            </a:r>
            <a:endParaRPr lang="en-US" sz="2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A25282-EE8D-71BA-6317-EECFE33238D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924512"/>
            <a:ext cx="4750904" cy="5008977"/>
          </a:xfrm>
        </p:spPr>
        <p:txBody>
          <a:bodyPr/>
          <a:lstStyle/>
          <a:p>
            <a:pPr lvl="0"/>
            <a:r>
              <a:rPr lang="en-GB" dirty="0"/>
              <a:t>We recently covered behaviour change theory and the practical application of the theory. The following article has applied the TTM model (stage of change) to exergaming.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Exergaming, defined as video games which require the player to be physically active during gameplay has been seen as a viable method to increase children’s PA participation and enjoyment.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5024AB5F-F857-B42E-8520-342D4A808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789" y="844743"/>
            <a:ext cx="5695102" cy="2092049"/>
          </a:xfrm>
        </p:spPr>
        <p:txBody>
          <a:bodyPr/>
          <a:lstStyle/>
          <a:p>
            <a:r>
              <a:rPr lang="en-GB" dirty="0"/>
              <a:t>Read the article provided and make notes on the following.</a:t>
            </a:r>
            <a:br>
              <a:rPr lang="en-GB" b="0" dirty="0"/>
            </a:br>
            <a:endParaRPr lang="en-GB" dirty="0"/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AC059640-0C00-7DFA-FBFE-CE5C217C2DC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6260" r="6260"/>
          <a:stretch/>
        </p:blipFill>
        <p:spPr>
          <a:xfrm>
            <a:off x="461728" y="657225"/>
            <a:ext cx="4825496" cy="5638800"/>
          </a:xfrm>
          <a:prstGeom prst="rect">
            <a:avLst/>
          </a:prstGeom>
          <a:solidFill>
            <a:srgbClr val="F9E0B9"/>
          </a:solidFill>
          <a:effectLst/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DA623B0-6D1C-F7A7-D995-75D64FF3B60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6789" y="2516864"/>
            <a:ext cx="5683829" cy="3938258"/>
          </a:xfrm>
        </p:spPr>
        <p:txBody>
          <a:bodyPr>
            <a:norm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en-GB" b="0" dirty="0">
                <a:solidFill>
                  <a:schemeClr val="bg1"/>
                </a:solidFill>
              </a:rPr>
              <a:t>Re-cap the stages of change of the TTM (p.1205)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b="0" dirty="0">
                <a:solidFill>
                  <a:schemeClr val="bg1"/>
                </a:solidFill>
              </a:rPr>
              <a:t>How does the article suggest that the stage of change may be increased by taking part in exergaming? (p.1206)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36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4EF00-EE4A-2E49-2AAA-4B6A4BBE7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400" b="0" dirty="0">
                <a:solidFill>
                  <a:schemeClr val="bg1"/>
                </a:solidFill>
              </a:rPr>
              <a:t>3. How does the following ‘Hypothesized effect of exergaming intervention on stages of change and physical activity levels’ also link to Self-determination Theory? (p.1206)</a:t>
            </a:r>
            <a:br>
              <a:rPr lang="en-GB" sz="2400" b="0" dirty="0">
                <a:solidFill>
                  <a:schemeClr val="bg1"/>
                </a:solidFill>
              </a:rPr>
            </a:b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0DE2B-821A-6DD9-A62A-C79F35EC19A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0" dirty="0"/>
              <a:t>In particular think about </a:t>
            </a:r>
            <a:r>
              <a:rPr lang="en-GB" dirty="0"/>
              <a:t>Basic Needs Theory</a:t>
            </a:r>
            <a:r>
              <a:rPr lang="en-GB" b="0" dirty="0"/>
              <a:t> (SDT) and the aspects of Competence, Relatedness and Autonomy.</a:t>
            </a:r>
          </a:p>
          <a:p>
            <a:r>
              <a:rPr lang="en-GB" b="0" dirty="0"/>
              <a:t>Also, consider </a:t>
            </a:r>
            <a:r>
              <a:rPr lang="en-GB" dirty="0"/>
              <a:t>Organismic Integration Theory</a:t>
            </a:r>
            <a:r>
              <a:rPr lang="en-GB" b="0" dirty="0"/>
              <a:t> (SDT) and the aim of moving participants along the continuum of behavioural regulation towards intrinsic motivation.</a:t>
            </a:r>
          </a:p>
          <a:p>
            <a:r>
              <a:rPr lang="en-GB" b="0" dirty="0"/>
              <a:t>The motivation lecture notes (theories) covered previously will also help with this.</a:t>
            </a:r>
          </a:p>
          <a:p>
            <a:endParaRPr lang="en-GB" dirty="0"/>
          </a:p>
        </p:txBody>
      </p:sp>
      <p:pic>
        <p:nvPicPr>
          <p:cNvPr id="5" name="Picture Placeholder 18">
            <a:extLst>
              <a:ext uri="{FF2B5EF4-FFF2-40B4-BE49-F238E27FC236}">
                <a16:creationId xmlns:a16="http://schemas.microsoft.com/office/drawing/2014/main" id="{3E94EB2F-B0BE-DC3F-C551-7346E25FD65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6260" r="6260"/>
          <a:stretch/>
        </p:blipFill>
        <p:spPr>
          <a:xfrm>
            <a:off x="523874" y="657225"/>
            <a:ext cx="4676775" cy="5638800"/>
          </a:xfrm>
          <a:prstGeom prst="rect">
            <a:avLst/>
          </a:prstGeom>
          <a:solidFill>
            <a:srgbClr val="F9E0B9"/>
          </a:solidFill>
          <a:effectLst/>
        </p:spPr>
      </p:pic>
    </p:spTree>
    <p:extLst>
      <p:ext uri="{BB962C8B-B14F-4D97-AF65-F5344CB8AC3E}">
        <p14:creationId xmlns:p14="http://schemas.microsoft.com/office/powerpoint/2010/main" val="1902501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6AA5-9DDA-DA9A-5469-6885A5A84D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346793" y="924340"/>
            <a:ext cx="5684373" cy="5009322"/>
          </a:xfrm>
        </p:spPr>
        <p:txBody>
          <a:bodyPr/>
          <a:lstStyle/>
          <a:p>
            <a:r>
              <a:rPr lang="en-GB" dirty="0"/>
              <a:t>4. What did the study find? (p.1209)</a:t>
            </a:r>
          </a:p>
          <a:p>
            <a:endParaRPr lang="en-GB" dirty="0"/>
          </a:p>
          <a:p>
            <a:r>
              <a:rPr lang="en-GB" dirty="0"/>
              <a:t>5. What were the strengths and limitations of the study (p.1210)</a:t>
            </a:r>
          </a:p>
          <a:p>
            <a:endParaRPr lang="en-GB" dirty="0"/>
          </a:p>
          <a:p>
            <a:r>
              <a:rPr lang="en-GB" dirty="0"/>
              <a:t>6. What are the practical implications of this study? (p.1211)</a:t>
            </a:r>
          </a:p>
          <a:p>
            <a:r>
              <a:rPr lang="en-GB" dirty="0"/>
              <a:t> </a:t>
            </a:r>
          </a:p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63E25-7402-EAC9-107D-E3C80B967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924339"/>
            <a:ext cx="3990110" cy="5009322"/>
          </a:xfrm>
        </p:spPr>
        <p:txBody>
          <a:bodyPr/>
          <a:lstStyle/>
          <a:p>
            <a:r>
              <a:rPr lang="en-GB" dirty="0"/>
              <a:t>Further reading:</a:t>
            </a:r>
            <a:br>
              <a:rPr lang="en-GB" dirty="0"/>
            </a:br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D146A-879C-A0DC-7A0C-2E7729C4D12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53836" y="1371602"/>
            <a:ext cx="6177309" cy="1953489"/>
          </a:xfrm>
        </p:spPr>
        <p:txBody>
          <a:bodyPr>
            <a:normAutofit/>
          </a:bodyPr>
          <a:lstStyle/>
          <a:p>
            <a:r>
              <a:rPr lang="en-GB" dirty="0"/>
              <a:t>Select </a:t>
            </a:r>
            <a:r>
              <a:rPr lang="en-GB" b="1" i="1" dirty="0"/>
              <a:t>two</a:t>
            </a:r>
            <a:r>
              <a:rPr lang="en-GB" i="1" dirty="0"/>
              <a:t> </a:t>
            </a:r>
            <a:r>
              <a:rPr lang="en-GB" dirty="0"/>
              <a:t>articles to read (choose whichever interest you most from the folder provided) on the topic of exergaming.</a:t>
            </a:r>
          </a:p>
          <a:p>
            <a:r>
              <a:rPr lang="en-GB" dirty="0"/>
              <a:t>Identify the proposed benefits of exergaming for the population / activity type of your choice.</a:t>
            </a:r>
          </a:p>
          <a:p>
            <a:pPr lvl="0"/>
            <a:endParaRPr lang="en-US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AFDB5C-106E-88F6-9353-25362AF2CB8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5153836" y="3745924"/>
            <a:ext cx="6177309" cy="2238918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78021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{6BE21808-BA26-4C53-988F-56E51FDE92F1}TF4e23ad37-c1a6-42e6-a6ec-6518d97eca9ec3cad5d6_win32-e4fb00466b0d</Template>
  <TotalTime>12</TotalTime>
  <Words>336</Words>
  <Application>Microsoft Office PowerPoint</Application>
  <PresentationFormat>Widescreen</PresentationFormat>
  <Paragraphs>26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Calibri</vt:lpstr>
      <vt:lpstr>Century Gothic</vt:lpstr>
      <vt:lpstr>Wingdings 2</vt:lpstr>
      <vt:lpstr>Quotable</vt:lpstr>
      <vt:lpstr>Application of the Transtheoretical model to exergaming. Article and Questions </vt:lpstr>
      <vt:lpstr>Article:  Using the Transtheoretical Model to Examine the Effects of Exergaming on Physical Activity Among Children. Pope et al. (2015)</vt:lpstr>
      <vt:lpstr>Read the article provided and make notes on the following. </vt:lpstr>
      <vt:lpstr>3. How does the following ‘Hypothesized effect of exergaming intervention on stages of change and physical activity levels’ also link to Self-determination Theory? (p.1206) </vt:lpstr>
      <vt:lpstr>PowerPoint Presentation</vt:lpstr>
      <vt:lpstr>Further reading: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1</cp:revision>
  <dcterms:created xsi:type="dcterms:W3CDTF">2026-03-03T10:25:45Z</dcterms:created>
  <dcterms:modified xsi:type="dcterms:W3CDTF">2026-03-03T10:38:32Z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