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65"/>
  </p:notesMasterIdLst>
  <p:sldIdLst>
    <p:sldId id="266" r:id="rId26"/>
    <p:sldId id="271" r:id="rId27"/>
    <p:sldId id="274" r:id="rId28"/>
    <p:sldId id="272" r:id="rId29"/>
    <p:sldId id="275" r:id="rId30"/>
    <p:sldId id="314" r:id="rId31"/>
    <p:sldId id="315" r:id="rId32"/>
    <p:sldId id="279" r:id="rId33"/>
    <p:sldId id="280" r:id="rId34"/>
    <p:sldId id="281" r:id="rId35"/>
    <p:sldId id="289" r:id="rId36"/>
    <p:sldId id="282" r:id="rId37"/>
    <p:sldId id="287" r:id="rId38"/>
    <p:sldId id="286" r:id="rId39"/>
    <p:sldId id="283" r:id="rId40"/>
    <p:sldId id="288" r:id="rId41"/>
    <p:sldId id="290" r:id="rId42"/>
    <p:sldId id="291" r:id="rId43"/>
    <p:sldId id="292" r:id="rId44"/>
    <p:sldId id="293" r:id="rId45"/>
    <p:sldId id="294" r:id="rId46"/>
    <p:sldId id="295" r:id="rId47"/>
    <p:sldId id="296" r:id="rId48"/>
    <p:sldId id="297" r:id="rId49"/>
    <p:sldId id="298" r:id="rId50"/>
    <p:sldId id="299" r:id="rId51"/>
    <p:sldId id="300" r:id="rId52"/>
    <p:sldId id="301" r:id="rId53"/>
    <p:sldId id="304" r:id="rId54"/>
    <p:sldId id="302" r:id="rId55"/>
    <p:sldId id="303" r:id="rId56"/>
    <p:sldId id="305" r:id="rId57"/>
    <p:sldId id="306" r:id="rId58"/>
    <p:sldId id="307" r:id="rId59"/>
    <p:sldId id="308" r:id="rId60"/>
    <p:sldId id="309" r:id="rId61"/>
    <p:sldId id="310" r:id="rId62"/>
    <p:sldId id="311" r:id="rId63"/>
    <p:sldId id="312" r:id="rId6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8257" autoAdjust="0"/>
  </p:normalViewPr>
  <p:slideViewPr>
    <p:cSldViewPr snapToGrid="0">
      <p:cViewPr varScale="1">
        <p:scale>
          <a:sx n="94" d="100"/>
          <a:sy n="94" d="100"/>
        </p:scale>
        <p:origin x="115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63" Type="http://schemas.openxmlformats.org/officeDocument/2006/relationships/slide" Target="slides/slide38.xml"/><Relationship Id="rId68" Type="http://schemas.openxmlformats.org/officeDocument/2006/relationships/theme" Target="theme/theme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4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slide" Target="slides/slide28.xml"/><Relationship Id="rId58" Type="http://schemas.openxmlformats.org/officeDocument/2006/relationships/slide" Target="slides/slide33.xml"/><Relationship Id="rId66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6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56" Type="http://schemas.openxmlformats.org/officeDocument/2006/relationships/slide" Target="slides/slide31.xml"/><Relationship Id="rId64" Type="http://schemas.openxmlformats.org/officeDocument/2006/relationships/slide" Target="slides/slide39.xml"/><Relationship Id="rId69" Type="http://schemas.openxmlformats.org/officeDocument/2006/relationships/tableStyles" Target="tableStyles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6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59" Type="http://schemas.openxmlformats.org/officeDocument/2006/relationships/slide" Target="slides/slide34.xml"/><Relationship Id="rId67" Type="http://schemas.openxmlformats.org/officeDocument/2006/relationships/viewProps" Target="viewProp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54" Type="http://schemas.openxmlformats.org/officeDocument/2006/relationships/slide" Target="slides/slide29.xml"/><Relationship Id="rId62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slide" Target="slides/slide24.xml"/><Relationship Id="rId57" Type="http://schemas.openxmlformats.org/officeDocument/2006/relationships/slide" Target="slides/slide32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slide" Target="slides/slide27.xml"/><Relationship Id="rId60" Type="http://schemas.openxmlformats.org/officeDocument/2006/relationships/slide" Target="slides/slide35.xml"/><Relationship Id="rId65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4.xml"/><Relationship Id="rId34" Type="http://schemas.openxmlformats.org/officeDocument/2006/relationships/slide" Target="slides/slide9.xml"/><Relationship Id="rId50" Type="http://schemas.openxmlformats.org/officeDocument/2006/relationships/slide" Target="slides/slide25.xml"/><Relationship Id="rId55" Type="http://schemas.openxmlformats.org/officeDocument/2006/relationships/slide" Target="slides/slide3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02/04/2025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3942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5625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6040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95772A-D12E-C786-0ED1-D650B71DB8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CAF9FC6-A752-B4A6-6381-6DCC97864B8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5A3DA0-622A-4942-6D63-9CA612CC79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486FC2-F78A-DB9F-BF87-5D7E27F0CD6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2521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43AE6E-4116-0C77-E81B-AB711EE073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FA4ABEF-9B86-BC81-C6FF-8412EEE4E81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D0F0002-D2D8-0D96-7A02-D86B5BE69D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4808D8-22FC-369D-B8D0-E3E4F664FD4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0817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2813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1602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7007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12355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7824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Reconstruction Loss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9105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Reconstruction Loss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50549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41661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49540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24110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Not forced to be strict reconstructions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3080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Reconstruction Loss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72008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Not forced to be strict reconstructions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52554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dirty="0"/>
                  <a:t>Encoder Computing a probability distribution of the latent variable – z - given input data – x</a:t>
                </a:r>
              </a:p>
              <a:p>
                <a:r>
                  <a:rPr lang="en-US" dirty="0"/>
                  <a:t>Decoder Learning a probability distribution to the output data -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12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1200" b="1" i="1" dirty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acc>
                  </m:oMath>
                </a14:m>
                <a:r>
                  <a:rPr lang="en-US" dirty="0"/>
                  <a:t> - given the latent variables - z </a:t>
                </a:r>
              </a:p>
              <a:p>
                <a:r>
                  <a:rPr lang="en-US" dirty="0"/>
                  <a:t>Using defined weights - Phi and Theta – for the encoder and decoder.</a:t>
                </a:r>
                <a:endParaRPr lang="en-GB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dirty="0"/>
                  <a:t>Encoder Computing a probability distribution of the latent variable – z - given input data – x</a:t>
                </a:r>
              </a:p>
              <a:p>
                <a:r>
                  <a:rPr lang="en-US" dirty="0"/>
                  <a:t>Decoder Learning a probability distribution to the output data - </a:t>
                </a:r>
                <a:r>
                  <a:rPr lang="en-US" sz="1200" b="1" i="0" dirty="0">
                    <a:latin typeface="Cambria Math" panose="02040503050406030204" pitchFamily="18" charset="0"/>
                  </a:rPr>
                  <a:t>𝒙</a:t>
                </a:r>
                <a:r>
                  <a:rPr lang="en-US" sz="1200" b="1" i="0" dirty="0">
                    <a:solidFill>
                      <a:srgbClr val="836967"/>
                    </a:solidFill>
                    <a:latin typeface="Cambria Math" panose="02040503050406030204" pitchFamily="18" charset="0"/>
                  </a:rPr>
                  <a:t> ̂</a:t>
                </a:r>
                <a:r>
                  <a:rPr lang="en-US" dirty="0"/>
                  <a:t> - given the latent variables - z </a:t>
                </a:r>
              </a:p>
              <a:p>
                <a:r>
                  <a:rPr lang="en-US" dirty="0"/>
                  <a:t>Using defined weights - Phi and Theta – for the encoder and decoder.</a:t>
                </a:r>
                <a:endParaRPr lang="en-GB" dirty="0"/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7811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Not forced to be strict reconstructions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73209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dirty="0" err="1"/>
                  <a:t>Optimising</a:t>
                </a:r>
                <a:r>
                  <a:rPr lang="en-US" dirty="0"/>
                  <a:t> and learning the weights within a </a:t>
                </a:r>
                <a:r>
                  <a:rPr lang="en-US" dirty="0" err="1"/>
                  <a:t>vae</a:t>
                </a:r>
                <a:r>
                  <a:rPr lang="en-US" dirty="0"/>
                  <a:t>…</a:t>
                </a:r>
              </a:p>
              <a:p>
                <a:r>
                  <a:rPr lang="en-US" dirty="0"/>
                  <a:t>Loss is a function of the encoder and decoder weights and the input data</a:t>
                </a:r>
                <a14:m>
                  <m:oMath xmlns:m="http://schemas.openxmlformats.org/officeDocument/2006/math">
                    <m:r>
                      <a:rPr lang="en-GB" dirty="0" smtClean="0">
                        <a:latin typeface="Cambria Math" panose="02040503050406030204" pitchFamily="18" charset="0"/>
                      </a:rPr>
                      <m:t>ℒ</m:t>
                    </m:r>
                    <m:d>
                      <m:dPr>
                        <m:ctrlPr>
                          <a:rPr lang="en-GB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𝜙</m:t>
                        </m:r>
                        <m:r>
                          <a:rPr lang="en-GB" i="0" dirty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𝜃</m:t>
                        </m:r>
                        <m:r>
                          <a:rPr lang="en-GB" i="0" dirty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d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dirty="0" err="1"/>
                  <a:t>Optimising</a:t>
                </a:r>
                <a:r>
                  <a:rPr lang="en-US" dirty="0"/>
                  <a:t> and learning the weights within a </a:t>
                </a:r>
                <a:r>
                  <a:rPr lang="en-US" dirty="0" err="1"/>
                  <a:t>vae</a:t>
                </a:r>
                <a:r>
                  <a:rPr lang="en-US" dirty="0"/>
                  <a:t>…</a:t>
                </a:r>
              </a:p>
              <a:p>
                <a:r>
                  <a:rPr lang="en-US" dirty="0"/>
                  <a:t>Loss is a function of the encoder and decoder weights and the input data</a:t>
                </a:r>
                <a:r>
                  <a:rPr lang="en-GB" i="0" dirty="0">
                    <a:latin typeface="Cambria Math" panose="02040503050406030204" pitchFamily="18" charset="0"/>
                  </a:rPr>
                  <a:t>ℒ</a:t>
                </a:r>
                <a:r>
                  <a:rPr lang="en-GB" i="0" dirty="0">
                    <a:solidFill>
                      <a:srgbClr val="836967"/>
                    </a:solidFill>
                    <a:latin typeface="Cambria Math" panose="02040503050406030204" pitchFamily="18" charset="0"/>
                  </a:rPr>
                  <a:t>(</a:t>
                </a:r>
                <a:r>
                  <a:rPr lang="en-GB" i="0" dirty="0">
                    <a:latin typeface="Cambria Math" panose="02040503050406030204" pitchFamily="18" charset="0"/>
                  </a:rPr>
                  <a:t>𝜙,𝜃,𝑥)</a:t>
                </a:r>
                <a:endParaRPr lang="en-GB" dirty="0"/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69229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dirty="0" err="1"/>
                  <a:t>Optimising</a:t>
                </a:r>
                <a:r>
                  <a:rPr lang="en-US" dirty="0"/>
                  <a:t> and learning the weights within a </a:t>
                </a:r>
                <a:r>
                  <a:rPr lang="en-US" dirty="0" err="1"/>
                  <a:t>vae</a:t>
                </a:r>
                <a:r>
                  <a:rPr lang="en-US" dirty="0"/>
                  <a:t>…</a:t>
                </a:r>
              </a:p>
              <a:p>
                <a:r>
                  <a:rPr lang="en-US" dirty="0"/>
                  <a:t>Loss is a function of the encoder and decoder weights and the input data</a:t>
                </a:r>
                <a14:m>
                  <m:oMath xmlns:m="http://schemas.openxmlformats.org/officeDocument/2006/math">
                    <m:r>
                      <a:rPr lang="en-GB" dirty="0" smtClean="0">
                        <a:latin typeface="Cambria Math" panose="02040503050406030204" pitchFamily="18" charset="0"/>
                      </a:rPr>
                      <m:t>ℒ</m:t>
                    </m:r>
                    <m:d>
                      <m:dPr>
                        <m:ctrlPr>
                          <a:rPr lang="en-GB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𝜙</m:t>
                        </m:r>
                        <m:r>
                          <a:rPr lang="en-GB" i="0" dirty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𝜃</m:t>
                        </m:r>
                        <m:r>
                          <a:rPr lang="en-GB" i="0" dirty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d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dirty="0" err="1"/>
                  <a:t>Optimising</a:t>
                </a:r>
                <a:r>
                  <a:rPr lang="en-US" dirty="0"/>
                  <a:t> and learning the weights within a </a:t>
                </a:r>
                <a:r>
                  <a:rPr lang="en-US" dirty="0" err="1"/>
                  <a:t>vae</a:t>
                </a:r>
                <a:r>
                  <a:rPr lang="en-US" dirty="0"/>
                  <a:t>…</a:t>
                </a:r>
              </a:p>
              <a:p>
                <a:r>
                  <a:rPr lang="en-US" dirty="0"/>
                  <a:t>Loss is a function of the encoder and decoder weights and the input data</a:t>
                </a:r>
                <a:r>
                  <a:rPr lang="en-GB" i="0" dirty="0">
                    <a:latin typeface="Cambria Math" panose="02040503050406030204" pitchFamily="18" charset="0"/>
                  </a:rPr>
                  <a:t>ℒ</a:t>
                </a:r>
                <a:r>
                  <a:rPr lang="en-GB" i="0" dirty="0">
                    <a:solidFill>
                      <a:srgbClr val="836967"/>
                    </a:solidFill>
                    <a:latin typeface="Cambria Math" panose="02040503050406030204" pitchFamily="18" charset="0"/>
                  </a:rPr>
                  <a:t>(</a:t>
                </a:r>
                <a:r>
                  <a:rPr lang="en-GB" i="0" dirty="0">
                    <a:latin typeface="Cambria Math" panose="02040503050406030204" pitchFamily="18" charset="0"/>
                  </a:rPr>
                  <a:t>𝜙,𝜃,𝑥)</a:t>
                </a:r>
                <a:endParaRPr lang="en-GB" dirty="0"/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58201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dirty="0" err="1"/>
                  <a:t>Optimising</a:t>
                </a:r>
                <a:r>
                  <a:rPr lang="en-US" dirty="0"/>
                  <a:t> and learning the weights within a </a:t>
                </a:r>
                <a:r>
                  <a:rPr lang="en-US" dirty="0" err="1"/>
                  <a:t>vae</a:t>
                </a:r>
                <a:r>
                  <a:rPr lang="en-US" dirty="0"/>
                  <a:t>…</a:t>
                </a:r>
              </a:p>
              <a:p>
                <a:r>
                  <a:rPr lang="en-US" dirty="0"/>
                  <a:t>Loss is a function of the encoder and decoder weights and the input data</a:t>
                </a:r>
                <a14:m>
                  <m:oMath xmlns:m="http://schemas.openxmlformats.org/officeDocument/2006/math">
                    <m:r>
                      <a:rPr lang="en-GB" dirty="0" smtClean="0">
                        <a:latin typeface="Cambria Math" panose="02040503050406030204" pitchFamily="18" charset="0"/>
                      </a:rPr>
                      <m:t>ℒ</m:t>
                    </m:r>
                    <m:d>
                      <m:dPr>
                        <m:ctrlPr>
                          <a:rPr lang="en-GB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𝜙</m:t>
                        </m:r>
                        <m:r>
                          <a:rPr lang="en-GB" i="0" dirty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𝜃</m:t>
                        </m:r>
                        <m:r>
                          <a:rPr lang="en-GB" i="0" dirty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d>
                  </m:oMath>
                </a14:m>
                <a:endParaRPr lang="en-GB" dirty="0"/>
              </a:p>
              <a:p>
                <a:r>
                  <a:rPr lang="en-GB" b="1" dirty="0"/>
                  <a:t>Log Likelihood</a:t>
                </a: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dirty="0" err="1"/>
                  <a:t>Optimising</a:t>
                </a:r>
                <a:r>
                  <a:rPr lang="en-US" dirty="0"/>
                  <a:t> and learning the weights within a </a:t>
                </a:r>
                <a:r>
                  <a:rPr lang="en-US" dirty="0" err="1"/>
                  <a:t>vae</a:t>
                </a:r>
                <a:r>
                  <a:rPr lang="en-US" dirty="0"/>
                  <a:t>…</a:t>
                </a:r>
              </a:p>
              <a:p>
                <a:r>
                  <a:rPr lang="en-US" dirty="0"/>
                  <a:t>Loss is a function of the encoder and decoder weights and the input data</a:t>
                </a:r>
                <a:r>
                  <a:rPr lang="en-GB" i="0" dirty="0">
                    <a:latin typeface="Cambria Math" panose="02040503050406030204" pitchFamily="18" charset="0"/>
                  </a:rPr>
                  <a:t>ℒ</a:t>
                </a:r>
                <a:r>
                  <a:rPr lang="en-GB" i="0" dirty="0">
                    <a:solidFill>
                      <a:srgbClr val="836967"/>
                    </a:solidFill>
                    <a:latin typeface="Cambria Math" panose="02040503050406030204" pitchFamily="18" charset="0"/>
                  </a:rPr>
                  <a:t>(</a:t>
                </a:r>
                <a:r>
                  <a:rPr lang="en-GB" i="0" dirty="0">
                    <a:latin typeface="Cambria Math" panose="02040503050406030204" pitchFamily="18" charset="0"/>
                  </a:rPr>
                  <a:t>𝜙,𝜃,𝑥)</a:t>
                </a:r>
                <a:endParaRPr lang="en-GB" dirty="0"/>
              </a:p>
              <a:p>
                <a:r>
                  <a:rPr lang="en-GB" b="1" dirty="0"/>
                  <a:t>Log Likelihood</a:t>
                </a:r>
              </a:p>
              <a:p>
                <a:endParaRPr lang="en-GB" dirty="0"/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4240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dirty="0" err="1"/>
                  <a:t>Optimising</a:t>
                </a:r>
                <a:r>
                  <a:rPr lang="en-US" dirty="0"/>
                  <a:t> and learning the weights within a </a:t>
                </a:r>
                <a:r>
                  <a:rPr lang="en-US" dirty="0" err="1"/>
                  <a:t>vae</a:t>
                </a:r>
                <a:r>
                  <a:rPr lang="en-US" dirty="0"/>
                  <a:t>…</a:t>
                </a:r>
              </a:p>
              <a:p>
                <a:r>
                  <a:rPr lang="en-US" dirty="0"/>
                  <a:t>Loss is a function of the encoder and decoder weights and the input data</a:t>
                </a:r>
                <a14:m>
                  <m:oMath xmlns:m="http://schemas.openxmlformats.org/officeDocument/2006/math">
                    <m:r>
                      <a:rPr lang="en-GB" dirty="0" smtClean="0">
                        <a:latin typeface="Cambria Math" panose="02040503050406030204" pitchFamily="18" charset="0"/>
                      </a:rPr>
                      <m:t>ℒ</m:t>
                    </m:r>
                    <m:d>
                      <m:dPr>
                        <m:ctrlPr>
                          <a:rPr lang="en-GB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𝜙</m:t>
                        </m:r>
                        <m:r>
                          <a:rPr lang="en-GB" i="0" dirty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𝜃</m:t>
                        </m:r>
                        <m:r>
                          <a:rPr lang="en-GB" i="0" dirty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i="1" dirty="0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d>
                  </m:oMath>
                </a14:m>
                <a:endParaRPr lang="en-GB" dirty="0"/>
              </a:p>
              <a:p>
                <a:r>
                  <a:rPr lang="en-GB" b="0" dirty="0"/>
                  <a:t>Log Likelihood</a:t>
                </a:r>
              </a:p>
              <a:p>
                <a:r>
                  <a:rPr lang="en-GB" b="1" dirty="0"/>
                  <a:t>Now take the inference over the latent distribution (guess of what the latent space looks like) and constrain it to “be nice” by placing a prior (p of z) on to the latent value it helps the network enforce a latent space to roughly follow the prior distribution (adopt a probability similar to the prior)</a:t>
                </a:r>
              </a:p>
              <a:p>
                <a:r>
                  <a:rPr lang="en-GB" b="1" dirty="0"/>
                  <a:t>Common practice is to make these normal gaussian distributions (</a:t>
                </a:r>
                <a:r>
                  <a:rPr lang="en-GB" b="1" dirty="0" err="1"/>
                  <a:t>centered</a:t>
                </a:r>
                <a:r>
                  <a:rPr lang="en-GB" b="1" dirty="0"/>
                  <a:t> around mean 0 and have a standard deviation of 1) </a:t>
                </a:r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US" dirty="0" err="1"/>
                  <a:t>Optimising</a:t>
                </a:r>
                <a:r>
                  <a:rPr lang="en-US" dirty="0"/>
                  <a:t> and learning the weights within a </a:t>
                </a:r>
                <a:r>
                  <a:rPr lang="en-US" dirty="0" err="1"/>
                  <a:t>vae</a:t>
                </a:r>
                <a:r>
                  <a:rPr lang="en-US" dirty="0"/>
                  <a:t>…</a:t>
                </a:r>
              </a:p>
              <a:p>
                <a:r>
                  <a:rPr lang="en-US" dirty="0"/>
                  <a:t>Loss is a function of the encoder and decoder weights and the input data</a:t>
                </a:r>
                <a:r>
                  <a:rPr lang="en-GB" i="0" dirty="0">
                    <a:latin typeface="Cambria Math" panose="02040503050406030204" pitchFamily="18" charset="0"/>
                  </a:rPr>
                  <a:t>ℒ</a:t>
                </a:r>
                <a:r>
                  <a:rPr lang="en-GB" i="0" dirty="0">
                    <a:solidFill>
                      <a:srgbClr val="836967"/>
                    </a:solidFill>
                    <a:latin typeface="Cambria Math" panose="02040503050406030204" pitchFamily="18" charset="0"/>
                  </a:rPr>
                  <a:t>(</a:t>
                </a:r>
                <a:r>
                  <a:rPr lang="en-GB" i="0" dirty="0">
                    <a:latin typeface="Cambria Math" panose="02040503050406030204" pitchFamily="18" charset="0"/>
                  </a:rPr>
                  <a:t>𝜙,𝜃,𝑥)</a:t>
                </a:r>
                <a:endParaRPr lang="en-GB" dirty="0"/>
              </a:p>
              <a:p>
                <a:r>
                  <a:rPr lang="en-GB" b="0" dirty="0"/>
                  <a:t>Log Likelihood</a:t>
                </a:r>
              </a:p>
              <a:p>
                <a:r>
                  <a:rPr lang="en-GB" b="1" dirty="0"/>
                  <a:t>Now take the inference over the latent distribution (guess of what the latent space looks like) and constrain it to “be nice” by placing a prior (p of z) on to the latent value it helps the network enforce a latent space to roughly follow the prior distribution (adopt a probability similar to the prior)</a:t>
                </a:r>
              </a:p>
              <a:p>
                <a:r>
                  <a:rPr lang="en-GB" b="1" dirty="0"/>
                  <a:t>Common practice is to make these normal gaussian distributions (</a:t>
                </a:r>
                <a:r>
                  <a:rPr lang="en-GB" b="1" dirty="0" err="1"/>
                  <a:t>centered</a:t>
                </a:r>
                <a:r>
                  <a:rPr lang="en-GB" b="1" dirty="0"/>
                  <a:t> around mean 0 and have a standard deviation of 1) </a:t>
                </a:r>
              </a:p>
            </p:txBody>
          </p:sp>
        </mc:Fallback>
      </mc:AlternateContent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292128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Now take the inference over the latent distribution (guess of what the latent space looks like) and constrain it to “be nice” by placing a prior (p of z) on to the latent value it helps the network enforce a latent space to roughly follow the prior distribution (adopt a probability similar to the prior)</a:t>
            </a:r>
          </a:p>
          <a:p>
            <a:r>
              <a:rPr lang="en-GB" b="1" dirty="0"/>
              <a:t>Common practice is to make these normal gaussian distributions (</a:t>
            </a:r>
            <a:r>
              <a:rPr lang="en-GB" b="1" dirty="0" err="1"/>
              <a:t>centered</a:t>
            </a:r>
            <a:r>
              <a:rPr lang="en-GB" b="1" dirty="0"/>
              <a:t> around mean 0 and have a standard deviation of 1)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77211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Now take the inference over the latent distribution (guess of what the latent space looks like) and constrain it to “be nice” by placing a prior (p of z) on to the latent value it helps the network enforce a latent space to roughly follow the prior distribution (adopt a probability similar to the prior)</a:t>
            </a:r>
          </a:p>
          <a:p>
            <a:r>
              <a:rPr lang="en-GB" b="1" dirty="0"/>
              <a:t>Common practice is to make these normal gaussian distributions (</a:t>
            </a:r>
            <a:r>
              <a:rPr lang="en-GB" b="1" dirty="0" err="1"/>
              <a:t>centered</a:t>
            </a:r>
            <a:r>
              <a:rPr lang="en-GB" b="1" dirty="0"/>
              <a:t> around mean 0 and have a standard deviation of 1)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9668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17987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93565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216908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968594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5587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 randomly sample from a unit Gaussian, and then shift the randomly sampled by the latent distribution's mean and scale it by the latent distribution's variance .</a:t>
            </a:r>
          </a:p>
          <a:p>
            <a:r>
              <a:rPr lang="en-US" b="1" dirty="0"/>
              <a:t>This now optimizes the parameters of the distribution while it maintains the ability to randomly </a:t>
            </a:r>
            <a:r>
              <a:rPr lang="en-US" b="1" dirty="0" err="1"/>
              <a:t>samplefrom</a:t>
            </a:r>
            <a:r>
              <a:rPr lang="en-US" b="1" dirty="0"/>
              <a:t> that distribution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402153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94159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68621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700496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39822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6300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4/2/2025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10.xml"/><Relationship Id="rId1" Type="http://schemas.openxmlformats.org/officeDocument/2006/relationships/video" Target="https://www.youtube.com/embed/o2DDU4g0PRo?feature=oembed" TargetMode="External"/><Relationship Id="rId4" Type="http://schemas.openxmlformats.org/officeDocument/2006/relationships/image" Target="../media/image3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3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33.png"/><Relationship Id="rId4" Type="http://schemas.openxmlformats.org/officeDocument/2006/relationships/image" Target="../media/image3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8.png"/><Relationship Id="rId5" Type="http://schemas.openxmlformats.org/officeDocument/2006/relationships/image" Target="../media/image330.png"/><Relationship Id="rId4" Type="http://schemas.openxmlformats.org/officeDocument/2006/relationships/image" Target="../media/image4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7" Type="http://schemas.openxmlformats.org/officeDocument/2006/relationships/image" Target="../media/image4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8.png"/><Relationship Id="rId5" Type="http://schemas.openxmlformats.org/officeDocument/2006/relationships/image" Target="../media/image330.png"/><Relationship Id="rId4" Type="http://schemas.openxmlformats.org/officeDocument/2006/relationships/image" Target="../media/image4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7" Type="http://schemas.openxmlformats.org/officeDocument/2006/relationships/image" Target="../media/image4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8.png"/><Relationship Id="rId5" Type="http://schemas.openxmlformats.org/officeDocument/2006/relationships/image" Target="../media/image330.png"/><Relationship Id="rId4" Type="http://schemas.openxmlformats.org/officeDocument/2006/relationships/image" Target="../media/image4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8.png"/><Relationship Id="rId5" Type="http://schemas.openxmlformats.org/officeDocument/2006/relationships/image" Target="../media/image330.png"/><Relationship Id="rId4" Type="http://schemas.openxmlformats.org/officeDocument/2006/relationships/image" Target="../media/image4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7" Type="http://schemas.openxmlformats.org/officeDocument/2006/relationships/image" Target="../media/image48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38.png"/><Relationship Id="rId5" Type="http://schemas.openxmlformats.org/officeDocument/2006/relationships/image" Target="../media/image330.png"/><Relationship Id="rId4" Type="http://schemas.openxmlformats.org/officeDocument/2006/relationships/image" Target="../media/image44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0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0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54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0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7" Type="http://schemas.openxmlformats.org/officeDocument/2006/relationships/image" Target="../media/image57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56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55.png"/><Relationship Id="rId7" Type="http://schemas.openxmlformats.org/officeDocument/2006/relationships/image" Target="../media/image57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56.png"/><Relationship Id="rId5" Type="http://schemas.openxmlformats.org/officeDocument/2006/relationships/image" Target="../media/image54.png"/><Relationship Id="rId4" Type="http://schemas.openxmlformats.org/officeDocument/2006/relationships/image" Target="../media/image53.png"/><Relationship Id="rId9" Type="http://schemas.openxmlformats.org/officeDocument/2006/relationships/image" Target="../media/image59.pn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61.png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77716"/>
            <a:ext cx="5755922" cy="3157854"/>
          </a:xfrm>
        </p:spPr>
        <p:txBody>
          <a:bodyPr/>
          <a:lstStyle/>
          <a:p>
            <a:r>
              <a:rPr lang="en-US" sz="8000" b="1" dirty="0">
                <a:solidFill>
                  <a:schemeClr val="bg1"/>
                </a:solidFill>
              </a:rPr>
              <a:t>Generative</a:t>
            </a:r>
          </a:p>
          <a:p>
            <a:r>
              <a:rPr lang="en-US" sz="8000" b="1" dirty="0"/>
              <a:t>Models</a:t>
            </a:r>
            <a:endParaRPr lang="en-GB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0DB7BDB-3C26-4FF2-DC57-E8B4769928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2433" y="1690688"/>
            <a:ext cx="4457572" cy="2971714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Generative Models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09E59B92-A9B4-C86C-CAAF-9F37CB0472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r="35151"/>
          <a:stretch/>
        </p:blipFill>
        <p:spPr>
          <a:xfrm>
            <a:off x="8368709" y="1605429"/>
            <a:ext cx="3720614" cy="380177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B4324BE-1A0F-AA94-CD07-1D05C53F2F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0049" y="1605429"/>
            <a:ext cx="3852384" cy="3801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Generative Models</a:t>
            </a:r>
            <a:endParaRPr lang="en-GB" sz="6000" b="1" dirty="0"/>
          </a:p>
        </p:txBody>
      </p:sp>
      <p:pic>
        <p:nvPicPr>
          <p:cNvPr id="10" name="Online Media 9" title="Fake videos of real people -- and how to spot them | Supasorn Suwajanakorn">
            <a:hlinkClick r:id="" action="ppaction://media"/>
            <a:extLst>
              <a:ext uri="{FF2B5EF4-FFF2-40B4-BE49-F238E27FC236}">
                <a16:creationId xmlns:a16="http://schemas.microsoft.com/office/drawing/2014/main" id="{0965637C-47C8-9B17-3CDA-18B0714D5B1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235349" y="1352978"/>
            <a:ext cx="7721301" cy="4362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2061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Generative Modeling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2073" y="1511907"/>
            <a:ext cx="10941708" cy="3515096"/>
          </a:xfrm>
        </p:spPr>
        <p:txBody>
          <a:bodyPr>
            <a:normAutofit/>
          </a:bodyPr>
          <a:lstStyle/>
          <a:p>
            <a:r>
              <a:rPr lang="en-US" sz="3200" b="1" dirty="0"/>
              <a:t>The goal:</a:t>
            </a:r>
          </a:p>
          <a:p>
            <a:pPr lvl="1"/>
            <a:r>
              <a:rPr lang="en-GB" sz="3200" dirty="0"/>
              <a:t>To learn the distribution from input training data samples.</a:t>
            </a:r>
          </a:p>
          <a:p>
            <a:pPr lvl="1"/>
            <a:r>
              <a:rPr lang="en-GB" sz="3200" dirty="0"/>
              <a:t>Train a model that represents the learned distribution.</a:t>
            </a:r>
          </a:p>
          <a:p>
            <a:pPr marL="457200" lvl="1" indent="0">
              <a:buNone/>
            </a:pPr>
            <a:endParaRPr lang="en-GB" sz="32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C724714-6688-1D92-7B7D-BB347FFF85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033" y="3051969"/>
            <a:ext cx="8947757" cy="377017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6EECCD3-6209-2C65-F480-9E9911388A3E}"/>
              </a:ext>
            </a:extLst>
          </p:cNvPr>
          <p:cNvSpPr txBox="1"/>
          <p:nvPr/>
        </p:nvSpPr>
        <p:spPr>
          <a:xfrm>
            <a:off x="1541905" y="4769586"/>
            <a:ext cx="15958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Plato’s Allegory of the Cave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38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Encoder Model</a:t>
            </a:r>
            <a:endParaRPr lang="en-GB" sz="6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9DD9A1-5F94-DFC1-EC02-B379DD95A418}"/>
              </a:ext>
            </a:extLst>
          </p:cNvPr>
          <p:cNvSpPr/>
          <p:nvPr/>
        </p:nvSpPr>
        <p:spPr>
          <a:xfrm>
            <a:off x="914400" y="16922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FD02FB-D1BC-D14A-D869-B150825E1D4A}"/>
              </a:ext>
            </a:extLst>
          </p:cNvPr>
          <p:cNvSpPr/>
          <p:nvPr/>
        </p:nvSpPr>
        <p:spPr>
          <a:xfrm>
            <a:off x="914400" y="25828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055AB22-D9CD-A1AC-D64A-9F59FC867E61}"/>
              </a:ext>
            </a:extLst>
          </p:cNvPr>
          <p:cNvSpPr/>
          <p:nvPr/>
        </p:nvSpPr>
        <p:spPr>
          <a:xfrm>
            <a:off x="914399" y="34735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61B6CC-4501-F3F1-0A76-B5AC533B625E}"/>
              </a:ext>
            </a:extLst>
          </p:cNvPr>
          <p:cNvSpPr/>
          <p:nvPr/>
        </p:nvSpPr>
        <p:spPr>
          <a:xfrm>
            <a:off x="914398" y="43641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3613C7E-9A93-79A9-E461-6DD87D8C0207}"/>
              </a:ext>
            </a:extLst>
          </p:cNvPr>
          <p:cNvSpPr/>
          <p:nvPr/>
        </p:nvSpPr>
        <p:spPr>
          <a:xfrm>
            <a:off x="3075705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D82F03-88C6-F95E-F448-D0E5DDF142A4}"/>
              </a:ext>
            </a:extLst>
          </p:cNvPr>
          <p:cNvSpPr/>
          <p:nvPr/>
        </p:nvSpPr>
        <p:spPr>
          <a:xfrm>
            <a:off x="3075705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19BB91-95A7-41E3-7A49-B44851D33B53}"/>
              </a:ext>
            </a:extLst>
          </p:cNvPr>
          <p:cNvSpPr/>
          <p:nvPr/>
        </p:nvSpPr>
        <p:spPr>
          <a:xfrm>
            <a:off x="3075705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EF481E-A8EF-F930-6F1A-BB70A5B69148}"/>
              </a:ext>
            </a:extLst>
          </p:cNvPr>
          <p:cNvSpPr/>
          <p:nvPr/>
        </p:nvSpPr>
        <p:spPr>
          <a:xfrm>
            <a:off x="5223162" y="2934889"/>
            <a:ext cx="1745672" cy="110440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73E480-029A-D627-9A4A-2A490073002E}"/>
              </a:ext>
            </a:extLst>
          </p:cNvPr>
          <p:cNvCxnSpPr>
            <a:cxnSpLocks/>
          </p:cNvCxnSpPr>
          <p:nvPr/>
        </p:nvCxnSpPr>
        <p:spPr>
          <a:xfrm flipV="1">
            <a:off x="1876299" y="4550321"/>
            <a:ext cx="1199406" cy="7045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4664B86-4F53-4EBB-6497-85A0070F19AD}"/>
              </a:ext>
            </a:extLst>
          </p:cNvPr>
          <p:cNvCxnSpPr>
            <a:cxnSpLocks/>
          </p:cNvCxnSpPr>
          <p:nvPr/>
        </p:nvCxnSpPr>
        <p:spPr>
          <a:xfrm>
            <a:off x="1876299" y="1690688"/>
            <a:ext cx="1199406" cy="73786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175F04-83D8-107C-88EB-E0F2142FF4CC}"/>
              </a:ext>
            </a:extLst>
          </p:cNvPr>
          <p:cNvCxnSpPr>
            <a:cxnSpLocks/>
          </p:cNvCxnSpPr>
          <p:nvPr/>
        </p:nvCxnSpPr>
        <p:spPr>
          <a:xfrm>
            <a:off x="3748640" y="2428548"/>
            <a:ext cx="1474521" cy="50634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BE69CF6-3BA0-D6D9-085E-203191325A5D}"/>
              </a:ext>
            </a:extLst>
          </p:cNvPr>
          <p:cNvCxnSpPr>
            <a:cxnSpLocks/>
          </p:cNvCxnSpPr>
          <p:nvPr/>
        </p:nvCxnSpPr>
        <p:spPr>
          <a:xfrm flipV="1">
            <a:off x="3748640" y="4039295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CF9F0316-68D9-04DE-D31A-DB6F9425D5F2}"/>
              </a:ext>
            </a:extLst>
          </p:cNvPr>
          <p:cNvSpPr txBox="1"/>
          <p:nvPr/>
        </p:nvSpPr>
        <p:spPr>
          <a:xfrm>
            <a:off x="795646" y="5214987"/>
            <a:ext cx="11994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Input</a:t>
            </a:r>
            <a:endParaRPr lang="en-GB" sz="2800" b="1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DA9C7B3F-3A4F-5EBA-21AC-36DC5BDDCF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6661" y="2701834"/>
            <a:ext cx="499070" cy="1564051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3113844D-8A89-447E-2150-3C90AFB1BE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5370" y="2249959"/>
            <a:ext cx="772828" cy="2421988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20D2B815-1ACA-B9A5-4921-7F105F969136}"/>
              </a:ext>
            </a:extLst>
          </p:cNvPr>
          <p:cNvSpPr txBox="1"/>
          <p:nvPr/>
        </p:nvSpPr>
        <p:spPr>
          <a:xfrm>
            <a:off x="368353" y="3118045"/>
            <a:ext cx="424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i="1" dirty="0"/>
              <a:t>x</a:t>
            </a:r>
            <a:endParaRPr lang="en-GB" sz="4000" b="1" i="1" dirty="0"/>
          </a:p>
        </p:txBody>
      </p:sp>
    </p:spTree>
    <p:extLst>
      <p:ext uri="{BB962C8B-B14F-4D97-AF65-F5344CB8AC3E}">
        <p14:creationId xmlns:p14="http://schemas.microsoft.com/office/powerpoint/2010/main" val="4216810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67F77B-B5A2-87ED-7346-98E65238A1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7DDB37C-957B-EA66-6AFB-D7176E9EB7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Encoder Model</a:t>
            </a:r>
            <a:endParaRPr lang="en-GB" sz="6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6A54501-CB0A-49F4-6167-4D4D7C8F48D2}"/>
              </a:ext>
            </a:extLst>
          </p:cNvPr>
          <p:cNvSpPr/>
          <p:nvPr/>
        </p:nvSpPr>
        <p:spPr>
          <a:xfrm>
            <a:off x="914400" y="16922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FCE4901-FA6F-F7E7-1F00-37F1EFB12F18}"/>
              </a:ext>
            </a:extLst>
          </p:cNvPr>
          <p:cNvSpPr/>
          <p:nvPr/>
        </p:nvSpPr>
        <p:spPr>
          <a:xfrm>
            <a:off x="914400" y="25828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C442C47-99BB-FBC9-3CDA-8D060CC862D6}"/>
              </a:ext>
            </a:extLst>
          </p:cNvPr>
          <p:cNvSpPr/>
          <p:nvPr/>
        </p:nvSpPr>
        <p:spPr>
          <a:xfrm>
            <a:off x="914399" y="34735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C1C9C35-69F6-E594-D8B5-79DDABE32248}"/>
              </a:ext>
            </a:extLst>
          </p:cNvPr>
          <p:cNvSpPr/>
          <p:nvPr/>
        </p:nvSpPr>
        <p:spPr>
          <a:xfrm>
            <a:off x="914398" y="43641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74C9DBD-C60C-FEFC-2CBE-D6E906F30A84}"/>
              </a:ext>
            </a:extLst>
          </p:cNvPr>
          <p:cNvSpPr/>
          <p:nvPr/>
        </p:nvSpPr>
        <p:spPr>
          <a:xfrm>
            <a:off x="3075705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60914D3-5FF2-5AFE-34BC-ACEBAC49BA09}"/>
              </a:ext>
            </a:extLst>
          </p:cNvPr>
          <p:cNvSpPr/>
          <p:nvPr/>
        </p:nvSpPr>
        <p:spPr>
          <a:xfrm>
            <a:off x="3075705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C1BE964-12CA-E018-B8B2-0347E5AAD42A}"/>
              </a:ext>
            </a:extLst>
          </p:cNvPr>
          <p:cNvSpPr/>
          <p:nvPr/>
        </p:nvSpPr>
        <p:spPr>
          <a:xfrm>
            <a:off x="3075705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B5EF7D0-C4A2-BFC8-1053-A81F33F87071}"/>
              </a:ext>
            </a:extLst>
          </p:cNvPr>
          <p:cNvSpPr/>
          <p:nvPr/>
        </p:nvSpPr>
        <p:spPr>
          <a:xfrm>
            <a:off x="5223162" y="2934889"/>
            <a:ext cx="1745672" cy="110440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i="1" dirty="0"/>
              <a:t>z</a:t>
            </a:r>
            <a:endParaRPr lang="en-GB" sz="5400" b="1" i="1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A5D6B83-C9BC-CF40-8148-B2710ABFBBCB}"/>
              </a:ext>
            </a:extLst>
          </p:cNvPr>
          <p:cNvCxnSpPr>
            <a:cxnSpLocks/>
          </p:cNvCxnSpPr>
          <p:nvPr/>
        </p:nvCxnSpPr>
        <p:spPr>
          <a:xfrm flipV="1">
            <a:off x="1876299" y="4550321"/>
            <a:ext cx="1199406" cy="7045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EBC236B-D335-3565-1D13-A76C377D4F41}"/>
              </a:ext>
            </a:extLst>
          </p:cNvPr>
          <p:cNvCxnSpPr>
            <a:cxnSpLocks/>
          </p:cNvCxnSpPr>
          <p:nvPr/>
        </p:nvCxnSpPr>
        <p:spPr>
          <a:xfrm>
            <a:off x="1876299" y="1690688"/>
            <a:ext cx="1199406" cy="73786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117DF56-5B0B-0ACA-FAE8-43549539495C}"/>
              </a:ext>
            </a:extLst>
          </p:cNvPr>
          <p:cNvCxnSpPr>
            <a:cxnSpLocks/>
          </p:cNvCxnSpPr>
          <p:nvPr/>
        </p:nvCxnSpPr>
        <p:spPr>
          <a:xfrm>
            <a:off x="3748640" y="2428548"/>
            <a:ext cx="1474521" cy="50634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C1D5A67-5367-6EB0-3E15-92DBD653F791}"/>
              </a:ext>
            </a:extLst>
          </p:cNvPr>
          <p:cNvCxnSpPr>
            <a:cxnSpLocks/>
          </p:cNvCxnSpPr>
          <p:nvPr/>
        </p:nvCxnSpPr>
        <p:spPr>
          <a:xfrm flipV="1">
            <a:off x="3748640" y="4039295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8DA7FAE2-8202-2924-FAA5-425F182E68E0}"/>
              </a:ext>
            </a:extLst>
          </p:cNvPr>
          <p:cNvSpPr txBox="1"/>
          <p:nvPr/>
        </p:nvSpPr>
        <p:spPr>
          <a:xfrm>
            <a:off x="795646" y="5214987"/>
            <a:ext cx="11994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Input</a:t>
            </a:r>
            <a:endParaRPr lang="en-GB" sz="2800" b="1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5E662EDC-4BAC-7E9D-8753-B7F913C8D1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6661" y="2701834"/>
            <a:ext cx="499070" cy="1564051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D6BD97F1-AD71-FFAB-5E05-829C7AD394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5370" y="2249959"/>
            <a:ext cx="772828" cy="242198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DA6674A-D462-7241-39BE-0F8B8AB17CB7}"/>
              </a:ext>
            </a:extLst>
          </p:cNvPr>
          <p:cNvSpPr txBox="1"/>
          <p:nvPr/>
        </p:nvSpPr>
        <p:spPr>
          <a:xfrm>
            <a:off x="5223161" y="2125683"/>
            <a:ext cx="17456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Code</a:t>
            </a:r>
            <a:endParaRPr lang="en-GB" sz="32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5802337-F7D4-0D6B-DD95-939F74BB57AD}"/>
              </a:ext>
            </a:extLst>
          </p:cNvPr>
          <p:cNvSpPr txBox="1"/>
          <p:nvPr/>
        </p:nvSpPr>
        <p:spPr>
          <a:xfrm>
            <a:off x="3158836" y="4809506"/>
            <a:ext cx="20643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Encoder</a:t>
            </a:r>
            <a:endParaRPr lang="en-GB" sz="28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F72E3EC-642B-37AC-4449-16DE22CF9BD3}"/>
              </a:ext>
            </a:extLst>
          </p:cNvPr>
          <p:cNvSpPr txBox="1"/>
          <p:nvPr/>
        </p:nvSpPr>
        <p:spPr>
          <a:xfrm>
            <a:off x="368353" y="3118045"/>
            <a:ext cx="424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i="1" dirty="0"/>
              <a:t>x</a:t>
            </a:r>
            <a:endParaRPr lang="en-GB" sz="4000" b="1" i="1" dirty="0"/>
          </a:p>
        </p:txBody>
      </p:sp>
    </p:spTree>
    <p:extLst>
      <p:ext uri="{BB962C8B-B14F-4D97-AF65-F5344CB8AC3E}">
        <p14:creationId xmlns:p14="http://schemas.microsoft.com/office/powerpoint/2010/main" val="23748312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BF9A51-64D6-7FAF-C54E-B20AFAB63F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8CD6F62-5EF3-1FD9-DDB2-9B2D5F30E0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Encoder and Decoder</a:t>
            </a:r>
            <a:endParaRPr lang="en-GB" sz="6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632F581-3348-0407-3302-3CC370DC1AFB}"/>
              </a:ext>
            </a:extLst>
          </p:cNvPr>
          <p:cNvSpPr/>
          <p:nvPr/>
        </p:nvSpPr>
        <p:spPr>
          <a:xfrm>
            <a:off x="914400" y="16922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4F72625-3DF6-253A-EF5D-3327EC8A00CC}"/>
              </a:ext>
            </a:extLst>
          </p:cNvPr>
          <p:cNvSpPr/>
          <p:nvPr/>
        </p:nvSpPr>
        <p:spPr>
          <a:xfrm>
            <a:off x="914400" y="25828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46F510E-AEDB-60EA-477C-B18C4A99E4FC}"/>
              </a:ext>
            </a:extLst>
          </p:cNvPr>
          <p:cNvSpPr/>
          <p:nvPr/>
        </p:nvSpPr>
        <p:spPr>
          <a:xfrm>
            <a:off x="914399" y="34735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4E70929-F84E-7CDE-4165-F223DD307212}"/>
              </a:ext>
            </a:extLst>
          </p:cNvPr>
          <p:cNvSpPr/>
          <p:nvPr/>
        </p:nvSpPr>
        <p:spPr>
          <a:xfrm>
            <a:off x="914398" y="43641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656068F-C406-05F1-411F-23FDD78311DD}"/>
              </a:ext>
            </a:extLst>
          </p:cNvPr>
          <p:cNvSpPr/>
          <p:nvPr/>
        </p:nvSpPr>
        <p:spPr>
          <a:xfrm>
            <a:off x="3075705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69979BF-2443-7595-B3B7-496F42C78C15}"/>
              </a:ext>
            </a:extLst>
          </p:cNvPr>
          <p:cNvSpPr/>
          <p:nvPr/>
        </p:nvSpPr>
        <p:spPr>
          <a:xfrm>
            <a:off x="3075705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C9BB602-FC99-A94A-7218-C7D87123E084}"/>
              </a:ext>
            </a:extLst>
          </p:cNvPr>
          <p:cNvSpPr/>
          <p:nvPr/>
        </p:nvSpPr>
        <p:spPr>
          <a:xfrm>
            <a:off x="3075705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F40606B-B3F4-65B9-B531-F097A74C2F22}"/>
              </a:ext>
            </a:extLst>
          </p:cNvPr>
          <p:cNvSpPr/>
          <p:nvPr/>
        </p:nvSpPr>
        <p:spPr>
          <a:xfrm>
            <a:off x="5223162" y="2934889"/>
            <a:ext cx="1745672" cy="110440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i="1" dirty="0"/>
              <a:t>z</a:t>
            </a:r>
            <a:endParaRPr lang="en-GB" sz="5400" b="1" i="1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B476D7E-401A-03B5-691C-492AE5183C62}"/>
              </a:ext>
            </a:extLst>
          </p:cNvPr>
          <p:cNvCxnSpPr>
            <a:cxnSpLocks/>
          </p:cNvCxnSpPr>
          <p:nvPr/>
        </p:nvCxnSpPr>
        <p:spPr>
          <a:xfrm flipV="1">
            <a:off x="1876299" y="4550321"/>
            <a:ext cx="1199406" cy="7045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82450AB6-9574-6AF2-8E61-C6CFEF67CBBA}"/>
              </a:ext>
            </a:extLst>
          </p:cNvPr>
          <p:cNvCxnSpPr>
            <a:cxnSpLocks/>
          </p:cNvCxnSpPr>
          <p:nvPr/>
        </p:nvCxnSpPr>
        <p:spPr>
          <a:xfrm>
            <a:off x="1876299" y="1690688"/>
            <a:ext cx="1199406" cy="73786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2F86CD9-8FF7-4FF4-52AE-EF343F431388}"/>
              </a:ext>
            </a:extLst>
          </p:cNvPr>
          <p:cNvCxnSpPr>
            <a:cxnSpLocks/>
          </p:cNvCxnSpPr>
          <p:nvPr/>
        </p:nvCxnSpPr>
        <p:spPr>
          <a:xfrm>
            <a:off x="3748640" y="2428548"/>
            <a:ext cx="1474521" cy="50634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6166DCF-4215-7AFF-028E-398F3A2AE3DC}"/>
              </a:ext>
            </a:extLst>
          </p:cNvPr>
          <p:cNvCxnSpPr>
            <a:cxnSpLocks/>
          </p:cNvCxnSpPr>
          <p:nvPr/>
        </p:nvCxnSpPr>
        <p:spPr>
          <a:xfrm flipV="1">
            <a:off x="3748640" y="4039295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F78FC708-6FE5-2011-DF70-15CD940E0B89}"/>
              </a:ext>
            </a:extLst>
          </p:cNvPr>
          <p:cNvSpPr/>
          <p:nvPr/>
        </p:nvSpPr>
        <p:spPr>
          <a:xfrm>
            <a:off x="8443356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3C11717-FB6D-F585-BD9D-1C1C208EB199}"/>
              </a:ext>
            </a:extLst>
          </p:cNvPr>
          <p:cNvSpPr/>
          <p:nvPr/>
        </p:nvSpPr>
        <p:spPr>
          <a:xfrm>
            <a:off x="8443356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4E7588B-787F-89A2-F894-4684612D5F38}"/>
              </a:ext>
            </a:extLst>
          </p:cNvPr>
          <p:cNvSpPr/>
          <p:nvPr/>
        </p:nvSpPr>
        <p:spPr>
          <a:xfrm>
            <a:off x="8443356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454B8B3-52CE-A27D-97F8-5A0150100423}"/>
              </a:ext>
            </a:extLst>
          </p:cNvPr>
          <p:cNvSpPr/>
          <p:nvPr/>
        </p:nvSpPr>
        <p:spPr>
          <a:xfrm>
            <a:off x="10315699" y="16906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C12816F-2B32-B27A-BB49-76F21E89C4C8}"/>
              </a:ext>
            </a:extLst>
          </p:cNvPr>
          <p:cNvSpPr/>
          <p:nvPr/>
        </p:nvSpPr>
        <p:spPr>
          <a:xfrm>
            <a:off x="10315699" y="25813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921F275D-F6CB-CBF7-64A1-AAFEB16E325A}"/>
              </a:ext>
            </a:extLst>
          </p:cNvPr>
          <p:cNvSpPr/>
          <p:nvPr/>
        </p:nvSpPr>
        <p:spPr>
          <a:xfrm>
            <a:off x="10315698" y="34719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B0A7B5C6-2212-1108-CDFF-26C161F95225}"/>
              </a:ext>
            </a:extLst>
          </p:cNvPr>
          <p:cNvSpPr/>
          <p:nvPr/>
        </p:nvSpPr>
        <p:spPr>
          <a:xfrm>
            <a:off x="10315697" y="43626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E4B8535D-835A-789C-48D8-822D9928A31A}"/>
              </a:ext>
            </a:extLst>
          </p:cNvPr>
          <p:cNvCxnSpPr>
            <a:cxnSpLocks/>
          </p:cNvCxnSpPr>
          <p:nvPr/>
        </p:nvCxnSpPr>
        <p:spPr>
          <a:xfrm flipH="1">
            <a:off x="9116290" y="1690688"/>
            <a:ext cx="1199406" cy="72671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476C7F5A-C8C0-35A7-8BD2-D2A8F2C56CFF}"/>
              </a:ext>
            </a:extLst>
          </p:cNvPr>
          <p:cNvCxnSpPr>
            <a:cxnSpLocks/>
          </p:cNvCxnSpPr>
          <p:nvPr/>
        </p:nvCxnSpPr>
        <p:spPr>
          <a:xfrm flipH="1" flipV="1">
            <a:off x="9116291" y="4545636"/>
            <a:ext cx="1199405" cy="7076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6E48EBAA-985D-B3F1-D601-616797EA467E}"/>
              </a:ext>
            </a:extLst>
          </p:cNvPr>
          <p:cNvCxnSpPr>
            <a:cxnSpLocks/>
          </p:cNvCxnSpPr>
          <p:nvPr/>
        </p:nvCxnSpPr>
        <p:spPr>
          <a:xfrm>
            <a:off x="7002483" y="4039294"/>
            <a:ext cx="1452748" cy="5063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EFECA199-B978-0CCE-B29A-0EFD192AD59C}"/>
              </a:ext>
            </a:extLst>
          </p:cNvPr>
          <p:cNvCxnSpPr>
            <a:cxnSpLocks/>
          </p:cNvCxnSpPr>
          <p:nvPr/>
        </p:nvCxnSpPr>
        <p:spPr>
          <a:xfrm flipV="1">
            <a:off x="6968834" y="2426206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7F21D775-8AEB-DA92-0777-C0BA786B5AB2}"/>
              </a:ext>
            </a:extLst>
          </p:cNvPr>
          <p:cNvSpPr txBox="1"/>
          <p:nvPr/>
        </p:nvSpPr>
        <p:spPr>
          <a:xfrm>
            <a:off x="795646" y="5214987"/>
            <a:ext cx="11994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Input</a:t>
            </a:r>
            <a:endParaRPr lang="en-GB" sz="2800" b="1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9094328A-B4B8-1F21-AD1A-D8F3EB4024D2}"/>
              </a:ext>
            </a:extLst>
          </p:cNvPr>
          <p:cNvSpPr txBox="1"/>
          <p:nvPr/>
        </p:nvSpPr>
        <p:spPr>
          <a:xfrm>
            <a:off x="9929748" y="5214987"/>
            <a:ext cx="17337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Output</a:t>
            </a:r>
            <a:endParaRPr lang="en-GB" sz="2800" b="1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DCB1B773-716C-1CE1-6754-7B28376A7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6661" y="2701834"/>
            <a:ext cx="499070" cy="1564051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869858C5-9453-2296-02C4-704BE5066D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65370" y="2249959"/>
            <a:ext cx="772828" cy="2421988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4EFCB0E1-9E28-F9B6-9411-1CEC205028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49428" y="2270525"/>
            <a:ext cx="772828" cy="2421988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B9A8DD4D-03B2-DF53-62EE-13D7DE5E68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6847" y="2701834"/>
            <a:ext cx="499070" cy="156405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1366943-51DA-1678-CB79-B3B3511F6342}"/>
              </a:ext>
            </a:extLst>
          </p:cNvPr>
          <p:cNvSpPr txBox="1"/>
          <p:nvPr/>
        </p:nvSpPr>
        <p:spPr>
          <a:xfrm>
            <a:off x="5223161" y="2125683"/>
            <a:ext cx="17456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Code</a:t>
            </a:r>
            <a:endParaRPr lang="en-GB" sz="32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1D0B20E-4129-AF24-B20F-B177FD381F55}"/>
              </a:ext>
            </a:extLst>
          </p:cNvPr>
          <p:cNvSpPr txBox="1"/>
          <p:nvPr/>
        </p:nvSpPr>
        <p:spPr>
          <a:xfrm>
            <a:off x="3158836" y="4809506"/>
            <a:ext cx="20643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Encoder</a:t>
            </a:r>
            <a:endParaRPr lang="en-GB" sz="28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CE59FB0-AA1C-41AA-FE22-323FF1E2EE82}"/>
              </a:ext>
            </a:extLst>
          </p:cNvPr>
          <p:cNvSpPr txBox="1"/>
          <p:nvPr/>
        </p:nvSpPr>
        <p:spPr>
          <a:xfrm>
            <a:off x="8053449" y="4807963"/>
            <a:ext cx="14527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Decoder</a:t>
            </a:r>
            <a:endParaRPr lang="en-GB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9F7B7811-40D6-361C-2703-2738ADA56CB8}"/>
                  </a:ext>
                </a:extLst>
              </p:cNvPr>
              <p:cNvSpPr txBox="1"/>
              <p:nvPr/>
            </p:nvSpPr>
            <p:spPr>
              <a:xfrm>
                <a:off x="11450320" y="3137787"/>
                <a:ext cx="389746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600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600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</m:oMath>
                  </m:oMathPara>
                </a14:m>
                <a:endParaRPr lang="en-GB" sz="3600" b="1" dirty="0"/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9F7B7811-40D6-361C-2703-2738ADA56CB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50320" y="3137787"/>
                <a:ext cx="389746" cy="646331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TextBox 18">
            <a:extLst>
              <a:ext uri="{FF2B5EF4-FFF2-40B4-BE49-F238E27FC236}">
                <a16:creationId xmlns:a16="http://schemas.microsoft.com/office/drawing/2014/main" id="{6C6F6AD0-5C30-59F7-33F6-5F511BE53922}"/>
              </a:ext>
            </a:extLst>
          </p:cNvPr>
          <p:cNvSpPr txBox="1"/>
          <p:nvPr/>
        </p:nvSpPr>
        <p:spPr>
          <a:xfrm>
            <a:off x="368353" y="3118045"/>
            <a:ext cx="424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i="1" dirty="0"/>
              <a:t>x</a:t>
            </a:r>
            <a:endParaRPr lang="en-GB" sz="4000" b="1" i="1" dirty="0"/>
          </a:p>
        </p:txBody>
      </p:sp>
    </p:spTree>
    <p:extLst>
      <p:ext uri="{BB962C8B-B14F-4D97-AF65-F5344CB8AC3E}">
        <p14:creationId xmlns:p14="http://schemas.microsoft.com/office/powerpoint/2010/main" val="27457284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Encoder and Decoder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146" y="1690688"/>
            <a:ext cx="10941708" cy="3515096"/>
          </a:xfrm>
        </p:spPr>
        <p:txBody>
          <a:bodyPr>
            <a:normAutofit lnSpcReduction="10000"/>
          </a:bodyPr>
          <a:lstStyle/>
          <a:p>
            <a:r>
              <a:rPr lang="en-US" sz="3600" b="1" dirty="0"/>
              <a:t>Encoder</a:t>
            </a:r>
          </a:p>
          <a:p>
            <a:pPr lvl="1"/>
            <a:r>
              <a:rPr lang="en-US" sz="3200" dirty="0"/>
              <a:t>An unsupervised machine learning neural network model that encodes the input data using an encoder into a lower-dimensional representation (encoding)</a:t>
            </a:r>
          </a:p>
          <a:p>
            <a:r>
              <a:rPr lang="en-GB" sz="3600" b="1" dirty="0"/>
              <a:t>Decoder</a:t>
            </a:r>
          </a:p>
          <a:p>
            <a:pPr lvl="1"/>
            <a:r>
              <a:rPr lang="en-US" sz="3200" dirty="0"/>
              <a:t>Decodes the data back to its original form while reducing the reconstruction error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2911324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Encoder Use Cases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67543"/>
            <a:ext cx="10941708" cy="4073236"/>
          </a:xfrm>
        </p:spPr>
        <p:txBody>
          <a:bodyPr>
            <a:normAutofit/>
          </a:bodyPr>
          <a:lstStyle/>
          <a:p>
            <a:r>
              <a:rPr lang="en-US" sz="3200" dirty="0"/>
              <a:t>Dimensionality Reduction</a:t>
            </a:r>
          </a:p>
          <a:p>
            <a:r>
              <a:rPr lang="en-US" sz="3200" dirty="0"/>
              <a:t>Feature Extraction</a:t>
            </a:r>
          </a:p>
          <a:p>
            <a:r>
              <a:rPr lang="en-US" sz="3200" dirty="0"/>
              <a:t>Image Denoising</a:t>
            </a:r>
          </a:p>
          <a:p>
            <a:r>
              <a:rPr lang="en-US" sz="3200" dirty="0"/>
              <a:t>Image Compression</a:t>
            </a:r>
          </a:p>
          <a:p>
            <a:r>
              <a:rPr lang="en-US" sz="3200" dirty="0"/>
              <a:t>Image Search</a:t>
            </a:r>
          </a:p>
          <a:p>
            <a:r>
              <a:rPr lang="en-US" sz="3200" dirty="0"/>
              <a:t>Anomaly Detection</a:t>
            </a:r>
          </a:p>
          <a:p>
            <a:r>
              <a:rPr lang="en-US" sz="3200" dirty="0"/>
              <a:t>Missing Value Imputation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5930078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Encoder Application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690687"/>
            <a:ext cx="10941708" cy="3950091"/>
          </a:xfrm>
        </p:spPr>
        <p:txBody>
          <a:bodyPr>
            <a:normAutofit/>
          </a:bodyPr>
          <a:lstStyle/>
          <a:p>
            <a:r>
              <a:rPr lang="en-US" sz="3200" dirty="0"/>
              <a:t>Automatically uncovering underlying features in a dataset</a:t>
            </a:r>
          </a:p>
          <a:p>
            <a:pPr lvl="1"/>
            <a:r>
              <a:rPr lang="en-US" sz="2800" dirty="0"/>
              <a:t>Debiasing</a:t>
            </a:r>
          </a:p>
          <a:p>
            <a:pPr lvl="1"/>
            <a:endParaRPr lang="en-US" sz="2800" dirty="0"/>
          </a:p>
          <a:p>
            <a:r>
              <a:rPr lang="en-US" sz="3200" dirty="0"/>
              <a:t>Detecting edge cases  or outliers</a:t>
            </a:r>
          </a:p>
          <a:p>
            <a:pPr lvl="1"/>
            <a:r>
              <a:rPr lang="en-GB" sz="2800" dirty="0"/>
              <a:t>Allowing improved training of models to generalise better on unseen models</a:t>
            </a:r>
          </a:p>
        </p:txBody>
      </p:sp>
    </p:spTree>
    <p:extLst>
      <p:ext uri="{BB962C8B-B14F-4D97-AF65-F5344CB8AC3E}">
        <p14:creationId xmlns:p14="http://schemas.microsoft.com/office/powerpoint/2010/main" val="40677745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AutoEncoders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6C803497-AB38-AF4F-CB28-0C4B0AAAF0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814159" y="3377"/>
            <a:ext cx="5377841" cy="575666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90E80240-4EC2-8DA6-6F1A-1AD9B7C0321D}"/>
                  </a:ext>
                </a:extLst>
              </p:cNvPr>
              <p:cNvSpPr txBox="1"/>
              <p:nvPr/>
            </p:nvSpPr>
            <p:spPr>
              <a:xfrm>
                <a:off x="156576" y="1345359"/>
                <a:ext cx="6757792" cy="427809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sz="2800" b="1" dirty="0"/>
                  <a:t>Encoder:</a:t>
                </a:r>
              </a:p>
              <a:p>
                <a:pPr lvl="1"/>
                <a:r>
                  <a:rPr lang="en-US" sz="2400" dirty="0"/>
                  <a:t>Learns lower dimensional feature representation from training (input) data</a:t>
                </a:r>
              </a:p>
              <a:p>
                <a:pPr lvl="1"/>
                <a:r>
                  <a:rPr lang="en-US" sz="2400" dirty="0"/>
                  <a:t>Learns the mapping from data </a:t>
                </a:r>
                <a:r>
                  <a:rPr lang="en-US" sz="2400" i="1" dirty="0"/>
                  <a:t>x</a:t>
                </a:r>
              </a:p>
              <a:p>
                <a:pPr lvl="1"/>
                <a:r>
                  <a:rPr lang="en-US" sz="2400" dirty="0"/>
                  <a:t>It maps and compresses (reduces) this data to low dimensional latent space </a:t>
                </a:r>
                <a:r>
                  <a:rPr lang="en-US" sz="2400" b="1" i="1" dirty="0"/>
                  <a:t>z</a:t>
                </a:r>
              </a:p>
              <a:p>
                <a:pPr lvl="1"/>
                <a:r>
                  <a:rPr lang="en-US" sz="2400" dirty="0"/>
                  <a:t>Compresses data into a vector ( a new layer )</a:t>
                </a:r>
              </a:p>
              <a:p>
                <a:r>
                  <a:rPr lang="en-US" sz="2800" b="1" dirty="0"/>
                  <a:t>Decoder:</a:t>
                </a:r>
              </a:p>
              <a:p>
                <a:pPr lvl="1"/>
                <a:r>
                  <a:rPr lang="en-US" sz="2400" dirty="0"/>
                  <a:t>Learns the mapping back from the latent space </a:t>
                </a:r>
                <a:r>
                  <a:rPr lang="en-US" sz="2400" b="1" i="1" dirty="0"/>
                  <a:t>z</a:t>
                </a:r>
              </a:p>
              <a:p>
                <a:pPr lvl="1"/>
                <a:r>
                  <a:rPr lang="en-US" sz="2400" dirty="0"/>
                  <a:t>Reconstructs the reconstruction from the mapping of vectors to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acc>
                  </m:oMath>
                </a14:m>
                <a:endParaRPr lang="en-US" sz="2400" b="1" dirty="0"/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90E80240-4EC2-8DA6-6F1A-1AD9B7C0321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576" y="1345359"/>
                <a:ext cx="6757792" cy="4278094"/>
              </a:xfrm>
              <a:prstGeom prst="rect">
                <a:avLst/>
              </a:prstGeom>
              <a:blipFill>
                <a:blip r:embed="rId4"/>
                <a:stretch>
                  <a:fillRect l="-1895" t="-1427" r="-1625" b="-24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882754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Autoencoders</a:t>
            </a:r>
            <a:endParaRPr lang="en-GB" sz="6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9DD9A1-5F94-DFC1-EC02-B379DD95A418}"/>
              </a:ext>
            </a:extLst>
          </p:cNvPr>
          <p:cNvSpPr/>
          <p:nvPr/>
        </p:nvSpPr>
        <p:spPr>
          <a:xfrm>
            <a:off x="914400" y="16922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FD02FB-D1BC-D14A-D869-B150825E1D4A}"/>
              </a:ext>
            </a:extLst>
          </p:cNvPr>
          <p:cNvSpPr/>
          <p:nvPr/>
        </p:nvSpPr>
        <p:spPr>
          <a:xfrm>
            <a:off x="914400" y="25828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055AB22-D9CD-A1AC-D64A-9F59FC867E61}"/>
              </a:ext>
            </a:extLst>
          </p:cNvPr>
          <p:cNvSpPr/>
          <p:nvPr/>
        </p:nvSpPr>
        <p:spPr>
          <a:xfrm>
            <a:off x="914399" y="34735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61B6CC-4501-F3F1-0A76-B5AC533B625E}"/>
              </a:ext>
            </a:extLst>
          </p:cNvPr>
          <p:cNvSpPr/>
          <p:nvPr/>
        </p:nvSpPr>
        <p:spPr>
          <a:xfrm>
            <a:off x="914398" y="43641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3613C7E-9A93-79A9-E461-6DD87D8C0207}"/>
              </a:ext>
            </a:extLst>
          </p:cNvPr>
          <p:cNvSpPr/>
          <p:nvPr/>
        </p:nvSpPr>
        <p:spPr>
          <a:xfrm>
            <a:off x="3075705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D82F03-88C6-F95E-F448-D0E5DDF142A4}"/>
              </a:ext>
            </a:extLst>
          </p:cNvPr>
          <p:cNvSpPr/>
          <p:nvPr/>
        </p:nvSpPr>
        <p:spPr>
          <a:xfrm>
            <a:off x="3075705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19BB91-95A7-41E3-7A49-B44851D33B53}"/>
              </a:ext>
            </a:extLst>
          </p:cNvPr>
          <p:cNvSpPr/>
          <p:nvPr/>
        </p:nvSpPr>
        <p:spPr>
          <a:xfrm>
            <a:off x="3075705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EF481E-A8EF-F930-6F1A-BB70A5B69148}"/>
              </a:ext>
            </a:extLst>
          </p:cNvPr>
          <p:cNvSpPr/>
          <p:nvPr/>
        </p:nvSpPr>
        <p:spPr>
          <a:xfrm>
            <a:off x="5223162" y="2934889"/>
            <a:ext cx="1745672" cy="110440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i="1" dirty="0"/>
              <a:t>z</a:t>
            </a:r>
            <a:endParaRPr lang="en-GB" sz="5400" b="1" i="1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73E480-029A-D627-9A4A-2A490073002E}"/>
              </a:ext>
            </a:extLst>
          </p:cNvPr>
          <p:cNvCxnSpPr>
            <a:cxnSpLocks/>
          </p:cNvCxnSpPr>
          <p:nvPr/>
        </p:nvCxnSpPr>
        <p:spPr>
          <a:xfrm flipV="1">
            <a:off x="1876299" y="4550321"/>
            <a:ext cx="1199406" cy="7045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4664B86-4F53-4EBB-6497-85A0070F19AD}"/>
              </a:ext>
            </a:extLst>
          </p:cNvPr>
          <p:cNvCxnSpPr>
            <a:cxnSpLocks/>
          </p:cNvCxnSpPr>
          <p:nvPr/>
        </p:nvCxnSpPr>
        <p:spPr>
          <a:xfrm>
            <a:off x="1876299" y="1690688"/>
            <a:ext cx="1199406" cy="73786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175F04-83D8-107C-88EB-E0F2142FF4CC}"/>
              </a:ext>
            </a:extLst>
          </p:cNvPr>
          <p:cNvCxnSpPr>
            <a:cxnSpLocks/>
          </p:cNvCxnSpPr>
          <p:nvPr/>
        </p:nvCxnSpPr>
        <p:spPr>
          <a:xfrm>
            <a:off x="3748640" y="2428548"/>
            <a:ext cx="1474521" cy="50634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BE69CF6-3BA0-D6D9-085E-203191325A5D}"/>
              </a:ext>
            </a:extLst>
          </p:cNvPr>
          <p:cNvCxnSpPr>
            <a:cxnSpLocks/>
          </p:cNvCxnSpPr>
          <p:nvPr/>
        </p:nvCxnSpPr>
        <p:spPr>
          <a:xfrm flipV="1">
            <a:off x="3748640" y="4039295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5681F10B-5859-3E6E-E980-7C17ACAB6E1B}"/>
              </a:ext>
            </a:extLst>
          </p:cNvPr>
          <p:cNvSpPr/>
          <p:nvPr/>
        </p:nvSpPr>
        <p:spPr>
          <a:xfrm>
            <a:off x="8443356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2DD5939-CF5F-B4E1-34E0-6639C61B23A4}"/>
              </a:ext>
            </a:extLst>
          </p:cNvPr>
          <p:cNvSpPr/>
          <p:nvPr/>
        </p:nvSpPr>
        <p:spPr>
          <a:xfrm>
            <a:off x="8443356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CE16607-C041-79A9-D8E4-87A125B22009}"/>
              </a:ext>
            </a:extLst>
          </p:cNvPr>
          <p:cNvSpPr/>
          <p:nvPr/>
        </p:nvSpPr>
        <p:spPr>
          <a:xfrm>
            <a:off x="8443356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91C048E-9A10-3D6D-6836-B092FFBBFB42}"/>
              </a:ext>
            </a:extLst>
          </p:cNvPr>
          <p:cNvSpPr/>
          <p:nvPr/>
        </p:nvSpPr>
        <p:spPr>
          <a:xfrm>
            <a:off x="10315699" y="16906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7794FBD-6A8D-52D9-8019-B54DE2C17CDA}"/>
              </a:ext>
            </a:extLst>
          </p:cNvPr>
          <p:cNvSpPr/>
          <p:nvPr/>
        </p:nvSpPr>
        <p:spPr>
          <a:xfrm>
            <a:off x="10315699" y="25813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5EA36D3-CF26-D859-9AB2-08909F4F740D}"/>
              </a:ext>
            </a:extLst>
          </p:cNvPr>
          <p:cNvSpPr/>
          <p:nvPr/>
        </p:nvSpPr>
        <p:spPr>
          <a:xfrm>
            <a:off x="10315698" y="34719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70D5187-1C2D-0990-BB39-981F34A2EB3F}"/>
              </a:ext>
            </a:extLst>
          </p:cNvPr>
          <p:cNvSpPr/>
          <p:nvPr/>
        </p:nvSpPr>
        <p:spPr>
          <a:xfrm>
            <a:off x="10315697" y="43626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D768D72-80F0-400E-2B3E-8DF795B83195}"/>
              </a:ext>
            </a:extLst>
          </p:cNvPr>
          <p:cNvCxnSpPr>
            <a:cxnSpLocks/>
          </p:cNvCxnSpPr>
          <p:nvPr/>
        </p:nvCxnSpPr>
        <p:spPr>
          <a:xfrm flipH="1">
            <a:off x="9116290" y="1690688"/>
            <a:ext cx="1199406" cy="72671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9C47749-1650-45A0-3C3B-22EF1433259A}"/>
              </a:ext>
            </a:extLst>
          </p:cNvPr>
          <p:cNvCxnSpPr>
            <a:cxnSpLocks/>
          </p:cNvCxnSpPr>
          <p:nvPr/>
        </p:nvCxnSpPr>
        <p:spPr>
          <a:xfrm flipH="1" flipV="1">
            <a:off x="9116291" y="4545636"/>
            <a:ext cx="1199405" cy="7076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32085A2-B1F4-BFBD-2D26-FDD9E43A1A89}"/>
              </a:ext>
            </a:extLst>
          </p:cNvPr>
          <p:cNvCxnSpPr>
            <a:cxnSpLocks/>
          </p:cNvCxnSpPr>
          <p:nvPr/>
        </p:nvCxnSpPr>
        <p:spPr>
          <a:xfrm>
            <a:off x="7002483" y="4039294"/>
            <a:ext cx="1452748" cy="5063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671DD9B-F880-B374-2B07-1EB02DB5D1B0}"/>
              </a:ext>
            </a:extLst>
          </p:cNvPr>
          <p:cNvCxnSpPr>
            <a:cxnSpLocks/>
          </p:cNvCxnSpPr>
          <p:nvPr/>
        </p:nvCxnSpPr>
        <p:spPr>
          <a:xfrm flipV="1">
            <a:off x="6968834" y="2426206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CF9F0316-68D9-04DE-D31A-DB6F9425D5F2}"/>
              </a:ext>
            </a:extLst>
          </p:cNvPr>
          <p:cNvSpPr txBox="1"/>
          <p:nvPr/>
        </p:nvSpPr>
        <p:spPr>
          <a:xfrm>
            <a:off x="795646" y="5214987"/>
            <a:ext cx="11994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Input</a:t>
            </a:r>
            <a:endParaRPr lang="en-GB" sz="2800" b="1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975CC26-E9ED-10F1-9706-74FC764599FC}"/>
              </a:ext>
            </a:extLst>
          </p:cNvPr>
          <p:cNvSpPr txBox="1"/>
          <p:nvPr/>
        </p:nvSpPr>
        <p:spPr>
          <a:xfrm>
            <a:off x="9929748" y="5214987"/>
            <a:ext cx="17337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Output</a:t>
            </a:r>
            <a:endParaRPr lang="en-GB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9D1167-DF0B-220F-97E2-397348C7CB19}"/>
              </a:ext>
            </a:extLst>
          </p:cNvPr>
          <p:cNvSpPr txBox="1"/>
          <p:nvPr/>
        </p:nvSpPr>
        <p:spPr>
          <a:xfrm>
            <a:off x="5223161" y="2125683"/>
            <a:ext cx="17456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Code</a:t>
            </a:r>
            <a:endParaRPr lang="en-GB" sz="2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23C1FD-7783-8C9C-B33A-BA4D31E9CA44}"/>
              </a:ext>
            </a:extLst>
          </p:cNvPr>
          <p:cNvSpPr txBox="1"/>
          <p:nvPr/>
        </p:nvSpPr>
        <p:spPr>
          <a:xfrm>
            <a:off x="2374073" y="4807963"/>
            <a:ext cx="206432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Encoder</a:t>
            </a:r>
          </a:p>
          <a:p>
            <a:pPr algn="ctr"/>
            <a:r>
              <a:rPr lang="en-US" sz="2800" b="1" i="1" dirty="0"/>
              <a:t>P</a:t>
            </a:r>
            <a:r>
              <a:rPr lang="en-US" sz="2800" b="1" i="1" baseline="-25000" dirty="0"/>
              <a:t>data</a:t>
            </a:r>
            <a:r>
              <a:rPr lang="en-US" sz="2800" b="1" i="1" dirty="0"/>
              <a:t>(x)</a:t>
            </a:r>
            <a:endParaRPr lang="en-GB" sz="2800" b="1" i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4CE8C61-7DFB-B74A-49CA-AB4654C2CA7D}"/>
              </a:ext>
            </a:extLst>
          </p:cNvPr>
          <p:cNvSpPr txBox="1"/>
          <p:nvPr/>
        </p:nvSpPr>
        <p:spPr>
          <a:xfrm>
            <a:off x="7912925" y="4795295"/>
            <a:ext cx="173379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Decoder</a:t>
            </a:r>
          </a:p>
          <a:p>
            <a:pPr algn="ctr"/>
            <a:r>
              <a:rPr lang="en-US" sz="2800" b="1" i="1" dirty="0" err="1"/>
              <a:t>P</a:t>
            </a:r>
            <a:r>
              <a:rPr lang="en-US" sz="2800" b="1" i="1" baseline="-25000" dirty="0" err="1"/>
              <a:t>model</a:t>
            </a:r>
            <a:r>
              <a:rPr lang="en-US" sz="2800" b="1" i="1" dirty="0"/>
              <a:t>(z)</a:t>
            </a:r>
            <a:endParaRPr lang="en-GB" sz="2800" b="1" i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CDD6566-D120-25DD-A8E0-F021740E3C8B}"/>
              </a:ext>
            </a:extLst>
          </p:cNvPr>
          <p:cNvSpPr txBox="1"/>
          <p:nvPr/>
        </p:nvSpPr>
        <p:spPr>
          <a:xfrm>
            <a:off x="368353" y="3118045"/>
            <a:ext cx="424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i="1" dirty="0"/>
              <a:t>x</a:t>
            </a:r>
            <a:endParaRPr lang="en-GB" sz="40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44DE7966-38E4-92DD-E76E-32471E7EF430}"/>
                  </a:ext>
                </a:extLst>
              </p:cNvPr>
              <p:cNvSpPr txBox="1"/>
              <p:nvPr/>
            </p:nvSpPr>
            <p:spPr>
              <a:xfrm>
                <a:off x="11450320" y="3137787"/>
                <a:ext cx="389746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600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600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</m:oMath>
                  </m:oMathPara>
                </a14:m>
                <a:endParaRPr lang="en-GB" sz="3600" b="1" dirty="0"/>
              </a:p>
            </p:txBody>
          </p:sp>
        </mc:Choice>
        <mc:Fallback xmlns=""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44DE7966-38E4-92DD-E76E-32471E7EF43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50320" y="3137787"/>
                <a:ext cx="389746" cy="646331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TextBox 19">
            <a:extLst>
              <a:ext uri="{FF2B5EF4-FFF2-40B4-BE49-F238E27FC236}">
                <a16:creationId xmlns:a16="http://schemas.microsoft.com/office/drawing/2014/main" id="{FE0ADFF7-622A-F2CC-B13E-88D83913A6F7}"/>
              </a:ext>
            </a:extLst>
          </p:cNvPr>
          <p:cNvSpPr txBox="1"/>
          <p:nvPr/>
        </p:nvSpPr>
        <p:spPr>
          <a:xfrm>
            <a:off x="4957947" y="4292465"/>
            <a:ext cx="22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Latent Variables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17436255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AutoEncoders</a:t>
            </a:r>
            <a:endParaRPr lang="en-GB" sz="6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9DD9A1-5F94-DFC1-EC02-B379DD95A418}"/>
              </a:ext>
            </a:extLst>
          </p:cNvPr>
          <p:cNvSpPr/>
          <p:nvPr/>
        </p:nvSpPr>
        <p:spPr>
          <a:xfrm>
            <a:off x="914400" y="16922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FD02FB-D1BC-D14A-D869-B150825E1D4A}"/>
              </a:ext>
            </a:extLst>
          </p:cNvPr>
          <p:cNvSpPr/>
          <p:nvPr/>
        </p:nvSpPr>
        <p:spPr>
          <a:xfrm>
            <a:off x="914400" y="25828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055AB22-D9CD-A1AC-D64A-9F59FC867E61}"/>
              </a:ext>
            </a:extLst>
          </p:cNvPr>
          <p:cNvSpPr/>
          <p:nvPr/>
        </p:nvSpPr>
        <p:spPr>
          <a:xfrm>
            <a:off x="914399" y="34735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61B6CC-4501-F3F1-0A76-B5AC533B625E}"/>
              </a:ext>
            </a:extLst>
          </p:cNvPr>
          <p:cNvSpPr/>
          <p:nvPr/>
        </p:nvSpPr>
        <p:spPr>
          <a:xfrm>
            <a:off x="914398" y="43641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3613C7E-9A93-79A9-E461-6DD87D8C0207}"/>
              </a:ext>
            </a:extLst>
          </p:cNvPr>
          <p:cNvSpPr/>
          <p:nvPr/>
        </p:nvSpPr>
        <p:spPr>
          <a:xfrm>
            <a:off x="3075705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D82F03-88C6-F95E-F448-D0E5DDF142A4}"/>
              </a:ext>
            </a:extLst>
          </p:cNvPr>
          <p:cNvSpPr/>
          <p:nvPr/>
        </p:nvSpPr>
        <p:spPr>
          <a:xfrm>
            <a:off x="3075705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19BB91-95A7-41E3-7A49-B44851D33B53}"/>
              </a:ext>
            </a:extLst>
          </p:cNvPr>
          <p:cNvSpPr/>
          <p:nvPr/>
        </p:nvSpPr>
        <p:spPr>
          <a:xfrm>
            <a:off x="3075705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EF481E-A8EF-F930-6F1A-BB70A5B69148}"/>
              </a:ext>
            </a:extLst>
          </p:cNvPr>
          <p:cNvSpPr/>
          <p:nvPr/>
        </p:nvSpPr>
        <p:spPr>
          <a:xfrm>
            <a:off x="5223162" y="2934889"/>
            <a:ext cx="1745672" cy="110440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i="1" dirty="0">
                <a:solidFill>
                  <a:schemeClr val="tx1"/>
                </a:solidFill>
              </a:rPr>
              <a:t>z</a:t>
            </a:r>
            <a:endParaRPr lang="en-GB" sz="3600" b="1" i="1" dirty="0">
              <a:solidFill>
                <a:schemeClr val="tx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73E480-029A-D627-9A4A-2A490073002E}"/>
              </a:ext>
            </a:extLst>
          </p:cNvPr>
          <p:cNvCxnSpPr>
            <a:cxnSpLocks/>
          </p:cNvCxnSpPr>
          <p:nvPr/>
        </p:nvCxnSpPr>
        <p:spPr>
          <a:xfrm flipV="1">
            <a:off x="1876299" y="4550321"/>
            <a:ext cx="1199406" cy="7045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4664B86-4F53-4EBB-6497-85A0070F19AD}"/>
              </a:ext>
            </a:extLst>
          </p:cNvPr>
          <p:cNvCxnSpPr>
            <a:cxnSpLocks/>
          </p:cNvCxnSpPr>
          <p:nvPr/>
        </p:nvCxnSpPr>
        <p:spPr>
          <a:xfrm>
            <a:off x="1876299" y="1690688"/>
            <a:ext cx="1199406" cy="73786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175F04-83D8-107C-88EB-E0F2142FF4CC}"/>
              </a:ext>
            </a:extLst>
          </p:cNvPr>
          <p:cNvCxnSpPr>
            <a:cxnSpLocks/>
          </p:cNvCxnSpPr>
          <p:nvPr/>
        </p:nvCxnSpPr>
        <p:spPr>
          <a:xfrm>
            <a:off x="3748640" y="2428548"/>
            <a:ext cx="1474521" cy="50634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BE69CF6-3BA0-D6D9-085E-203191325A5D}"/>
              </a:ext>
            </a:extLst>
          </p:cNvPr>
          <p:cNvCxnSpPr>
            <a:cxnSpLocks/>
          </p:cNvCxnSpPr>
          <p:nvPr/>
        </p:nvCxnSpPr>
        <p:spPr>
          <a:xfrm flipV="1">
            <a:off x="3748640" y="4039295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5681F10B-5859-3E6E-E980-7C17ACAB6E1B}"/>
              </a:ext>
            </a:extLst>
          </p:cNvPr>
          <p:cNvSpPr/>
          <p:nvPr/>
        </p:nvSpPr>
        <p:spPr>
          <a:xfrm>
            <a:off x="8443356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2DD5939-CF5F-B4E1-34E0-6639C61B23A4}"/>
              </a:ext>
            </a:extLst>
          </p:cNvPr>
          <p:cNvSpPr/>
          <p:nvPr/>
        </p:nvSpPr>
        <p:spPr>
          <a:xfrm>
            <a:off x="8443356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CE16607-C041-79A9-D8E4-87A125B22009}"/>
              </a:ext>
            </a:extLst>
          </p:cNvPr>
          <p:cNvSpPr/>
          <p:nvPr/>
        </p:nvSpPr>
        <p:spPr>
          <a:xfrm>
            <a:off x="8443356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91C048E-9A10-3D6D-6836-B092FFBBFB42}"/>
              </a:ext>
            </a:extLst>
          </p:cNvPr>
          <p:cNvSpPr/>
          <p:nvPr/>
        </p:nvSpPr>
        <p:spPr>
          <a:xfrm>
            <a:off x="10315699" y="16906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7794FBD-6A8D-52D9-8019-B54DE2C17CDA}"/>
              </a:ext>
            </a:extLst>
          </p:cNvPr>
          <p:cNvSpPr/>
          <p:nvPr/>
        </p:nvSpPr>
        <p:spPr>
          <a:xfrm>
            <a:off x="10315699" y="25813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5EA36D3-CF26-D859-9AB2-08909F4F740D}"/>
              </a:ext>
            </a:extLst>
          </p:cNvPr>
          <p:cNvSpPr/>
          <p:nvPr/>
        </p:nvSpPr>
        <p:spPr>
          <a:xfrm>
            <a:off x="10315698" y="34719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70D5187-1C2D-0990-BB39-981F34A2EB3F}"/>
              </a:ext>
            </a:extLst>
          </p:cNvPr>
          <p:cNvSpPr/>
          <p:nvPr/>
        </p:nvSpPr>
        <p:spPr>
          <a:xfrm>
            <a:off x="10315697" y="43626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D768D72-80F0-400E-2B3E-8DF795B83195}"/>
              </a:ext>
            </a:extLst>
          </p:cNvPr>
          <p:cNvCxnSpPr>
            <a:cxnSpLocks/>
          </p:cNvCxnSpPr>
          <p:nvPr/>
        </p:nvCxnSpPr>
        <p:spPr>
          <a:xfrm flipH="1">
            <a:off x="9116290" y="1690688"/>
            <a:ext cx="1199406" cy="72671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9C47749-1650-45A0-3C3B-22EF1433259A}"/>
              </a:ext>
            </a:extLst>
          </p:cNvPr>
          <p:cNvCxnSpPr>
            <a:cxnSpLocks/>
          </p:cNvCxnSpPr>
          <p:nvPr/>
        </p:nvCxnSpPr>
        <p:spPr>
          <a:xfrm flipH="1" flipV="1">
            <a:off x="9116291" y="4545636"/>
            <a:ext cx="1199405" cy="7076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32085A2-B1F4-BFBD-2D26-FDD9E43A1A89}"/>
              </a:ext>
            </a:extLst>
          </p:cNvPr>
          <p:cNvCxnSpPr>
            <a:cxnSpLocks/>
          </p:cNvCxnSpPr>
          <p:nvPr/>
        </p:nvCxnSpPr>
        <p:spPr>
          <a:xfrm>
            <a:off x="7002483" y="4039294"/>
            <a:ext cx="1452748" cy="5063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671DD9B-F880-B374-2B07-1EB02DB5D1B0}"/>
              </a:ext>
            </a:extLst>
          </p:cNvPr>
          <p:cNvCxnSpPr>
            <a:cxnSpLocks/>
          </p:cNvCxnSpPr>
          <p:nvPr/>
        </p:nvCxnSpPr>
        <p:spPr>
          <a:xfrm flipV="1">
            <a:off x="6968834" y="2426206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CF9F0316-68D9-04DE-D31A-DB6F9425D5F2}"/>
              </a:ext>
            </a:extLst>
          </p:cNvPr>
          <p:cNvSpPr txBox="1"/>
          <p:nvPr/>
        </p:nvSpPr>
        <p:spPr>
          <a:xfrm>
            <a:off x="795646" y="5214987"/>
            <a:ext cx="11994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Input</a:t>
            </a:r>
            <a:endParaRPr lang="en-GB" sz="2800" b="1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975CC26-E9ED-10F1-9706-74FC764599FC}"/>
              </a:ext>
            </a:extLst>
          </p:cNvPr>
          <p:cNvSpPr txBox="1"/>
          <p:nvPr/>
        </p:nvSpPr>
        <p:spPr>
          <a:xfrm>
            <a:off x="9929748" y="5214987"/>
            <a:ext cx="17337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Output</a:t>
            </a:r>
            <a:endParaRPr lang="en-GB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9D1167-DF0B-220F-97E2-397348C7CB19}"/>
              </a:ext>
            </a:extLst>
          </p:cNvPr>
          <p:cNvSpPr txBox="1"/>
          <p:nvPr/>
        </p:nvSpPr>
        <p:spPr>
          <a:xfrm>
            <a:off x="5223161" y="2125683"/>
            <a:ext cx="17456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Code</a:t>
            </a:r>
            <a:endParaRPr lang="en-GB" sz="2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23C1FD-7783-8C9C-B33A-BA4D31E9CA44}"/>
              </a:ext>
            </a:extLst>
          </p:cNvPr>
          <p:cNvSpPr txBox="1"/>
          <p:nvPr/>
        </p:nvSpPr>
        <p:spPr>
          <a:xfrm>
            <a:off x="2374073" y="4807963"/>
            <a:ext cx="206432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Encoder</a:t>
            </a:r>
          </a:p>
          <a:p>
            <a:pPr algn="ctr"/>
            <a:r>
              <a:rPr lang="en-US" sz="2800" b="1" i="1" dirty="0"/>
              <a:t>z</a:t>
            </a:r>
            <a:r>
              <a:rPr lang="en-US" sz="2800" b="1" dirty="0"/>
              <a:t> = </a:t>
            </a:r>
            <a:r>
              <a:rPr lang="en-US" sz="2800" b="1" i="1" dirty="0"/>
              <a:t>f(x)</a:t>
            </a:r>
            <a:endParaRPr lang="en-GB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CE8C61-7DFB-B74A-49CA-AB4654C2CA7D}"/>
                  </a:ext>
                </a:extLst>
              </p:cNvPr>
              <p:cNvSpPr txBox="1"/>
              <p:nvPr/>
            </p:nvSpPr>
            <p:spPr>
              <a:xfrm>
                <a:off x="7912925" y="4795295"/>
                <a:ext cx="1733797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800" b="1" dirty="0"/>
                  <a:t>Decoder</a:t>
                </a:r>
              </a:p>
              <a:p>
                <a:pPr algn="ctr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2800" b="1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b="1" i="1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GB" sz="2800" b="1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sz="2800" b="1" dirty="0"/>
                  <a:t>= </a:t>
                </a:r>
                <a:r>
                  <a:rPr lang="en-US" sz="2800" b="1" i="1" dirty="0"/>
                  <a:t>g(z)</a:t>
                </a:r>
                <a:endParaRPr lang="en-US" sz="2800" b="1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CE8C61-7DFB-B74A-49CA-AB4654C2CA7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2925" y="4795295"/>
                <a:ext cx="1733797" cy="954107"/>
              </a:xfrm>
              <a:prstGeom prst="rect">
                <a:avLst/>
              </a:prstGeom>
              <a:blipFill>
                <a:blip r:embed="rId3"/>
                <a:stretch>
                  <a:fillRect t="-6410" b="-1794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16CCDA43-12D0-4855-1FA4-F138252B5187}"/>
              </a:ext>
            </a:extLst>
          </p:cNvPr>
          <p:cNvSpPr txBox="1"/>
          <p:nvPr/>
        </p:nvSpPr>
        <p:spPr>
          <a:xfrm>
            <a:off x="4957947" y="4292465"/>
            <a:ext cx="22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Latent Variables</a:t>
            </a:r>
            <a:endParaRPr lang="en-GB" sz="24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5699F17-F77A-E612-F7B8-6D528FACD6A4}"/>
              </a:ext>
            </a:extLst>
          </p:cNvPr>
          <p:cNvSpPr txBox="1"/>
          <p:nvPr/>
        </p:nvSpPr>
        <p:spPr>
          <a:xfrm>
            <a:off x="368353" y="3118045"/>
            <a:ext cx="424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i="1" dirty="0"/>
              <a:t>x</a:t>
            </a:r>
            <a:endParaRPr lang="en-GB" sz="40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5C20EED5-2040-1FD7-1172-52ADAB691A11}"/>
                  </a:ext>
                </a:extLst>
              </p:cNvPr>
              <p:cNvSpPr txBox="1"/>
              <p:nvPr/>
            </p:nvSpPr>
            <p:spPr>
              <a:xfrm>
                <a:off x="11450320" y="3137787"/>
                <a:ext cx="389746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600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600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</m:oMath>
                  </m:oMathPara>
                </a14:m>
                <a:endParaRPr lang="en-GB" sz="3600" b="1" dirty="0"/>
              </a:p>
            </p:txBody>
          </p:sp>
        </mc:Choice>
        <mc:Fallback xmlns="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5C20EED5-2040-1FD7-1172-52ADAB691A1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50320" y="3137787"/>
                <a:ext cx="389746" cy="646331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879372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AutoEncoders</a:t>
            </a:r>
            <a:endParaRPr lang="en-GB" sz="6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9DD9A1-5F94-DFC1-EC02-B379DD95A418}"/>
              </a:ext>
            </a:extLst>
          </p:cNvPr>
          <p:cNvSpPr/>
          <p:nvPr/>
        </p:nvSpPr>
        <p:spPr>
          <a:xfrm>
            <a:off x="914400" y="16922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FD02FB-D1BC-D14A-D869-B150825E1D4A}"/>
              </a:ext>
            </a:extLst>
          </p:cNvPr>
          <p:cNvSpPr/>
          <p:nvPr/>
        </p:nvSpPr>
        <p:spPr>
          <a:xfrm>
            <a:off x="914400" y="25828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055AB22-D9CD-A1AC-D64A-9F59FC867E61}"/>
              </a:ext>
            </a:extLst>
          </p:cNvPr>
          <p:cNvSpPr/>
          <p:nvPr/>
        </p:nvSpPr>
        <p:spPr>
          <a:xfrm>
            <a:off x="914399" y="34735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61B6CC-4501-F3F1-0A76-B5AC533B625E}"/>
              </a:ext>
            </a:extLst>
          </p:cNvPr>
          <p:cNvSpPr/>
          <p:nvPr/>
        </p:nvSpPr>
        <p:spPr>
          <a:xfrm>
            <a:off x="914398" y="43641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3613C7E-9A93-79A9-E461-6DD87D8C0207}"/>
              </a:ext>
            </a:extLst>
          </p:cNvPr>
          <p:cNvSpPr/>
          <p:nvPr/>
        </p:nvSpPr>
        <p:spPr>
          <a:xfrm>
            <a:off x="3075705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D82F03-88C6-F95E-F448-D0E5DDF142A4}"/>
              </a:ext>
            </a:extLst>
          </p:cNvPr>
          <p:cNvSpPr/>
          <p:nvPr/>
        </p:nvSpPr>
        <p:spPr>
          <a:xfrm>
            <a:off x="3075705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19BB91-95A7-41E3-7A49-B44851D33B53}"/>
              </a:ext>
            </a:extLst>
          </p:cNvPr>
          <p:cNvSpPr/>
          <p:nvPr/>
        </p:nvSpPr>
        <p:spPr>
          <a:xfrm>
            <a:off x="3075705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EF481E-A8EF-F930-6F1A-BB70A5B69148}"/>
              </a:ext>
            </a:extLst>
          </p:cNvPr>
          <p:cNvSpPr/>
          <p:nvPr/>
        </p:nvSpPr>
        <p:spPr>
          <a:xfrm>
            <a:off x="5223162" y="2934889"/>
            <a:ext cx="1745672" cy="110440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i="1" dirty="0">
                <a:solidFill>
                  <a:schemeClr val="tx1"/>
                </a:solidFill>
              </a:rPr>
              <a:t>z</a:t>
            </a:r>
            <a:endParaRPr lang="en-GB" sz="3600" b="1" i="1" dirty="0">
              <a:solidFill>
                <a:schemeClr val="tx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73E480-029A-D627-9A4A-2A490073002E}"/>
              </a:ext>
            </a:extLst>
          </p:cNvPr>
          <p:cNvCxnSpPr>
            <a:cxnSpLocks/>
          </p:cNvCxnSpPr>
          <p:nvPr/>
        </p:nvCxnSpPr>
        <p:spPr>
          <a:xfrm flipV="1">
            <a:off x="1876299" y="4550321"/>
            <a:ext cx="1199406" cy="7045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4664B86-4F53-4EBB-6497-85A0070F19AD}"/>
              </a:ext>
            </a:extLst>
          </p:cNvPr>
          <p:cNvCxnSpPr>
            <a:cxnSpLocks/>
          </p:cNvCxnSpPr>
          <p:nvPr/>
        </p:nvCxnSpPr>
        <p:spPr>
          <a:xfrm>
            <a:off x="1876299" y="1690688"/>
            <a:ext cx="1199406" cy="73786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175F04-83D8-107C-88EB-E0F2142FF4CC}"/>
              </a:ext>
            </a:extLst>
          </p:cNvPr>
          <p:cNvCxnSpPr>
            <a:cxnSpLocks/>
          </p:cNvCxnSpPr>
          <p:nvPr/>
        </p:nvCxnSpPr>
        <p:spPr>
          <a:xfrm>
            <a:off x="3748640" y="2428548"/>
            <a:ext cx="1474521" cy="50634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BE69CF6-3BA0-D6D9-085E-203191325A5D}"/>
              </a:ext>
            </a:extLst>
          </p:cNvPr>
          <p:cNvCxnSpPr>
            <a:cxnSpLocks/>
          </p:cNvCxnSpPr>
          <p:nvPr/>
        </p:nvCxnSpPr>
        <p:spPr>
          <a:xfrm flipV="1">
            <a:off x="3748640" y="4039295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5681F10B-5859-3E6E-E980-7C17ACAB6E1B}"/>
              </a:ext>
            </a:extLst>
          </p:cNvPr>
          <p:cNvSpPr/>
          <p:nvPr/>
        </p:nvSpPr>
        <p:spPr>
          <a:xfrm>
            <a:off x="8443356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2DD5939-CF5F-B4E1-34E0-6639C61B23A4}"/>
              </a:ext>
            </a:extLst>
          </p:cNvPr>
          <p:cNvSpPr/>
          <p:nvPr/>
        </p:nvSpPr>
        <p:spPr>
          <a:xfrm>
            <a:off x="8443356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CE16607-C041-79A9-D8E4-87A125B22009}"/>
              </a:ext>
            </a:extLst>
          </p:cNvPr>
          <p:cNvSpPr/>
          <p:nvPr/>
        </p:nvSpPr>
        <p:spPr>
          <a:xfrm>
            <a:off x="8443356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91C048E-9A10-3D6D-6836-B092FFBBFB42}"/>
              </a:ext>
            </a:extLst>
          </p:cNvPr>
          <p:cNvSpPr/>
          <p:nvPr/>
        </p:nvSpPr>
        <p:spPr>
          <a:xfrm>
            <a:off x="10315699" y="16906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7794FBD-6A8D-52D9-8019-B54DE2C17CDA}"/>
              </a:ext>
            </a:extLst>
          </p:cNvPr>
          <p:cNvSpPr/>
          <p:nvPr/>
        </p:nvSpPr>
        <p:spPr>
          <a:xfrm>
            <a:off x="10315699" y="25813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5EA36D3-CF26-D859-9AB2-08909F4F740D}"/>
              </a:ext>
            </a:extLst>
          </p:cNvPr>
          <p:cNvSpPr/>
          <p:nvPr/>
        </p:nvSpPr>
        <p:spPr>
          <a:xfrm>
            <a:off x="10315698" y="34719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70D5187-1C2D-0990-BB39-981F34A2EB3F}"/>
              </a:ext>
            </a:extLst>
          </p:cNvPr>
          <p:cNvSpPr/>
          <p:nvPr/>
        </p:nvSpPr>
        <p:spPr>
          <a:xfrm>
            <a:off x="10315697" y="43626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D768D72-80F0-400E-2B3E-8DF795B83195}"/>
              </a:ext>
            </a:extLst>
          </p:cNvPr>
          <p:cNvCxnSpPr>
            <a:cxnSpLocks/>
          </p:cNvCxnSpPr>
          <p:nvPr/>
        </p:nvCxnSpPr>
        <p:spPr>
          <a:xfrm flipH="1">
            <a:off x="9116290" y="1690688"/>
            <a:ext cx="1199406" cy="72671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9C47749-1650-45A0-3C3B-22EF1433259A}"/>
              </a:ext>
            </a:extLst>
          </p:cNvPr>
          <p:cNvCxnSpPr>
            <a:cxnSpLocks/>
          </p:cNvCxnSpPr>
          <p:nvPr/>
        </p:nvCxnSpPr>
        <p:spPr>
          <a:xfrm flipH="1" flipV="1">
            <a:off x="9116291" y="4545636"/>
            <a:ext cx="1199405" cy="7076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32085A2-B1F4-BFBD-2D26-FDD9E43A1A89}"/>
              </a:ext>
            </a:extLst>
          </p:cNvPr>
          <p:cNvCxnSpPr>
            <a:cxnSpLocks/>
          </p:cNvCxnSpPr>
          <p:nvPr/>
        </p:nvCxnSpPr>
        <p:spPr>
          <a:xfrm>
            <a:off x="7002483" y="4039294"/>
            <a:ext cx="1452748" cy="5063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671DD9B-F880-B374-2B07-1EB02DB5D1B0}"/>
              </a:ext>
            </a:extLst>
          </p:cNvPr>
          <p:cNvCxnSpPr>
            <a:cxnSpLocks/>
          </p:cNvCxnSpPr>
          <p:nvPr/>
        </p:nvCxnSpPr>
        <p:spPr>
          <a:xfrm flipV="1">
            <a:off x="6968834" y="2426206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CF9F0316-68D9-04DE-D31A-DB6F9425D5F2}"/>
              </a:ext>
            </a:extLst>
          </p:cNvPr>
          <p:cNvSpPr txBox="1"/>
          <p:nvPr/>
        </p:nvSpPr>
        <p:spPr>
          <a:xfrm>
            <a:off x="795646" y="5214987"/>
            <a:ext cx="11994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Input</a:t>
            </a:r>
            <a:endParaRPr lang="en-GB" sz="2800" b="1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975CC26-E9ED-10F1-9706-74FC764599FC}"/>
              </a:ext>
            </a:extLst>
          </p:cNvPr>
          <p:cNvSpPr txBox="1"/>
          <p:nvPr/>
        </p:nvSpPr>
        <p:spPr>
          <a:xfrm>
            <a:off x="9929748" y="5214987"/>
            <a:ext cx="17337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Output</a:t>
            </a:r>
            <a:endParaRPr lang="en-GB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9D1167-DF0B-220F-97E2-397348C7CB19}"/>
              </a:ext>
            </a:extLst>
          </p:cNvPr>
          <p:cNvSpPr txBox="1"/>
          <p:nvPr/>
        </p:nvSpPr>
        <p:spPr>
          <a:xfrm>
            <a:off x="5223161" y="2125683"/>
            <a:ext cx="17456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Code</a:t>
            </a:r>
            <a:endParaRPr lang="en-GB" sz="2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23C1FD-7783-8C9C-B33A-BA4D31E9CA44}"/>
              </a:ext>
            </a:extLst>
          </p:cNvPr>
          <p:cNvSpPr txBox="1"/>
          <p:nvPr/>
        </p:nvSpPr>
        <p:spPr>
          <a:xfrm>
            <a:off x="2374073" y="4807963"/>
            <a:ext cx="206432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Encoder</a:t>
            </a:r>
          </a:p>
          <a:p>
            <a:pPr algn="ctr"/>
            <a:r>
              <a:rPr lang="en-US" sz="2800" b="1" i="1" dirty="0"/>
              <a:t>z</a:t>
            </a:r>
            <a:r>
              <a:rPr lang="en-US" sz="2800" b="1" dirty="0"/>
              <a:t> = </a:t>
            </a:r>
            <a:r>
              <a:rPr lang="en-US" sz="2800" b="1" i="1" dirty="0"/>
              <a:t>f(x)</a:t>
            </a:r>
            <a:endParaRPr lang="en-GB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CE8C61-7DFB-B74A-49CA-AB4654C2CA7D}"/>
                  </a:ext>
                </a:extLst>
              </p:cNvPr>
              <p:cNvSpPr txBox="1"/>
              <p:nvPr/>
            </p:nvSpPr>
            <p:spPr>
              <a:xfrm>
                <a:off x="7912925" y="4795295"/>
                <a:ext cx="1733797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800" b="1" dirty="0"/>
                  <a:t>Decoder</a:t>
                </a:r>
              </a:p>
              <a:p>
                <a:pPr algn="ctr"/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GB" sz="2800" b="1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sz="2800" b="1" i="1">
                            <a:latin typeface="Cambria Math" panose="02040503050406030204" pitchFamily="18" charset="0"/>
                          </a:rPr>
                          <m:t>𝒚</m:t>
                        </m:r>
                      </m:e>
                    </m:acc>
                    <m:r>
                      <a:rPr lang="en-GB" sz="2800" b="1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US" sz="2800" b="1" dirty="0"/>
                  <a:t>= </a:t>
                </a:r>
                <a:r>
                  <a:rPr lang="en-US" sz="2800" b="1" i="1" dirty="0"/>
                  <a:t>g(z)</a:t>
                </a:r>
                <a:endParaRPr lang="en-US" sz="2800" b="1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CE8C61-7DFB-B74A-49CA-AB4654C2CA7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2925" y="4795295"/>
                <a:ext cx="1733797" cy="954107"/>
              </a:xfrm>
              <a:prstGeom prst="rect">
                <a:avLst/>
              </a:prstGeom>
              <a:blipFill>
                <a:blip r:embed="rId3"/>
                <a:stretch>
                  <a:fillRect t="-6410" b="-1794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16CCDA43-12D0-4855-1FA4-F138252B5187}"/>
              </a:ext>
            </a:extLst>
          </p:cNvPr>
          <p:cNvSpPr txBox="1"/>
          <p:nvPr/>
        </p:nvSpPr>
        <p:spPr>
          <a:xfrm>
            <a:off x="4957947" y="4292465"/>
            <a:ext cx="22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Latent Variables</a:t>
            </a:r>
            <a:endParaRPr lang="en-GB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9F8F1D51-3A70-85D3-4CEE-D31875D6E7F7}"/>
                  </a:ext>
                </a:extLst>
              </p:cNvPr>
              <p:cNvSpPr txBox="1"/>
              <p:nvPr/>
            </p:nvSpPr>
            <p:spPr>
              <a:xfrm>
                <a:off x="4157516" y="4997509"/>
                <a:ext cx="3876959" cy="566565"/>
              </a:xfrm>
              <a:prstGeom prst="rect">
                <a:avLst/>
              </a:prstGeom>
              <a:noFill/>
              <a:ln w="19050">
                <a:solidFill>
                  <a:srgbClr val="FF0000"/>
                </a:solidFill>
              </a:ln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600" b="1" i="1" smtClean="0">
                          <a:latin typeface="Cambria Math" panose="02040503050406030204" pitchFamily="18" charset="0"/>
                        </a:rPr>
                        <m:t>𝓛</m:t>
                      </m:r>
                      <m:d>
                        <m:dPr>
                          <m:ctrlPr>
                            <a:rPr lang="en-GB" sz="3600" b="1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3600" b="1" i="1">
                              <a:latin typeface="Cambria Math" panose="02040503050406030204" pitchFamily="18" charset="0"/>
                            </a:rPr>
                            <m:t>𝒙</m:t>
                          </m:r>
                          <m:r>
                            <a:rPr lang="en-GB" sz="3600" b="1" i="0">
                              <a:latin typeface="Cambria Math" panose="02040503050406030204" pitchFamily="18" charset="0"/>
                            </a:rPr>
                            <m:t>,</m:t>
                          </m:r>
                          <m:acc>
                            <m:accPr>
                              <m:chr m:val="̂"/>
                              <m:ctrlPr>
                                <a:rPr lang="en-GB" sz="3600" b="1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3600" b="1" i="1">
                                  <a:latin typeface="Cambria Math" panose="02040503050406030204" pitchFamily="18" charset="0"/>
                                </a:rPr>
                                <m:t>𝒚</m:t>
                              </m:r>
                            </m:e>
                          </m:acc>
                        </m:e>
                      </m:d>
                      <m:r>
                        <a:rPr lang="en-GB" sz="3600" b="1" i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sz="3600" b="1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‖"/>
                              <m:endChr m:val="‖"/>
                              <m:ctrlPr>
                                <a:rPr lang="en-GB" sz="3600" b="1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3600" b="1" i="1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  <m:r>
                                <a:rPr lang="en-GB" sz="3600" b="1" i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acc>
                                <m:accPr>
                                  <m:chr m:val="̂"/>
                                  <m:ctrlPr>
                                    <a:rPr lang="en-GB" sz="3600" b="1" i="1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3600" b="1" i="1">
                                      <a:latin typeface="Cambria Math" panose="02040503050406030204" pitchFamily="18" charset="0"/>
                                    </a:rPr>
                                    <m:t>𝒚</m:t>
                                  </m:r>
                                </m:e>
                              </m:acc>
                            </m:e>
                          </m:d>
                        </m:e>
                        <m:sup>
                          <m:r>
                            <a:rPr lang="en-GB" sz="3600" b="1" i="0">
                              <a:latin typeface="Cambria Math" panose="02040503050406030204" pitchFamily="18" charset="0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en-GB" sz="2000" b="1" dirty="0"/>
              </a:p>
            </p:txBody>
          </p:sp>
        </mc:Choice>
        <mc:Fallback xmlns="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9F8F1D51-3A70-85D3-4CEE-D31875D6E7F7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57516" y="4997509"/>
                <a:ext cx="3876959" cy="566565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  <a:ln w="19050"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2A1DA58E-74C0-4007-1B57-79D792DDAA8F}"/>
                  </a:ext>
                </a:extLst>
              </p:cNvPr>
              <p:cNvSpPr txBox="1"/>
              <p:nvPr/>
            </p:nvSpPr>
            <p:spPr>
              <a:xfrm>
                <a:off x="11450320" y="3137787"/>
                <a:ext cx="389746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GB" sz="3600" b="1" i="1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GB" sz="3600" b="1" i="1" smtClean="0">
                              <a:latin typeface="Cambria Math" panose="02040503050406030204" pitchFamily="18" charset="0"/>
                            </a:rPr>
                            <m:t>𝒚</m:t>
                          </m:r>
                        </m:e>
                      </m:acc>
                    </m:oMath>
                  </m:oMathPara>
                </a14:m>
                <a:endParaRPr lang="en-GB" sz="3600" b="1" dirty="0"/>
              </a:p>
            </p:txBody>
          </p:sp>
        </mc:Choice>
        <mc:Fallback xmlns="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2A1DA58E-74C0-4007-1B57-79D792DDAA8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50320" y="3137787"/>
                <a:ext cx="389746" cy="646331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TextBox 22">
            <a:extLst>
              <a:ext uri="{FF2B5EF4-FFF2-40B4-BE49-F238E27FC236}">
                <a16:creationId xmlns:a16="http://schemas.microsoft.com/office/drawing/2014/main" id="{9C9CA551-625F-400E-73DE-06C56E5EBC77}"/>
              </a:ext>
            </a:extLst>
          </p:cNvPr>
          <p:cNvSpPr txBox="1"/>
          <p:nvPr/>
        </p:nvSpPr>
        <p:spPr>
          <a:xfrm>
            <a:off x="368353" y="3118045"/>
            <a:ext cx="424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i="1" dirty="0"/>
              <a:t>x</a:t>
            </a:r>
            <a:endParaRPr lang="en-GB" sz="4000" b="1" i="1" dirty="0"/>
          </a:p>
        </p:txBody>
      </p:sp>
    </p:spTree>
    <p:extLst>
      <p:ext uri="{BB962C8B-B14F-4D97-AF65-F5344CB8AC3E}">
        <p14:creationId xmlns:p14="http://schemas.microsoft.com/office/powerpoint/2010/main" val="31768097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Autoencoders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98358" y="1567543"/>
                <a:ext cx="10941708" cy="4073236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600" b="1" i="1" smtClean="0">
                          <a:latin typeface="Cambria Math" panose="02040503050406030204" pitchFamily="18" charset="0"/>
                        </a:rPr>
                        <m:t>𝓛</m:t>
                      </m:r>
                      <m:d>
                        <m:dPr>
                          <m:ctrlPr>
                            <a:rPr lang="en-GB" sz="3600" b="1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3600" b="1" i="1">
                              <a:latin typeface="Cambria Math" panose="02040503050406030204" pitchFamily="18" charset="0"/>
                            </a:rPr>
                            <m:t>𝒙</m:t>
                          </m:r>
                          <m:r>
                            <a:rPr lang="en-GB" sz="3600" b="1" i="0">
                              <a:latin typeface="Cambria Math" panose="02040503050406030204" pitchFamily="18" charset="0"/>
                            </a:rPr>
                            <m:t>,</m:t>
                          </m:r>
                          <m:acc>
                            <m:accPr>
                              <m:chr m:val="̂"/>
                              <m:ctrlPr>
                                <a:rPr lang="en-GB" sz="3600" b="1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3600" b="1" i="1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</m:acc>
                        </m:e>
                      </m:d>
                      <m:r>
                        <a:rPr lang="en-GB" sz="3600" b="1" i="0">
                          <a:latin typeface="Cambria Math" panose="02040503050406030204" pitchFamily="18" charset="0"/>
                        </a:rPr>
                        <m:t>=</m:t>
                      </m:r>
                      <m:sSup>
                        <m:sSupPr>
                          <m:ctrlPr>
                            <a:rPr lang="en-GB" sz="3600" b="1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begChr m:val="‖"/>
                              <m:endChr m:val="‖"/>
                              <m:ctrlPr>
                                <a:rPr lang="en-GB" sz="3600" b="1" i="1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3600" b="1" i="1"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  <m:r>
                                <a:rPr lang="en-GB" sz="3600" b="1" i="0">
                                  <a:latin typeface="Cambria Math" panose="02040503050406030204" pitchFamily="18" charset="0"/>
                                </a:rPr>
                                <m:t>−</m:t>
                              </m:r>
                              <m:acc>
                                <m:accPr>
                                  <m:chr m:val="̂"/>
                                  <m:ctrlPr>
                                    <a:rPr lang="en-GB" sz="3600" b="1" i="1">
                                      <a:solidFill>
                                        <a:srgbClr val="836967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GB" sz="3600" b="1" i="1">
                                      <a:latin typeface="Cambria Math" panose="02040503050406030204" pitchFamily="18" charset="0"/>
                                    </a:rPr>
                                    <m:t>𝒙</m:t>
                                  </m:r>
                                </m:e>
                              </m:acc>
                            </m:e>
                          </m:d>
                        </m:e>
                        <m:sup>
                          <m:r>
                            <a:rPr lang="en-GB" sz="3600" b="1" i="0">
                              <a:latin typeface="Cambria Math" panose="02040503050406030204" pitchFamily="18" charset="0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en-US" sz="3200" b="1" dirty="0"/>
              </a:p>
              <a:p>
                <a:pPr marL="0" indent="0" algn="ctr">
                  <a:buNone/>
                </a:pPr>
                <a:endParaRPr lang="en-US" sz="3200" b="1" dirty="0"/>
              </a:p>
              <a:p>
                <a:r>
                  <a:rPr lang="en-US" sz="3200" b="1" dirty="0"/>
                  <a:t>Loss Function:</a:t>
                </a:r>
              </a:p>
              <a:p>
                <a:pPr lvl="1"/>
                <a:r>
                  <a:rPr lang="en-GB" sz="2800" dirty="0"/>
                  <a:t>Doesn’t use any labels – it is unsupervised</a:t>
                </a:r>
              </a:p>
              <a:p>
                <a:pPr lvl="1"/>
                <a:r>
                  <a:rPr lang="en-GB" sz="2800" dirty="0"/>
                  <a:t>Learns the latent space ( features )</a:t>
                </a:r>
              </a:p>
              <a:p>
                <a:pPr lvl="1"/>
                <a:r>
                  <a:rPr lang="en-GB" sz="2800" dirty="0"/>
                  <a:t>Trains the model better to use the latent features to reconstruct the original data</a:t>
                </a: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98358" y="1567543"/>
                <a:ext cx="10941708" cy="4073236"/>
              </a:xfrm>
              <a:blipFill>
                <a:blip r:embed="rId3"/>
                <a:stretch>
                  <a:fillRect l="-128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458176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Autoencoders</a:t>
            </a:r>
            <a:endParaRPr lang="en-GB" sz="60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D0E35717-D677-E650-11CF-7D03515D94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182528" y="1512076"/>
            <a:ext cx="9826939" cy="336117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1ABA2A4-7884-D4D9-8335-2688FF236914}"/>
              </a:ext>
            </a:extLst>
          </p:cNvPr>
          <p:cNvSpPr txBox="1"/>
          <p:nvPr/>
        </p:nvSpPr>
        <p:spPr>
          <a:xfrm>
            <a:off x="312532" y="4873248"/>
            <a:ext cx="1156693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Autoencoding is a form of compression… Smaller latent space creates a bigger bottleneck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9268753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 err="1"/>
              <a:t>AutoEncoders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67543"/>
            <a:ext cx="10941708" cy="4073236"/>
          </a:xfrm>
        </p:spPr>
        <p:txBody>
          <a:bodyPr>
            <a:normAutofit/>
          </a:bodyPr>
          <a:lstStyle/>
          <a:p>
            <a:r>
              <a:rPr lang="en-US" sz="2800" dirty="0"/>
              <a:t>The Latent Space – bottleneck hidden layer</a:t>
            </a:r>
          </a:p>
          <a:p>
            <a:pPr lvl="1"/>
            <a:r>
              <a:rPr lang="en-US" dirty="0"/>
              <a:t>Forces the network to learn the compressed latent representation</a:t>
            </a:r>
          </a:p>
          <a:p>
            <a:r>
              <a:rPr lang="en-GB" dirty="0"/>
              <a:t>Reconstruction Loss</a:t>
            </a:r>
          </a:p>
          <a:p>
            <a:pPr lvl="1"/>
            <a:r>
              <a:rPr lang="en-GB" dirty="0"/>
              <a:t>Forces the latent representation to capture (Encode) as much information about the data as it can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457200" lvl="1" indent="0" algn="ctr">
              <a:buNone/>
            </a:pPr>
            <a:r>
              <a:rPr lang="en-GB" sz="2800" b="1" dirty="0"/>
              <a:t>Self-encoding models - Auto</a:t>
            </a:r>
            <a:r>
              <a:rPr lang="en-GB" sz="2800" dirty="0"/>
              <a:t>matically </a:t>
            </a:r>
            <a:r>
              <a:rPr lang="en-GB" sz="2800" b="1" dirty="0"/>
              <a:t>Encoding </a:t>
            </a:r>
            <a:r>
              <a:rPr lang="en-GB" sz="2800" dirty="0"/>
              <a:t>data</a:t>
            </a:r>
          </a:p>
          <a:p>
            <a:pPr marL="457200" lvl="1" indent="0" algn="ctr">
              <a:buNone/>
            </a:pPr>
            <a:r>
              <a:rPr lang="en-GB" sz="2800" b="1" dirty="0"/>
              <a:t>This is a deterministic model…</a:t>
            </a:r>
          </a:p>
        </p:txBody>
      </p:sp>
    </p:spTree>
    <p:extLst>
      <p:ext uri="{BB962C8B-B14F-4D97-AF65-F5344CB8AC3E}">
        <p14:creationId xmlns:p14="http://schemas.microsoft.com/office/powerpoint/2010/main" val="3824478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Generative Modeling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67543"/>
            <a:ext cx="10941708" cy="4073236"/>
          </a:xfrm>
        </p:spPr>
        <p:txBody>
          <a:bodyPr>
            <a:normAutofit/>
          </a:bodyPr>
          <a:lstStyle/>
          <a:p>
            <a:pPr marL="457200" lvl="1" indent="0" algn="ctr">
              <a:buNone/>
            </a:pPr>
            <a:r>
              <a:rPr lang="en-GB" sz="2800" b="1" dirty="0"/>
              <a:t>Self-encoding models - Auto</a:t>
            </a:r>
            <a:r>
              <a:rPr lang="en-GB" sz="2800" dirty="0"/>
              <a:t>matically </a:t>
            </a:r>
            <a:r>
              <a:rPr lang="en-GB" sz="2800" b="1" dirty="0"/>
              <a:t>Encoding </a:t>
            </a:r>
            <a:r>
              <a:rPr lang="en-GB" sz="2800" dirty="0"/>
              <a:t>data</a:t>
            </a:r>
          </a:p>
          <a:p>
            <a:pPr marL="457200" lvl="1" indent="0" algn="ctr">
              <a:buNone/>
            </a:pPr>
            <a:r>
              <a:rPr lang="en-GB" sz="2800" b="1" dirty="0"/>
              <a:t>This is a deterministic model…</a:t>
            </a:r>
          </a:p>
          <a:p>
            <a:endParaRPr lang="en-US" sz="2800" dirty="0"/>
          </a:p>
          <a:p>
            <a:r>
              <a:rPr lang="en-US" sz="2800" dirty="0"/>
              <a:t>How do we train a model to generate new or varying data?</a:t>
            </a:r>
            <a:endParaRPr lang="en-GB" dirty="0"/>
          </a:p>
          <a:p>
            <a:pPr lvl="1"/>
            <a:r>
              <a:rPr lang="en-GB" dirty="0"/>
              <a:t>Introduce Randomness</a:t>
            </a:r>
          </a:p>
          <a:p>
            <a:pPr lvl="1"/>
            <a:r>
              <a:rPr lang="en-GB" dirty="0"/>
              <a:t>Give the model a probabilistic twist</a:t>
            </a:r>
          </a:p>
          <a:p>
            <a:pPr lvl="1"/>
            <a:r>
              <a:rPr lang="en-GB" dirty="0"/>
              <a:t>Allowing the model to generate new images based on or similar to the original data</a:t>
            </a:r>
          </a:p>
        </p:txBody>
      </p:sp>
    </p:spTree>
    <p:extLst>
      <p:ext uri="{BB962C8B-B14F-4D97-AF65-F5344CB8AC3E}">
        <p14:creationId xmlns:p14="http://schemas.microsoft.com/office/powerpoint/2010/main" val="14967467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Generative Modeling</a:t>
            </a:r>
            <a:endParaRPr lang="en-GB" sz="6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9DD9A1-5F94-DFC1-EC02-B379DD95A418}"/>
              </a:ext>
            </a:extLst>
          </p:cNvPr>
          <p:cNvSpPr/>
          <p:nvPr/>
        </p:nvSpPr>
        <p:spPr>
          <a:xfrm>
            <a:off x="914400" y="16922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FD02FB-D1BC-D14A-D869-B150825E1D4A}"/>
              </a:ext>
            </a:extLst>
          </p:cNvPr>
          <p:cNvSpPr/>
          <p:nvPr/>
        </p:nvSpPr>
        <p:spPr>
          <a:xfrm>
            <a:off x="914400" y="25828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055AB22-D9CD-A1AC-D64A-9F59FC867E61}"/>
              </a:ext>
            </a:extLst>
          </p:cNvPr>
          <p:cNvSpPr/>
          <p:nvPr/>
        </p:nvSpPr>
        <p:spPr>
          <a:xfrm>
            <a:off x="914399" y="34735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61B6CC-4501-F3F1-0A76-B5AC533B625E}"/>
              </a:ext>
            </a:extLst>
          </p:cNvPr>
          <p:cNvSpPr/>
          <p:nvPr/>
        </p:nvSpPr>
        <p:spPr>
          <a:xfrm>
            <a:off x="914398" y="43641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3613C7E-9A93-79A9-E461-6DD87D8C0207}"/>
              </a:ext>
            </a:extLst>
          </p:cNvPr>
          <p:cNvSpPr/>
          <p:nvPr/>
        </p:nvSpPr>
        <p:spPr>
          <a:xfrm>
            <a:off x="3075705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D82F03-88C6-F95E-F448-D0E5DDF142A4}"/>
              </a:ext>
            </a:extLst>
          </p:cNvPr>
          <p:cNvSpPr/>
          <p:nvPr/>
        </p:nvSpPr>
        <p:spPr>
          <a:xfrm>
            <a:off x="3075705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19BB91-95A7-41E3-7A49-B44851D33B53}"/>
              </a:ext>
            </a:extLst>
          </p:cNvPr>
          <p:cNvSpPr/>
          <p:nvPr/>
        </p:nvSpPr>
        <p:spPr>
          <a:xfrm>
            <a:off x="3075705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EF481E-A8EF-F930-6F1A-BB70A5B69148}"/>
              </a:ext>
            </a:extLst>
          </p:cNvPr>
          <p:cNvSpPr/>
          <p:nvPr/>
        </p:nvSpPr>
        <p:spPr>
          <a:xfrm>
            <a:off x="6006932" y="2934889"/>
            <a:ext cx="961901" cy="110440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i="1" dirty="0">
                <a:solidFill>
                  <a:schemeClr val="tx1"/>
                </a:solidFill>
              </a:rPr>
              <a:t>z</a:t>
            </a:r>
            <a:endParaRPr lang="en-GB" sz="3600" b="1" i="1" dirty="0">
              <a:solidFill>
                <a:schemeClr val="tx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73E480-029A-D627-9A4A-2A490073002E}"/>
              </a:ext>
            </a:extLst>
          </p:cNvPr>
          <p:cNvCxnSpPr>
            <a:cxnSpLocks/>
          </p:cNvCxnSpPr>
          <p:nvPr/>
        </p:nvCxnSpPr>
        <p:spPr>
          <a:xfrm flipV="1">
            <a:off x="1876299" y="4550321"/>
            <a:ext cx="1199406" cy="7045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4664B86-4F53-4EBB-6497-85A0070F19AD}"/>
              </a:ext>
            </a:extLst>
          </p:cNvPr>
          <p:cNvCxnSpPr>
            <a:cxnSpLocks/>
          </p:cNvCxnSpPr>
          <p:nvPr/>
        </p:nvCxnSpPr>
        <p:spPr>
          <a:xfrm>
            <a:off x="1876299" y="1690688"/>
            <a:ext cx="1199406" cy="73786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175F04-83D8-107C-88EB-E0F2142FF4CC}"/>
              </a:ext>
            </a:extLst>
          </p:cNvPr>
          <p:cNvCxnSpPr>
            <a:cxnSpLocks/>
          </p:cNvCxnSpPr>
          <p:nvPr/>
        </p:nvCxnSpPr>
        <p:spPr>
          <a:xfrm>
            <a:off x="3748640" y="2428548"/>
            <a:ext cx="1260763" cy="28245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BE69CF6-3BA0-D6D9-085E-203191325A5D}"/>
              </a:ext>
            </a:extLst>
          </p:cNvPr>
          <p:cNvCxnSpPr>
            <a:cxnSpLocks/>
          </p:cNvCxnSpPr>
          <p:nvPr/>
        </p:nvCxnSpPr>
        <p:spPr>
          <a:xfrm flipV="1">
            <a:off x="3748640" y="4398116"/>
            <a:ext cx="1260762" cy="15220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5681F10B-5859-3E6E-E980-7C17ACAB6E1B}"/>
              </a:ext>
            </a:extLst>
          </p:cNvPr>
          <p:cNvSpPr/>
          <p:nvPr/>
        </p:nvSpPr>
        <p:spPr>
          <a:xfrm>
            <a:off x="8443356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2DD5939-CF5F-B4E1-34E0-6639C61B23A4}"/>
              </a:ext>
            </a:extLst>
          </p:cNvPr>
          <p:cNvSpPr/>
          <p:nvPr/>
        </p:nvSpPr>
        <p:spPr>
          <a:xfrm>
            <a:off x="8443356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CE16607-C041-79A9-D8E4-87A125B22009}"/>
              </a:ext>
            </a:extLst>
          </p:cNvPr>
          <p:cNvSpPr/>
          <p:nvPr/>
        </p:nvSpPr>
        <p:spPr>
          <a:xfrm>
            <a:off x="8443356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91C048E-9A10-3D6D-6836-B092FFBBFB42}"/>
              </a:ext>
            </a:extLst>
          </p:cNvPr>
          <p:cNvSpPr/>
          <p:nvPr/>
        </p:nvSpPr>
        <p:spPr>
          <a:xfrm>
            <a:off x="10315699" y="16906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7794FBD-6A8D-52D9-8019-B54DE2C17CDA}"/>
              </a:ext>
            </a:extLst>
          </p:cNvPr>
          <p:cNvSpPr/>
          <p:nvPr/>
        </p:nvSpPr>
        <p:spPr>
          <a:xfrm>
            <a:off x="10315699" y="25813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5EA36D3-CF26-D859-9AB2-08909F4F740D}"/>
              </a:ext>
            </a:extLst>
          </p:cNvPr>
          <p:cNvSpPr/>
          <p:nvPr/>
        </p:nvSpPr>
        <p:spPr>
          <a:xfrm>
            <a:off x="10315698" y="34719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70D5187-1C2D-0990-BB39-981F34A2EB3F}"/>
              </a:ext>
            </a:extLst>
          </p:cNvPr>
          <p:cNvSpPr/>
          <p:nvPr/>
        </p:nvSpPr>
        <p:spPr>
          <a:xfrm>
            <a:off x="10315697" y="43626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D768D72-80F0-400E-2B3E-8DF795B83195}"/>
              </a:ext>
            </a:extLst>
          </p:cNvPr>
          <p:cNvCxnSpPr>
            <a:cxnSpLocks/>
          </p:cNvCxnSpPr>
          <p:nvPr/>
        </p:nvCxnSpPr>
        <p:spPr>
          <a:xfrm flipH="1">
            <a:off x="9116290" y="1690688"/>
            <a:ext cx="1199406" cy="72671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9C47749-1650-45A0-3C3B-22EF1433259A}"/>
              </a:ext>
            </a:extLst>
          </p:cNvPr>
          <p:cNvCxnSpPr>
            <a:cxnSpLocks/>
          </p:cNvCxnSpPr>
          <p:nvPr/>
        </p:nvCxnSpPr>
        <p:spPr>
          <a:xfrm flipH="1" flipV="1">
            <a:off x="9116291" y="4545636"/>
            <a:ext cx="1199405" cy="7076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32085A2-B1F4-BFBD-2D26-FDD9E43A1A89}"/>
              </a:ext>
            </a:extLst>
          </p:cNvPr>
          <p:cNvCxnSpPr>
            <a:cxnSpLocks/>
          </p:cNvCxnSpPr>
          <p:nvPr/>
        </p:nvCxnSpPr>
        <p:spPr>
          <a:xfrm>
            <a:off x="7002483" y="4039294"/>
            <a:ext cx="1452748" cy="5063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671DD9B-F880-B374-2B07-1EB02DB5D1B0}"/>
              </a:ext>
            </a:extLst>
          </p:cNvPr>
          <p:cNvCxnSpPr>
            <a:cxnSpLocks/>
          </p:cNvCxnSpPr>
          <p:nvPr/>
        </p:nvCxnSpPr>
        <p:spPr>
          <a:xfrm flipV="1">
            <a:off x="6968834" y="2426206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CF9F0316-68D9-04DE-D31A-DB6F9425D5F2}"/>
              </a:ext>
            </a:extLst>
          </p:cNvPr>
          <p:cNvSpPr txBox="1"/>
          <p:nvPr/>
        </p:nvSpPr>
        <p:spPr>
          <a:xfrm>
            <a:off x="795646" y="5214987"/>
            <a:ext cx="11994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Input</a:t>
            </a:r>
            <a:endParaRPr lang="en-GB" sz="2800" b="1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975CC26-E9ED-10F1-9706-74FC764599FC}"/>
              </a:ext>
            </a:extLst>
          </p:cNvPr>
          <p:cNvSpPr txBox="1"/>
          <p:nvPr/>
        </p:nvSpPr>
        <p:spPr>
          <a:xfrm>
            <a:off x="9929748" y="5214987"/>
            <a:ext cx="17337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Output</a:t>
            </a:r>
            <a:endParaRPr lang="en-GB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9D1167-DF0B-220F-97E2-397348C7CB19}"/>
              </a:ext>
            </a:extLst>
          </p:cNvPr>
          <p:cNvSpPr txBox="1"/>
          <p:nvPr/>
        </p:nvSpPr>
        <p:spPr>
          <a:xfrm>
            <a:off x="5223161" y="2125683"/>
            <a:ext cx="17456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Code</a:t>
            </a:r>
            <a:endParaRPr lang="en-GB" sz="2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623C1FD-7783-8C9C-B33A-BA4D31E9CA44}"/>
              </a:ext>
            </a:extLst>
          </p:cNvPr>
          <p:cNvSpPr txBox="1"/>
          <p:nvPr/>
        </p:nvSpPr>
        <p:spPr>
          <a:xfrm>
            <a:off x="2374073" y="4807963"/>
            <a:ext cx="20643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Encoder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4CE8C61-7DFB-B74A-49CA-AB4654C2CA7D}"/>
              </a:ext>
            </a:extLst>
          </p:cNvPr>
          <p:cNvSpPr txBox="1"/>
          <p:nvPr/>
        </p:nvSpPr>
        <p:spPr>
          <a:xfrm>
            <a:off x="7912925" y="4795295"/>
            <a:ext cx="17337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Decoder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6CCDA43-12D0-4855-1FA4-F138252B5187}"/>
              </a:ext>
            </a:extLst>
          </p:cNvPr>
          <p:cNvSpPr txBox="1"/>
          <p:nvPr/>
        </p:nvSpPr>
        <p:spPr>
          <a:xfrm>
            <a:off x="4957947" y="4292465"/>
            <a:ext cx="22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Latent Variables</a:t>
            </a:r>
            <a:endParaRPr lang="en-GB" sz="24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3633C08-715C-F212-EA58-C604EF1F6638}"/>
              </a:ext>
            </a:extLst>
          </p:cNvPr>
          <p:cNvSpPr txBox="1"/>
          <p:nvPr/>
        </p:nvSpPr>
        <p:spPr>
          <a:xfrm>
            <a:off x="1110340" y="1084548"/>
            <a:ext cx="5700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/>
              <a:t>x</a:t>
            </a:r>
            <a:endParaRPr lang="en-GB" sz="36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3D85EFA-4DF3-4D01-8D9D-AC21E52C50F5}"/>
                  </a:ext>
                </a:extLst>
              </p:cNvPr>
              <p:cNvSpPr txBox="1"/>
              <p:nvPr/>
            </p:nvSpPr>
            <p:spPr>
              <a:xfrm>
                <a:off x="10385463" y="1090121"/>
                <a:ext cx="822366" cy="6463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3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600" b="1" i="1" dirty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3D85EFA-4DF3-4D01-8D9D-AC21E52C50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85463" y="1090121"/>
                <a:ext cx="822366" cy="646331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Rectangle 19">
            <a:extLst>
              <a:ext uri="{FF2B5EF4-FFF2-40B4-BE49-F238E27FC236}">
                <a16:creationId xmlns:a16="http://schemas.microsoft.com/office/drawing/2014/main" id="{AEBE2B4E-81B2-DED3-A382-134D358D8998}"/>
              </a:ext>
            </a:extLst>
          </p:cNvPr>
          <p:cNvSpPr/>
          <p:nvPr/>
        </p:nvSpPr>
        <p:spPr>
          <a:xfrm>
            <a:off x="5009404" y="2671316"/>
            <a:ext cx="672935" cy="7721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i="1" dirty="0">
                <a:solidFill>
                  <a:schemeClr val="tx1"/>
                </a:solidFill>
              </a:rPr>
              <a:t>µ</a:t>
            </a:r>
            <a:endParaRPr lang="en-GB" sz="2000" b="1" i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41BF844A-B7DD-49BB-5D1F-3EDAF520C245}"/>
                  </a:ext>
                </a:extLst>
              </p:cNvPr>
              <p:cNvSpPr/>
              <p:nvPr/>
            </p:nvSpPr>
            <p:spPr>
              <a:xfrm>
                <a:off x="5009403" y="3625928"/>
                <a:ext cx="672935" cy="772188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1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𝝈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41BF844A-B7DD-49BB-5D1F-3EDAF520C24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9403" y="3625928"/>
                <a:ext cx="672935" cy="772188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204C0F1B-5A61-5D58-3687-AD8C44890F1D}"/>
              </a:ext>
            </a:extLst>
          </p:cNvPr>
          <p:cNvCxnSpPr>
            <a:cxnSpLocks/>
            <a:stCxn id="20" idx="3"/>
          </p:cNvCxnSpPr>
          <p:nvPr/>
        </p:nvCxnSpPr>
        <p:spPr>
          <a:xfrm>
            <a:off x="5682339" y="3057410"/>
            <a:ext cx="280060" cy="10690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6E3A8198-9B0C-49E3-70E7-9CBD11765C2C}"/>
              </a:ext>
            </a:extLst>
          </p:cNvPr>
          <p:cNvCxnSpPr>
            <a:cxnSpLocks/>
            <a:stCxn id="24" idx="3"/>
          </p:cNvCxnSpPr>
          <p:nvPr/>
        </p:nvCxnSpPr>
        <p:spPr>
          <a:xfrm flipV="1">
            <a:off x="5682338" y="3829598"/>
            <a:ext cx="290944" cy="18242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09419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Generative Modeling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98358" y="1567543"/>
                <a:ext cx="10941708" cy="4073236"/>
              </a:xfrm>
            </p:spPr>
            <p:txBody>
              <a:bodyPr>
                <a:normAutofit/>
              </a:bodyPr>
              <a:lstStyle/>
              <a:p>
                <a:pPr lvl="1"/>
                <a:r>
                  <a:rPr lang="en-GB" sz="3200" b="1" i="1" dirty="0">
                    <a:solidFill>
                      <a:schemeClr val="tx1"/>
                    </a:solidFill>
                  </a:rPr>
                  <a:t>µ - </a:t>
                </a:r>
                <a:r>
                  <a:rPr lang="en-GB" sz="3200" dirty="0">
                    <a:solidFill>
                      <a:schemeClr val="tx1"/>
                    </a:solidFill>
                  </a:rPr>
                  <a:t>Mu is the Mean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sz="3200" b="1" i="1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𝝈</m:t>
                    </m:r>
                  </m:oMath>
                </a14:m>
                <a:r>
                  <a:rPr lang="en-GB" sz="3200" b="1" dirty="0"/>
                  <a:t> – </a:t>
                </a:r>
                <a:r>
                  <a:rPr lang="en-GB" sz="3200" dirty="0"/>
                  <a:t>Sigma is the Standard Deviation</a:t>
                </a:r>
                <a:endParaRPr lang="en-GB" dirty="0"/>
              </a:p>
              <a:p>
                <a:pPr lvl="2"/>
                <a:r>
                  <a:rPr lang="en-GB" sz="2400" dirty="0"/>
                  <a:t>Creating vectors of mean and standard deviations instead of a single vector </a:t>
                </a:r>
                <a:r>
                  <a:rPr lang="en-GB" sz="2400" b="1" i="1" dirty="0"/>
                  <a:t>z</a:t>
                </a:r>
                <a:endParaRPr lang="en-GB" sz="2400" dirty="0"/>
              </a:p>
              <a:p>
                <a:pPr lvl="2"/>
                <a:r>
                  <a:rPr lang="en-GB" sz="2400" dirty="0"/>
                  <a:t>These capture and parameterise the probability distribution around the latent variable</a:t>
                </a:r>
              </a:p>
              <a:p>
                <a:pPr lvl="1"/>
                <a:endParaRPr lang="en-GB" dirty="0"/>
              </a:p>
              <a:p>
                <a:pPr lvl="1"/>
                <a:r>
                  <a:rPr lang="en-GB" sz="3200" b="1" dirty="0"/>
                  <a:t>Variational </a:t>
                </a:r>
                <a:r>
                  <a:rPr lang="en-GB" sz="3200" b="1" dirty="0" err="1"/>
                  <a:t>AutoEncoders</a:t>
                </a:r>
                <a:r>
                  <a:rPr lang="en-GB" sz="3200" b="1" dirty="0"/>
                  <a:t>:</a:t>
                </a:r>
              </a:p>
              <a:p>
                <a:pPr lvl="2"/>
                <a:r>
                  <a:rPr lang="en-GB" sz="2800" dirty="0"/>
                  <a:t>Samples from a mean and a standard deviation to compute latent samples, creating a probabilistic representation of the latent space</a:t>
                </a: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98358" y="1567543"/>
                <a:ext cx="10941708" cy="4073236"/>
              </a:xfrm>
              <a:blipFill>
                <a:blip r:embed="rId3"/>
                <a:stretch>
                  <a:fillRect t="-3144" r="-100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089744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2" y="206126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Variational </a:t>
            </a:r>
            <a:r>
              <a:rPr lang="en-US" sz="6000" b="1" dirty="0" err="1"/>
              <a:t>AutoEncoders</a:t>
            </a:r>
            <a:r>
              <a:rPr lang="en-US" sz="6000" b="1" dirty="0"/>
              <a:t> (VAE)</a:t>
            </a:r>
            <a:endParaRPr lang="en-GB" sz="6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9DD9A1-5F94-DFC1-EC02-B379DD95A418}"/>
              </a:ext>
            </a:extLst>
          </p:cNvPr>
          <p:cNvSpPr/>
          <p:nvPr/>
        </p:nvSpPr>
        <p:spPr>
          <a:xfrm>
            <a:off x="914400" y="16922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FD02FB-D1BC-D14A-D869-B150825E1D4A}"/>
              </a:ext>
            </a:extLst>
          </p:cNvPr>
          <p:cNvSpPr/>
          <p:nvPr/>
        </p:nvSpPr>
        <p:spPr>
          <a:xfrm>
            <a:off x="914400" y="25828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055AB22-D9CD-A1AC-D64A-9F59FC867E61}"/>
              </a:ext>
            </a:extLst>
          </p:cNvPr>
          <p:cNvSpPr/>
          <p:nvPr/>
        </p:nvSpPr>
        <p:spPr>
          <a:xfrm>
            <a:off x="914399" y="34735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61B6CC-4501-F3F1-0A76-B5AC533B625E}"/>
              </a:ext>
            </a:extLst>
          </p:cNvPr>
          <p:cNvSpPr/>
          <p:nvPr/>
        </p:nvSpPr>
        <p:spPr>
          <a:xfrm>
            <a:off x="914398" y="43641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3613C7E-9A93-79A9-E461-6DD87D8C0207}"/>
              </a:ext>
            </a:extLst>
          </p:cNvPr>
          <p:cNvSpPr/>
          <p:nvPr/>
        </p:nvSpPr>
        <p:spPr>
          <a:xfrm>
            <a:off x="3075705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D82F03-88C6-F95E-F448-D0E5DDF142A4}"/>
              </a:ext>
            </a:extLst>
          </p:cNvPr>
          <p:cNvSpPr/>
          <p:nvPr/>
        </p:nvSpPr>
        <p:spPr>
          <a:xfrm>
            <a:off x="3075705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19BB91-95A7-41E3-7A49-B44851D33B53}"/>
              </a:ext>
            </a:extLst>
          </p:cNvPr>
          <p:cNvSpPr/>
          <p:nvPr/>
        </p:nvSpPr>
        <p:spPr>
          <a:xfrm>
            <a:off x="3075705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EF481E-A8EF-F930-6F1A-BB70A5B69148}"/>
              </a:ext>
            </a:extLst>
          </p:cNvPr>
          <p:cNvSpPr/>
          <p:nvPr/>
        </p:nvSpPr>
        <p:spPr>
          <a:xfrm>
            <a:off x="6006932" y="2934889"/>
            <a:ext cx="961901" cy="110440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i="1" dirty="0">
                <a:solidFill>
                  <a:schemeClr val="tx1"/>
                </a:solidFill>
              </a:rPr>
              <a:t>z</a:t>
            </a:r>
            <a:endParaRPr lang="en-GB" sz="3600" b="1" i="1" dirty="0">
              <a:solidFill>
                <a:schemeClr val="tx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73E480-029A-D627-9A4A-2A490073002E}"/>
              </a:ext>
            </a:extLst>
          </p:cNvPr>
          <p:cNvCxnSpPr>
            <a:cxnSpLocks/>
          </p:cNvCxnSpPr>
          <p:nvPr/>
        </p:nvCxnSpPr>
        <p:spPr>
          <a:xfrm flipV="1">
            <a:off x="1876299" y="4550321"/>
            <a:ext cx="1199406" cy="7045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4664B86-4F53-4EBB-6497-85A0070F19AD}"/>
              </a:ext>
            </a:extLst>
          </p:cNvPr>
          <p:cNvCxnSpPr>
            <a:cxnSpLocks/>
          </p:cNvCxnSpPr>
          <p:nvPr/>
        </p:nvCxnSpPr>
        <p:spPr>
          <a:xfrm>
            <a:off x="1876299" y="1690688"/>
            <a:ext cx="1199406" cy="73786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175F04-83D8-107C-88EB-E0F2142FF4CC}"/>
              </a:ext>
            </a:extLst>
          </p:cNvPr>
          <p:cNvCxnSpPr>
            <a:cxnSpLocks/>
          </p:cNvCxnSpPr>
          <p:nvPr/>
        </p:nvCxnSpPr>
        <p:spPr>
          <a:xfrm>
            <a:off x="3748640" y="2428548"/>
            <a:ext cx="1260763" cy="28245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BE69CF6-3BA0-D6D9-085E-203191325A5D}"/>
              </a:ext>
            </a:extLst>
          </p:cNvPr>
          <p:cNvCxnSpPr>
            <a:cxnSpLocks/>
          </p:cNvCxnSpPr>
          <p:nvPr/>
        </p:nvCxnSpPr>
        <p:spPr>
          <a:xfrm flipV="1">
            <a:off x="3748640" y="4398116"/>
            <a:ext cx="1260762" cy="15220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5681F10B-5859-3E6E-E980-7C17ACAB6E1B}"/>
              </a:ext>
            </a:extLst>
          </p:cNvPr>
          <p:cNvSpPr/>
          <p:nvPr/>
        </p:nvSpPr>
        <p:spPr>
          <a:xfrm>
            <a:off x="8443356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2DD5939-CF5F-B4E1-34E0-6639C61B23A4}"/>
              </a:ext>
            </a:extLst>
          </p:cNvPr>
          <p:cNvSpPr/>
          <p:nvPr/>
        </p:nvSpPr>
        <p:spPr>
          <a:xfrm>
            <a:off x="8443356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CE16607-C041-79A9-D8E4-87A125B22009}"/>
              </a:ext>
            </a:extLst>
          </p:cNvPr>
          <p:cNvSpPr/>
          <p:nvPr/>
        </p:nvSpPr>
        <p:spPr>
          <a:xfrm>
            <a:off x="8443356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91C048E-9A10-3D6D-6836-B092FFBBFB42}"/>
              </a:ext>
            </a:extLst>
          </p:cNvPr>
          <p:cNvSpPr/>
          <p:nvPr/>
        </p:nvSpPr>
        <p:spPr>
          <a:xfrm>
            <a:off x="10315699" y="16906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7794FBD-6A8D-52D9-8019-B54DE2C17CDA}"/>
              </a:ext>
            </a:extLst>
          </p:cNvPr>
          <p:cNvSpPr/>
          <p:nvPr/>
        </p:nvSpPr>
        <p:spPr>
          <a:xfrm>
            <a:off x="10315699" y="25813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5EA36D3-CF26-D859-9AB2-08909F4F740D}"/>
              </a:ext>
            </a:extLst>
          </p:cNvPr>
          <p:cNvSpPr/>
          <p:nvPr/>
        </p:nvSpPr>
        <p:spPr>
          <a:xfrm>
            <a:off x="10315698" y="34719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70D5187-1C2D-0990-BB39-981F34A2EB3F}"/>
              </a:ext>
            </a:extLst>
          </p:cNvPr>
          <p:cNvSpPr/>
          <p:nvPr/>
        </p:nvSpPr>
        <p:spPr>
          <a:xfrm>
            <a:off x="10315697" y="43626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D768D72-80F0-400E-2B3E-8DF795B83195}"/>
              </a:ext>
            </a:extLst>
          </p:cNvPr>
          <p:cNvCxnSpPr>
            <a:cxnSpLocks/>
          </p:cNvCxnSpPr>
          <p:nvPr/>
        </p:nvCxnSpPr>
        <p:spPr>
          <a:xfrm flipH="1">
            <a:off x="9116290" y="1690688"/>
            <a:ext cx="1199406" cy="72671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9C47749-1650-45A0-3C3B-22EF1433259A}"/>
              </a:ext>
            </a:extLst>
          </p:cNvPr>
          <p:cNvCxnSpPr>
            <a:cxnSpLocks/>
          </p:cNvCxnSpPr>
          <p:nvPr/>
        </p:nvCxnSpPr>
        <p:spPr>
          <a:xfrm flipH="1" flipV="1">
            <a:off x="9116291" y="4545636"/>
            <a:ext cx="1199405" cy="7076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32085A2-B1F4-BFBD-2D26-FDD9E43A1A89}"/>
              </a:ext>
            </a:extLst>
          </p:cNvPr>
          <p:cNvCxnSpPr>
            <a:cxnSpLocks/>
          </p:cNvCxnSpPr>
          <p:nvPr/>
        </p:nvCxnSpPr>
        <p:spPr>
          <a:xfrm>
            <a:off x="7002483" y="4039294"/>
            <a:ext cx="1452748" cy="5063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671DD9B-F880-B374-2B07-1EB02DB5D1B0}"/>
              </a:ext>
            </a:extLst>
          </p:cNvPr>
          <p:cNvCxnSpPr>
            <a:cxnSpLocks/>
          </p:cNvCxnSpPr>
          <p:nvPr/>
        </p:nvCxnSpPr>
        <p:spPr>
          <a:xfrm flipV="1">
            <a:off x="6968834" y="2426206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CF9F0316-68D9-04DE-D31A-DB6F9425D5F2}"/>
              </a:ext>
            </a:extLst>
          </p:cNvPr>
          <p:cNvSpPr txBox="1"/>
          <p:nvPr/>
        </p:nvSpPr>
        <p:spPr>
          <a:xfrm>
            <a:off x="795646" y="5214987"/>
            <a:ext cx="11994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Input</a:t>
            </a:r>
            <a:endParaRPr lang="en-GB" sz="2800" b="1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975CC26-E9ED-10F1-9706-74FC764599FC}"/>
              </a:ext>
            </a:extLst>
          </p:cNvPr>
          <p:cNvSpPr txBox="1"/>
          <p:nvPr/>
        </p:nvSpPr>
        <p:spPr>
          <a:xfrm>
            <a:off x="9929748" y="5214987"/>
            <a:ext cx="17337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Output</a:t>
            </a:r>
            <a:endParaRPr lang="en-GB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9D1167-DF0B-220F-97E2-397348C7CB19}"/>
              </a:ext>
            </a:extLst>
          </p:cNvPr>
          <p:cNvSpPr txBox="1"/>
          <p:nvPr/>
        </p:nvSpPr>
        <p:spPr>
          <a:xfrm>
            <a:off x="5223161" y="2125683"/>
            <a:ext cx="17456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Code</a:t>
            </a:r>
            <a:endParaRPr lang="en-GB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623C1FD-7783-8C9C-B33A-BA4D31E9CA44}"/>
                  </a:ext>
                </a:extLst>
              </p:cNvPr>
              <p:cNvSpPr txBox="1"/>
              <p:nvPr/>
            </p:nvSpPr>
            <p:spPr>
              <a:xfrm>
                <a:off x="2374073" y="4807963"/>
                <a:ext cx="2064325" cy="9925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800" b="1" dirty="0"/>
                  <a:t>Encoder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𝒒</m:t>
                          </m:r>
                        </m:e>
                        <m:sub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𝝓</m:t>
                          </m:r>
                        </m:sub>
                      </m:sSub>
                      <m:d>
                        <m:dPr>
                          <m:ctrlPr>
                            <a:rPr lang="en-US" sz="28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d>
                            <m:dPr>
                              <m:begChr m:val=""/>
                              <m:endChr m:val="|"/>
                              <m:ctrlPr>
                                <a:rPr lang="en-US" sz="28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2800" b="1" i="1" dirty="0"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</m:e>
                          </m:d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d>
                    </m:oMath>
                  </m:oMathPara>
                </a14:m>
                <a:endParaRPr lang="en-US" sz="2800" b="1" i="1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623C1FD-7783-8C9C-B33A-BA4D31E9CA4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4073" y="4807963"/>
                <a:ext cx="2064325" cy="992516"/>
              </a:xfrm>
              <a:prstGeom prst="rect">
                <a:avLst/>
              </a:prstGeom>
              <a:blipFill>
                <a:blip r:embed="rId3"/>
                <a:stretch>
                  <a:fillRect t="-613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CE8C61-7DFB-B74A-49CA-AB4654C2CA7D}"/>
                  </a:ext>
                </a:extLst>
              </p:cNvPr>
              <p:cNvSpPr txBox="1"/>
              <p:nvPr/>
            </p:nvSpPr>
            <p:spPr>
              <a:xfrm>
                <a:off x="7912925" y="4795295"/>
                <a:ext cx="1733797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800" b="1" dirty="0"/>
                  <a:t>Decoder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𝒑</m:t>
                          </m:r>
                        </m:e>
                        <m:sub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𝜽</m:t>
                          </m:r>
                        </m:sub>
                      </m:sSub>
                      <m:d>
                        <m:dPr>
                          <m:ctrlP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d>
                            <m:dPr>
                              <m:begChr m:val=""/>
                              <m:endChr m:val="|"/>
                              <m:ctrlPr>
                                <a:rPr lang="en-US" sz="28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̂"/>
                                  <m:ctrlPr>
                                    <a:rPr lang="en-US" sz="2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2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𝒙</m:t>
                                  </m:r>
                                </m:e>
                              </m:acc>
                            </m:e>
                          </m:d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𝒛</m:t>
                          </m:r>
                        </m:e>
                      </m:d>
                    </m:oMath>
                  </m:oMathPara>
                </a14:m>
                <a:endParaRPr lang="en-US" sz="2800" b="1" i="1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CE8C61-7DFB-B74A-49CA-AB4654C2CA7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2925" y="4795295"/>
                <a:ext cx="1733797" cy="954107"/>
              </a:xfrm>
              <a:prstGeom prst="rect">
                <a:avLst/>
              </a:prstGeom>
              <a:blipFill>
                <a:blip r:embed="rId4"/>
                <a:stretch>
                  <a:fillRect t="-64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16CCDA43-12D0-4855-1FA4-F138252B5187}"/>
              </a:ext>
            </a:extLst>
          </p:cNvPr>
          <p:cNvSpPr txBox="1"/>
          <p:nvPr/>
        </p:nvSpPr>
        <p:spPr>
          <a:xfrm>
            <a:off x="4957947" y="4292465"/>
            <a:ext cx="22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Latent Variables</a:t>
            </a:r>
            <a:endParaRPr lang="en-GB" sz="24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3633C08-715C-F212-EA58-C604EF1F6638}"/>
              </a:ext>
            </a:extLst>
          </p:cNvPr>
          <p:cNvSpPr txBox="1"/>
          <p:nvPr/>
        </p:nvSpPr>
        <p:spPr>
          <a:xfrm>
            <a:off x="1110340" y="1084548"/>
            <a:ext cx="5700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/>
              <a:t>x</a:t>
            </a:r>
            <a:endParaRPr lang="en-GB" sz="36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3D85EFA-4DF3-4D01-8D9D-AC21E52C50F5}"/>
                  </a:ext>
                </a:extLst>
              </p:cNvPr>
              <p:cNvSpPr txBox="1"/>
              <p:nvPr/>
            </p:nvSpPr>
            <p:spPr>
              <a:xfrm>
                <a:off x="10385463" y="1090121"/>
                <a:ext cx="822366" cy="6463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3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600" b="1" i="1" dirty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3D85EFA-4DF3-4D01-8D9D-AC21E52C50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85463" y="1090121"/>
                <a:ext cx="822366" cy="646331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Rectangle 19">
            <a:extLst>
              <a:ext uri="{FF2B5EF4-FFF2-40B4-BE49-F238E27FC236}">
                <a16:creationId xmlns:a16="http://schemas.microsoft.com/office/drawing/2014/main" id="{AEBE2B4E-81B2-DED3-A382-134D358D8998}"/>
              </a:ext>
            </a:extLst>
          </p:cNvPr>
          <p:cNvSpPr/>
          <p:nvPr/>
        </p:nvSpPr>
        <p:spPr>
          <a:xfrm>
            <a:off x="5009404" y="2671316"/>
            <a:ext cx="672935" cy="7721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i="1" dirty="0">
                <a:solidFill>
                  <a:schemeClr val="tx1"/>
                </a:solidFill>
              </a:rPr>
              <a:t>µ</a:t>
            </a:r>
            <a:endParaRPr lang="en-GB" sz="2000" b="1" i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41BF844A-B7DD-49BB-5D1F-3EDAF520C245}"/>
                  </a:ext>
                </a:extLst>
              </p:cNvPr>
              <p:cNvSpPr/>
              <p:nvPr/>
            </p:nvSpPr>
            <p:spPr>
              <a:xfrm>
                <a:off x="5009403" y="3625928"/>
                <a:ext cx="672935" cy="772188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1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𝝈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41BF844A-B7DD-49BB-5D1F-3EDAF520C24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9403" y="3625928"/>
                <a:ext cx="672935" cy="772188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204C0F1B-5A61-5D58-3687-AD8C44890F1D}"/>
              </a:ext>
            </a:extLst>
          </p:cNvPr>
          <p:cNvCxnSpPr>
            <a:cxnSpLocks/>
            <a:stCxn id="20" idx="3"/>
          </p:cNvCxnSpPr>
          <p:nvPr/>
        </p:nvCxnSpPr>
        <p:spPr>
          <a:xfrm>
            <a:off x="5682339" y="3057410"/>
            <a:ext cx="280060" cy="10690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6E3A8198-9B0C-49E3-70E7-9CBD11765C2C}"/>
              </a:ext>
            </a:extLst>
          </p:cNvPr>
          <p:cNvCxnSpPr>
            <a:cxnSpLocks/>
            <a:stCxn id="24" idx="3"/>
          </p:cNvCxnSpPr>
          <p:nvPr/>
        </p:nvCxnSpPr>
        <p:spPr>
          <a:xfrm flipV="1">
            <a:off x="5682338" y="3829598"/>
            <a:ext cx="290944" cy="18242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42095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Variational </a:t>
            </a:r>
            <a:r>
              <a:rPr lang="en-US" sz="6000" b="1" dirty="0" err="1"/>
              <a:t>AutoEncoders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98358" y="1567543"/>
                <a:ext cx="10941708" cy="4073236"/>
              </a:xfrm>
            </p:spPr>
            <p:txBody>
              <a:bodyPr>
                <a:normAutofit/>
              </a:bodyPr>
              <a:lstStyle/>
              <a:p>
                <a:pPr lvl="1"/>
                <a:r>
                  <a:rPr lang="en-GB" sz="3200" b="1" dirty="0">
                    <a:solidFill>
                      <a:schemeClr val="tx1"/>
                    </a:solidFill>
                  </a:rPr>
                  <a:t>Encoder</a:t>
                </a:r>
              </a:p>
              <a:p>
                <a:pPr lvl="2"/>
                <a:r>
                  <a:rPr lang="en-US" sz="2400" dirty="0"/>
                  <a:t>Computes a probability distribution of the latent variable – z - given input data – x</a:t>
                </a:r>
              </a:p>
              <a:p>
                <a:pPr lvl="2"/>
                <a:r>
                  <a:rPr lang="en-US" sz="2400" dirty="0"/>
                  <a:t>Using defined weights - Phi</a:t>
                </a:r>
                <a:endParaRPr lang="en-US" sz="4000" dirty="0"/>
              </a:p>
              <a:p>
                <a:pPr lvl="2"/>
                <a:endParaRPr lang="en-US" sz="2400" dirty="0"/>
              </a:p>
              <a:p>
                <a:pPr lvl="1"/>
                <a:r>
                  <a:rPr lang="en-US" sz="3200" b="1" dirty="0"/>
                  <a:t>Decoder</a:t>
                </a:r>
                <a:endParaRPr lang="en-US" sz="5400" b="1" dirty="0"/>
              </a:p>
              <a:p>
                <a:pPr lvl="2"/>
                <a:r>
                  <a:rPr lang="en-US" sz="2400" dirty="0"/>
                  <a:t>Decoder Learns a probability distribution to the output data - </a:t>
                </a:r>
                <a14:m>
                  <m:oMath xmlns:m="http://schemas.openxmlformats.org/officeDocument/2006/math">
                    <m:acc>
                      <m:accPr>
                        <m:chr m:val="̂"/>
                        <m:ctrlPr>
                          <a:rPr lang="en-US" sz="2400" b="1" i="1" dirty="0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US" sz="2400" b="1" i="1" dirty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acc>
                  </m:oMath>
                </a14:m>
                <a:r>
                  <a:rPr lang="en-US" sz="2400" dirty="0"/>
                  <a:t> - given the latent variables - z </a:t>
                </a:r>
              </a:p>
              <a:p>
                <a:pPr lvl="2"/>
                <a:r>
                  <a:rPr lang="en-US" sz="2400" dirty="0"/>
                  <a:t>Using defined weights - Theta</a:t>
                </a:r>
                <a:endParaRPr lang="en-GB" sz="4000" dirty="0"/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98358" y="1567543"/>
                <a:ext cx="10941708" cy="4073236"/>
              </a:xfrm>
              <a:blipFill>
                <a:blip r:embed="rId3"/>
                <a:stretch>
                  <a:fillRect t="-31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871525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2" y="206126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Training a VAE</a:t>
            </a:r>
            <a:endParaRPr lang="en-GB" sz="6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9DD9A1-5F94-DFC1-EC02-B379DD95A418}"/>
              </a:ext>
            </a:extLst>
          </p:cNvPr>
          <p:cNvSpPr/>
          <p:nvPr/>
        </p:nvSpPr>
        <p:spPr>
          <a:xfrm>
            <a:off x="914400" y="16922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FD02FB-D1BC-D14A-D869-B150825E1D4A}"/>
              </a:ext>
            </a:extLst>
          </p:cNvPr>
          <p:cNvSpPr/>
          <p:nvPr/>
        </p:nvSpPr>
        <p:spPr>
          <a:xfrm>
            <a:off x="914400" y="25828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055AB22-D9CD-A1AC-D64A-9F59FC867E61}"/>
              </a:ext>
            </a:extLst>
          </p:cNvPr>
          <p:cNvSpPr/>
          <p:nvPr/>
        </p:nvSpPr>
        <p:spPr>
          <a:xfrm>
            <a:off x="914399" y="34735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61B6CC-4501-F3F1-0A76-B5AC533B625E}"/>
              </a:ext>
            </a:extLst>
          </p:cNvPr>
          <p:cNvSpPr/>
          <p:nvPr/>
        </p:nvSpPr>
        <p:spPr>
          <a:xfrm>
            <a:off x="914398" y="43641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3613C7E-9A93-79A9-E461-6DD87D8C0207}"/>
              </a:ext>
            </a:extLst>
          </p:cNvPr>
          <p:cNvSpPr/>
          <p:nvPr/>
        </p:nvSpPr>
        <p:spPr>
          <a:xfrm>
            <a:off x="3075705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D82F03-88C6-F95E-F448-D0E5DDF142A4}"/>
              </a:ext>
            </a:extLst>
          </p:cNvPr>
          <p:cNvSpPr/>
          <p:nvPr/>
        </p:nvSpPr>
        <p:spPr>
          <a:xfrm>
            <a:off x="3075705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19BB91-95A7-41E3-7A49-B44851D33B53}"/>
              </a:ext>
            </a:extLst>
          </p:cNvPr>
          <p:cNvSpPr/>
          <p:nvPr/>
        </p:nvSpPr>
        <p:spPr>
          <a:xfrm>
            <a:off x="3075705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EF481E-A8EF-F930-6F1A-BB70A5B69148}"/>
              </a:ext>
            </a:extLst>
          </p:cNvPr>
          <p:cNvSpPr/>
          <p:nvPr/>
        </p:nvSpPr>
        <p:spPr>
          <a:xfrm>
            <a:off x="6006932" y="2934889"/>
            <a:ext cx="961901" cy="110440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i="1" dirty="0">
                <a:solidFill>
                  <a:schemeClr val="tx1"/>
                </a:solidFill>
              </a:rPr>
              <a:t>z</a:t>
            </a:r>
            <a:endParaRPr lang="en-GB" sz="3600" b="1" i="1" dirty="0">
              <a:solidFill>
                <a:schemeClr val="tx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73E480-029A-D627-9A4A-2A490073002E}"/>
              </a:ext>
            </a:extLst>
          </p:cNvPr>
          <p:cNvCxnSpPr>
            <a:cxnSpLocks/>
          </p:cNvCxnSpPr>
          <p:nvPr/>
        </p:nvCxnSpPr>
        <p:spPr>
          <a:xfrm flipV="1">
            <a:off x="1876299" y="4550321"/>
            <a:ext cx="1199406" cy="7045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4664B86-4F53-4EBB-6497-85A0070F19AD}"/>
              </a:ext>
            </a:extLst>
          </p:cNvPr>
          <p:cNvCxnSpPr>
            <a:cxnSpLocks/>
          </p:cNvCxnSpPr>
          <p:nvPr/>
        </p:nvCxnSpPr>
        <p:spPr>
          <a:xfrm>
            <a:off x="1876299" y="1690688"/>
            <a:ext cx="1199406" cy="73786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175F04-83D8-107C-88EB-E0F2142FF4CC}"/>
              </a:ext>
            </a:extLst>
          </p:cNvPr>
          <p:cNvCxnSpPr>
            <a:cxnSpLocks/>
          </p:cNvCxnSpPr>
          <p:nvPr/>
        </p:nvCxnSpPr>
        <p:spPr>
          <a:xfrm>
            <a:off x="3748640" y="2428548"/>
            <a:ext cx="1260763" cy="28245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BE69CF6-3BA0-D6D9-085E-203191325A5D}"/>
              </a:ext>
            </a:extLst>
          </p:cNvPr>
          <p:cNvCxnSpPr>
            <a:cxnSpLocks/>
          </p:cNvCxnSpPr>
          <p:nvPr/>
        </p:nvCxnSpPr>
        <p:spPr>
          <a:xfrm flipV="1">
            <a:off x="3748640" y="4398116"/>
            <a:ext cx="1260762" cy="15220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5681F10B-5859-3E6E-E980-7C17ACAB6E1B}"/>
              </a:ext>
            </a:extLst>
          </p:cNvPr>
          <p:cNvSpPr/>
          <p:nvPr/>
        </p:nvSpPr>
        <p:spPr>
          <a:xfrm>
            <a:off x="8443356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2DD5939-CF5F-B4E1-34E0-6639C61B23A4}"/>
              </a:ext>
            </a:extLst>
          </p:cNvPr>
          <p:cNvSpPr/>
          <p:nvPr/>
        </p:nvSpPr>
        <p:spPr>
          <a:xfrm>
            <a:off x="8443356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CE16607-C041-79A9-D8E4-87A125B22009}"/>
              </a:ext>
            </a:extLst>
          </p:cNvPr>
          <p:cNvSpPr/>
          <p:nvPr/>
        </p:nvSpPr>
        <p:spPr>
          <a:xfrm>
            <a:off x="8443356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91C048E-9A10-3D6D-6836-B092FFBBFB42}"/>
              </a:ext>
            </a:extLst>
          </p:cNvPr>
          <p:cNvSpPr/>
          <p:nvPr/>
        </p:nvSpPr>
        <p:spPr>
          <a:xfrm>
            <a:off x="10315699" y="16906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7794FBD-6A8D-52D9-8019-B54DE2C17CDA}"/>
              </a:ext>
            </a:extLst>
          </p:cNvPr>
          <p:cNvSpPr/>
          <p:nvPr/>
        </p:nvSpPr>
        <p:spPr>
          <a:xfrm>
            <a:off x="10315699" y="25813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5EA36D3-CF26-D859-9AB2-08909F4F740D}"/>
              </a:ext>
            </a:extLst>
          </p:cNvPr>
          <p:cNvSpPr/>
          <p:nvPr/>
        </p:nvSpPr>
        <p:spPr>
          <a:xfrm>
            <a:off x="10315698" y="34719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70D5187-1C2D-0990-BB39-981F34A2EB3F}"/>
              </a:ext>
            </a:extLst>
          </p:cNvPr>
          <p:cNvSpPr/>
          <p:nvPr/>
        </p:nvSpPr>
        <p:spPr>
          <a:xfrm>
            <a:off x="10315697" y="43626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D768D72-80F0-400E-2B3E-8DF795B83195}"/>
              </a:ext>
            </a:extLst>
          </p:cNvPr>
          <p:cNvCxnSpPr>
            <a:cxnSpLocks/>
          </p:cNvCxnSpPr>
          <p:nvPr/>
        </p:nvCxnSpPr>
        <p:spPr>
          <a:xfrm flipH="1">
            <a:off x="9116290" y="1690688"/>
            <a:ext cx="1199406" cy="72671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9C47749-1650-45A0-3C3B-22EF1433259A}"/>
              </a:ext>
            </a:extLst>
          </p:cNvPr>
          <p:cNvCxnSpPr>
            <a:cxnSpLocks/>
          </p:cNvCxnSpPr>
          <p:nvPr/>
        </p:nvCxnSpPr>
        <p:spPr>
          <a:xfrm flipH="1" flipV="1">
            <a:off x="9116291" y="4545636"/>
            <a:ext cx="1199405" cy="7076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32085A2-B1F4-BFBD-2D26-FDD9E43A1A89}"/>
              </a:ext>
            </a:extLst>
          </p:cNvPr>
          <p:cNvCxnSpPr>
            <a:cxnSpLocks/>
          </p:cNvCxnSpPr>
          <p:nvPr/>
        </p:nvCxnSpPr>
        <p:spPr>
          <a:xfrm>
            <a:off x="7002483" y="4039294"/>
            <a:ext cx="1452748" cy="5063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671DD9B-F880-B374-2B07-1EB02DB5D1B0}"/>
              </a:ext>
            </a:extLst>
          </p:cNvPr>
          <p:cNvCxnSpPr>
            <a:cxnSpLocks/>
          </p:cNvCxnSpPr>
          <p:nvPr/>
        </p:nvCxnSpPr>
        <p:spPr>
          <a:xfrm flipV="1">
            <a:off x="6968834" y="2426206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CF9F0316-68D9-04DE-D31A-DB6F9425D5F2}"/>
              </a:ext>
            </a:extLst>
          </p:cNvPr>
          <p:cNvSpPr txBox="1"/>
          <p:nvPr/>
        </p:nvSpPr>
        <p:spPr>
          <a:xfrm>
            <a:off x="795646" y="5214987"/>
            <a:ext cx="11994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Input</a:t>
            </a:r>
            <a:endParaRPr lang="en-GB" sz="2800" b="1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975CC26-E9ED-10F1-9706-74FC764599FC}"/>
              </a:ext>
            </a:extLst>
          </p:cNvPr>
          <p:cNvSpPr txBox="1"/>
          <p:nvPr/>
        </p:nvSpPr>
        <p:spPr>
          <a:xfrm>
            <a:off x="9929748" y="5214987"/>
            <a:ext cx="17337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Output</a:t>
            </a:r>
            <a:endParaRPr lang="en-GB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9D1167-DF0B-220F-97E2-397348C7CB19}"/>
              </a:ext>
            </a:extLst>
          </p:cNvPr>
          <p:cNvSpPr txBox="1"/>
          <p:nvPr/>
        </p:nvSpPr>
        <p:spPr>
          <a:xfrm>
            <a:off x="5223161" y="2125683"/>
            <a:ext cx="17456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Code</a:t>
            </a:r>
            <a:endParaRPr lang="en-GB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623C1FD-7783-8C9C-B33A-BA4D31E9CA44}"/>
                  </a:ext>
                </a:extLst>
              </p:cNvPr>
              <p:cNvSpPr txBox="1"/>
              <p:nvPr/>
            </p:nvSpPr>
            <p:spPr>
              <a:xfrm>
                <a:off x="2374073" y="4807963"/>
                <a:ext cx="2064325" cy="9925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800" b="1" dirty="0"/>
                  <a:t>Encoder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𝒒</m:t>
                          </m:r>
                        </m:e>
                        <m:sub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𝝓</m:t>
                          </m:r>
                        </m:sub>
                      </m:sSub>
                      <m:d>
                        <m:dPr>
                          <m:ctrlPr>
                            <a:rPr lang="en-US" sz="28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d>
                            <m:dPr>
                              <m:begChr m:val=""/>
                              <m:endChr m:val="|"/>
                              <m:ctrlPr>
                                <a:rPr lang="en-US" sz="28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2800" b="1" i="1" dirty="0"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</m:e>
                          </m:d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d>
                    </m:oMath>
                  </m:oMathPara>
                </a14:m>
                <a:endParaRPr lang="en-US" sz="2800" b="1" i="1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623C1FD-7783-8C9C-B33A-BA4D31E9CA4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4073" y="4807963"/>
                <a:ext cx="2064325" cy="992516"/>
              </a:xfrm>
              <a:prstGeom prst="rect">
                <a:avLst/>
              </a:prstGeom>
              <a:blipFill>
                <a:blip r:embed="rId3"/>
                <a:stretch>
                  <a:fillRect t="-613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CE8C61-7DFB-B74A-49CA-AB4654C2CA7D}"/>
                  </a:ext>
                </a:extLst>
              </p:cNvPr>
              <p:cNvSpPr txBox="1"/>
              <p:nvPr/>
            </p:nvSpPr>
            <p:spPr>
              <a:xfrm>
                <a:off x="7912925" y="4795295"/>
                <a:ext cx="1733797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800" b="1" dirty="0"/>
                  <a:t>Decoder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𝒑</m:t>
                          </m:r>
                        </m:e>
                        <m:sub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𝜽</m:t>
                          </m:r>
                        </m:sub>
                      </m:sSub>
                      <m:d>
                        <m:dPr>
                          <m:ctrlP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d>
                            <m:dPr>
                              <m:begChr m:val=""/>
                              <m:endChr m:val="|"/>
                              <m:ctrlPr>
                                <a:rPr lang="en-US" sz="28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̂"/>
                                  <m:ctrlPr>
                                    <a:rPr lang="en-US" sz="2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2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𝒙</m:t>
                                  </m:r>
                                </m:e>
                              </m:acc>
                            </m:e>
                          </m:d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𝒛</m:t>
                          </m:r>
                        </m:e>
                      </m:d>
                    </m:oMath>
                  </m:oMathPara>
                </a14:m>
                <a:endParaRPr lang="en-US" sz="2800" b="1" i="1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CE8C61-7DFB-B74A-49CA-AB4654C2CA7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2925" y="4795295"/>
                <a:ext cx="1733797" cy="954107"/>
              </a:xfrm>
              <a:prstGeom prst="rect">
                <a:avLst/>
              </a:prstGeom>
              <a:blipFill>
                <a:blip r:embed="rId4"/>
                <a:stretch>
                  <a:fillRect t="-64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16CCDA43-12D0-4855-1FA4-F138252B5187}"/>
              </a:ext>
            </a:extLst>
          </p:cNvPr>
          <p:cNvSpPr txBox="1"/>
          <p:nvPr/>
        </p:nvSpPr>
        <p:spPr>
          <a:xfrm>
            <a:off x="4957947" y="4292465"/>
            <a:ext cx="22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Latent Variables</a:t>
            </a:r>
            <a:endParaRPr lang="en-GB" sz="24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3633C08-715C-F212-EA58-C604EF1F6638}"/>
              </a:ext>
            </a:extLst>
          </p:cNvPr>
          <p:cNvSpPr txBox="1"/>
          <p:nvPr/>
        </p:nvSpPr>
        <p:spPr>
          <a:xfrm>
            <a:off x="1110340" y="1084548"/>
            <a:ext cx="5700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/>
              <a:t>x</a:t>
            </a:r>
            <a:endParaRPr lang="en-GB" sz="36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3D85EFA-4DF3-4D01-8D9D-AC21E52C50F5}"/>
                  </a:ext>
                </a:extLst>
              </p:cNvPr>
              <p:cNvSpPr txBox="1"/>
              <p:nvPr/>
            </p:nvSpPr>
            <p:spPr>
              <a:xfrm>
                <a:off x="10385463" y="1090121"/>
                <a:ext cx="822366" cy="6463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3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600" b="1" i="1" dirty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3D85EFA-4DF3-4D01-8D9D-AC21E52C50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85463" y="1090121"/>
                <a:ext cx="822366" cy="646331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Rectangle 19">
            <a:extLst>
              <a:ext uri="{FF2B5EF4-FFF2-40B4-BE49-F238E27FC236}">
                <a16:creationId xmlns:a16="http://schemas.microsoft.com/office/drawing/2014/main" id="{AEBE2B4E-81B2-DED3-A382-134D358D8998}"/>
              </a:ext>
            </a:extLst>
          </p:cNvPr>
          <p:cNvSpPr/>
          <p:nvPr/>
        </p:nvSpPr>
        <p:spPr>
          <a:xfrm>
            <a:off x="5009404" y="2671316"/>
            <a:ext cx="672935" cy="7721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i="1" dirty="0">
                <a:solidFill>
                  <a:schemeClr val="tx1"/>
                </a:solidFill>
              </a:rPr>
              <a:t>µ</a:t>
            </a:r>
            <a:endParaRPr lang="en-GB" sz="2000" b="1" i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41BF844A-B7DD-49BB-5D1F-3EDAF520C245}"/>
                  </a:ext>
                </a:extLst>
              </p:cNvPr>
              <p:cNvSpPr/>
              <p:nvPr/>
            </p:nvSpPr>
            <p:spPr>
              <a:xfrm>
                <a:off x="5009403" y="3625928"/>
                <a:ext cx="672935" cy="772188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1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𝝈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41BF844A-B7DD-49BB-5D1F-3EDAF520C24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9403" y="3625928"/>
                <a:ext cx="672935" cy="772188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204C0F1B-5A61-5D58-3687-AD8C44890F1D}"/>
              </a:ext>
            </a:extLst>
          </p:cNvPr>
          <p:cNvCxnSpPr>
            <a:cxnSpLocks/>
            <a:stCxn id="20" idx="3"/>
          </p:cNvCxnSpPr>
          <p:nvPr/>
        </p:nvCxnSpPr>
        <p:spPr>
          <a:xfrm>
            <a:off x="5682339" y="3057410"/>
            <a:ext cx="280060" cy="10690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6E3A8198-9B0C-49E3-70E7-9CBD11765C2C}"/>
              </a:ext>
            </a:extLst>
          </p:cNvPr>
          <p:cNvCxnSpPr>
            <a:cxnSpLocks/>
            <a:stCxn id="24" idx="3"/>
          </p:cNvCxnSpPr>
          <p:nvPr/>
        </p:nvCxnSpPr>
        <p:spPr>
          <a:xfrm flipV="1">
            <a:off x="5682338" y="3829598"/>
            <a:ext cx="290944" cy="18242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5ACDFF4D-4FA7-7BD3-43C8-49E5CBD10CC9}"/>
                  </a:ext>
                </a:extLst>
              </p:cNvPr>
              <p:cNvSpPr txBox="1"/>
              <p:nvPr/>
            </p:nvSpPr>
            <p:spPr>
              <a:xfrm>
                <a:off x="1946065" y="1198786"/>
                <a:ext cx="8450091" cy="52322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800" b="1" i="1" dirty="0" smtClean="0">
                        <a:latin typeface="Cambria Math" panose="02040503050406030204" pitchFamily="18" charset="0"/>
                      </a:rPr>
                      <m:t>𝓛</m:t>
                    </m:r>
                    <m:d>
                      <m:dPr>
                        <m:ctrlPr>
                          <a:rPr lang="en-GB" sz="2800" b="1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800" b="1" i="1" dirty="0">
                            <a:latin typeface="Cambria Math" panose="02040503050406030204" pitchFamily="18" charset="0"/>
                          </a:rPr>
                          <m:t>𝝓</m:t>
                        </m:r>
                        <m:r>
                          <a:rPr lang="en-GB" sz="2800" b="1" i="0" dirty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sz="2800" b="1" i="1" dirty="0">
                            <a:latin typeface="Cambria Math" panose="02040503050406030204" pitchFamily="18" charset="0"/>
                          </a:rPr>
                          <m:t>𝜽</m:t>
                        </m:r>
                        <m:r>
                          <a:rPr lang="en-GB" sz="2800" b="1" i="0" dirty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sz="2800" b="1" i="1" dirty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d>
                  </m:oMath>
                </a14:m>
                <a:r>
                  <a:rPr lang="en-GB" sz="2800" b="1" dirty="0"/>
                  <a:t> </a:t>
                </a:r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5ACDFF4D-4FA7-7BD3-43C8-49E5CBD10CC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46065" y="1198786"/>
                <a:ext cx="8450091" cy="523220"/>
              </a:xfrm>
              <a:prstGeom prst="rect">
                <a:avLst/>
              </a:prstGeom>
              <a:blipFill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367701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2" y="206126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Training a VAE</a:t>
            </a:r>
            <a:endParaRPr lang="en-GB" sz="6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9DD9A1-5F94-DFC1-EC02-B379DD95A418}"/>
              </a:ext>
            </a:extLst>
          </p:cNvPr>
          <p:cNvSpPr/>
          <p:nvPr/>
        </p:nvSpPr>
        <p:spPr>
          <a:xfrm>
            <a:off x="914400" y="16922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FD02FB-D1BC-D14A-D869-B150825E1D4A}"/>
              </a:ext>
            </a:extLst>
          </p:cNvPr>
          <p:cNvSpPr/>
          <p:nvPr/>
        </p:nvSpPr>
        <p:spPr>
          <a:xfrm>
            <a:off x="914400" y="25828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055AB22-D9CD-A1AC-D64A-9F59FC867E61}"/>
              </a:ext>
            </a:extLst>
          </p:cNvPr>
          <p:cNvSpPr/>
          <p:nvPr/>
        </p:nvSpPr>
        <p:spPr>
          <a:xfrm>
            <a:off x="914399" y="34735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61B6CC-4501-F3F1-0A76-B5AC533B625E}"/>
              </a:ext>
            </a:extLst>
          </p:cNvPr>
          <p:cNvSpPr/>
          <p:nvPr/>
        </p:nvSpPr>
        <p:spPr>
          <a:xfrm>
            <a:off x="914398" y="43641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3613C7E-9A93-79A9-E461-6DD87D8C0207}"/>
              </a:ext>
            </a:extLst>
          </p:cNvPr>
          <p:cNvSpPr/>
          <p:nvPr/>
        </p:nvSpPr>
        <p:spPr>
          <a:xfrm>
            <a:off x="3075705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D82F03-88C6-F95E-F448-D0E5DDF142A4}"/>
              </a:ext>
            </a:extLst>
          </p:cNvPr>
          <p:cNvSpPr/>
          <p:nvPr/>
        </p:nvSpPr>
        <p:spPr>
          <a:xfrm>
            <a:off x="3075705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19BB91-95A7-41E3-7A49-B44851D33B53}"/>
              </a:ext>
            </a:extLst>
          </p:cNvPr>
          <p:cNvSpPr/>
          <p:nvPr/>
        </p:nvSpPr>
        <p:spPr>
          <a:xfrm>
            <a:off x="3075705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EF481E-A8EF-F930-6F1A-BB70A5B69148}"/>
              </a:ext>
            </a:extLst>
          </p:cNvPr>
          <p:cNvSpPr/>
          <p:nvPr/>
        </p:nvSpPr>
        <p:spPr>
          <a:xfrm>
            <a:off x="6006932" y="2934889"/>
            <a:ext cx="961901" cy="110440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i="1" dirty="0">
                <a:solidFill>
                  <a:schemeClr val="tx1"/>
                </a:solidFill>
              </a:rPr>
              <a:t>z</a:t>
            </a:r>
            <a:endParaRPr lang="en-GB" sz="3600" b="1" i="1" dirty="0">
              <a:solidFill>
                <a:schemeClr val="tx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73E480-029A-D627-9A4A-2A490073002E}"/>
              </a:ext>
            </a:extLst>
          </p:cNvPr>
          <p:cNvCxnSpPr>
            <a:cxnSpLocks/>
          </p:cNvCxnSpPr>
          <p:nvPr/>
        </p:nvCxnSpPr>
        <p:spPr>
          <a:xfrm flipV="1">
            <a:off x="1876299" y="4550321"/>
            <a:ext cx="1199406" cy="7045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4664B86-4F53-4EBB-6497-85A0070F19AD}"/>
              </a:ext>
            </a:extLst>
          </p:cNvPr>
          <p:cNvCxnSpPr>
            <a:cxnSpLocks/>
          </p:cNvCxnSpPr>
          <p:nvPr/>
        </p:nvCxnSpPr>
        <p:spPr>
          <a:xfrm>
            <a:off x="1876299" y="1690688"/>
            <a:ext cx="1199406" cy="73786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175F04-83D8-107C-88EB-E0F2142FF4CC}"/>
              </a:ext>
            </a:extLst>
          </p:cNvPr>
          <p:cNvCxnSpPr>
            <a:cxnSpLocks/>
          </p:cNvCxnSpPr>
          <p:nvPr/>
        </p:nvCxnSpPr>
        <p:spPr>
          <a:xfrm>
            <a:off x="3748640" y="2428548"/>
            <a:ext cx="1260763" cy="28245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BE69CF6-3BA0-D6D9-085E-203191325A5D}"/>
              </a:ext>
            </a:extLst>
          </p:cNvPr>
          <p:cNvCxnSpPr>
            <a:cxnSpLocks/>
          </p:cNvCxnSpPr>
          <p:nvPr/>
        </p:nvCxnSpPr>
        <p:spPr>
          <a:xfrm flipV="1">
            <a:off x="3748640" y="4398116"/>
            <a:ext cx="1260762" cy="15220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5681F10B-5859-3E6E-E980-7C17ACAB6E1B}"/>
              </a:ext>
            </a:extLst>
          </p:cNvPr>
          <p:cNvSpPr/>
          <p:nvPr/>
        </p:nvSpPr>
        <p:spPr>
          <a:xfrm>
            <a:off x="8443356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2DD5939-CF5F-B4E1-34E0-6639C61B23A4}"/>
              </a:ext>
            </a:extLst>
          </p:cNvPr>
          <p:cNvSpPr/>
          <p:nvPr/>
        </p:nvSpPr>
        <p:spPr>
          <a:xfrm>
            <a:off x="8443356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CE16607-C041-79A9-D8E4-87A125B22009}"/>
              </a:ext>
            </a:extLst>
          </p:cNvPr>
          <p:cNvSpPr/>
          <p:nvPr/>
        </p:nvSpPr>
        <p:spPr>
          <a:xfrm>
            <a:off x="8443356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91C048E-9A10-3D6D-6836-B092FFBBFB42}"/>
              </a:ext>
            </a:extLst>
          </p:cNvPr>
          <p:cNvSpPr/>
          <p:nvPr/>
        </p:nvSpPr>
        <p:spPr>
          <a:xfrm>
            <a:off x="10315699" y="16906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7794FBD-6A8D-52D9-8019-B54DE2C17CDA}"/>
              </a:ext>
            </a:extLst>
          </p:cNvPr>
          <p:cNvSpPr/>
          <p:nvPr/>
        </p:nvSpPr>
        <p:spPr>
          <a:xfrm>
            <a:off x="10315699" y="25813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5EA36D3-CF26-D859-9AB2-08909F4F740D}"/>
              </a:ext>
            </a:extLst>
          </p:cNvPr>
          <p:cNvSpPr/>
          <p:nvPr/>
        </p:nvSpPr>
        <p:spPr>
          <a:xfrm>
            <a:off x="10315698" y="34719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70D5187-1C2D-0990-BB39-981F34A2EB3F}"/>
              </a:ext>
            </a:extLst>
          </p:cNvPr>
          <p:cNvSpPr/>
          <p:nvPr/>
        </p:nvSpPr>
        <p:spPr>
          <a:xfrm>
            <a:off x="10315697" y="43626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D768D72-80F0-400E-2B3E-8DF795B83195}"/>
              </a:ext>
            </a:extLst>
          </p:cNvPr>
          <p:cNvCxnSpPr>
            <a:cxnSpLocks/>
          </p:cNvCxnSpPr>
          <p:nvPr/>
        </p:nvCxnSpPr>
        <p:spPr>
          <a:xfrm flipH="1">
            <a:off x="9116290" y="1690688"/>
            <a:ext cx="1199406" cy="72671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9C47749-1650-45A0-3C3B-22EF1433259A}"/>
              </a:ext>
            </a:extLst>
          </p:cNvPr>
          <p:cNvCxnSpPr>
            <a:cxnSpLocks/>
          </p:cNvCxnSpPr>
          <p:nvPr/>
        </p:nvCxnSpPr>
        <p:spPr>
          <a:xfrm flipH="1" flipV="1">
            <a:off x="9116291" y="4545636"/>
            <a:ext cx="1199405" cy="7076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32085A2-B1F4-BFBD-2D26-FDD9E43A1A89}"/>
              </a:ext>
            </a:extLst>
          </p:cNvPr>
          <p:cNvCxnSpPr>
            <a:cxnSpLocks/>
          </p:cNvCxnSpPr>
          <p:nvPr/>
        </p:nvCxnSpPr>
        <p:spPr>
          <a:xfrm>
            <a:off x="7002483" y="4039294"/>
            <a:ext cx="1452748" cy="5063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671DD9B-F880-B374-2B07-1EB02DB5D1B0}"/>
              </a:ext>
            </a:extLst>
          </p:cNvPr>
          <p:cNvCxnSpPr>
            <a:cxnSpLocks/>
          </p:cNvCxnSpPr>
          <p:nvPr/>
        </p:nvCxnSpPr>
        <p:spPr>
          <a:xfrm flipV="1">
            <a:off x="6968834" y="2426206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CF9F0316-68D9-04DE-D31A-DB6F9425D5F2}"/>
              </a:ext>
            </a:extLst>
          </p:cNvPr>
          <p:cNvSpPr txBox="1"/>
          <p:nvPr/>
        </p:nvSpPr>
        <p:spPr>
          <a:xfrm>
            <a:off x="795646" y="5214987"/>
            <a:ext cx="11994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Input</a:t>
            </a:r>
            <a:endParaRPr lang="en-GB" sz="2800" b="1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975CC26-E9ED-10F1-9706-74FC764599FC}"/>
              </a:ext>
            </a:extLst>
          </p:cNvPr>
          <p:cNvSpPr txBox="1"/>
          <p:nvPr/>
        </p:nvSpPr>
        <p:spPr>
          <a:xfrm>
            <a:off x="9929748" y="5214987"/>
            <a:ext cx="17337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Output</a:t>
            </a:r>
            <a:endParaRPr lang="en-GB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9D1167-DF0B-220F-97E2-397348C7CB19}"/>
              </a:ext>
            </a:extLst>
          </p:cNvPr>
          <p:cNvSpPr txBox="1"/>
          <p:nvPr/>
        </p:nvSpPr>
        <p:spPr>
          <a:xfrm>
            <a:off x="5223161" y="2125683"/>
            <a:ext cx="17456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Code</a:t>
            </a:r>
            <a:endParaRPr lang="en-GB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623C1FD-7783-8C9C-B33A-BA4D31E9CA44}"/>
                  </a:ext>
                </a:extLst>
              </p:cNvPr>
              <p:cNvSpPr txBox="1"/>
              <p:nvPr/>
            </p:nvSpPr>
            <p:spPr>
              <a:xfrm>
                <a:off x="2374073" y="4807963"/>
                <a:ext cx="2064325" cy="9925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800" b="1" dirty="0"/>
                  <a:t>Encoder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𝒒</m:t>
                          </m:r>
                        </m:e>
                        <m:sub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𝝓</m:t>
                          </m:r>
                        </m:sub>
                      </m:sSub>
                      <m:d>
                        <m:dPr>
                          <m:ctrlPr>
                            <a:rPr lang="en-US" sz="28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d>
                            <m:dPr>
                              <m:begChr m:val=""/>
                              <m:endChr m:val="|"/>
                              <m:ctrlPr>
                                <a:rPr lang="en-US" sz="28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2800" b="1" i="1" dirty="0"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</m:e>
                          </m:d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d>
                    </m:oMath>
                  </m:oMathPara>
                </a14:m>
                <a:endParaRPr lang="en-US" sz="2800" b="1" i="1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623C1FD-7783-8C9C-B33A-BA4D31E9CA4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4073" y="4807963"/>
                <a:ext cx="2064325" cy="992516"/>
              </a:xfrm>
              <a:prstGeom prst="rect">
                <a:avLst/>
              </a:prstGeom>
              <a:blipFill>
                <a:blip r:embed="rId3"/>
                <a:stretch>
                  <a:fillRect t="-613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CE8C61-7DFB-B74A-49CA-AB4654C2CA7D}"/>
                  </a:ext>
                </a:extLst>
              </p:cNvPr>
              <p:cNvSpPr txBox="1"/>
              <p:nvPr/>
            </p:nvSpPr>
            <p:spPr>
              <a:xfrm>
                <a:off x="7912925" y="4795295"/>
                <a:ext cx="1733797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800" b="1" dirty="0"/>
                  <a:t>Decoder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𝒑</m:t>
                          </m:r>
                        </m:e>
                        <m:sub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𝜽</m:t>
                          </m:r>
                        </m:sub>
                      </m:sSub>
                      <m:d>
                        <m:dPr>
                          <m:ctrlP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d>
                            <m:dPr>
                              <m:begChr m:val=""/>
                              <m:endChr m:val="|"/>
                              <m:ctrlPr>
                                <a:rPr lang="en-US" sz="28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̂"/>
                                  <m:ctrlPr>
                                    <a:rPr lang="en-US" sz="2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2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𝒙</m:t>
                                  </m:r>
                                </m:e>
                              </m:acc>
                            </m:e>
                          </m:d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𝒛</m:t>
                          </m:r>
                        </m:e>
                      </m:d>
                    </m:oMath>
                  </m:oMathPara>
                </a14:m>
                <a:endParaRPr lang="en-US" sz="2800" b="1" i="1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CE8C61-7DFB-B74A-49CA-AB4654C2CA7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2925" y="4795295"/>
                <a:ext cx="1733797" cy="954107"/>
              </a:xfrm>
              <a:prstGeom prst="rect">
                <a:avLst/>
              </a:prstGeom>
              <a:blipFill>
                <a:blip r:embed="rId4"/>
                <a:stretch>
                  <a:fillRect t="-64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16CCDA43-12D0-4855-1FA4-F138252B5187}"/>
              </a:ext>
            </a:extLst>
          </p:cNvPr>
          <p:cNvSpPr txBox="1"/>
          <p:nvPr/>
        </p:nvSpPr>
        <p:spPr>
          <a:xfrm>
            <a:off x="4957947" y="4292465"/>
            <a:ext cx="22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Latent Variables</a:t>
            </a:r>
            <a:endParaRPr lang="en-GB" sz="24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3633C08-715C-F212-EA58-C604EF1F6638}"/>
              </a:ext>
            </a:extLst>
          </p:cNvPr>
          <p:cNvSpPr txBox="1"/>
          <p:nvPr/>
        </p:nvSpPr>
        <p:spPr>
          <a:xfrm>
            <a:off x="1110340" y="1084548"/>
            <a:ext cx="5700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/>
              <a:t>x</a:t>
            </a:r>
            <a:endParaRPr lang="en-GB" sz="36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3D85EFA-4DF3-4D01-8D9D-AC21E52C50F5}"/>
                  </a:ext>
                </a:extLst>
              </p:cNvPr>
              <p:cNvSpPr txBox="1"/>
              <p:nvPr/>
            </p:nvSpPr>
            <p:spPr>
              <a:xfrm>
                <a:off x="10385463" y="1090121"/>
                <a:ext cx="822366" cy="6463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3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600" b="1" i="1" dirty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3D85EFA-4DF3-4D01-8D9D-AC21E52C50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85463" y="1090121"/>
                <a:ext cx="822366" cy="646331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Rectangle 19">
            <a:extLst>
              <a:ext uri="{FF2B5EF4-FFF2-40B4-BE49-F238E27FC236}">
                <a16:creationId xmlns:a16="http://schemas.microsoft.com/office/drawing/2014/main" id="{AEBE2B4E-81B2-DED3-A382-134D358D8998}"/>
              </a:ext>
            </a:extLst>
          </p:cNvPr>
          <p:cNvSpPr/>
          <p:nvPr/>
        </p:nvSpPr>
        <p:spPr>
          <a:xfrm>
            <a:off x="5009404" y="2671316"/>
            <a:ext cx="672935" cy="7721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i="1" dirty="0">
                <a:solidFill>
                  <a:schemeClr val="tx1"/>
                </a:solidFill>
              </a:rPr>
              <a:t>µ</a:t>
            </a:r>
            <a:endParaRPr lang="en-GB" sz="2000" b="1" i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41BF844A-B7DD-49BB-5D1F-3EDAF520C245}"/>
                  </a:ext>
                </a:extLst>
              </p:cNvPr>
              <p:cNvSpPr/>
              <p:nvPr/>
            </p:nvSpPr>
            <p:spPr>
              <a:xfrm>
                <a:off x="5009403" y="3625928"/>
                <a:ext cx="672935" cy="772188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1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𝝈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41BF844A-B7DD-49BB-5D1F-3EDAF520C24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9403" y="3625928"/>
                <a:ext cx="672935" cy="772188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204C0F1B-5A61-5D58-3687-AD8C44890F1D}"/>
              </a:ext>
            </a:extLst>
          </p:cNvPr>
          <p:cNvCxnSpPr>
            <a:cxnSpLocks/>
            <a:stCxn id="20" idx="3"/>
          </p:cNvCxnSpPr>
          <p:nvPr/>
        </p:nvCxnSpPr>
        <p:spPr>
          <a:xfrm>
            <a:off x="5682339" y="3057410"/>
            <a:ext cx="280060" cy="10690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6E3A8198-9B0C-49E3-70E7-9CBD11765C2C}"/>
              </a:ext>
            </a:extLst>
          </p:cNvPr>
          <p:cNvCxnSpPr>
            <a:cxnSpLocks/>
            <a:stCxn id="24" idx="3"/>
          </p:cNvCxnSpPr>
          <p:nvPr/>
        </p:nvCxnSpPr>
        <p:spPr>
          <a:xfrm flipV="1">
            <a:off x="5682338" y="3829598"/>
            <a:ext cx="290944" cy="18242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5ACDFF4D-4FA7-7BD3-43C8-49E5CBD10CC9}"/>
                  </a:ext>
                </a:extLst>
              </p:cNvPr>
              <p:cNvSpPr txBox="1"/>
              <p:nvPr/>
            </p:nvSpPr>
            <p:spPr>
              <a:xfrm>
                <a:off x="1946065" y="1198786"/>
                <a:ext cx="8450091" cy="52322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800" b="1" i="1" dirty="0" smtClean="0">
                        <a:latin typeface="Cambria Math" panose="02040503050406030204" pitchFamily="18" charset="0"/>
                      </a:rPr>
                      <m:t>𝓛</m:t>
                    </m:r>
                    <m:d>
                      <m:dPr>
                        <m:ctrlPr>
                          <a:rPr lang="en-GB" sz="2800" b="1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800" b="1" i="1" dirty="0">
                            <a:latin typeface="Cambria Math" panose="02040503050406030204" pitchFamily="18" charset="0"/>
                          </a:rPr>
                          <m:t>𝝓</m:t>
                        </m:r>
                        <m:r>
                          <a:rPr lang="en-GB" sz="2800" b="1" i="0" dirty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sz="2800" b="1" i="1" dirty="0">
                            <a:latin typeface="Cambria Math" panose="02040503050406030204" pitchFamily="18" charset="0"/>
                          </a:rPr>
                          <m:t>𝜽</m:t>
                        </m:r>
                        <m:r>
                          <a:rPr lang="en-GB" sz="2800" b="1" i="0" dirty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sz="2800" b="1" i="1" dirty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d>
                  </m:oMath>
                </a14:m>
                <a:r>
                  <a:rPr lang="en-GB" sz="2800" b="1" dirty="0"/>
                  <a:t> = (reconstruction loss) + (regularisation term)</a:t>
                </a:r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5ACDFF4D-4FA7-7BD3-43C8-49E5CBD10CC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46065" y="1198786"/>
                <a:ext cx="8450091" cy="523220"/>
              </a:xfrm>
              <a:prstGeom prst="rect">
                <a:avLst/>
              </a:prstGeom>
              <a:blipFill>
                <a:blip r:embed="rId7"/>
                <a:stretch>
                  <a:fillRect t="-11765" r="-1082" b="-3411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6084311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2" y="206126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Training a VAE</a:t>
            </a:r>
            <a:endParaRPr lang="en-GB" sz="6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9DD9A1-5F94-DFC1-EC02-B379DD95A418}"/>
              </a:ext>
            </a:extLst>
          </p:cNvPr>
          <p:cNvSpPr/>
          <p:nvPr/>
        </p:nvSpPr>
        <p:spPr>
          <a:xfrm>
            <a:off x="914400" y="16922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FD02FB-D1BC-D14A-D869-B150825E1D4A}"/>
              </a:ext>
            </a:extLst>
          </p:cNvPr>
          <p:cNvSpPr/>
          <p:nvPr/>
        </p:nvSpPr>
        <p:spPr>
          <a:xfrm>
            <a:off x="914400" y="25828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055AB22-D9CD-A1AC-D64A-9F59FC867E61}"/>
              </a:ext>
            </a:extLst>
          </p:cNvPr>
          <p:cNvSpPr/>
          <p:nvPr/>
        </p:nvSpPr>
        <p:spPr>
          <a:xfrm>
            <a:off x="914399" y="34735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61B6CC-4501-F3F1-0A76-B5AC533B625E}"/>
              </a:ext>
            </a:extLst>
          </p:cNvPr>
          <p:cNvSpPr/>
          <p:nvPr/>
        </p:nvSpPr>
        <p:spPr>
          <a:xfrm>
            <a:off x="914398" y="43641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3613C7E-9A93-79A9-E461-6DD87D8C0207}"/>
              </a:ext>
            </a:extLst>
          </p:cNvPr>
          <p:cNvSpPr/>
          <p:nvPr/>
        </p:nvSpPr>
        <p:spPr>
          <a:xfrm>
            <a:off x="3075705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D82F03-88C6-F95E-F448-D0E5DDF142A4}"/>
              </a:ext>
            </a:extLst>
          </p:cNvPr>
          <p:cNvSpPr/>
          <p:nvPr/>
        </p:nvSpPr>
        <p:spPr>
          <a:xfrm>
            <a:off x="3075705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19BB91-95A7-41E3-7A49-B44851D33B53}"/>
              </a:ext>
            </a:extLst>
          </p:cNvPr>
          <p:cNvSpPr/>
          <p:nvPr/>
        </p:nvSpPr>
        <p:spPr>
          <a:xfrm>
            <a:off x="3075705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EF481E-A8EF-F930-6F1A-BB70A5B69148}"/>
              </a:ext>
            </a:extLst>
          </p:cNvPr>
          <p:cNvSpPr/>
          <p:nvPr/>
        </p:nvSpPr>
        <p:spPr>
          <a:xfrm>
            <a:off x="6006932" y="2934889"/>
            <a:ext cx="961901" cy="110440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i="1" dirty="0">
                <a:solidFill>
                  <a:schemeClr val="tx1"/>
                </a:solidFill>
              </a:rPr>
              <a:t>z</a:t>
            </a:r>
            <a:endParaRPr lang="en-GB" sz="3600" b="1" i="1" dirty="0">
              <a:solidFill>
                <a:schemeClr val="tx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73E480-029A-D627-9A4A-2A490073002E}"/>
              </a:ext>
            </a:extLst>
          </p:cNvPr>
          <p:cNvCxnSpPr>
            <a:cxnSpLocks/>
          </p:cNvCxnSpPr>
          <p:nvPr/>
        </p:nvCxnSpPr>
        <p:spPr>
          <a:xfrm flipV="1">
            <a:off x="1876299" y="4550321"/>
            <a:ext cx="1199406" cy="7045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4664B86-4F53-4EBB-6497-85A0070F19AD}"/>
              </a:ext>
            </a:extLst>
          </p:cNvPr>
          <p:cNvCxnSpPr>
            <a:cxnSpLocks/>
          </p:cNvCxnSpPr>
          <p:nvPr/>
        </p:nvCxnSpPr>
        <p:spPr>
          <a:xfrm>
            <a:off x="1876299" y="1690688"/>
            <a:ext cx="1199406" cy="73786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175F04-83D8-107C-88EB-E0F2142FF4CC}"/>
              </a:ext>
            </a:extLst>
          </p:cNvPr>
          <p:cNvCxnSpPr>
            <a:cxnSpLocks/>
          </p:cNvCxnSpPr>
          <p:nvPr/>
        </p:nvCxnSpPr>
        <p:spPr>
          <a:xfrm>
            <a:off x="3748640" y="2428548"/>
            <a:ext cx="1260763" cy="28245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BE69CF6-3BA0-D6D9-085E-203191325A5D}"/>
              </a:ext>
            </a:extLst>
          </p:cNvPr>
          <p:cNvCxnSpPr>
            <a:cxnSpLocks/>
          </p:cNvCxnSpPr>
          <p:nvPr/>
        </p:nvCxnSpPr>
        <p:spPr>
          <a:xfrm flipV="1">
            <a:off x="3748640" y="4398116"/>
            <a:ext cx="1260762" cy="15220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5681F10B-5859-3E6E-E980-7C17ACAB6E1B}"/>
              </a:ext>
            </a:extLst>
          </p:cNvPr>
          <p:cNvSpPr/>
          <p:nvPr/>
        </p:nvSpPr>
        <p:spPr>
          <a:xfrm>
            <a:off x="8443356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2DD5939-CF5F-B4E1-34E0-6639C61B23A4}"/>
              </a:ext>
            </a:extLst>
          </p:cNvPr>
          <p:cNvSpPr/>
          <p:nvPr/>
        </p:nvSpPr>
        <p:spPr>
          <a:xfrm>
            <a:off x="8443356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CE16607-C041-79A9-D8E4-87A125B22009}"/>
              </a:ext>
            </a:extLst>
          </p:cNvPr>
          <p:cNvSpPr/>
          <p:nvPr/>
        </p:nvSpPr>
        <p:spPr>
          <a:xfrm>
            <a:off x="8443356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91C048E-9A10-3D6D-6836-B092FFBBFB42}"/>
              </a:ext>
            </a:extLst>
          </p:cNvPr>
          <p:cNvSpPr/>
          <p:nvPr/>
        </p:nvSpPr>
        <p:spPr>
          <a:xfrm>
            <a:off x="10315699" y="16906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7794FBD-6A8D-52D9-8019-B54DE2C17CDA}"/>
              </a:ext>
            </a:extLst>
          </p:cNvPr>
          <p:cNvSpPr/>
          <p:nvPr/>
        </p:nvSpPr>
        <p:spPr>
          <a:xfrm>
            <a:off x="10315699" y="25813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5EA36D3-CF26-D859-9AB2-08909F4F740D}"/>
              </a:ext>
            </a:extLst>
          </p:cNvPr>
          <p:cNvSpPr/>
          <p:nvPr/>
        </p:nvSpPr>
        <p:spPr>
          <a:xfrm>
            <a:off x="10315698" y="34719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70D5187-1C2D-0990-BB39-981F34A2EB3F}"/>
              </a:ext>
            </a:extLst>
          </p:cNvPr>
          <p:cNvSpPr/>
          <p:nvPr/>
        </p:nvSpPr>
        <p:spPr>
          <a:xfrm>
            <a:off x="10315697" y="43626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D768D72-80F0-400E-2B3E-8DF795B83195}"/>
              </a:ext>
            </a:extLst>
          </p:cNvPr>
          <p:cNvCxnSpPr>
            <a:cxnSpLocks/>
          </p:cNvCxnSpPr>
          <p:nvPr/>
        </p:nvCxnSpPr>
        <p:spPr>
          <a:xfrm flipH="1">
            <a:off x="9116290" y="1690688"/>
            <a:ext cx="1199406" cy="72671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9C47749-1650-45A0-3C3B-22EF1433259A}"/>
              </a:ext>
            </a:extLst>
          </p:cNvPr>
          <p:cNvCxnSpPr>
            <a:cxnSpLocks/>
          </p:cNvCxnSpPr>
          <p:nvPr/>
        </p:nvCxnSpPr>
        <p:spPr>
          <a:xfrm flipH="1" flipV="1">
            <a:off x="9116291" y="4545636"/>
            <a:ext cx="1199405" cy="7076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32085A2-B1F4-BFBD-2D26-FDD9E43A1A89}"/>
              </a:ext>
            </a:extLst>
          </p:cNvPr>
          <p:cNvCxnSpPr>
            <a:cxnSpLocks/>
          </p:cNvCxnSpPr>
          <p:nvPr/>
        </p:nvCxnSpPr>
        <p:spPr>
          <a:xfrm>
            <a:off x="7002483" y="4039294"/>
            <a:ext cx="1452748" cy="5063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671DD9B-F880-B374-2B07-1EB02DB5D1B0}"/>
              </a:ext>
            </a:extLst>
          </p:cNvPr>
          <p:cNvCxnSpPr>
            <a:cxnSpLocks/>
          </p:cNvCxnSpPr>
          <p:nvPr/>
        </p:nvCxnSpPr>
        <p:spPr>
          <a:xfrm flipV="1">
            <a:off x="6968834" y="2426206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CF9F0316-68D9-04DE-D31A-DB6F9425D5F2}"/>
              </a:ext>
            </a:extLst>
          </p:cNvPr>
          <p:cNvSpPr txBox="1"/>
          <p:nvPr/>
        </p:nvSpPr>
        <p:spPr>
          <a:xfrm>
            <a:off x="795646" y="5214987"/>
            <a:ext cx="11994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Input</a:t>
            </a:r>
            <a:endParaRPr lang="en-GB" sz="2800" b="1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975CC26-E9ED-10F1-9706-74FC764599FC}"/>
              </a:ext>
            </a:extLst>
          </p:cNvPr>
          <p:cNvSpPr txBox="1"/>
          <p:nvPr/>
        </p:nvSpPr>
        <p:spPr>
          <a:xfrm>
            <a:off x="9929748" y="5214987"/>
            <a:ext cx="17337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Output</a:t>
            </a:r>
            <a:endParaRPr lang="en-GB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9D1167-DF0B-220F-97E2-397348C7CB19}"/>
              </a:ext>
            </a:extLst>
          </p:cNvPr>
          <p:cNvSpPr txBox="1"/>
          <p:nvPr/>
        </p:nvSpPr>
        <p:spPr>
          <a:xfrm>
            <a:off x="5223161" y="2125683"/>
            <a:ext cx="17456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Code</a:t>
            </a:r>
            <a:endParaRPr lang="en-GB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623C1FD-7783-8C9C-B33A-BA4D31E9CA44}"/>
                  </a:ext>
                </a:extLst>
              </p:cNvPr>
              <p:cNvSpPr txBox="1"/>
              <p:nvPr/>
            </p:nvSpPr>
            <p:spPr>
              <a:xfrm>
                <a:off x="2374073" y="4807963"/>
                <a:ext cx="2064325" cy="9925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800" b="1" dirty="0"/>
                  <a:t>Encoder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𝒒</m:t>
                          </m:r>
                        </m:e>
                        <m:sub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𝝓</m:t>
                          </m:r>
                        </m:sub>
                      </m:sSub>
                      <m:d>
                        <m:dPr>
                          <m:ctrlPr>
                            <a:rPr lang="en-US" sz="28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d>
                            <m:dPr>
                              <m:begChr m:val=""/>
                              <m:endChr m:val="|"/>
                              <m:ctrlPr>
                                <a:rPr lang="en-US" sz="28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2800" b="1" i="1" dirty="0"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</m:e>
                          </m:d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d>
                    </m:oMath>
                  </m:oMathPara>
                </a14:m>
                <a:endParaRPr lang="en-US" sz="2800" b="1" i="1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623C1FD-7783-8C9C-B33A-BA4D31E9CA4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4073" y="4807963"/>
                <a:ext cx="2064325" cy="992516"/>
              </a:xfrm>
              <a:prstGeom prst="rect">
                <a:avLst/>
              </a:prstGeom>
              <a:blipFill>
                <a:blip r:embed="rId3"/>
                <a:stretch>
                  <a:fillRect t="-613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CE8C61-7DFB-B74A-49CA-AB4654C2CA7D}"/>
                  </a:ext>
                </a:extLst>
              </p:cNvPr>
              <p:cNvSpPr txBox="1"/>
              <p:nvPr/>
            </p:nvSpPr>
            <p:spPr>
              <a:xfrm>
                <a:off x="7912925" y="4795295"/>
                <a:ext cx="1733797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800" b="1" dirty="0"/>
                  <a:t>Decoder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𝒑</m:t>
                          </m:r>
                        </m:e>
                        <m:sub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𝜽</m:t>
                          </m:r>
                        </m:sub>
                      </m:sSub>
                      <m:d>
                        <m:dPr>
                          <m:ctrlP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d>
                            <m:dPr>
                              <m:begChr m:val=""/>
                              <m:endChr m:val="|"/>
                              <m:ctrlPr>
                                <a:rPr lang="en-US" sz="28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̂"/>
                                  <m:ctrlPr>
                                    <a:rPr lang="en-US" sz="2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2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𝒙</m:t>
                                  </m:r>
                                </m:e>
                              </m:acc>
                            </m:e>
                          </m:d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𝒛</m:t>
                          </m:r>
                        </m:e>
                      </m:d>
                    </m:oMath>
                  </m:oMathPara>
                </a14:m>
                <a:endParaRPr lang="en-US" sz="2800" b="1" i="1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CE8C61-7DFB-B74A-49CA-AB4654C2CA7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2925" y="4795295"/>
                <a:ext cx="1733797" cy="954107"/>
              </a:xfrm>
              <a:prstGeom prst="rect">
                <a:avLst/>
              </a:prstGeom>
              <a:blipFill>
                <a:blip r:embed="rId4"/>
                <a:stretch>
                  <a:fillRect t="-64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16CCDA43-12D0-4855-1FA4-F138252B5187}"/>
              </a:ext>
            </a:extLst>
          </p:cNvPr>
          <p:cNvSpPr txBox="1"/>
          <p:nvPr/>
        </p:nvSpPr>
        <p:spPr>
          <a:xfrm>
            <a:off x="4957947" y="4292465"/>
            <a:ext cx="22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Latent Variables</a:t>
            </a:r>
            <a:endParaRPr lang="en-GB" sz="24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3633C08-715C-F212-EA58-C604EF1F6638}"/>
              </a:ext>
            </a:extLst>
          </p:cNvPr>
          <p:cNvSpPr txBox="1"/>
          <p:nvPr/>
        </p:nvSpPr>
        <p:spPr>
          <a:xfrm>
            <a:off x="1110340" y="1084548"/>
            <a:ext cx="5700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/>
              <a:t>x</a:t>
            </a:r>
            <a:endParaRPr lang="en-GB" sz="36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3D85EFA-4DF3-4D01-8D9D-AC21E52C50F5}"/>
                  </a:ext>
                </a:extLst>
              </p:cNvPr>
              <p:cNvSpPr txBox="1"/>
              <p:nvPr/>
            </p:nvSpPr>
            <p:spPr>
              <a:xfrm>
                <a:off x="10385463" y="1090121"/>
                <a:ext cx="822366" cy="6463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3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600" b="1" i="1" dirty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3D85EFA-4DF3-4D01-8D9D-AC21E52C50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85463" y="1090121"/>
                <a:ext cx="822366" cy="646331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Rectangle 19">
            <a:extLst>
              <a:ext uri="{FF2B5EF4-FFF2-40B4-BE49-F238E27FC236}">
                <a16:creationId xmlns:a16="http://schemas.microsoft.com/office/drawing/2014/main" id="{AEBE2B4E-81B2-DED3-A382-134D358D8998}"/>
              </a:ext>
            </a:extLst>
          </p:cNvPr>
          <p:cNvSpPr/>
          <p:nvPr/>
        </p:nvSpPr>
        <p:spPr>
          <a:xfrm>
            <a:off x="5009404" y="2671316"/>
            <a:ext cx="672935" cy="7721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i="1" dirty="0">
                <a:solidFill>
                  <a:schemeClr val="tx1"/>
                </a:solidFill>
              </a:rPr>
              <a:t>µ</a:t>
            </a:r>
            <a:endParaRPr lang="en-GB" sz="2000" b="1" i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41BF844A-B7DD-49BB-5D1F-3EDAF520C245}"/>
                  </a:ext>
                </a:extLst>
              </p:cNvPr>
              <p:cNvSpPr/>
              <p:nvPr/>
            </p:nvSpPr>
            <p:spPr>
              <a:xfrm>
                <a:off x="5009403" y="3625928"/>
                <a:ext cx="672935" cy="772188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1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𝝈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41BF844A-B7DD-49BB-5D1F-3EDAF520C24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9403" y="3625928"/>
                <a:ext cx="672935" cy="772188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204C0F1B-5A61-5D58-3687-AD8C44890F1D}"/>
              </a:ext>
            </a:extLst>
          </p:cNvPr>
          <p:cNvCxnSpPr>
            <a:cxnSpLocks/>
            <a:stCxn id="20" idx="3"/>
          </p:cNvCxnSpPr>
          <p:nvPr/>
        </p:nvCxnSpPr>
        <p:spPr>
          <a:xfrm>
            <a:off x="5682339" y="3057410"/>
            <a:ext cx="280060" cy="10690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6E3A8198-9B0C-49E3-70E7-9CBD11765C2C}"/>
              </a:ext>
            </a:extLst>
          </p:cNvPr>
          <p:cNvCxnSpPr>
            <a:cxnSpLocks/>
            <a:stCxn id="24" idx="3"/>
          </p:cNvCxnSpPr>
          <p:nvPr/>
        </p:nvCxnSpPr>
        <p:spPr>
          <a:xfrm flipV="1">
            <a:off x="5682338" y="3829598"/>
            <a:ext cx="290944" cy="18242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5ACDFF4D-4FA7-7BD3-43C8-49E5CBD10CC9}"/>
                  </a:ext>
                </a:extLst>
              </p:cNvPr>
              <p:cNvSpPr txBox="1"/>
              <p:nvPr/>
            </p:nvSpPr>
            <p:spPr>
              <a:xfrm>
                <a:off x="1946065" y="1198786"/>
                <a:ext cx="8450091" cy="53296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800" b="1" i="1" dirty="0" smtClean="0">
                        <a:latin typeface="Cambria Math" panose="02040503050406030204" pitchFamily="18" charset="0"/>
                      </a:rPr>
                      <m:t>𝓛</m:t>
                    </m:r>
                    <m:d>
                      <m:dPr>
                        <m:ctrlPr>
                          <a:rPr lang="en-GB" sz="2800" b="1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800" b="1" i="1" dirty="0">
                            <a:latin typeface="Cambria Math" panose="02040503050406030204" pitchFamily="18" charset="0"/>
                          </a:rPr>
                          <m:t>𝝓</m:t>
                        </m:r>
                        <m:r>
                          <a:rPr lang="en-GB" sz="2800" b="1" i="0" dirty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sz="2800" b="1" i="1" dirty="0">
                            <a:latin typeface="Cambria Math" panose="02040503050406030204" pitchFamily="18" charset="0"/>
                          </a:rPr>
                          <m:t>𝜽</m:t>
                        </m:r>
                        <m:r>
                          <a:rPr lang="en-GB" sz="2800" b="1" i="0" dirty="0"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sz="2800" b="1" i="1" dirty="0"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d>
                  </m:oMath>
                </a14:m>
                <a:r>
                  <a:rPr lang="en-GB" sz="2800" b="1" dirty="0"/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800" b="1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begChr m:val="‖"/>
                            <m:endChr m:val="‖"/>
                            <m:ctrlPr>
                              <a:rPr lang="en-GB" sz="2800" b="1" i="1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800" b="1" i="1">
                                <a:latin typeface="Cambria Math" panose="02040503050406030204" pitchFamily="18" charset="0"/>
                              </a:rPr>
                              <m:t>𝒙</m:t>
                            </m:r>
                            <m:r>
                              <a:rPr lang="en-GB" sz="2800" b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̂"/>
                                <m:ctrlPr>
                                  <a:rPr lang="en-GB" sz="2800" b="1" i="1">
                                    <a:solidFill>
                                      <a:srgbClr val="836967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sz="2800" b="1" i="1">
                                    <a:latin typeface="Cambria Math" panose="02040503050406030204" pitchFamily="18" charset="0"/>
                                  </a:rPr>
                                  <m:t>𝒙</m:t>
                                </m:r>
                              </m:e>
                            </m:acc>
                          </m:e>
                        </m:d>
                      </m:e>
                      <m:sup>
                        <m:r>
                          <a:rPr lang="en-GB" sz="2800" b="1"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p>
                    <m:r>
                      <a:rPr lang="en-GB" sz="2800" b="1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800" b="1" dirty="0"/>
                  <a:t>+ (regularisation term)</a:t>
                </a:r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5ACDFF4D-4FA7-7BD3-43C8-49E5CBD10CC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46065" y="1198786"/>
                <a:ext cx="8450091" cy="532966"/>
              </a:xfrm>
              <a:prstGeom prst="rect">
                <a:avLst/>
              </a:prstGeom>
              <a:blipFill>
                <a:blip r:embed="rId7"/>
                <a:stretch>
                  <a:fillRect t="-9195" b="-333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2293957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2" y="206126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Training a VAE</a:t>
            </a:r>
            <a:endParaRPr lang="en-GB" sz="6000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99DD9A1-5F94-DFC1-EC02-B379DD95A418}"/>
              </a:ext>
            </a:extLst>
          </p:cNvPr>
          <p:cNvSpPr/>
          <p:nvPr/>
        </p:nvSpPr>
        <p:spPr>
          <a:xfrm>
            <a:off x="914400" y="16922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FD02FB-D1BC-D14A-D869-B150825E1D4A}"/>
              </a:ext>
            </a:extLst>
          </p:cNvPr>
          <p:cNvSpPr/>
          <p:nvPr/>
        </p:nvSpPr>
        <p:spPr>
          <a:xfrm>
            <a:off x="914400" y="25828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055AB22-D9CD-A1AC-D64A-9F59FC867E61}"/>
              </a:ext>
            </a:extLst>
          </p:cNvPr>
          <p:cNvSpPr/>
          <p:nvPr/>
        </p:nvSpPr>
        <p:spPr>
          <a:xfrm>
            <a:off x="914399" y="347353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861B6CC-4501-F3F1-0A76-B5AC533B625E}"/>
              </a:ext>
            </a:extLst>
          </p:cNvPr>
          <p:cNvSpPr/>
          <p:nvPr/>
        </p:nvSpPr>
        <p:spPr>
          <a:xfrm>
            <a:off x="914398" y="4364183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3613C7E-9A93-79A9-E461-6DD87D8C0207}"/>
              </a:ext>
            </a:extLst>
          </p:cNvPr>
          <p:cNvSpPr/>
          <p:nvPr/>
        </p:nvSpPr>
        <p:spPr>
          <a:xfrm>
            <a:off x="3075705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CD82F03-88C6-F95E-F448-D0E5DDF142A4}"/>
              </a:ext>
            </a:extLst>
          </p:cNvPr>
          <p:cNvSpPr/>
          <p:nvPr/>
        </p:nvSpPr>
        <p:spPr>
          <a:xfrm>
            <a:off x="3075705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819BB91-95A7-41E3-7A49-B44851D33B53}"/>
              </a:ext>
            </a:extLst>
          </p:cNvPr>
          <p:cNvSpPr/>
          <p:nvPr/>
        </p:nvSpPr>
        <p:spPr>
          <a:xfrm>
            <a:off x="3075705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EF481E-A8EF-F930-6F1A-BB70A5B69148}"/>
              </a:ext>
            </a:extLst>
          </p:cNvPr>
          <p:cNvSpPr/>
          <p:nvPr/>
        </p:nvSpPr>
        <p:spPr>
          <a:xfrm>
            <a:off x="6006932" y="2934889"/>
            <a:ext cx="961901" cy="1104406"/>
          </a:xfrm>
          <a:prstGeom prst="rect">
            <a:avLst/>
          </a:prstGeom>
          <a:solidFill>
            <a:schemeClr val="accent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i="1" dirty="0">
                <a:solidFill>
                  <a:schemeClr val="tx1"/>
                </a:solidFill>
              </a:rPr>
              <a:t>z</a:t>
            </a:r>
            <a:endParaRPr lang="en-GB" sz="3600" b="1" i="1" dirty="0">
              <a:solidFill>
                <a:schemeClr val="tx1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73E480-029A-D627-9A4A-2A490073002E}"/>
              </a:ext>
            </a:extLst>
          </p:cNvPr>
          <p:cNvCxnSpPr>
            <a:cxnSpLocks/>
          </p:cNvCxnSpPr>
          <p:nvPr/>
        </p:nvCxnSpPr>
        <p:spPr>
          <a:xfrm flipV="1">
            <a:off x="1876299" y="4550321"/>
            <a:ext cx="1199406" cy="70451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4664B86-4F53-4EBB-6497-85A0070F19AD}"/>
              </a:ext>
            </a:extLst>
          </p:cNvPr>
          <p:cNvCxnSpPr>
            <a:cxnSpLocks/>
          </p:cNvCxnSpPr>
          <p:nvPr/>
        </p:nvCxnSpPr>
        <p:spPr>
          <a:xfrm>
            <a:off x="1876299" y="1690688"/>
            <a:ext cx="1199406" cy="73786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8E175F04-83D8-107C-88EB-E0F2142FF4CC}"/>
              </a:ext>
            </a:extLst>
          </p:cNvPr>
          <p:cNvCxnSpPr>
            <a:cxnSpLocks/>
          </p:cNvCxnSpPr>
          <p:nvPr/>
        </p:nvCxnSpPr>
        <p:spPr>
          <a:xfrm>
            <a:off x="3748640" y="2428548"/>
            <a:ext cx="1260763" cy="28245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1BE69CF6-3BA0-D6D9-085E-203191325A5D}"/>
              </a:ext>
            </a:extLst>
          </p:cNvPr>
          <p:cNvCxnSpPr>
            <a:cxnSpLocks/>
          </p:cNvCxnSpPr>
          <p:nvPr/>
        </p:nvCxnSpPr>
        <p:spPr>
          <a:xfrm flipV="1">
            <a:off x="3748640" y="4398116"/>
            <a:ext cx="1260762" cy="152204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5681F10B-5859-3E6E-E980-7C17ACAB6E1B}"/>
              </a:ext>
            </a:extLst>
          </p:cNvPr>
          <p:cNvSpPr/>
          <p:nvPr/>
        </p:nvSpPr>
        <p:spPr>
          <a:xfrm>
            <a:off x="8443356" y="2417401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2DD5939-CF5F-B4E1-34E0-6639C61B23A4}"/>
              </a:ext>
            </a:extLst>
          </p:cNvPr>
          <p:cNvSpPr/>
          <p:nvPr/>
        </p:nvSpPr>
        <p:spPr>
          <a:xfrm>
            <a:off x="8443356" y="3128374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CE16607-C041-79A9-D8E4-87A125B22009}"/>
              </a:ext>
            </a:extLst>
          </p:cNvPr>
          <p:cNvSpPr/>
          <p:nvPr/>
        </p:nvSpPr>
        <p:spPr>
          <a:xfrm>
            <a:off x="8443356" y="3839348"/>
            <a:ext cx="672935" cy="710973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491C048E-9A10-3D6D-6836-B092FFBBFB42}"/>
              </a:ext>
            </a:extLst>
          </p:cNvPr>
          <p:cNvSpPr/>
          <p:nvPr/>
        </p:nvSpPr>
        <p:spPr>
          <a:xfrm>
            <a:off x="10315699" y="16906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7794FBD-6A8D-52D9-8019-B54DE2C17CDA}"/>
              </a:ext>
            </a:extLst>
          </p:cNvPr>
          <p:cNvSpPr/>
          <p:nvPr/>
        </p:nvSpPr>
        <p:spPr>
          <a:xfrm>
            <a:off x="10315699" y="25813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5EA36D3-CF26-D859-9AB2-08909F4F740D}"/>
              </a:ext>
            </a:extLst>
          </p:cNvPr>
          <p:cNvSpPr/>
          <p:nvPr/>
        </p:nvSpPr>
        <p:spPr>
          <a:xfrm>
            <a:off x="10315698" y="347198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70D5187-1C2D-0990-BB39-981F34A2EB3F}"/>
              </a:ext>
            </a:extLst>
          </p:cNvPr>
          <p:cNvSpPr/>
          <p:nvPr/>
        </p:nvSpPr>
        <p:spPr>
          <a:xfrm>
            <a:off x="10315697" y="4362638"/>
            <a:ext cx="961901" cy="89065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D768D72-80F0-400E-2B3E-8DF795B83195}"/>
              </a:ext>
            </a:extLst>
          </p:cNvPr>
          <p:cNvCxnSpPr>
            <a:cxnSpLocks/>
          </p:cNvCxnSpPr>
          <p:nvPr/>
        </p:nvCxnSpPr>
        <p:spPr>
          <a:xfrm flipH="1">
            <a:off x="9116290" y="1690688"/>
            <a:ext cx="1199406" cy="72671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79C47749-1650-45A0-3C3B-22EF1433259A}"/>
              </a:ext>
            </a:extLst>
          </p:cNvPr>
          <p:cNvCxnSpPr>
            <a:cxnSpLocks/>
          </p:cNvCxnSpPr>
          <p:nvPr/>
        </p:nvCxnSpPr>
        <p:spPr>
          <a:xfrm flipH="1" flipV="1">
            <a:off x="9116291" y="4545636"/>
            <a:ext cx="1199405" cy="70765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132085A2-B1F4-BFBD-2D26-FDD9E43A1A89}"/>
              </a:ext>
            </a:extLst>
          </p:cNvPr>
          <p:cNvCxnSpPr>
            <a:cxnSpLocks/>
          </p:cNvCxnSpPr>
          <p:nvPr/>
        </p:nvCxnSpPr>
        <p:spPr>
          <a:xfrm>
            <a:off x="7002483" y="4039294"/>
            <a:ext cx="1452748" cy="506342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671DD9B-F880-B374-2B07-1EB02DB5D1B0}"/>
              </a:ext>
            </a:extLst>
          </p:cNvPr>
          <p:cNvCxnSpPr>
            <a:cxnSpLocks/>
          </p:cNvCxnSpPr>
          <p:nvPr/>
        </p:nvCxnSpPr>
        <p:spPr>
          <a:xfrm flipV="1">
            <a:off x="6968834" y="2426206"/>
            <a:ext cx="1474521" cy="511025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CF9F0316-68D9-04DE-D31A-DB6F9425D5F2}"/>
              </a:ext>
            </a:extLst>
          </p:cNvPr>
          <p:cNvSpPr txBox="1"/>
          <p:nvPr/>
        </p:nvSpPr>
        <p:spPr>
          <a:xfrm>
            <a:off x="795646" y="5214987"/>
            <a:ext cx="11994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Input</a:t>
            </a:r>
            <a:endParaRPr lang="en-GB" sz="2800" b="1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E975CC26-E9ED-10F1-9706-74FC764599FC}"/>
              </a:ext>
            </a:extLst>
          </p:cNvPr>
          <p:cNvSpPr txBox="1"/>
          <p:nvPr/>
        </p:nvSpPr>
        <p:spPr>
          <a:xfrm>
            <a:off x="9929748" y="5214987"/>
            <a:ext cx="173379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Output</a:t>
            </a:r>
            <a:endParaRPr lang="en-GB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99D1167-DF0B-220F-97E2-397348C7CB19}"/>
              </a:ext>
            </a:extLst>
          </p:cNvPr>
          <p:cNvSpPr txBox="1"/>
          <p:nvPr/>
        </p:nvSpPr>
        <p:spPr>
          <a:xfrm>
            <a:off x="5223161" y="2125683"/>
            <a:ext cx="17456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Code</a:t>
            </a:r>
            <a:endParaRPr lang="en-GB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623C1FD-7783-8C9C-B33A-BA4D31E9CA44}"/>
                  </a:ext>
                </a:extLst>
              </p:cNvPr>
              <p:cNvSpPr txBox="1"/>
              <p:nvPr/>
            </p:nvSpPr>
            <p:spPr>
              <a:xfrm>
                <a:off x="2374073" y="4807963"/>
                <a:ext cx="2064325" cy="9925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800" b="1" dirty="0"/>
                  <a:t>Encoder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8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𝒒</m:t>
                          </m:r>
                        </m:e>
                        <m:sub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𝝓</m:t>
                          </m:r>
                        </m:sub>
                      </m:sSub>
                      <m:d>
                        <m:dPr>
                          <m:ctrlPr>
                            <a:rPr lang="en-US" sz="2800" b="1" i="1" dirty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d>
                            <m:dPr>
                              <m:begChr m:val=""/>
                              <m:endChr m:val="|"/>
                              <m:ctrlPr>
                                <a:rPr lang="en-US" sz="2800" b="1" i="1" dirty="0">
                                  <a:solidFill>
                                    <a:srgbClr val="836967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US" sz="2800" b="1" i="1" dirty="0"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</m:e>
                          </m:d>
                          <m:r>
                            <a:rPr lang="en-US" sz="2800" b="1" i="1" dirty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d>
                    </m:oMath>
                  </m:oMathPara>
                </a14:m>
                <a:endParaRPr lang="en-US" sz="2800" b="1" i="1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4623C1FD-7783-8C9C-B33A-BA4D31E9CA4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4073" y="4807963"/>
                <a:ext cx="2064325" cy="992516"/>
              </a:xfrm>
              <a:prstGeom prst="rect">
                <a:avLst/>
              </a:prstGeom>
              <a:blipFill>
                <a:blip r:embed="rId3"/>
                <a:stretch>
                  <a:fillRect t="-613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CE8C61-7DFB-B74A-49CA-AB4654C2CA7D}"/>
                  </a:ext>
                </a:extLst>
              </p:cNvPr>
              <p:cNvSpPr txBox="1"/>
              <p:nvPr/>
            </p:nvSpPr>
            <p:spPr>
              <a:xfrm>
                <a:off x="7912925" y="4795295"/>
                <a:ext cx="1733797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sz="2800" b="1" dirty="0"/>
                  <a:t>Decoder</a:t>
                </a:r>
              </a:p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𝒑</m:t>
                          </m:r>
                        </m:e>
                        <m:sub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𝜽</m:t>
                          </m:r>
                        </m:sub>
                      </m:sSub>
                      <m:d>
                        <m:dPr>
                          <m:ctrlP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d>
                            <m:dPr>
                              <m:begChr m:val=""/>
                              <m:endChr m:val="|"/>
                              <m:ctrlPr>
                                <a:rPr lang="en-US" sz="2800" b="1" i="1" dirty="0" smtClean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acc>
                                <m:accPr>
                                  <m:chr m:val="̂"/>
                                  <m:ctrlPr>
                                    <a:rPr lang="en-US" sz="2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accPr>
                                <m:e>
                                  <m:r>
                                    <a:rPr lang="en-US" sz="2800" b="1" i="1" dirty="0" smtClean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𝒙</m:t>
                                  </m:r>
                                </m:e>
                              </m:acc>
                            </m:e>
                          </m:d>
                          <m:r>
                            <a:rPr lang="en-US" sz="28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𝒛</m:t>
                          </m:r>
                        </m:e>
                      </m:d>
                    </m:oMath>
                  </m:oMathPara>
                </a14:m>
                <a:endParaRPr lang="en-US" sz="2800" b="1" i="1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CE8C61-7DFB-B74A-49CA-AB4654C2CA7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12925" y="4795295"/>
                <a:ext cx="1733797" cy="954107"/>
              </a:xfrm>
              <a:prstGeom prst="rect">
                <a:avLst/>
              </a:prstGeom>
              <a:blipFill>
                <a:blip r:embed="rId4"/>
                <a:stretch>
                  <a:fillRect t="-64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Box 14">
            <a:extLst>
              <a:ext uri="{FF2B5EF4-FFF2-40B4-BE49-F238E27FC236}">
                <a16:creationId xmlns:a16="http://schemas.microsoft.com/office/drawing/2014/main" id="{16CCDA43-12D0-4855-1FA4-F138252B5187}"/>
              </a:ext>
            </a:extLst>
          </p:cNvPr>
          <p:cNvSpPr txBox="1"/>
          <p:nvPr/>
        </p:nvSpPr>
        <p:spPr>
          <a:xfrm>
            <a:off x="4957947" y="4292465"/>
            <a:ext cx="22780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Latent Variables</a:t>
            </a:r>
            <a:endParaRPr lang="en-GB" sz="2400" b="1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3633C08-715C-F212-EA58-C604EF1F6638}"/>
              </a:ext>
            </a:extLst>
          </p:cNvPr>
          <p:cNvSpPr txBox="1"/>
          <p:nvPr/>
        </p:nvSpPr>
        <p:spPr>
          <a:xfrm>
            <a:off x="1110340" y="1084548"/>
            <a:ext cx="5700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/>
              <a:t>x</a:t>
            </a:r>
            <a:endParaRPr lang="en-GB" sz="36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3D85EFA-4DF3-4D01-8D9D-AC21E52C50F5}"/>
                  </a:ext>
                </a:extLst>
              </p:cNvPr>
              <p:cNvSpPr txBox="1"/>
              <p:nvPr/>
            </p:nvSpPr>
            <p:spPr>
              <a:xfrm>
                <a:off x="10385463" y="1090121"/>
                <a:ext cx="822366" cy="64633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3600" b="1" i="1" dirty="0" smtClean="0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3600" b="1" i="1" dirty="0"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F3D85EFA-4DF3-4D01-8D9D-AC21E52C50F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85463" y="1090121"/>
                <a:ext cx="822366" cy="646331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Rectangle 19">
            <a:extLst>
              <a:ext uri="{FF2B5EF4-FFF2-40B4-BE49-F238E27FC236}">
                <a16:creationId xmlns:a16="http://schemas.microsoft.com/office/drawing/2014/main" id="{AEBE2B4E-81B2-DED3-A382-134D358D8998}"/>
              </a:ext>
            </a:extLst>
          </p:cNvPr>
          <p:cNvSpPr/>
          <p:nvPr/>
        </p:nvSpPr>
        <p:spPr>
          <a:xfrm>
            <a:off x="5009404" y="2671316"/>
            <a:ext cx="672935" cy="77218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i="1" dirty="0">
                <a:solidFill>
                  <a:schemeClr val="tx1"/>
                </a:solidFill>
              </a:rPr>
              <a:t>µ</a:t>
            </a:r>
            <a:endParaRPr lang="en-GB" sz="2000" b="1" i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41BF844A-B7DD-49BB-5D1F-3EDAF520C245}"/>
                  </a:ext>
                </a:extLst>
              </p:cNvPr>
              <p:cNvSpPr/>
              <p:nvPr/>
            </p:nvSpPr>
            <p:spPr>
              <a:xfrm>
                <a:off x="5009403" y="3625928"/>
                <a:ext cx="672935" cy="772188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1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𝝈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41BF844A-B7DD-49BB-5D1F-3EDAF520C24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9403" y="3625928"/>
                <a:ext cx="672935" cy="772188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204C0F1B-5A61-5D58-3687-AD8C44890F1D}"/>
              </a:ext>
            </a:extLst>
          </p:cNvPr>
          <p:cNvCxnSpPr>
            <a:cxnSpLocks/>
            <a:stCxn id="20" idx="3"/>
          </p:cNvCxnSpPr>
          <p:nvPr/>
        </p:nvCxnSpPr>
        <p:spPr>
          <a:xfrm>
            <a:off x="5682339" y="3057410"/>
            <a:ext cx="280060" cy="10690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6E3A8198-9B0C-49E3-70E7-9CBD11765C2C}"/>
              </a:ext>
            </a:extLst>
          </p:cNvPr>
          <p:cNvCxnSpPr>
            <a:cxnSpLocks/>
            <a:stCxn id="24" idx="3"/>
          </p:cNvCxnSpPr>
          <p:nvPr/>
        </p:nvCxnSpPr>
        <p:spPr>
          <a:xfrm flipV="1">
            <a:off x="5682338" y="3829598"/>
            <a:ext cx="290944" cy="18242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5ACDFF4D-4FA7-7BD3-43C8-49E5CBD10CC9}"/>
                  </a:ext>
                </a:extLst>
              </p:cNvPr>
              <p:cNvSpPr txBox="1"/>
              <p:nvPr/>
            </p:nvSpPr>
            <p:spPr>
              <a:xfrm>
                <a:off x="1946065" y="1198786"/>
                <a:ext cx="8450091" cy="73718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2800" b="1" i="1" dirty="0" smtClean="0">
                        <a:latin typeface="Cambria Math" panose="02040503050406030204" pitchFamily="18" charset="0"/>
                      </a:rPr>
                      <m:t>𝓛</m:t>
                    </m:r>
                    <m:d>
                      <m:dPr>
                        <m:ctrlPr>
                          <a:rPr lang="en-GB" sz="28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𝝓</m:t>
                        </m:r>
                        <m:r>
                          <a:rPr lang="en-GB" sz="2800" b="1" i="0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𝜽</m:t>
                        </m:r>
                        <m:r>
                          <a:rPr lang="en-GB" sz="2800" b="1" i="0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,</m:t>
                        </m:r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d>
                  </m:oMath>
                </a14:m>
                <a:r>
                  <a:rPr lang="en-GB" sz="2800" b="1" dirty="0">
                    <a:solidFill>
                      <a:schemeClr val="tx1"/>
                    </a:solidFill>
                  </a:rPr>
                  <a:t> =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800" b="1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begChr m:val="‖"/>
                            <m:endChr m:val="‖"/>
                            <m:ctrlPr>
                              <a:rPr lang="en-GB" sz="2800" b="1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800" b="1" i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𝒙</m:t>
                            </m:r>
                            <m:r>
                              <a:rPr lang="en-GB" sz="2800" b="1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̂"/>
                                <m:ctrlPr>
                                  <a:rPr lang="en-GB" sz="2800" b="1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sz="2800" b="1" i="1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𝒙</m:t>
                                </m:r>
                              </m:e>
                            </m:acc>
                          </m:e>
                        </m:d>
                      </m:e>
                      <m:sup>
                        <m:r>
                          <a:rPr lang="en-GB" sz="2800" b="1" i="1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𝟐</m:t>
                        </m:r>
                      </m:sup>
                    </m:sSup>
                    <m:r>
                      <a:rPr lang="en-GB" sz="2800" b="1" i="1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800" b="1" dirty="0">
                    <a:solidFill>
                      <a:schemeClr val="tx1"/>
                    </a:solidFill>
                  </a:rPr>
                  <a:t>+ </a:t>
                </a:r>
                <a14:m>
                  <m:oMath xmlns:m="http://schemas.openxmlformats.org/officeDocument/2006/math">
                    <m:r>
                      <a:rPr lang="en-GB" sz="28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𝑫</m:t>
                    </m:r>
                    <m:d>
                      <m:dPr>
                        <m:ctrlP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𝒒</m:t>
                            </m:r>
                          </m:e>
                          <m:sub>
                            <m: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𝝓</m:t>
                            </m:r>
                          </m:sub>
                        </m:sSub>
                        <m:d>
                          <m:dPr>
                            <m:ctrlP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d>
                              <m:dPr>
                                <m:begChr m:val=""/>
                                <m:endChr m:val="|"/>
                                <m:ctrlPr>
                                  <a:rPr lang="en-GB" sz="2800" b="1" i="1" dirty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2800" b="1" i="1" dirty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𝒛</m:t>
                                </m:r>
                              </m:e>
                            </m:d>
                            <m: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𝒙</m:t>
                            </m:r>
                          </m:e>
                        </m:d>
                        <m:r>
                          <a:rPr lang="en-US" sz="28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||</m:t>
                        </m:r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𝒑</m:t>
                        </m:r>
                        <m:d>
                          <m:dPr>
                            <m:ctrlP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𝒛</m:t>
                            </m:r>
                          </m:e>
                        </m:d>
                      </m:e>
                    </m:d>
                  </m:oMath>
                </a14:m>
                <a:endParaRPr lang="en-GB" sz="2800" b="1" dirty="0"/>
              </a:p>
            </p:txBody>
          </p:sp>
        </mc:Choice>
        <mc:Fallback xmlns=""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5ACDFF4D-4FA7-7BD3-43C8-49E5CBD10CC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46065" y="1198786"/>
                <a:ext cx="8450091" cy="737189"/>
              </a:xfrm>
              <a:prstGeom prst="rect">
                <a:avLst/>
              </a:prstGeom>
              <a:blipFill>
                <a:blip r:embed="rId7"/>
                <a:stretch>
                  <a:fillRect b="-909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4808574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Generative Modeling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98358" y="1567543"/>
                <a:ext cx="10941708" cy="4073236"/>
              </a:xfrm>
            </p:spPr>
            <p:txBody>
              <a:bodyPr>
                <a:normAutofit/>
              </a:bodyPr>
              <a:lstStyle/>
              <a:p>
                <a:pPr marL="457200" lvl="1" indent="0"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en-GB" sz="3200" b="1" i="1" dirty="0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𝑫</m:t>
                      </m:r>
                      <m:d>
                        <m:dPr>
                          <m:ctrlPr>
                            <a:rPr lang="en-GB" sz="32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sSub>
                            <m:sSubPr>
                              <m:ctrlPr>
                                <a:rPr lang="en-GB" sz="32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32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𝒒</m:t>
                              </m:r>
                            </m:e>
                            <m:sub>
                              <m:r>
                                <a:rPr lang="en-GB" sz="32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𝝓</m:t>
                              </m:r>
                            </m:sub>
                          </m:sSub>
                          <m:d>
                            <m:dPr>
                              <m:ctrlPr>
                                <a:rPr lang="en-GB" sz="32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d>
                                <m:dPr>
                                  <m:begChr m:val=""/>
                                  <m:endChr m:val="|"/>
                                  <m:ctrlPr>
                                    <a:rPr lang="en-GB" sz="32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r>
                                    <a:rPr lang="en-GB" sz="3200" b="1" i="1" dirty="0">
                                      <a:solidFill>
                                        <a:schemeClr val="tx1"/>
                                      </a:solidFill>
                                      <a:latin typeface="Cambria Math" panose="02040503050406030204" pitchFamily="18" charset="0"/>
                                    </a:rPr>
                                    <m:t>𝒛</m:t>
                                  </m:r>
                                </m:e>
                              </m:d>
                              <m:r>
                                <a:rPr lang="en-GB" sz="32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</m:d>
                          <m:r>
                            <a:rPr lang="en-US" sz="3200" b="1" i="1" dirty="0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||</m:t>
                          </m:r>
                          <m:r>
                            <a:rPr lang="en-GB" sz="3200" b="1" i="1" dirty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𝒑</m:t>
                          </m:r>
                          <m:d>
                            <m:dPr>
                              <m:ctrlPr>
                                <a:rPr lang="en-GB" sz="32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3200" b="1" i="1" dirty="0">
                                  <a:solidFill>
                                    <a:schemeClr val="tx1"/>
                                  </a:solidFill>
                                  <a:latin typeface="Cambria Math" panose="02040503050406030204" pitchFamily="18" charset="0"/>
                                </a:rPr>
                                <m:t>𝒛</m:t>
                              </m:r>
                            </m:e>
                          </m:d>
                        </m:e>
                      </m:d>
                    </m:oMath>
                  </m:oMathPara>
                </a14:m>
                <a:endParaRPr lang="en-GB" sz="4000" dirty="0"/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sz="28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𝝓</m:t>
                        </m:r>
                      </m:sub>
                    </m:sSub>
                    <m:d>
                      <m:dPr>
                        <m:ctrlP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d>
                          <m:dPr>
                            <m:begChr m:val=""/>
                            <m:endChr m:val="|"/>
                            <m:ctrlP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𝒛</m:t>
                            </m:r>
                          </m:e>
                        </m:d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d>
                  </m:oMath>
                </a14:m>
                <a:r>
                  <a:rPr lang="en-GB" sz="2800" dirty="0"/>
                  <a:t> - The inference of the latent distribution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sz="28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𝒑</m:t>
                    </m:r>
                    <m:d>
                      <m:dPr>
                        <m:ctrlP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𝒛</m:t>
                        </m:r>
                      </m:e>
                    </m:d>
                  </m:oMath>
                </a14:m>
                <a:r>
                  <a:rPr lang="en-GB" sz="2800" dirty="0"/>
                  <a:t> - Prior (</a:t>
                </a:r>
                <a:r>
                  <a:rPr lang="en-GB" sz="2800" i="1" dirty="0"/>
                  <a:t>p </a:t>
                </a:r>
                <a:r>
                  <a:rPr lang="en-GB" sz="2800" dirty="0"/>
                  <a:t>of </a:t>
                </a:r>
                <a:r>
                  <a:rPr lang="en-GB" sz="2800" i="1" dirty="0"/>
                  <a:t>z</a:t>
                </a:r>
                <a:r>
                  <a:rPr lang="en-GB" sz="2800" dirty="0"/>
                  <a:t>) placed on the latent value</a:t>
                </a:r>
              </a:p>
              <a:p>
                <a:pPr lvl="1"/>
                <a:endParaRPr lang="en-GB" sz="2800" dirty="0"/>
              </a:p>
              <a:p>
                <a:pPr lvl="1"/>
                <a:r>
                  <a:rPr lang="en-GB" sz="2800" dirty="0"/>
                  <a:t>Common choice for prior is a normal gaussian distribution</a:t>
                </a:r>
              </a:p>
              <a:p>
                <a:pPr marL="457200" lvl="1" indent="0" algn="ctr">
                  <a:buNone/>
                </a:pPr>
                <a14:m>
                  <m:oMath xmlns:m="http://schemas.openxmlformats.org/officeDocument/2006/math">
                    <m:r>
                      <a:rPr lang="en-GB" sz="28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𝒑</m:t>
                    </m:r>
                    <m:d>
                      <m:dPr>
                        <m:ctrlP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𝒛</m:t>
                        </m:r>
                      </m:e>
                    </m:d>
                  </m:oMath>
                </a14:m>
                <a:r>
                  <a:rPr lang="en-GB" sz="2800" dirty="0"/>
                  <a:t> = </a:t>
                </a:r>
                <a14:m>
                  <m:oMath xmlns:m="http://schemas.openxmlformats.org/officeDocument/2006/math">
                    <m:r>
                      <a:rPr lang="en-GB" sz="2800" dirty="0" smtClean="0">
                        <a:latin typeface="Cambria Math" panose="02040503050406030204" pitchFamily="18" charset="0"/>
                      </a:rPr>
                      <m:t>ℵ</m:t>
                    </m:r>
                    <m:d>
                      <m:dPr>
                        <m:ctrlPr>
                          <a:rPr lang="en-GB" sz="2800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800" i="1" dirty="0">
                            <a:latin typeface="Cambria Math" panose="02040503050406030204" pitchFamily="18" charset="0"/>
                          </a:rPr>
                          <m:t>𝜇</m:t>
                        </m:r>
                        <m:r>
                          <a:rPr lang="en-GB" sz="2800" i="0" dirty="0">
                            <a:latin typeface="Cambria Math" panose="02040503050406030204" pitchFamily="18" charset="0"/>
                          </a:rPr>
                          <m:t>=0</m:t>
                        </m:r>
                        <m:r>
                          <a:rPr lang="en-US" sz="2800" b="0" i="0" dirty="0" smtClean="0">
                            <a:latin typeface="Cambria Math" panose="02040503050406030204" pitchFamily="18" charset="0"/>
                          </a:rPr>
                          <m:t>,</m:t>
                        </m:r>
                        <m:sSup>
                          <m:sSupPr>
                            <m:ctrlPr>
                              <a:rPr lang="en-GB" sz="2800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2800" i="1" dirty="0">
                                <a:latin typeface="Cambria Math" panose="02040503050406030204" pitchFamily="18" charset="0"/>
                              </a:rPr>
                              <m:t>𝜎</m:t>
                            </m:r>
                          </m:e>
                          <m:sup>
                            <m:r>
                              <a:rPr lang="en-GB" sz="2800" i="0" dirty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sz="2800" i="0" dirty="0">
                            <a:latin typeface="Cambria Math" panose="02040503050406030204" pitchFamily="18" charset="0"/>
                          </a:rPr>
                          <m:t>=1</m:t>
                        </m:r>
                      </m:e>
                    </m:d>
                  </m:oMath>
                </a14:m>
                <a:endParaRPr lang="en-GB" sz="2800" dirty="0"/>
              </a:p>
              <a:p>
                <a:pPr lvl="1"/>
                <a:r>
                  <a:rPr lang="en-GB" sz="2800" dirty="0"/>
                  <a:t>Encourages evenly distributed encodings around the </a:t>
                </a:r>
                <a:r>
                  <a:rPr lang="en-GB" sz="2800" dirty="0" err="1"/>
                  <a:t>the</a:t>
                </a:r>
                <a:r>
                  <a:rPr lang="en-GB" sz="2800" dirty="0"/>
                  <a:t> </a:t>
                </a:r>
                <a:r>
                  <a:rPr lang="en-GB" sz="2800" dirty="0" err="1"/>
                  <a:t>center</a:t>
                </a:r>
                <a:r>
                  <a:rPr lang="en-GB" sz="2800" dirty="0"/>
                  <a:t> of the latent space</a:t>
                </a: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98358" y="1567543"/>
                <a:ext cx="10941708" cy="4073236"/>
              </a:xfrm>
              <a:blipFill>
                <a:blip r:embed="rId3"/>
                <a:stretch>
                  <a:fillRect r="-105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3002000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Generative Modeling</a:t>
            </a:r>
            <a:endParaRPr lang="en-GB" sz="60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98358" y="1567543"/>
                <a:ext cx="10941708" cy="4073236"/>
              </a:xfrm>
            </p:spPr>
            <p:txBody>
              <a:bodyPr>
                <a:normAutofit fontScale="85000" lnSpcReduction="10000"/>
              </a:bodyPr>
              <a:lstStyle/>
              <a:p>
                <a:pPr marL="457200" lvl="1" indent="0" algn="ctr">
                  <a:buNone/>
                </a:pPr>
                <a14:m>
                  <m:oMath xmlns:m="http://schemas.openxmlformats.org/officeDocument/2006/math">
                    <m:r>
                      <a:rPr lang="en-GB" sz="32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𝑫</m:t>
                    </m:r>
                    <m:d>
                      <m:dPr>
                        <m:ctrlPr>
                          <a:rPr lang="en-GB" sz="32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32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32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𝒒</m:t>
                            </m:r>
                          </m:e>
                          <m:sub>
                            <m:r>
                              <a:rPr lang="en-GB" sz="32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𝝓</m:t>
                            </m:r>
                          </m:sub>
                        </m:sSub>
                        <m:d>
                          <m:dPr>
                            <m:ctrlPr>
                              <a:rPr lang="en-GB" sz="32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d>
                              <m:dPr>
                                <m:begChr m:val=""/>
                                <m:endChr m:val="|"/>
                                <m:ctrlPr>
                                  <a:rPr lang="en-GB" sz="3200" b="1" i="1" dirty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dPr>
                              <m:e>
                                <m:r>
                                  <a:rPr lang="en-GB" sz="3200" b="1" i="1" dirty="0">
                                    <a:solidFill>
                                      <a:schemeClr val="tx1"/>
                                    </a:solidFill>
                                    <a:latin typeface="Cambria Math" panose="02040503050406030204" pitchFamily="18" charset="0"/>
                                  </a:rPr>
                                  <m:t>𝒛</m:t>
                                </m:r>
                              </m:e>
                            </m:d>
                            <m:r>
                              <a:rPr lang="en-GB" sz="32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𝒙</m:t>
                            </m:r>
                          </m:e>
                        </m:d>
                        <m:r>
                          <a:rPr lang="en-US" sz="32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||</m:t>
                        </m:r>
                        <m:r>
                          <a:rPr lang="en-GB" sz="32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𝒑</m:t>
                        </m:r>
                        <m:d>
                          <m:dPr>
                            <m:ctrlPr>
                              <a:rPr lang="en-GB" sz="32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32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𝒛</m:t>
                            </m:r>
                          </m:e>
                        </m:d>
                      </m:e>
                    </m:d>
                  </m:oMath>
                </a14:m>
                <a:r>
                  <a:rPr lang="en-GB" sz="4000" dirty="0"/>
                  <a:t> = </a:t>
                </a:r>
                <a14:m>
                  <m:oMath xmlns:m="http://schemas.openxmlformats.org/officeDocument/2006/math">
                    <m:r>
                      <a:rPr lang="en-GB" sz="4000" dirty="0" smtClean="0">
                        <a:latin typeface="Cambria Math" panose="02040503050406030204" pitchFamily="18" charset="0"/>
                      </a:rPr>
                      <m:t>−</m:t>
                    </m:r>
                    <m:f>
                      <m:fPr>
                        <m:ctrlPr>
                          <a:rPr lang="en-GB" sz="4000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4000" i="0" dirty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sz="4000" i="0" dirty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nary>
                      <m:naryPr>
                        <m:chr m:val="∑"/>
                        <m:limLoc m:val="undOvr"/>
                        <m:grow m:val="on"/>
                        <m:ctrlPr>
                          <a:rPr lang="en-GB" sz="4000" i="1" dirty="0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a:rPr lang="en-GB" sz="4000" i="1" dirty="0">
                            <a:latin typeface="Cambria Math" panose="02040503050406030204" pitchFamily="18" charset="0"/>
                          </a:rPr>
                          <m:t>𝑗</m:t>
                        </m:r>
                        <m:r>
                          <a:rPr lang="en-GB" sz="4000" i="0" dirty="0">
                            <a:latin typeface="Cambria Math" panose="02040503050406030204" pitchFamily="18" charset="0"/>
                          </a:rPr>
                          <m:t>=0</m:t>
                        </m:r>
                      </m:sub>
                      <m:sup>
                        <m:r>
                          <a:rPr lang="en-GB" sz="4000" i="1" dirty="0">
                            <a:latin typeface="Cambria Math" panose="02040503050406030204" pitchFamily="18" charset="0"/>
                          </a:rPr>
                          <m:t>𝑘</m:t>
                        </m:r>
                        <m:r>
                          <a:rPr lang="en-GB" sz="4000" i="0" dirty="0">
                            <a:latin typeface="Cambria Math" panose="02040503050406030204" pitchFamily="18" charset="0"/>
                          </a:rPr>
                          <m:t>−1</m:t>
                        </m:r>
                      </m:sup>
                      <m:e>
                        <m:d>
                          <m:dPr>
                            <m:ctrlPr>
                              <a:rPr lang="en-GB" sz="4000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4000" i="1" dirty="0">
                                <a:latin typeface="Cambria Math" panose="02040503050406030204" pitchFamily="18" charset="0"/>
                              </a:rPr>
                              <m:t>𝜎</m:t>
                            </m:r>
                            <m:r>
                              <a:rPr lang="en-GB" sz="4000" i="0" dirty="0">
                                <a:latin typeface="Cambria Math" panose="02040503050406030204" pitchFamily="18" charset="0"/>
                              </a:rPr>
                              <m:t>,+</m:t>
                            </m:r>
                            <m:sSubSup>
                              <m:sSubSupPr>
                                <m:ctrlPr>
                                  <a:rPr lang="en-GB" sz="4000" i="1" dirty="0">
                                    <a:solidFill>
                                      <a:srgbClr val="836967"/>
                                    </a:solidFill>
                                    <a:latin typeface="Cambria Math" panose="02040503050406030204" pitchFamily="18" charset="0"/>
                                  </a:rPr>
                                </m:ctrlPr>
                              </m:sSubSupPr>
                              <m:e>
                                <m:r>
                                  <a:rPr lang="en-GB" sz="4000" i="1" dirty="0">
                                    <a:latin typeface="Cambria Math" panose="02040503050406030204" pitchFamily="18" charset="0"/>
                                  </a:rPr>
                                  <m:t>𝑢</m:t>
                                </m:r>
                              </m:e>
                              <m:sub>
                                <m:r>
                                  <a:rPr lang="en-GB" sz="4000" i="1" dirty="0">
                                    <a:latin typeface="Cambria Math" panose="02040503050406030204" pitchFamily="18" charset="0"/>
                                  </a:rPr>
                                  <m:t>𝑗</m:t>
                                </m:r>
                              </m:sub>
                              <m:sup>
                                <m:r>
                                  <a:rPr lang="en-GB" sz="4000" i="0" dirty="0">
                                    <a:latin typeface="Cambria Math" panose="02040503050406030204" pitchFamily="18" charset="0"/>
                                  </a:rPr>
                                  <m:t>2</m:t>
                                </m:r>
                              </m:sup>
                            </m:sSubSup>
                            <m:r>
                              <a:rPr lang="en-GB" sz="4000" i="0" dirty="0">
                                <a:latin typeface="Cambria Math" panose="02040503050406030204" pitchFamily="18" charset="0"/>
                              </a:rPr>
                              <m:t>−1−</m:t>
                            </m:r>
                            <m:func>
                              <m:funcPr>
                                <m:ctrlPr>
                                  <a:rPr lang="en-GB" sz="4000" i="1" dirty="0">
                                    <a:latin typeface="Cambria Math" panose="02040503050406030204" pitchFamily="18" charset="0"/>
                                  </a:rPr>
                                </m:ctrlPr>
                              </m:funcPr>
                              <m:fName>
                                <m:r>
                                  <m:rPr>
                                    <m:sty m:val="p"/>
                                  </m:rPr>
                                  <a:rPr lang="en-GB" sz="4000" i="0" dirty="0">
                                    <a:latin typeface="Cambria Math" panose="02040503050406030204" pitchFamily="18" charset="0"/>
                                  </a:rPr>
                                  <m:t>log</m:t>
                                </m:r>
                              </m:fName>
                              <m:e>
                                <m:sSub>
                                  <m:sSubPr>
                                    <m:ctrlPr>
                                      <a:rPr lang="en-GB" sz="4000" i="1" dirty="0">
                                        <a:solidFill>
                                          <a:srgbClr val="836967"/>
                                        </a:solidFill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4000" i="1" dirty="0">
                                        <a:latin typeface="Cambria Math" panose="02040503050406030204" pitchFamily="18" charset="0"/>
                                      </a:rPr>
                                      <m:t>𝜎</m:t>
                                    </m:r>
                                  </m:e>
                                  <m:sub>
                                    <m:r>
                                      <a:rPr lang="en-GB" sz="4000" i="1" dirty="0">
                                        <a:latin typeface="Cambria Math" panose="02040503050406030204" pitchFamily="18" charset="0"/>
                                      </a:rPr>
                                      <m:t>𝑗</m:t>
                                    </m:r>
                                  </m:sub>
                                </m:sSub>
                              </m:e>
                            </m:func>
                          </m:e>
                        </m:d>
                      </m:e>
                    </m:nary>
                  </m:oMath>
                </a14:m>
                <a:endParaRPr lang="en-GB" sz="4000" dirty="0"/>
              </a:p>
              <a:p>
                <a:pPr lvl="1"/>
                <a14:m>
                  <m:oMath xmlns:m="http://schemas.openxmlformats.org/officeDocument/2006/math">
                    <m:sSub>
                      <m:sSubPr>
                        <m:ctrlPr>
                          <a:rPr lang="en-GB" sz="28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𝝓</m:t>
                        </m:r>
                      </m:sub>
                    </m:sSub>
                    <m:d>
                      <m:dPr>
                        <m:ctrlP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d>
                          <m:dPr>
                            <m:begChr m:val=""/>
                            <m:endChr m:val="|"/>
                            <m:ctrlP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8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𝒛</m:t>
                            </m:r>
                          </m:e>
                        </m:d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d>
                  </m:oMath>
                </a14:m>
                <a:r>
                  <a:rPr lang="en-GB" sz="2800" dirty="0"/>
                  <a:t> - The inference of the latent distribution</a:t>
                </a:r>
              </a:p>
              <a:p>
                <a:pPr lvl="1"/>
                <a14:m>
                  <m:oMath xmlns:m="http://schemas.openxmlformats.org/officeDocument/2006/math">
                    <m:r>
                      <a:rPr lang="en-GB" sz="28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𝒑</m:t>
                    </m:r>
                    <m:d>
                      <m:dPr>
                        <m:ctrlP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𝒛</m:t>
                        </m:r>
                      </m:e>
                    </m:d>
                  </m:oMath>
                </a14:m>
                <a:r>
                  <a:rPr lang="en-GB" sz="2800" dirty="0"/>
                  <a:t> - Prior (</a:t>
                </a:r>
                <a:r>
                  <a:rPr lang="en-GB" sz="2800" i="1" dirty="0"/>
                  <a:t>p </a:t>
                </a:r>
                <a:r>
                  <a:rPr lang="en-GB" sz="2800" dirty="0"/>
                  <a:t>of </a:t>
                </a:r>
                <a:r>
                  <a:rPr lang="en-GB" sz="2800" i="1" dirty="0"/>
                  <a:t>z</a:t>
                </a:r>
                <a:r>
                  <a:rPr lang="en-GB" sz="2800" dirty="0"/>
                  <a:t>) placed on the latent value</a:t>
                </a:r>
              </a:p>
              <a:p>
                <a:pPr lvl="1"/>
                <a:r>
                  <a:rPr lang="en-GB" sz="2800" b="1" i="1" dirty="0"/>
                  <a:t>D </a:t>
                </a:r>
                <a:r>
                  <a:rPr lang="en-GB" sz="2800" dirty="0"/>
                  <a:t>– KL-Divergence</a:t>
                </a:r>
              </a:p>
              <a:p>
                <a:pPr lvl="2"/>
                <a:r>
                  <a:rPr lang="en-GB" sz="2400" dirty="0"/>
                  <a:t>Trying to smooth things out to capture the difference (divergence) between the prior and the latent encoding</a:t>
                </a:r>
              </a:p>
              <a:p>
                <a:pPr lvl="1"/>
                <a:endParaRPr lang="en-GB" sz="2800" dirty="0"/>
              </a:p>
              <a:p>
                <a:pPr lvl="1"/>
                <a:r>
                  <a:rPr lang="en-GB" sz="2800" dirty="0"/>
                  <a:t>Common choice for prior is a normal gaussian distribution</a:t>
                </a:r>
              </a:p>
              <a:p>
                <a:pPr marL="457200" lvl="1" indent="0" algn="ctr">
                  <a:buNone/>
                </a:pPr>
                <a14:m>
                  <m:oMath xmlns:m="http://schemas.openxmlformats.org/officeDocument/2006/math">
                    <m:r>
                      <a:rPr lang="en-GB" sz="2800" b="1" i="1" dirty="0" smtClean="0">
                        <a:solidFill>
                          <a:schemeClr val="tx1"/>
                        </a:solidFill>
                        <a:latin typeface="Cambria Math" panose="02040503050406030204" pitchFamily="18" charset="0"/>
                      </a:rPr>
                      <m:t>𝒑</m:t>
                    </m:r>
                    <m:d>
                      <m:dPr>
                        <m:ctrlP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8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𝒛</m:t>
                        </m:r>
                      </m:e>
                    </m:d>
                  </m:oMath>
                </a14:m>
                <a:r>
                  <a:rPr lang="en-GB" sz="2800" dirty="0"/>
                  <a:t> = </a:t>
                </a:r>
                <a14:m>
                  <m:oMath xmlns:m="http://schemas.openxmlformats.org/officeDocument/2006/math">
                    <m:r>
                      <a:rPr lang="en-GB" sz="2800" dirty="0" smtClean="0">
                        <a:latin typeface="Cambria Math" panose="02040503050406030204" pitchFamily="18" charset="0"/>
                      </a:rPr>
                      <m:t>ℵ</m:t>
                    </m:r>
                    <m:d>
                      <m:dPr>
                        <m:ctrlPr>
                          <a:rPr lang="en-GB" sz="2800" i="1" dirty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800" i="1" dirty="0">
                            <a:latin typeface="Cambria Math" panose="02040503050406030204" pitchFamily="18" charset="0"/>
                          </a:rPr>
                          <m:t>𝜇</m:t>
                        </m:r>
                        <m:r>
                          <a:rPr lang="en-GB" sz="2800" i="0" dirty="0">
                            <a:latin typeface="Cambria Math" panose="02040503050406030204" pitchFamily="18" charset="0"/>
                          </a:rPr>
                          <m:t>=0</m:t>
                        </m:r>
                        <m:r>
                          <a:rPr lang="en-US" sz="2800" b="0" i="0" dirty="0" smtClean="0">
                            <a:latin typeface="Cambria Math" panose="02040503050406030204" pitchFamily="18" charset="0"/>
                          </a:rPr>
                          <m:t>,</m:t>
                        </m:r>
                        <m:sSup>
                          <m:sSupPr>
                            <m:ctrlPr>
                              <a:rPr lang="en-GB" sz="2800" i="1" dirty="0">
                                <a:solidFill>
                                  <a:srgbClr val="836967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2800" i="1" dirty="0">
                                <a:latin typeface="Cambria Math" panose="02040503050406030204" pitchFamily="18" charset="0"/>
                              </a:rPr>
                              <m:t>𝜎</m:t>
                            </m:r>
                          </m:e>
                          <m:sup>
                            <m:r>
                              <a:rPr lang="en-GB" sz="2800" i="0" dirty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sz="2800" i="0" dirty="0">
                            <a:latin typeface="Cambria Math" panose="02040503050406030204" pitchFamily="18" charset="0"/>
                          </a:rPr>
                          <m:t>=1</m:t>
                        </m:r>
                      </m:e>
                    </m:d>
                  </m:oMath>
                </a14:m>
                <a:endParaRPr lang="en-GB" sz="2800" dirty="0"/>
              </a:p>
              <a:p>
                <a:pPr lvl="1"/>
                <a:r>
                  <a:rPr lang="en-GB" sz="2800" dirty="0"/>
                  <a:t>Encourages evenly distributed encodings around the </a:t>
                </a:r>
                <a:r>
                  <a:rPr lang="en-GB" sz="2800" dirty="0" err="1"/>
                  <a:t>center</a:t>
                </a:r>
                <a:r>
                  <a:rPr lang="en-GB" sz="2800" dirty="0"/>
                  <a:t> of the latent space</a:t>
                </a:r>
              </a:p>
            </p:txBody>
          </p:sp>
        </mc:Choice>
        <mc:Fallback xmlns="">
          <p:sp>
            <p:nvSpPr>
              <p:cNvPr id="8" name="Content Placeholder 7">
                <a:extLst>
                  <a:ext uri="{FF2B5EF4-FFF2-40B4-BE49-F238E27FC236}">
                    <a16:creationId xmlns:a16="http://schemas.microsoft.com/office/drawing/2014/main" id="{6A961D13-3C6A-9125-3BE8-40DBBA6A736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98358" y="1567543"/>
                <a:ext cx="10941708" cy="4073236"/>
              </a:xfrm>
              <a:blipFill>
                <a:blip r:embed="rId3"/>
                <a:stretch>
                  <a:fillRect t="-1796" r="-947" b="-344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478499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Generative Modeling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3A3E2F3-310D-F570-56CD-5E0E6B02C0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53205" y="1531916"/>
            <a:ext cx="10268977" cy="4154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860628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Generative Modeling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67543"/>
            <a:ext cx="10941708" cy="4073236"/>
          </a:xfrm>
        </p:spPr>
        <p:txBody>
          <a:bodyPr>
            <a:normAutofit lnSpcReduction="10000"/>
          </a:bodyPr>
          <a:lstStyle/>
          <a:p>
            <a:pPr lvl="1"/>
            <a:r>
              <a:rPr lang="en-US" sz="2800" dirty="0"/>
              <a:t>Why the </a:t>
            </a:r>
            <a:r>
              <a:rPr lang="en-US" sz="2800" dirty="0" err="1"/>
              <a:t>regularisation</a:t>
            </a:r>
            <a:r>
              <a:rPr lang="en-US" sz="2800" dirty="0"/>
              <a:t>?</a:t>
            </a:r>
          </a:p>
          <a:p>
            <a:pPr lvl="2"/>
            <a:r>
              <a:rPr lang="en-GB" sz="2400" dirty="0"/>
              <a:t>To provide continuity</a:t>
            </a:r>
          </a:p>
          <a:p>
            <a:pPr lvl="3"/>
            <a:r>
              <a:rPr lang="en-GB" sz="2200" dirty="0"/>
              <a:t>Ensure datapoints that are close in the latent space become similar content when decoded</a:t>
            </a:r>
          </a:p>
          <a:p>
            <a:pPr lvl="2"/>
            <a:r>
              <a:rPr lang="en-GB" sz="2400" dirty="0"/>
              <a:t>To provide completeness</a:t>
            </a:r>
          </a:p>
          <a:p>
            <a:pPr lvl="3"/>
            <a:r>
              <a:rPr lang="en-GB" sz="2200" dirty="0"/>
              <a:t>Ensure that sampling taken from the latent space becomes meaningful content after decoding (Containing all relevant data needed to make sense)</a:t>
            </a:r>
            <a:endParaRPr lang="en-GB" sz="2400" dirty="0"/>
          </a:p>
          <a:p>
            <a:pPr lvl="2"/>
            <a:r>
              <a:rPr lang="en-GB" sz="2400" dirty="0"/>
              <a:t>We want the points close together in the latent space to be similarly and meaningfully decoded</a:t>
            </a:r>
          </a:p>
          <a:p>
            <a:pPr lvl="2"/>
            <a:r>
              <a:rPr lang="en-GB" sz="2400" dirty="0"/>
              <a:t>BUT encoding as a distribution does not guarantee this</a:t>
            </a:r>
          </a:p>
          <a:p>
            <a:pPr lvl="3"/>
            <a:r>
              <a:rPr lang="en-GB" sz="2200" dirty="0"/>
              <a:t>Consider small variances leading to pointed distributions</a:t>
            </a:r>
          </a:p>
          <a:p>
            <a:pPr lvl="3"/>
            <a:r>
              <a:rPr lang="en-GB" sz="2200" dirty="0"/>
              <a:t>Consider different means leading to discontinuities</a:t>
            </a:r>
          </a:p>
        </p:txBody>
      </p:sp>
    </p:spTree>
    <p:extLst>
      <p:ext uri="{BB962C8B-B14F-4D97-AF65-F5344CB8AC3E}">
        <p14:creationId xmlns:p14="http://schemas.microsoft.com/office/powerpoint/2010/main" val="129139347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Generative Modeling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67543"/>
            <a:ext cx="10941708" cy="4073236"/>
          </a:xfrm>
        </p:spPr>
        <p:txBody>
          <a:bodyPr>
            <a:normAutofit lnSpcReduction="10000"/>
          </a:bodyPr>
          <a:lstStyle/>
          <a:p>
            <a:pPr lvl="1"/>
            <a:r>
              <a:rPr lang="en-US" sz="2800" dirty="0" err="1"/>
              <a:t>Regularisation</a:t>
            </a:r>
            <a:r>
              <a:rPr lang="en-US" sz="2800" dirty="0"/>
              <a:t> through Normal Prior provides continuity and completeness</a:t>
            </a:r>
          </a:p>
          <a:p>
            <a:pPr lvl="2"/>
            <a:r>
              <a:rPr lang="en-GB" sz="2400" dirty="0"/>
              <a:t>It can centre the means which will regularise the variances</a:t>
            </a:r>
          </a:p>
          <a:p>
            <a:pPr lvl="2"/>
            <a:r>
              <a:rPr lang="en-GB" sz="2400" dirty="0"/>
              <a:t>It enforces information gradient in latent space</a:t>
            </a:r>
          </a:p>
          <a:p>
            <a:pPr lvl="1"/>
            <a:r>
              <a:rPr lang="en-GB" sz="2800" dirty="0"/>
              <a:t>Points and distances that are close will reproduce similar reconstructions of output (decoding)</a:t>
            </a:r>
          </a:p>
          <a:p>
            <a:pPr lvl="1"/>
            <a:r>
              <a:rPr lang="en-GB" sz="2800" dirty="0"/>
              <a:t>It stops the network “cheating” by not allowing it to learn narrow distributions, effectively remembering what it has encoded</a:t>
            </a:r>
          </a:p>
          <a:p>
            <a:pPr lvl="1"/>
            <a:r>
              <a:rPr lang="en-GB" sz="2800" dirty="0"/>
              <a:t>In summary it will smooth out the latent space through sufficient variance</a:t>
            </a:r>
          </a:p>
        </p:txBody>
      </p:sp>
    </p:spTree>
    <p:extLst>
      <p:ext uri="{BB962C8B-B14F-4D97-AF65-F5344CB8AC3E}">
        <p14:creationId xmlns:p14="http://schemas.microsoft.com/office/powerpoint/2010/main" val="328823127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Generative Modeling</a:t>
            </a:r>
            <a:endParaRPr lang="en-GB" sz="60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3A3E2F3-310D-F570-56CD-5E0E6B02C0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>
          <a:xfrm>
            <a:off x="953205" y="1531916"/>
            <a:ext cx="10268977" cy="4154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479519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Generative Modeling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67543"/>
            <a:ext cx="10941708" cy="4073236"/>
          </a:xfrm>
        </p:spPr>
        <p:txBody>
          <a:bodyPr>
            <a:normAutofit/>
          </a:bodyPr>
          <a:lstStyle/>
          <a:p>
            <a:pPr lvl="1"/>
            <a:r>
              <a:rPr lang="en-US" sz="2800" dirty="0"/>
              <a:t>The Problem with this?</a:t>
            </a:r>
          </a:p>
          <a:p>
            <a:pPr lvl="1"/>
            <a:endParaRPr lang="en-US" sz="2800" dirty="0"/>
          </a:p>
          <a:p>
            <a:pPr lvl="1"/>
            <a:r>
              <a:rPr lang="en-US" sz="2800" dirty="0"/>
              <a:t>It is impossible to back propagate through this model</a:t>
            </a:r>
          </a:p>
          <a:p>
            <a:pPr lvl="2"/>
            <a:r>
              <a:rPr lang="en-US" sz="2400" dirty="0"/>
              <a:t>Because of its randomness and sampling</a:t>
            </a:r>
          </a:p>
          <a:p>
            <a:pPr lvl="1"/>
            <a:r>
              <a:rPr lang="en-US" sz="2800" dirty="0"/>
              <a:t>Back propagation can only be applied to deterministic models</a:t>
            </a:r>
          </a:p>
          <a:p>
            <a:pPr lvl="1"/>
            <a:endParaRPr lang="en-US" sz="2800" dirty="0"/>
          </a:p>
          <a:p>
            <a:pPr lvl="1"/>
            <a:r>
              <a:rPr lang="en-GB" sz="2800" dirty="0"/>
              <a:t>The Answer….</a:t>
            </a:r>
          </a:p>
          <a:p>
            <a:pPr lvl="1"/>
            <a:endParaRPr lang="en-GB" sz="2800" dirty="0"/>
          </a:p>
          <a:p>
            <a:pPr lvl="1"/>
            <a:r>
              <a:rPr lang="en-GB" sz="2800" dirty="0" err="1"/>
              <a:t>Reparamatisation</a:t>
            </a:r>
            <a:r>
              <a:rPr lang="en-GB" sz="2800" dirty="0"/>
              <a:t> of the sampling layer</a:t>
            </a:r>
          </a:p>
        </p:txBody>
      </p:sp>
    </p:spTree>
    <p:extLst>
      <p:ext uri="{BB962C8B-B14F-4D97-AF65-F5344CB8AC3E}">
        <p14:creationId xmlns:p14="http://schemas.microsoft.com/office/powerpoint/2010/main" val="236539187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Generative Modeling</a:t>
            </a:r>
            <a:endParaRPr lang="en-GB" sz="6000" b="1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12B78A7-D430-C7E9-3F4B-6C4BADD6FBD5}"/>
              </a:ext>
            </a:extLst>
          </p:cNvPr>
          <p:cNvSpPr/>
          <p:nvPr/>
        </p:nvSpPr>
        <p:spPr>
          <a:xfrm>
            <a:off x="3028207" y="3087579"/>
            <a:ext cx="902525" cy="54626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i="1" dirty="0"/>
              <a:t>z</a:t>
            </a:r>
            <a:endParaRPr lang="en-GB" sz="3200" b="1" i="1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4EE4DF4F-B828-00DF-0F2F-C529E154D69C}"/>
              </a:ext>
            </a:extLst>
          </p:cNvPr>
          <p:cNvSpPr/>
          <p:nvPr/>
        </p:nvSpPr>
        <p:spPr>
          <a:xfrm>
            <a:off x="2398815" y="3976252"/>
            <a:ext cx="902525" cy="5462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 dirty="0"/>
              <a:t>µ</a:t>
            </a:r>
            <a:endParaRPr lang="en-GB" sz="2000" b="1" i="1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BD4CC80-28F5-4043-EE39-38D5CAC9BC9A}"/>
              </a:ext>
            </a:extLst>
          </p:cNvPr>
          <p:cNvSpPr/>
          <p:nvPr/>
        </p:nvSpPr>
        <p:spPr>
          <a:xfrm>
            <a:off x="1911927" y="4864925"/>
            <a:ext cx="3135086" cy="5462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i="1" dirty="0"/>
              <a:t>x</a:t>
            </a:r>
            <a:endParaRPr lang="en-GB" sz="2000" b="1" i="1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D7511238-8755-15AD-02B6-E7B1CC7E5674}"/>
              </a:ext>
            </a:extLst>
          </p:cNvPr>
          <p:cNvSpPr/>
          <p:nvPr/>
        </p:nvSpPr>
        <p:spPr>
          <a:xfrm>
            <a:off x="350326" y="3337209"/>
            <a:ext cx="465096" cy="334281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908082C-03CC-1FA0-3A54-81F1AC6002DF}"/>
              </a:ext>
            </a:extLst>
          </p:cNvPr>
          <p:cNvSpPr/>
          <p:nvPr/>
        </p:nvSpPr>
        <p:spPr>
          <a:xfrm>
            <a:off x="350325" y="2760547"/>
            <a:ext cx="439388" cy="33428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A39E37FF-DFD4-B806-7AC4-3A9518C88425}"/>
                  </a:ext>
                </a:extLst>
              </p:cNvPr>
              <p:cNvSpPr/>
              <p:nvPr/>
            </p:nvSpPr>
            <p:spPr>
              <a:xfrm>
                <a:off x="1911927" y="1791403"/>
                <a:ext cx="3135086" cy="54626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2800" b="1" i="1" dirty="0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A39E37FF-DFD4-B806-7AC4-3A9518C8842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1927" y="1791403"/>
                <a:ext cx="3135086" cy="546265"/>
              </a:xfrm>
              <a:prstGeom prst="round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B1000A9-55EB-6EBA-6573-C86F385E5A32}"/>
              </a:ext>
            </a:extLst>
          </p:cNvPr>
          <p:cNvSpPr/>
          <p:nvPr/>
        </p:nvSpPr>
        <p:spPr>
          <a:xfrm>
            <a:off x="3627462" y="3976253"/>
            <a:ext cx="902525" cy="5462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 dirty="0"/>
              <a:t>𝝈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F92FFC3-1C87-DCC1-BB36-7394569F3DDF}"/>
              </a:ext>
            </a:extLst>
          </p:cNvPr>
          <p:cNvCxnSpPr>
            <a:cxnSpLocks/>
            <a:endCxn id="3" idx="2"/>
          </p:cNvCxnSpPr>
          <p:nvPr/>
        </p:nvCxnSpPr>
        <p:spPr>
          <a:xfrm flipV="1">
            <a:off x="2850077" y="4522517"/>
            <a:ext cx="1" cy="342408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3B69D96C-A393-C75A-8A27-8EB0EE7ABE66}"/>
              </a:ext>
            </a:extLst>
          </p:cNvPr>
          <p:cNvCxnSpPr>
            <a:cxnSpLocks/>
            <a:endCxn id="13" idx="2"/>
          </p:cNvCxnSpPr>
          <p:nvPr/>
        </p:nvCxnSpPr>
        <p:spPr>
          <a:xfrm flipV="1">
            <a:off x="4078724" y="4522518"/>
            <a:ext cx="1" cy="342407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9546B65D-ED0C-F4CD-79D8-C0720CA85CBF}"/>
              </a:ext>
            </a:extLst>
          </p:cNvPr>
          <p:cNvCxnSpPr>
            <a:cxnSpLocks/>
            <a:stCxn id="3" idx="0"/>
          </p:cNvCxnSpPr>
          <p:nvPr/>
        </p:nvCxnSpPr>
        <p:spPr>
          <a:xfrm flipV="1">
            <a:off x="2850078" y="3629888"/>
            <a:ext cx="451262" cy="34636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0BCAA8E6-9AA4-FB5D-A3AA-E813C0FCBBE4}"/>
              </a:ext>
            </a:extLst>
          </p:cNvPr>
          <p:cNvCxnSpPr>
            <a:cxnSpLocks/>
            <a:stCxn id="13" idx="0"/>
          </p:cNvCxnSpPr>
          <p:nvPr/>
        </p:nvCxnSpPr>
        <p:spPr>
          <a:xfrm flipH="1" flipV="1">
            <a:off x="3627462" y="3629888"/>
            <a:ext cx="451263" cy="346365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D6C91FAD-9EB8-73E7-5D12-9298260854F7}"/>
              </a:ext>
            </a:extLst>
          </p:cNvPr>
          <p:cNvCxnSpPr>
            <a:cxnSpLocks/>
            <a:stCxn id="2" idx="0"/>
            <a:endCxn id="12" idx="2"/>
          </p:cNvCxnSpPr>
          <p:nvPr/>
        </p:nvCxnSpPr>
        <p:spPr>
          <a:xfrm flipV="1">
            <a:off x="3479470" y="2337668"/>
            <a:ext cx="0" cy="74991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Box 42">
                <a:extLst>
                  <a:ext uri="{FF2B5EF4-FFF2-40B4-BE49-F238E27FC236}">
                    <a16:creationId xmlns:a16="http://schemas.microsoft.com/office/drawing/2014/main" id="{12CFC708-2129-9798-A641-F48EB4781C3D}"/>
                  </a:ext>
                </a:extLst>
              </p:cNvPr>
              <p:cNvSpPr txBox="1"/>
              <p:nvPr/>
            </p:nvSpPr>
            <p:spPr>
              <a:xfrm>
                <a:off x="3868161" y="3144246"/>
                <a:ext cx="1529622" cy="4948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b="1" dirty="0"/>
                  <a:t>~</a:t>
                </a:r>
                <a:r>
                  <a:rPr lang="en-GB" sz="2400" b="1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24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𝝓</m:t>
                        </m:r>
                      </m:sub>
                    </m:sSub>
                    <m:d>
                      <m:dPr>
                        <m:ctrlPr>
                          <a:rPr lang="en-GB" sz="24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d>
                          <m:dPr>
                            <m:begChr m:val=""/>
                            <m:endChr m:val="|"/>
                            <m:ctrlPr>
                              <a:rPr lang="en-GB" sz="24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4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𝒛</m:t>
                            </m:r>
                          </m:e>
                        </m:d>
                        <m:r>
                          <a:rPr lang="en-GB" sz="24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d>
                  </m:oMath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43" name="TextBox 42">
                <a:extLst>
                  <a:ext uri="{FF2B5EF4-FFF2-40B4-BE49-F238E27FC236}">
                    <a16:creationId xmlns:a16="http://schemas.microsoft.com/office/drawing/2014/main" id="{12CFC708-2129-9798-A641-F48EB4781C3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8161" y="3144246"/>
                <a:ext cx="1529622" cy="494815"/>
              </a:xfrm>
              <a:prstGeom prst="rect">
                <a:avLst/>
              </a:prstGeom>
              <a:blipFill>
                <a:blip r:embed="rId4"/>
                <a:stretch>
                  <a:fillRect l="-6400" t="-120988" r="-6400" b="-1777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TextBox 43">
            <a:extLst>
              <a:ext uri="{FF2B5EF4-FFF2-40B4-BE49-F238E27FC236}">
                <a16:creationId xmlns:a16="http://schemas.microsoft.com/office/drawing/2014/main" id="{53BF5535-82A6-05D5-F7BE-2ED347A828E8}"/>
              </a:ext>
            </a:extLst>
          </p:cNvPr>
          <p:cNvSpPr txBox="1"/>
          <p:nvPr/>
        </p:nvSpPr>
        <p:spPr>
          <a:xfrm>
            <a:off x="815422" y="2760546"/>
            <a:ext cx="14705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Deterministic</a:t>
            </a:r>
            <a:endParaRPr lang="en-GB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75E688CC-257A-1927-D810-EAD2483EEFEE}"/>
              </a:ext>
            </a:extLst>
          </p:cNvPr>
          <p:cNvSpPr txBox="1"/>
          <p:nvPr/>
        </p:nvSpPr>
        <p:spPr>
          <a:xfrm>
            <a:off x="825338" y="3181183"/>
            <a:ext cx="13300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Probabilistic</a:t>
            </a:r>
          </a:p>
          <a:p>
            <a:r>
              <a:rPr lang="en-US" dirty="0"/>
              <a:t>(stochastic)</a:t>
            </a:r>
            <a:endParaRPr lang="en-GB" dirty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9D79E6EE-58C5-9EFD-9573-D2265FABA0A1}"/>
              </a:ext>
            </a:extLst>
          </p:cNvPr>
          <p:cNvSpPr/>
          <p:nvPr/>
        </p:nvSpPr>
        <p:spPr>
          <a:xfrm>
            <a:off x="201881" y="2648197"/>
            <a:ext cx="2109826" cy="117931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53687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Generative Modeling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67543"/>
            <a:ext cx="10941708" cy="4073236"/>
          </a:xfrm>
        </p:spPr>
        <p:txBody>
          <a:bodyPr>
            <a:normAutofit/>
          </a:bodyPr>
          <a:lstStyle/>
          <a:p>
            <a:pPr lvl="1"/>
            <a:r>
              <a:rPr lang="en-GB" sz="2800" dirty="0" err="1"/>
              <a:t>Reparamatisation</a:t>
            </a:r>
            <a:r>
              <a:rPr lang="en-GB" sz="2800" dirty="0"/>
              <a:t> of the sampling layer:</a:t>
            </a:r>
          </a:p>
          <a:p>
            <a:pPr lvl="2"/>
            <a:r>
              <a:rPr lang="en-GB" sz="2400" dirty="0"/>
              <a:t>Randomly sample from a Gaussian unit</a:t>
            </a:r>
          </a:p>
          <a:p>
            <a:pPr lvl="2"/>
            <a:r>
              <a:rPr lang="en-GB" sz="2400" dirty="0"/>
              <a:t>Shift the randomly sampled by the latent distribution’s mean</a:t>
            </a:r>
          </a:p>
          <a:p>
            <a:pPr lvl="2"/>
            <a:r>
              <a:rPr lang="en-GB" sz="2400" dirty="0"/>
              <a:t>Giving a sum of fixed </a:t>
            </a:r>
            <a:r>
              <a:rPr lang="en-GB" sz="2800" b="1" i="1" dirty="0"/>
              <a:t>µ</a:t>
            </a:r>
            <a:r>
              <a:rPr lang="en-GB" sz="2400" b="1" i="1" dirty="0"/>
              <a:t> </a:t>
            </a:r>
            <a:r>
              <a:rPr lang="en-GB" sz="2400" dirty="0"/>
              <a:t>and </a:t>
            </a:r>
            <a:r>
              <a:rPr lang="en-GB" sz="2400" b="1" dirty="0"/>
              <a:t>𝝈</a:t>
            </a:r>
            <a:r>
              <a:rPr lang="en-GB" sz="2400" dirty="0"/>
              <a:t> scaled by the latent distribution’s variance (random constants drawn from the prior distribution)</a:t>
            </a:r>
          </a:p>
          <a:p>
            <a:pPr marL="914400" lvl="2" indent="0">
              <a:buNone/>
            </a:pPr>
            <a:endParaRPr lang="en-GB" sz="2400" dirty="0"/>
          </a:p>
          <a:p>
            <a:pPr lvl="1"/>
            <a:r>
              <a:rPr lang="en-GB" sz="2800" dirty="0"/>
              <a:t>This allows end-to-end training and back propagation</a:t>
            </a:r>
          </a:p>
          <a:p>
            <a:pPr lvl="2"/>
            <a:r>
              <a:rPr lang="en-US" sz="2400" dirty="0"/>
              <a:t>This now optimizes the parameters of the distribution while it maintains the ability to randomly sample from that distribution</a:t>
            </a:r>
            <a:endParaRPr lang="en-GB" sz="2400" dirty="0"/>
          </a:p>
          <a:p>
            <a:pPr lvl="2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80548391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Generative Modeling</a:t>
            </a:r>
            <a:endParaRPr lang="en-GB" sz="6000" b="1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12B78A7-D430-C7E9-3F4B-6C4BADD6FBD5}"/>
              </a:ext>
            </a:extLst>
          </p:cNvPr>
          <p:cNvSpPr/>
          <p:nvPr/>
        </p:nvSpPr>
        <p:spPr>
          <a:xfrm>
            <a:off x="3028207" y="3087579"/>
            <a:ext cx="902525" cy="54626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i="1" dirty="0"/>
              <a:t>z</a:t>
            </a:r>
            <a:endParaRPr lang="en-GB" sz="3200" b="1" i="1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4EE4DF4F-B828-00DF-0F2F-C529E154D69C}"/>
              </a:ext>
            </a:extLst>
          </p:cNvPr>
          <p:cNvSpPr/>
          <p:nvPr/>
        </p:nvSpPr>
        <p:spPr>
          <a:xfrm>
            <a:off x="2398815" y="3976252"/>
            <a:ext cx="902525" cy="5462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 dirty="0"/>
              <a:t>µ</a:t>
            </a:r>
            <a:endParaRPr lang="en-GB" sz="2000" b="1" i="1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BD4CC80-28F5-4043-EE39-38D5CAC9BC9A}"/>
              </a:ext>
            </a:extLst>
          </p:cNvPr>
          <p:cNvSpPr/>
          <p:nvPr/>
        </p:nvSpPr>
        <p:spPr>
          <a:xfrm>
            <a:off x="1911927" y="4864925"/>
            <a:ext cx="3135086" cy="5462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i="1" dirty="0"/>
              <a:t>x</a:t>
            </a:r>
            <a:endParaRPr lang="en-GB" sz="20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Rectangle: Rounded Corners 8">
                <a:extLst>
                  <a:ext uri="{FF2B5EF4-FFF2-40B4-BE49-F238E27FC236}">
                    <a16:creationId xmlns:a16="http://schemas.microsoft.com/office/drawing/2014/main" id="{F02486EE-F7CB-0D10-F3F5-FFC231D9652D}"/>
                  </a:ext>
                </a:extLst>
              </p:cNvPr>
              <p:cNvSpPr/>
              <p:nvPr/>
            </p:nvSpPr>
            <p:spPr>
              <a:xfrm>
                <a:off x="10795680" y="3974272"/>
                <a:ext cx="681370" cy="546265"/>
              </a:xfrm>
              <a:prstGeom prst="roundRect">
                <a:avLst/>
              </a:prstGeom>
              <a:solidFill>
                <a:schemeClr val="accent4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1" i="0" dirty="0" smtClean="0">
                          <a:latin typeface="Cambria Math" panose="02040503050406030204" pitchFamily="18" charset="0"/>
                        </a:rPr>
                        <m:t>𝛆</m:t>
                      </m:r>
                    </m:oMath>
                  </m:oMathPara>
                </a14:m>
                <a:endParaRPr lang="en-GB" sz="2800" dirty="0"/>
              </a:p>
            </p:txBody>
          </p:sp>
        </mc:Choice>
        <mc:Fallback xmlns="">
          <p:sp>
            <p:nvSpPr>
              <p:cNvPr id="9" name="Rectangle: Rounded Corners 8">
                <a:extLst>
                  <a:ext uri="{FF2B5EF4-FFF2-40B4-BE49-F238E27FC236}">
                    <a16:creationId xmlns:a16="http://schemas.microsoft.com/office/drawing/2014/main" id="{F02486EE-F7CB-0D10-F3F5-FFC231D9652D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95680" y="3974272"/>
                <a:ext cx="681370" cy="546265"/>
              </a:xfrm>
              <a:prstGeom prst="round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D7511238-8755-15AD-02B6-E7B1CC7E5674}"/>
              </a:ext>
            </a:extLst>
          </p:cNvPr>
          <p:cNvSpPr/>
          <p:nvPr/>
        </p:nvSpPr>
        <p:spPr>
          <a:xfrm>
            <a:off x="350326" y="3337209"/>
            <a:ext cx="465096" cy="334281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908082C-03CC-1FA0-3A54-81F1AC6002DF}"/>
              </a:ext>
            </a:extLst>
          </p:cNvPr>
          <p:cNvSpPr/>
          <p:nvPr/>
        </p:nvSpPr>
        <p:spPr>
          <a:xfrm>
            <a:off x="350325" y="2760547"/>
            <a:ext cx="439388" cy="33428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A39E37FF-DFD4-B806-7AC4-3A9518C88425}"/>
                  </a:ext>
                </a:extLst>
              </p:cNvPr>
              <p:cNvSpPr/>
              <p:nvPr/>
            </p:nvSpPr>
            <p:spPr>
              <a:xfrm>
                <a:off x="1911927" y="1791403"/>
                <a:ext cx="3135086" cy="54626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2800" b="1" i="1" dirty="0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A39E37FF-DFD4-B806-7AC4-3A9518C8842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1927" y="1791403"/>
                <a:ext cx="3135086" cy="546265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B1000A9-55EB-6EBA-6573-C86F385E5A32}"/>
              </a:ext>
            </a:extLst>
          </p:cNvPr>
          <p:cNvSpPr/>
          <p:nvPr/>
        </p:nvSpPr>
        <p:spPr>
          <a:xfrm>
            <a:off x="3627462" y="3976253"/>
            <a:ext cx="902525" cy="5462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 dirty="0"/>
              <a:t>𝝈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F92FFC3-1C87-DCC1-BB36-7394569F3DDF}"/>
              </a:ext>
            </a:extLst>
          </p:cNvPr>
          <p:cNvCxnSpPr>
            <a:cxnSpLocks/>
            <a:endCxn id="3" idx="2"/>
          </p:cNvCxnSpPr>
          <p:nvPr/>
        </p:nvCxnSpPr>
        <p:spPr>
          <a:xfrm flipV="1">
            <a:off x="2850077" y="4522517"/>
            <a:ext cx="1" cy="342408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3B69D96C-A393-C75A-8A27-8EB0EE7ABE66}"/>
              </a:ext>
            </a:extLst>
          </p:cNvPr>
          <p:cNvCxnSpPr>
            <a:cxnSpLocks/>
            <a:endCxn id="13" idx="2"/>
          </p:cNvCxnSpPr>
          <p:nvPr/>
        </p:nvCxnSpPr>
        <p:spPr>
          <a:xfrm flipV="1">
            <a:off x="4078724" y="4522518"/>
            <a:ext cx="1" cy="342407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9546B65D-ED0C-F4CD-79D8-C0720CA85CBF}"/>
              </a:ext>
            </a:extLst>
          </p:cNvPr>
          <p:cNvCxnSpPr>
            <a:cxnSpLocks/>
            <a:stCxn id="3" idx="0"/>
          </p:cNvCxnSpPr>
          <p:nvPr/>
        </p:nvCxnSpPr>
        <p:spPr>
          <a:xfrm flipV="1">
            <a:off x="2850078" y="3629888"/>
            <a:ext cx="451262" cy="34636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0BCAA8E6-9AA4-FB5D-A3AA-E813C0FCBBE4}"/>
              </a:ext>
            </a:extLst>
          </p:cNvPr>
          <p:cNvCxnSpPr>
            <a:cxnSpLocks/>
            <a:stCxn id="13" idx="0"/>
          </p:cNvCxnSpPr>
          <p:nvPr/>
        </p:nvCxnSpPr>
        <p:spPr>
          <a:xfrm flipH="1" flipV="1">
            <a:off x="3627462" y="3629888"/>
            <a:ext cx="451263" cy="346365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D6C91FAD-9EB8-73E7-5D12-9298260854F7}"/>
              </a:ext>
            </a:extLst>
          </p:cNvPr>
          <p:cNvCxnSpPr>
            <a:cxnSpLocks/>
            <a:stCxn id="2" idx="0"/>
            <a:endCxn id="12" idx="2"/>
          </p:cNvCxnSpPr>
          <p:nvPr/>
        </p:nvCxnSpPr>
        <p:spPr>
          <a:xfrm flipV="1">
            <a:off x="3479470" y="2337668"/>
            <a:ext cx="0" cy="74991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Box 42">
                <a:extLst>
                  <a:ext uri="{FF2B5EF4-FFF2-40B4-BE49-F238E27FC236}">
                    <a16:creationId xmlns:a16="http://schemas.microsoft.com/office/drawing/2014/main" id="{12CFC708-2129-9798-A641-F48EB4781C3D}"/>
                  </a:ext>
                </a:extLst>
              </p:cNvPr>
              <p:cNvSpPr txBox="1"/>
              <p:nvPr/>
            </p:nvSpPr>
            <p:spPr>
              <a:xfrm>
                <a:off x="3868161" y="3144246"/>
                <a:ext cx="1529622" cy="4948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b="1" dirty="0"/>
                  <a:t>~</a:t>
                </a:r>
                <a:r>
                  <a:rPr lang="en-GB" sz="2400" b="1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24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𝝓</m:t>
                        </m:r>
                      </m:sub>
                    </m:sSub>
                    <m:d>
                      <m:dPr>
                        <m:ctrlPr>
                          <a:rPr lang="en-GB" sz="24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d>
                          <m:dPr>
                            <m:begChr m:val=""/>
                            <m:endChr m:val="|"/>
                            <m:ctrlPr>
                              <a:rPr lang="en-GB" sz="24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4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𝒛</m:t>
                            </m:r>
                          </m:e>
                        </m:d>
                        <m:r>
                          <a:rPr lang="en-GB" sz="24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d>
                  </m:oMath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43" name="TextBox 42">
                <a:extLst>
                  <a:ext uri="{FF2B5EF4-FFF2-40B4-BE49-F238E27FC236}">
                    <a16:creationId xmlns:a16="http://schemas.microsoft.com/office/drawing/2014/main" id="{12CFC708-2129-9798-A641-F48EB4781C3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8161" y="3144246"/>
                <a:ext cx="1529622" cy="494815"/>
              </a:xfrm>
              <a:prstGeom prst="rect">
                <a:avLst/>
              </a:prstGeom>
              <a:blipFill>
                <a:blip r:embed="rId5"/>
                <a:stretch>
                  <a:fillRect l="-6400" t="-120988" r="-6400" b="-1777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TextBox 43">
            <a:extLst>
              <a:ext uri="{FF2B5EF4-FFF2-40B4-BE49-F238E27FC236}">
                <a16:creationId xmlns:a16="http://schemas.microsoft.com/office/drawing/2014/main" id="{53BF5535-82A6-05D5-F7BE-2ED347A828E8}"/>
              </a:ext>
            </a:extLst>
          </p:cNvPr>
          <p:cNvSpPr txBox="1"/>
          <p:nvPr/>
        </p:nvSpPr>
        <p:spPr>
          <a:xfrm>
            <a:off x="815422" y="2760546"/>
            <a:ext cx="14705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Deterministic</a:t>
            </a:r>
            <a:endParaRPr lang="en-GB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75E688CC-257A-1927-D810-EAD2483EEFEE}"/>
              </a:ext>
            </a:extLst>
          </p:cNvPr>
          <p:cNvSpPr txBox="1"/>
          <p:nvPr/>
        </p:nvSpPr>
        <p:spPr>
          <a:xfrm>
            <a:off x="825338" y="3181183"/>
            <a:ext cx="13300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Probabilistic</a:t>
            </a:r>
          </a:p>
          <a:p>
            <a:r>
              <a:rPr lang="en-US" dirty="0"/>
              <a:t>(stochastic)</a:t>
            </a:r>
            <a:endParaRPr lang="en-GB" dirty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9D79E6EE-58C5-9EFD-9573-D2265FABA0A1}"/>
              </a:ext>
            </a:extLst>
          </p:cNvPr>
          <p:cNvSpPr/>
          <p:nvPr/>
        </p:nvSpPr>
        <p:spPr>
          <a:xfrm>
            <a:off x="201881" y="2648197"/>
            <a:ext cx="2109826" cy="117931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Arrow: Right 46">
            <a:extLst>
              <a:ext uri="{FF2B5EF4-FFF2-40B4-BE49-F238E27FC236}">
                <a16:creationId xmlns:a16="http://schemas.microsoft.com/office/drawing/2014/main" id="{6DCADD33-F191-38D5-6D6B-26A37D6F194A}"/>
              </a:ext>
            </a:extLst>
          </p:cNvPr>
          <p:cNvSpPr/>
          <p:nvPr/>
        </p:nvSpPr>
        <p:spPr>
          <a:xfrm>
            <a:off x="5723906" y="2980706"/>
            <a:ext cx="2149432" cy="610837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A41277A3-49CC-EB91-2546-68B34E3924DD}"/>
              </a:ext>
            </a:extLst>
          </p:cNvPr>
          <p:cNvSpPr txBox="1"/>
          <p:nvPr/>
        </p:nvSpPr>
        <p:spPr>
          <a:xfrm>
            <a:off x="5723905" y="3629888"/>
            <a:ext cx="22800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/>
              <a:t>Reparameterisation</a:t>
            </a:r>
            <a:endParaRPr lang="en-GB" sz="2000" b="1" dirty="0"/>
          </a:p>
        </p:txBody>
      </p:sp>
      <p:sp>
        <p:nvSpPr>
          <p:cNvPr id="49" name="Rectangle: Rounded Corners 48">
            <a:extLst>
              <a:ext uri="{FF2B5EF4-FFF2-40B4-BE49-F238E27FC236}">
                <a16:creationId xmlns:a16="http://schemas.microsoft.com/office/drawing/2014/main" id="{5B9F70AF-1516-79BE-8D64-24B74540B56C}"/>
              </a:ext>
            </a:extLst>
          </p:cNvPr>
          <p:cNvSpPr/>
          <p:nvPr/>
        </p:nvSpPr>
        <p:spPr>
          <a:xfrm>
            <a:off x="8746623" y="3085599"/>
            <a:ext cx="902525" cy="546265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i="1" dirty="0"/>
              <a:t>z</a:t>
            </a:r>
            <a:endParaRPr lang="en-GB" sz="3200" b="1" i="1" dirty="0"/>
          </a:p>
        </p:txBody>
      </p:sp>
      <p:sp>
        <p:nvSpPr>
          <p:cNvPr id="50" name="Rectangle: Rounded Corners 49">
            <a:extLst>
              <a:ext uri="{FF2B5EF4-FFF2-40B4-BE49-F238E27FC236}">
                <a16:creationId xmlns:a16="http://schemas.microsoft.com/office/drawing/2014/main" id="{0D779DEA-3E96-FB1B-CA31-59E00CEB23A8}"/>
              </a:ext>
            </a:extLst>
          </p:cNvPr>
          <p:cNvSpPr/>
          <p:nvPr/>
        </p:nvSpPr>
        <p:spPr>
          <a:xfrm>
            <a:off x="8117231" y="3974272"/>
            <a:ext cx="902525" cy="5462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 dirty="0"/>
              <a:t>µ</a:t>
            </a:r>
            <a:endParaRPr lang="en-GB" sz="2000" b="1" i="1" dirty="0"/>
          </a:p>
        </p:txBody>
      </p:sp>
      <p:sp>
        <p:nvSpPr>
          <p:cNvPr id="51" name="Rectangle: Rounded Corners 50">
            <a:extLst>
              <a:ext uri="{FF2B5EF4-FFF2-40B4-BE49-F238E27FC236}">
                <a16:creationId xmlns:a16="http://schemas.microsoft.com/office/drawing/2014/main" id="{9BC363A0-CA3D-5A99-5166-D87EC6F3B6B8}"/>
              </a:ext>
            </a:extLst>
          </p:cNvPr>
          <p:cNvSpPr/>
          <p:nvPr/>
        </p:nvSpPr>
        <p:spPr>
          <a:xfrm>
            <a:off x="7630343" y="4862945"/>
            <a:ext cx="3135086" cy="5462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i="1" dirty="0"/>
              <a:t>x</a:t>
            </a:r>
            <a:endParaRPr lang="en-GB" sz="20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2" name="Rectangle: Rounded Corners 51">
                <a:extLst>
                  <a:ext uri="{FF2B5EF4-FFF2-40B4-BE49-F238E27FC236}">
                    <a16:creationId xmlns:a16="http://schemas.microsoft.com/office/drawing/2014/main" id="{E09A8CA1-7198-262F-9053-3A28D6EB8D9B}"/>
                  </a:ext>
                </a:extLst>
              </p:cNvPr>
              <p:cNvSpPr/>
              <p:nvPr/>
            </p:nvSpPr>
            <p:spPr>
              <a:xfrm>
                <a:off x="7630343" y="1789423"/>
                <a:ext cx="3135086" cy="54626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2800" b="1" i="1" dirty="0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2" name="Rectangle: Rounded Corners 51">
                <a:extLst>
                  <a:ext uri="{FF2B5EF4-FFF2-40B4-BE49-F238E27FC236}">
                    <a16:creationId xmlns:a16="http://schemas.microsoft.com/office/drawing/2014/main" id="{E09A8CA1-7198-262F-9053-3A28D6EB8D9B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30343" y="1789423"/>
                <a:ext cx="3135086" cy="546265"/>
              </a:xfrm>
              <a:prstGeom prst="round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3" name="Rectangle: Rounded Corners 52">
            <a:extLst>
              <a:ext uri="{FF2B5EF4-FFF2-40B4-BE49-F238E27FC236}">
                <a16:creationId xmlns:a16="http://schemas.microsoft.com/office/drawing/2014/main" id="{A53A516E-FC6F-944F-83D4-7997C24627B4}"/>
              </a:ext>
            </a:extLst>
          </p:cNvPr>
          <p:cNvSpPr/>
          <p:nvPr/>
        </p:nvSpPr>
        <p:spPr>
          <a:xfrm>
            <a:off x="9345878" y="3974273"/>
            <a:ext cx="902525" cy="5462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 dirty="0"/>
              <a:t>𝝈</a:t>
            </a:r>
          </a:p>
        </p:txBody>
      </p:sp>
      <p:cxnSp>
        <p:nvCxnSpPr>
          <p:cNvPr id="54" name="Straight Arrow Connector 53">
            <a:extLst>
              <a:ext uri="{FF2B5EF4-FFF2-40B4-BE49-F238E27FC236}">
                <a16:creationId xmlns:a16="http://schemas.microsoft.com/office/drawing/2014/main" id="{6E8A76D7-69DE-3EF4-8283-2D410749D22A}"/>
              </a:ext>
            </a:extLst>
          </p:cNvPr>
          <p:cNvCxnSpPr>
            <a:cxnSpLocks/>
            <a:endCxn id="50" idx="2"/>
          </p:cNvCxnSpPr>
          <p:nvPr/>
        </p:nvCxnSpPr>
        <p:spPr>
          <a:xfrm flipV="1">
            <a:off x="8568493" y="4520537"/>
            <a:ext cx="1" cy="342408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3F5D984B-2F8D-2202-76C7-A429BD05FBEB}"/>
              </a:ext>
            </a:extLst>
          </p:cNvPr>
          <p:cNvCxnSpPr>
            <a:cxnSpLocks/>
            <a:endCxn id="53" idx="2"/>
          </p:cNvCxnSpPr>
          <p:nvPr/>
        </p:nvCxnSpPr>
        <p:spPr>
          <a:xfrm flipV="1">
            <a:off x="9797140" y="4520538"/>
            <a:ext cx="1" cy="342407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D4927E78-56D4-2ED4-DDBD-E97C256CCFCB}"/>
              </a:ext>
            </a:extLst>
          </p:cNvPr>
          <p:cNvCxnSpPr>
            <a:cxnSpLocks/>
            <a:stCxn id="50" idx="0"/>
          </p:cNvCxnSpPr>
          <p:nvPr/>
        </p:nvCxnSpPr>
        <p:spPr>
          <a:xfrm flipV="1">
            <a:off x="8568494" y="3627908"/>
            <a:ext cx="451262" cy="34636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08CA635A-8CA6-403B-AA16-00321CFF88B3}"/>
              </a:ext>
            </a:extLst>
          </p:cNvPr>
          <p:cNvCxnSpPr>
            <a:cxnSpLocks/>
            <a:stCxn id="53" idx="0"/>
          </p:cNvCxnSpPr>
          <p:nvPr/>
        </p:nvCxnSpPr>
        <p:spPr>
          <a:xfrm flipH="1" flipV="1">
            <a:off x="9345878" y="3627908"/>
            <a:ext cx="451263" cy="346365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FAEF17BB-022B-697B-CD38-5FABC09D3F77}"/>
              </a:ext>
            </a:extLst>
          </p:cNvPr>
          <p:cNvCxnSpPr>
            <a:cxnSpLocks/>
            <a:stCxn id="49" idx="0"/>
            <a:endCxn id="52" idx="2"/>
          </p:cNvCxnSpPr>
          <p:nvPr/>
        </p:nvCxnSpPr>
        <p:spPr>
          <a:xfrm flipV="1">
            <a:off x="9197886" y="2335688"/>
            <a:ext cx="0" cy="74991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Box 58">
                <a:extLst>
                  <a:ext uri="{FF2B5EF4-FFF2-40B4-BE49-F238E27FC236}">
                    <a16:creationId xmlns:a16="http://schemas.microsoft.com/office/drawing/2014/main" id="{209D4FAA-6DE3-BBC6-9B0D-7324574480DA}"/>
                  </a:ext>
                </a:extLst>
              </p:cNvPr>
              <p:cNvSpPr txBox="1"/>
              <p:nvPr/>
            </p:nvSpPr>
            <p:spPr>
              <a:xfrm>
                <a:off x="9827276" y="3127898"/>
                <a:ext cx="236472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b="1" i="1" dirty="0"/>
                  <a:t>µ </a:t>
                </a:r>
                <a:r>
                  <a:rPr lang="en-GB" sz="2400" b="1" dirty="0"/>
                  <a:t>+ 𝝈</a:t>
                </a:r>
                <a:r>
                  <a:rPr lang="en-GB" sz="1800" b="1" i="1" dirty="0"/>
                  <a:t> </a:t>
                </a:r>
                <a:r>
                  <a:rPr lang="en-GB" b="1" i="1" dirty="0"/>
                  <a:t>           </a:t>
                </a:r>
                <a14:m>
                  <m:oMath xmlns:m="http://schemas.openxmlformats.org/officeDocument/2006/math">
                    <m:r>
                      <a:rPr lang="en-GB" sz="2400" b="1" i="0" dirty="0" smtClean="0">
                        <a:latin typeface="Cambria Math" panose="02040503050406030204" pitchFamily="18" charset="0"/>
                      </a:rPr>
                      <m:t>𝛆</m:t>
                    </m:r>
                  </m:oMath>
                </a14:m>
                <a:endParaRPr lang="en-GB" sz="1800" b="1" dirty="0"/>
              </a:p>
            </p:txBody>
          </p:sp>
        </mc:Choice>
        <mc:Fallback xmlns="">
          <p:sp>
            <p:nvSpPr>
              <p:cNvPr id="59" name="TextBox 58">
                <a:extLst>
                  <a:ext uri="{FF2B5EF4-FFF2-40B4-BE49-F238E27FC236}">
                    <a16:creationId xmlns:a16="http://schemas.microsoft.com/office/drawing/2014/main" id="{209D4FAA-6DE3-BBC6-9B0D-7324574480D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27276" y="3127898"/>
                <a:ext cx="2364724" cy="461665"/>
              </a:xfrm>
              <a:prstGeom prst="rect">
                <a:avLst/>
              </a:prstGeom>
              <a:blipFill>
                <a:blip r:embed="rId7"/>
                <a:stretch>
                  <a:fillRect l="-3866" t="-13158" b="-2894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0" name="Oval 59">
            <a:extLst>
              <a:ext uri="{FF2B5EF4-FFF2-40B4-BE49-F238E27FC236}">
                <a16:creationId xmlns:a16="http://schemas.microsoft.com/office/drawing/2014/main" id="{BFC87B9C-3666-7B6A-3CF2-15628AFCBA93}"/>
              </a:ext>
            </a:extLst>
          </p:cNvPr>
          <p:cNvSpPr/>
          <p:nvPr/>
        </p:nvSpPr>
        <p:spPr>
          <a:xfrm>
            <a:off x="10795679" y="3316524"/>
            <a:ext cx="114232" cy="102133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DC52DD13-13A4-BDD6-876A-87E227FE666C}"/>
              </a:ext>
            </a:extLst>
          </p:cNvPr>
          <p:cNvSpPr/>
          <p:nvPr/>
        </p:nvSpPr>
        <p:spPr>
          <a:xfrm>
            <a:off x="10646248" y="3153981"/>
            <a:ext cx="451263" cy="437562"/>
          </a:xfrm>
          <a:prstGeom prst="ellipse">
            <a:avLst/>
          </a:prstGeom>
          <a:noFill/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C531F52B-C596-ECBF-BECB-29E12282B49A}"/>
              </a:ext>
            </a:extLst>
          </p:cNvPr>
          <p:cNvCxnSpPr>
            <a:cxnSpLocks/>
            <a:stCxn id="9" idx="1"/>
            <a:endCxn id="49" idx="3"/>
          </p:cNvCxnSpPr>
          <p:nvPr/>
        </p:nvCxnSpPr>
        <p:spPr>
          <a:xfrm flipH="1" flipV="1">
            <a:off x="9649148" y="3358732"/>
            <a:ext cx="1146532" cy="888673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TextBox 64">
            <a:extLst>
              <a:ext uri="{FF2B5EF4-FFF2-40B4-BE49-F238E27FC236}">
                <a16:creationId xmlns:a16="http://schemas.microsoft.com/office/drawing/2014/main" id="{E2D9C238-7770-5D01-8E11-34FC05C1286E}"/>
              </a:ext>
            </a:extLst>
          </p:cNvPr>
          <p:cNvSpPr txBox="1"/>
          <p:nvPr/>
        </p:nvSpPr>
        <p:spPr>
          <a:xfrm>
            <a:off x="10899000" y="4460908"/>
            <a:ext cx="11800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~</a:t>
            </a:r>
            <a:r>
              <a:rPr lang="en-US" sz="2400" b="1" i="1" dirty="0"/>
              <a:t>N</a:t>
            </a:r>
            <a:r>
              <a:rPr lang="en-US" sz="2400" b="1" dirty="0"/>
              <a:t>(0,1)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93742155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b="1" dirty="0"/>
              <a:t>Generative Modeling</a:t>
            </a:r>
            <a:endParaRPr lang="en-GB" sz="6000" b="1" dirty="0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12B78A7-D430-C7E9-3F4B-6C4BADD6FBD5}"/>
              </a:ext>
            </a:extLst>
          </p:cNvPr>
          <p:cNvSpPr/>
          <p:nvPr/>
        </p:nvSpPr>
        <p:spPr>
          <a:xfrm>
            <a:off x="3028207" y="3087579"/>
            <a:ext cx="902525" cy="546265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i="1" dirty="0"/>
              <a:t>z</a:t>
            </a:r>
            <a:endParaRPr lang="en-GB" sz="3200" b="1" i="1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4EE4DF4F-B828-00DF-0F2F-C529E154D69C}"/>
              </a:ext>
            </a:extLst>
          </p:cNvPr>
          <p:cNvSpPr/>
          <p:nvPr/>
        </p:nvSpPr>
        <p:spPr>
          <a:xfrm>
            <a:off x="2398815" y="3976252"/>
            <a:ext cx="902525" cy="5462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 dirty="0"/>
              <a:t>µ</a:t>
            </a:r>
            <a:endParaRPr lang="en-GB" sz="2000" b="1" i="1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BD4CC80-28F5-4043-EE39-38D5CAC9BC9A}"/>
              </a:ext>
            </a:extLst>
          </p:cNvPr>
          <p:cNvSpPr/>
          <p:nvPr/>
        </p:nvSpPr>
        <p:spPr>
          <a:xfrm>
            <a:off x="1911927" y="4864925"/>
            <a:ext cx="3135086" cy="5462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i="1" dirty="0"/>
              <a:t>x</a:t>
            </a:r>
            <a:endParaRPr lang="en-GB" sz="20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Rectangle: Rounded Corners 8">
                <a:extLst>
                  <a:ext uri="{FF2B5EF4-FFF2-40B4-BE49-F238E27FC236}">
                    <a16:creationId xmlns:a16="http://schemas.microsoft.com/office/drawing/2014/main" id="{F02486EE-F7CB-0D10-F3F5-FFC231D9652D}"/>
                  </a:ext>
                </a:extLst>
              </p:cNvPr>
              <p:cNvSpPr/>
              <p:nvPr/>
            </p:nvSpPr>
            <p:spPr>
              <a:xfrm>
                <a:off x="10795680" y="3974272"/>
                <a:ext cx="681370" cy="546265"/>
              </a:xfrm>
              <a:prstGeom prst="roundRect">
                <a:avLst/>
              </a:prstGeom>
              <a:solidFill>
                <a:schemeClr val="accent4"/>
              </a:solidFill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b="1" i="0" dirty="0" smtClean="0">
                          <a:latin typeface="Cambria Math" panose="02040503050406030204" pitchFamily="18" charset="0"/>
                        </a:rPr>
                        <m:t>𝛆</m:t>
                      </m:r>
                    </m:oMath>
                  </m:oMathPara>
                </a14:m>
                <a:endParaRPr lang="en-GB" sz="2800" dirty="0"/>
              </a:p>
            </p:txBody>
          </p:sp>
        </mc:Choice>
        <mc:Fallback xmlns="">
          <p:sp>
            <p:nvSpPr>
              <p:cNvPr id="9" name="Rectangle: Rounded Corners 8">
                <a:extLst>
                  <a:ext uri="{FF2B5EF4-FFF2-40B4-BE49-F238E27FC236}">
                    <a16:creationId xmlns:a16="http://schemas.microsoft.com/office/drawing/2014/main" id="{F02486EE-F7CB-0D10-F3F5-FFC231D9652D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95680" y="3974272"/>
                <a:ext cx="681370" cy="546265"/>
              </a:xfrm>
              <a:prstGeom prst="round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D7511238-8755-15AD-02B6-E7B1CC7E5674}"/>
              </a:ext>
            </a:extLst>
          </p:cNvPr>
          <p:cNvSpPr/>
          <p:nvPr/>
        </p:nvSpPr>
        <p:spPr>
          <a:xfrm>
            <a:off x="350326" y="3337209"/>
            <a:ext cx="465096" cy="334281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908082C-03CC-1FA0-3A54-81F1AC6002DF}"/>
              </a:ext>
            </a:extLst>
          </p:cNvPr>
          <p:cNvSpPr/>
          <p:nvPr/>
        </p:nvSpPr>
        <p:spPr>
          <a:xfrm>
            <a:off x="350325" y="2760547"/>
            <a:ext cx="439388" cy="33428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A39E37FF-DFD4-B806-7AC4-3A9518C88425}"/>
                  </a:ext>
                </a:extLst>
              </p:cNvPr>
              <p:cNvSpPr/>
              <p:nvPr/>
            </p:nvSpPr>
            <p:spPr>
              <a:xfrm>
                <a:off x="1911927" y="1791403"/>
                <a:ext cx="3135086" cy="54626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2800" b="1" i="1" dirty="0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A39E37FF-DFD4-B806-7AC4-3A9518C88425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11927" y="1791403"/>
                <a:ext cx="3135086" cy="546265"/>
              </a:xfrm>
              <a:prstGeom prst="round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B1000A9-55EB-6EBA-6573-C86F385E5A32}"/>
              </a:ext>
            </a:extLst>
          </p:cNvPr>
          <p:cNvSpPr/>
          <p:nvPr/>
        </p:nvSpPr>
        <p:spPr>
          <a:xfrm>
            <a:off x="3627462" y="3976253"/>
            <a:ext cx="902525" cy="5462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 dirty="0"/>
              <a:t>𝝈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F92FFC3-1C87-DCC1-BB36-7394569F3DDF}"/>
              </a:ext>
            </a:extLst>
          </p:cNvPr>
          <p:cNvCxnSpPr>
            <a:cxnSpLocks/>
            <a:endCxn id="3" idx="2"/>
          </p:cNvCxnSpPr>
          <p:nvPr/>
        </p:nvCxnSpPr>
        <p:spPr>
          <a:xfrm flipV="1">
            <a:off x="2850077" y="4522517"/>
            <a:ext cx="1" cy="342408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3B69D96C-A393-C75A-8A27-8EB0EE7ABE66}"/>
              </a:ext>
            </a:extLst>
          </p:cNvPr>
          <p:cNvCxnSpPr>
            <a:cxnSpLocks/>
            <a:endCxn id="13" idx="2"/>
          </p:cNvCxnSpPr>
          <p:nvPr/>
        </p:nvCxnSpPr>
        <p:spPr>
          <a:xfrm flipV="1">
            <a:off x="4078724" y="4522518"/>
            <a:ext cx="1" cy="342407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9546B65D-ED0C-F4CD-79D8-C0720CA85CBF}"/>
              </a:ext>
            </a:extLst>
          </p:cNvPr>
          <p:cNvCxnSpPr>
            <a:cxnSpLocks/>
            <a:stCxn id="3" idx="0"/>
          </p:cNvCxnSpPr>
          <p:nvPr/>
        </p:nvCxnSpPr>
        <p:spPr>
          <a:xfrm flipV="1">
            <a:off x="2850078" y="3629888"/>
            <a:ext cx="451262" cy="34636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0BCAA8E6-9AA4-FB5D-A3AA-E813C0FCBBE4}"/>
              </a:ext>
            </a:extLst>
          </p:cNvPr>
          <p:cNvCxnSpPr>
            <a:cxnSpLocks/>
            <a:stCxn id="13" idx="0"/>
          </p:cNvCxnSpPr>
          <p:nvPr/>
        </p:nvCxnSpPr>
        <p:spPr>
          <a:xfrm flipH="1" flipV="1">
            <a:off x="3627462" y="3629888"/>
            <a:ext cx="451263" cy="346365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D6C91FAD-9EB8-73E7-5D12-9298260854F7}"/>
              </a:ext>
            </a:extLst>
          </p:cNvPr>
          <p:cNvCxnSpPr>
            <a:cxnSpLocks/>
            <a:stCxn id="2" idx="0"/>
            <a:endCxn id="12" idx="2"/>
          </p:cNvCxnSpPr>
          <p:nvPr/>
        </p:nvCxnSpPr>
        <p:spPr>
          <a:xfrm flipV="1">
            <a:off x="3479470" y="2337668"/>
            <a:ext cx="0" cy="74991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Box 42">
                <a:extLst>
                  <a:ext uri="{FF2B5EF4-FFF2-40B4-BE49-F238E27FC236}">
                    <a16:creationId xmlns:a16="http://schemas.microsoft.com/office/drawing/2014/main" id="{12CFC708-2129-9798-A641-F48EB4781C3D}"/>
                  </a:ext>
                </a:extLst>
              </p:cNvPr>
              <p:cNvSpPr txBox="1"/>
              <p:nvPr/>
            </p:nvSpPr>
            <p:spPr>
              <a:xfrm>
                <a:off x="3868161" y="3144246"/>
                <a:ext cx="1529622" cy="4948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2400" b="1" dirty="0"/>
                  <a:t>~</a:t>
                </a:r>
                <a:r>
                  <a:rPr lang="en-GB" sz="2400" b="1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1" i="1" dirty="0" smtClean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24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𝝓</m:t>
                        </m:r>
                      </m:sub>
                    </m:sSub>
                    <m:d>
                      <m:dPr>
                        <m:ctrlPr>
                          <a:rPr lang="en-GB" sz="24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d>
                          <m:dPr>
                            <m:begChr m:val=""/>
                            <m:endChr m:val="|"/>
                            <m:ctrlPr>
                              <a:rPr lang="en-GB" sz="24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400" b="1" i="1" dirty="0">
                                <a:solidFill>
                                  <a:schemeClr val="tx1"/>
                                </a:solidFill>
                                <a:latin typeface="Cambria Math" panose="02040503050406030204" pitchFamily="18" charset="0"/>
                              </a:rPr>
                              <m:t>𝒛</m:t>
                            </m:r>
                          </m:e>
                        </m:d>
                        <m:r>
                          <a:rPr lang="en-GB" sz="2400" b="1" i="1" dirty="0">
                            <a:solidFill>
                              <a:schemeClr val="tx1"/>
                            </a:solidFill>
                            <a:latin typeface="Cambria Math" panose="02040503050406030204" pitchFamily="18" charset="0"/>
                          </a:rPr>
                          <m:t>𝒙</m:t>
                        </m:r>
                      </m:e>
                    </m:d>
                  </m:oMath>
                </a14:m>
                <a:endParaRPr lang="en-GB" sz="2400" b="1" dirty="0"/>
              </a:p>
            </p:txBody>
          </p:sp>
        </mc:Choice>
        <mc:Fallback xmlns="">
          <p:sp>
            <p:nvSpPr>
              <p:cNvPr id="43" name="TextBox 42">
                <a:extLst>
                  <a:ext uri="{FF2B5EF4-FFF2-40B4-BE49-F238E27FC236}">
                    <a16:creationId xmlns:a16="http://schemas.microsoft.com/office/drawing/2014/main" id="{12CFC708-2129-9798-A641-F48EB4781C3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8161" y="3144246"/>
                <a:ext cx="1529622" cy="494815"/>
              </a:xfrm>
              <a:prstGeom prst="rect">
                <a:avLst/>
              </a:prstGeom>
              <a:blipFill>
                <a:blip r:embed="rId5"/>
                <a:stretch>
                  <a:fillRect l="-6400" t="-120988" r="-6400" b="-1777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TextBox 43">
            <a:extLst>
              <a:ext uri="{FF2B5EF4-FFF2-40B4-BE49-F238E27FC236}">
                <a16:creationId xmlns:a16="http://schemas.microsoft.com/office/drawing/2014/main" id="{53BF5535-82A6-05D5-F7BE-2ED347A828E8}"/>
              </a:ext>
            </a:extLst>
          </p:cNvPr>
          <p:cNvSpPr txBox="1"/>
          <p:nvPr/>
        </p:nvSpPr>
        <p:spPr>
          <a:xfrm>
            <a:off x="815422" y="2760546"/>
            <a:ext cx="14705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Deterministic</a:t>
            </a:r>
            <a:endParaRPr lang="en-GB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75E688CC-257A-1927-D810-EAD2483EEFEE}"/>
              </a:ext>
            </a:extLst>
          </p:cNvPr>
          <p:cNvSpPr txBox="1"/>
          <p:nvPr/>
        </p:nvSpPr>
        <p:spPr>
          <a:xfrm>
            <a:off x="825338" y="3181183"/>
            <a:ext cx="13300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Probabilistic</a:t>
            </a:r>
          </a:p>
          <a:p>
            <a:r>
              <a:rPr lang="en-US" dirty="0"/>
              <a:t>(stochastic)</a:t>
            </a:r>
            <a:endParaRPr lang="en-GB" dirty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9D79E6EE-58C5-9EFD-9573-D2265FABA0A1}"/>
              </a:ext>
            </a:extLst>
          </p:cNvPr>
          <p:cNvSpPr/>
          <p:nvPr/>
        </p:nvSpPr>
        <p:spPr>
          <a:xfrm>
            <a:off x="201881" y="2648197"/>
            <a:ext cx="2109826" cy="1179317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Arrow: Right 46">
            <a:extLst>
              <a:ext uri="{FF2B5EF4-FFF2-40B4-BE49-F238E27FC236}">
                <a16:creationId xmlns:a16="http://schemas.microsoft.com/office/drawing/2014/main" id="{6DCADD33-F191-38D5-6D6B-26A37D6F194A}"/>
              </a:ext>
            </a:extLst>
          </p:cNvPr>
          <p:cNvSpPr/>
          <p:nvPr/>
        </p:nvSpPr>
        <p:spPr>
          <a:xfrm>
            <a:off x="5723906" y="2980706"/>
            <a:ext cx="2149432" cy="610837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A41277A3-49CC-EB91-2546-68B34E3924DD}"/>
              </a:ext>
            </a:extLst>
          </p:cNvPr>
          <p:cNvSpPr txBox="1"/>
          <p:nvPr/>
        </p:nvSpPr>
        <p:spPr>
          <a:xfrm>
            <a:off x="5723905" y="3629888"/>
            <a:ext cx="22800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err="1"/>
              <a:t>Reparameterisation</a:t>
            </a:r>
            <a:endParaRPr lang="en-GB" sz="2000" b="1" dirty="0"/>
          </a:p>
        </p:txBody>
      </p:sp>
      <p:sp>
        <p:nvSpPr>
          <p:cNvPr id="49" name="Rectangle: Rounded Corners 48">
            <a:extLst>
              <a:ext uri="{FF2B5EF4-FFF2-40B4-BE49-F238E27FC236}">
                <a16:creationId xmlns:a16="http://schemas.microsoft.com/office/drawing/2014/main" id="{5B9F70AF-1516-79BE-8D64-24B74540B56C}"/>
              </a:ext>
            </a:extLst>
          </p:cNvPr>
          <p:cNvSpPr/>
          <p:nvPr/>
        </p:nvSpPr>
        <p:spPr>
          <a:xfrm>
            <a:off x="8746623" y="3085599"/>
            <a:ext cx="902525" cy="546265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i="1" dirty="0"/>
              <a:t>z</a:t>
            </a:r>
            <a:endParaRPr lang="en-GB" sz="3200" b="1" i="1" dirty="0"/>
          </a:p>
        </p:txBody>
      </p:sp>
      <p:sp>
        <p:nvSpPr>
          <p:cNvPr id="50" name="Rectangle: Rounded Corners 49">
            <a:extLst>
              <a:ext uri="{FF2B5EF4-FFF2-40B4-BE49-F238E27FC236}">
                <a16:creationId xmlns:a16="http://schemas.microsoft.com/office/drawing/2014/main" id="{0D779DEA-3E96-FB1B-CA31-59E00CEB23A8}"/>
              </a:ext>
            </a:extLst>
          </p:cNvPr>
          <p:cNvSpPr/>
          <p:nvPr/>
        </p:nvSpPr>
        <p:spPr>
          <a:xfrm>
            <a:off x="8117231" y="3974272"/>
            <a:ext cx="902525" cy="5462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 dirty="0"/>
              <a:t>µ</a:t>
            </a:r>
            <a:endParaRPr lang="en-GB" sz="2000" b="1" i="1" dirty="0"/>
          </a:p>
        </p:txBody>
      </p:sp>
      <p:sp>
        <p:nvSpPr>
          <p:cNvPr id="51" name="Rectangle: Rounded Corners 50">
            <a:extLst>
              <a:ext uri="{FF2B5EF4-FFF2-40B4-BE49-F238E27FC236}">
                <a16:creationId xmlns:a16="http://schemas.microsoft.com/office/drawing/2014/main" id="{9BC363A0-CA3D-5A99-5166-D87EC6F3B6B8}"/>
              </a:ext>
            </a:extLst>
          </p:cNvPr>
          <p:cNvSpPr/>
          <p:nvPr/>
        </p:nvSpPr>
        <p:spPr>
          <a:xfrm>
            <a:off x="7630343" y="4862945"/>
            <a:ext cx="3135086" cy="5462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i="1" dirty="0"/>
              <a:t>x</a:t>
            </a:r>
            <a:endParaRPr lang="en-GB" sz="2000" b="1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2" name="Rectangle: Rounded Corners 51">
                <a:extLst>
                  <a:ext uri="{FF2B5EF4-FFF2-40B4-BE49-F238E27FC236}">
                    <a16:creationId xmlns:a16="http://schemas.microsoft.com/office/drawing/2014/main" id="{E09A8CA1-7198-262F-9053-3A28D6EB8D9B}"/>
                  </a:ext>
                </a:extLst>
              </p:cNvPr>
              <p:cNvSpPr/>
              <p:nvPr/>
            </p:nvSpPr>
            <p:spPr>
              <a:xfrm>
                <a:off x="7630343" y="1789423"/>
                <a:ext cx="3135086" cy="546265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acc>
                        <m:accPr>
                          <m:chr m:val="̂"/>
                          <m:ctrlPr>
                            <a:rPr lang="en-US" sz="2800" b="1" i="1" dirty="0" smtClean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</m:ctrlPr>
                        </m:accPr>
                        <m:e>
                          <m:r>
                            <a:rPr lang="en-US" sz="2800" b="1" i="1" dirty="0">
                              <a:solidFill>
                                <a:schemeClr val="bg1"/>
                              </a:solidFill>
                              <a:latin typeface="Cambria Math" panose="02040503050406030204" pitchFamily="18" charset="0"/>
                            </a:rPr>
                            <m:t>𝒙</m:t>
                          </m:r>
                        </m:e>
                      </m:ac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2" name="Rectangle: Rounded Corners 51">
                <a:extLst>
                  <a:ext uri="{FF2B5EF4-FFF2-40B4-BE49-F238E27FC236}">
                    <a16:creationId xmlns:a16="http://schemas.microsoft.com/office/drawing/2014/main" id="{E09A8CA1-7198-262F-9053-3A28D6EB8D9B}"/>
                  </a:ext>
                </a:extLst>
              </p:cNvPr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30343" y="1789423"/>
                <a:ext cx="3135086" cy="546265"/>
              </a:xfrm>
              <a:prstGeom prst="round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3" name="Rectangle: Rounded Corners 52">
            <a:extLst>
              <a:ext uri="{FF2B5EF4-FFF2-40B4-BE49-F238E27FC236}">
                <a16:creationId xmlns:a16="http://schemas.microsoft.com/office/drawing/2014/main" id="{A53A516E-FC6F-944F-83D4-7997C24627B4}"/>
              </a:ext>
            </a:extLst>
          </p:cNvPr>
          <p:cNvSpPr/>
          <p:nvPr/>
        </p:nvSpPr>
        <p:spPr>
          <a:xfrm>
            <a:off x="9345878" y="3974273"/>
            <a:ext cx="902525" cy="54626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i="1" dirty="0"/>
              <a:t>𝝈</a:t>
            </a:r>
          </a:p>
        </p:txBody>
      </p:sp>
      <p:cxnSp>
        <p:nvCxnSpPr>
          <p:cNvPr id="54" name="Straight Arrow Connector 53">
            <a:extLst>
              <a:ext uri="{FF2B5EF4-FFF2-40B4-BE49-F238E27FC236}">
                <a16:creationId xmlns:a16="http://schemas.microsoft.com/office/drawing/2014/main" id="{6E8A76D7-69DE-3EF4-8283-2D410749D22A}"/>
              </a:ext>
            </a:extLst>
          </p:cNvPr>
          <p:cNvCxnSpPr>
            <a:cxnSpLocks/>
            <a:endCxn id="50" idx="2"/>
          </p:cNvCxnSpPr>
          <p:nvPr/>
        </p:nvCxnSpPr>
        <p:spPr>
          <a:xfrm flipV="1">
            <a:off x="8568493" y="4520537"/>
            <a:ext cx="1" cy="342408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Arrow Connector 54">
            <a:extLst>
              <a:ext uri="{FF2B5EF4-FFF2-40B4-BE49-F238E27FC236}">
                <a16:creationId xmlns:a16="http://schemas.microsoft.com/office/drawing/2014/main" id="{3F5D984B-2F8D-2202-76C7-A429BD05FBEB}"/>
              </a:ext>
            </a:extLst>
          </p:cNvPr>
          <p:cNvCxnSpPr>
            <a:cxnSpLocks/>
            <a:endCxn id="53" idx="2"/>
          </p:cNvCxnSpPr>
          <p:nvPr/>
        </p:nvCxnSpPr>
        <p:spPr>
          <a:xfrm flipV="1">
            <a:off x="9797140" y="4520538"/>
            <a:ext cx="1" cy="342407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D4927E78-56D4-2ED4-DDBD-E97C256CCFCB}"/>
              </a:ext>
            </a:extLst>
          </p:cNvPr>
          <p:cNvCxnSpPr>
            <a:cxnSpLocks/>
            <a:stCxn id="50" idx="0"/>
          </p:cNvCxnSpPr>
          <p:nvPr/>
        </p:nvCxnSpPr>
        <p:spPr>
          <a:xfrm flipV="1">
            <a:off x="8568494" y="3627908"/>
            <a:ext cx="451262" cy="346364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Arrow Connector 56">
            <a:extLst>
              <a:ext uri="{FF2B5EF4-FFF2-40B4-BE49-F238E27FC236}">
                <a16:creationId xmlns:a16="http://schemas.microsoft.com/office/drawing/2014/main" id="{08CA635A-8CA6-403B-AA16-00321CFF88B3}"/>
              </a:ext>
            </a:extLst>
          </p:cNvPr>
          <p:cNvCxnSpPr>
            <a:cxnSpLocks/>
            <a:stCxn id="53" idx="0"/>
          </p:cNvCxnSpPr>
          <p:nvPr/>
        </p:nvCxnSpPr>
        <p:spPr>
          <a:xfrm flipH="1" flipV="1">
            <a:off x="9345878" y="3627908"/>
            <a:ext cx="451263" cy="346365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Arrow Connector 57">
            <a:extLst>
              <a:ext uri="{FF2B5EF4-FFF2-40B4-BE49-F238E27FC236}">
                <a16:creationId xmlns:a16="http://schemas.microsoft.com/office/drawing/2014/main" id="{FAEF17BB-022B-697B-CD38-5FABC09D3F77}"/>
              </a:ext>
            </a:extLst>
          </p:cNvPr>
          <p:cNvCxnSpPr>
            <a:cxnSpLocks/>
            <a:stCxn id="49" idx="0"/>
            <a:endCxn id="52" idx="2"/>
          </p:cNvCxnSpPr>
          <p:nvPr/>
        </p:nvCxnSpPr>
        <p:spPr>
          <a:xfrm flipV="1">
            <a:off x="9197886" y="2335688"/>
            <a:ext cx="0" cy="74991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Box 58">
                <a:extLst>
                  <a:ext uri="{FF2B5EF4-FFF2-40B4-BE49-F238E27FC236}">
                    <a16:creationId xmlns:a16="http://schemas.microsoft.com/office/drawing/2014/main" id="{209D4FAA-6DE3-BBC6-9B0D-7324574480DA}"/>
                  </a:ext>
                </a:extLst>
              </p:cNvPr>
              <p:cNvSpPr txBox="1"/>
              <p:nvPr/>
            </p:nvSpPr>
            <p:spPr>
              <a:xfrm>
                <a:off x="9827276" y="3127898"/>
                <a:ext cx="236472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b="1" i="1" dirty="0"/>
                  <a:t>µ </a:t>
                </a:r>
                <a:r>
                  <a:rPr lang="en-GB" sz="2400" b="1" dirty="0"/>
                  <a:t>+ 𝝈</a:t>
                </a:r>
                <a:r>
                  <a:rPr lang="en-GB" sz="1800" b="1" i="1" dirty="0"/>
                  <a:t> </a:t>
                </a:r>
                <a:r>
                  <a:rPr lang="en-GB" b="1" i="1" dirty="0"/>
                  <a:t>           </a:t>
                </a:r>
                <a14:m>
                  <m:oMath xmlns:m="http://schemas.openxmlformats.org/officeDocument/2006/math">
                    <m:r>
                      <a:rPr lang="en-GB" sz="2400" b="1" i="0" dirty="0" smtClean="0">
                        <a:latin typeface="Cambria Math" panose="02040503050406030204" pitchFamily="18" charset="0"/>
                      </a:rPr>
                      <m:t>𝛆</m:t>
                    </m:r>
                  </m:oMath>
                </a14:m>
                <a:endParaRPr lang="en-GB" sz="1800" b="1" dirty="0"/>
              </a:p>
            </p:txBody>
          </p:sp>
        </mc:Choice>
        <mc:Fallback xmlns="">
          <p:sp>
            <p:nvSpPr>
              <p:cNvPr id="59" name="TextBox 58">
                <a:extLst>
                  <a:ext uri="{FF2B5EF4-FFF2-40B4-BE49-F238E27FC236}">
                    <a16:creationId xmlns:a16="http://schemas.microsoft.com/office/drawing/2014/main" id="{209D4FAA-6DE3-BBC6-9B0D-7324574480D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27276" y="3127898"/>
                <a:ext cx="2364724" cy="461665"/>
              </a:xfrm>
              <a:prstGeom prst="rect">
                <a:avLst/>
              </a:prstGeom>
              <a:blipFill>
                <a:blip r:embed="rId7"/>
                <a:stretch>
                  <a:fillRect l="-3866" t="-13158" b="-2894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0" name="Oval 59">
            <a:extLst>
              <a:ext uri="{FF2B5EF4-FFF2-40B4-BE49-F238E27FC236}">
                <a16:creationId xmlns:a16="http://schemas.microsoft.com/office/drawing/2014/main" id="{BFC87B9C-3666-7B6A-3CF2-15628AFCBA93}"/>
              </a:ext>
            </a:extLst>
          </p:cNvPr>
          <p:cNvSpPr/>
          <p:nvPr/>
        </p:nvSpPr>
        <p:spPr>
          <a:xfrm>
            <a:off x="10795679" y="3316524"/>
            <a:ext cx="114232" cy="102133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DC52DD13-13A4-BDD6-876A-87E227FE666C}"/>
              </a:ext>
            </a:extLst>
          </p:cNvPr>
          <p:cNvSpPr/>
          <p:nvPr/>
        </p:nvSpPr>
        <p:spPr>
          <a:xfrm>
            <a:off x="10646248" y="3153981"/>
            <a:ext cx="451263" cy="437562"/>
          </a:xfrm>
          <a:prstGeom prst="ellipse">
            <a:avLst/>
          </a:prstGeom>
          <a:noFill/>
          <a:ln w="19050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2" name="Straight Arrow Connector 61">
            <a:extLst>
              <a:ext uri="{FF2B5EF4-FFF2-40B4-BE49-F238E27FC236}">
                <a16:creationId xmlns:a16="http://schemas.microsoft.com/office/drawing/2014/main" id="{C531F52B-C596-ECBF-BECB-29E12282B49A}"/>
              </a:ext>
            </a:extLst>
          </p:cNvPr>
          <p:cNvCxnSpPr>
            <a:cxnSpLocks/>
            <a:stCxn id="9" idx="1"/>
            <a:endCxn id="49" idx="3"/>
          </p:cNvCxnSpPr>
          <p:nvPr/>
        </p:nvCxnSpPr>
        <p:spPr>
          <a:xfrm flipH="1" flipV="1">
            <a:off x="9649148" y="3358732"/>
            <a:ext cx="1146532" cy="888673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5" name="TextBox 64">
            <a:extLst>
              <a:ext uri="{FF2B5EF4-FFF2-40B4-BE49-F238E27FC236}">
                <a16:creationId xmlns:a16="http://schemas.microsoft.com/office/drawing/2014/main" id="{E2D9C238-7770-5D01-8E11-34FC05C1286E}"/>
              </a:ext>
            </a:extLst>
          </p:cNvPr>
          <p:cNvSpPr txBox="1"/>
          <p:nvPr/>
        </p:nvSpPr>
        <p:spPr>
          <a:xfrm>
            <a:off x="10899000" y="4460908"/>
            <a:ext cx="11800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~</a:t>
            </a:r>
            <a:r>
              <a:rPr lang="en-US" sz="2400" b="1" i="1" dirty="0"/>
              <a:t>N</a:t>
            </a:r>
            <a:r>
              <a:rPr lang="en-US" sz="2400" b="1" dirty="0"/>
              <a:t>(0,1)</a:t>
            </a:r>
            <a:endParaRPr lang="en-GB" sz="2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6BDDF2A-A217-3763-CB42-FCE36CDFD04A}"/>
                  </a:ext>
                </a:extLst>
              </p:cNvPr>
              <p:cNvSpPr txBox="1"/>
              <p:nvPr/>
            </p:nvSpPr>
            <p:spPr>
              <a:xfrm>
                <a:off x="8143061" y="2372923"/>
                <a:ext cx="542107" cy="70872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400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𝛛</m:t>
                          </m:r>
                          <m:acc>
                            <m:accPr>
                              <m:chr m:val="̂"/>
                              <m:ctrlPr>
                                <a:rPr lang="en-GB" sz="2400" b="1" i="1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400" b="1" i="1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</m:acc>
                        </m:num>
                        <m:den>
                          <m:r>
                            <a:rPr lang="en-GB" sz="2400" b="1" i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𝛛</m:t>
                          </m:r>
                          <m:r>
                            <a:rPr lang="en-GB" sz="2400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𝒛</m:t>
                          </m:r>
                        </m:den>
                      </m:f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6BDDF2A-A217-3763-CB42-FCE36CDFD04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43061" y="2372923"/>
                <a:ext cx="542107" cy="708720"/>
              </a:xfrm>
              <a:prstGeom prst="rect">
                <a:avLst/>
              </a:prstGeom>
              <a:blipFill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F330ABD3-7D53-E390-E334-89203F6E5ECC}"/>
                  </a:ext>
                </a:extLst>
              </p:cNvPr>
              <p:cNvSpPr txBox="1"/>
              <p:nvPr/>
            </p:nvSpPr>
            <p:spPr>
              <a:xfrm>
                <a:off x="7161713" y="4039000"/>
                <a:ext cx="831272" cy="770980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400" b="1" i="1" smtClean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𝛛</m:t>
                          </m:r>
                          <m:acc>
                            <m:accPr>
                              <m:chr m:val="̂"/>
                              <m:ctrlPr>
                                <a:rPr lang="en-GB" sz="2400" b="1" i="1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sz="2400" b="1" i="1">
                                  <a:solidFill>
                                    <a:srgbClr val="FF0000"/>
                                  </a:solidFill>
                                  <a:latin typeface="Cambria Math" panose="02040503050406030204" pitchFamily="18" charset="0"/>
                                </a:rPr>
                                <m:t>𝒙</m:t>
                              </m:r>
                            </m:e>
                          </m:acc>
                        </m:num>
                        <m:den>
                          <m:r>
                            <a:rPr lang="en-GB" sz="2400" b="1" i="0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𝛛</m:t>
                          </m:r>
                          <m:r>
                            <a:rPr lang="en-GB" sz="2400" b="1" i="1">
                              <a:solidFill>
                                <a:srgbClr val="FF0000"/>
                              </a:solidFill>
                              <a:latin typeface="Cambria Math" panose="02040503050406030204" pitchFamily="18" charset="0"/>
                            </a:rPr>
                            <m:t>𝝓</m:t>
                          </m:r>
                        </m:den>
                      </m:f>
                    </m:oMath>
                  </m:oMathPara>
                </a14:m>
                <a:endParaRPr lang="en-GB" b="1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F330ABD3-7D53-E390-E334-89203F6E5EC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61713" y="4039000"/>
                <a:ext cx="831272" cy="770980"/>
              </a:xfrm>
              <a:prstGeom prst="rect">
                <a:avLst/>
              </a:prstGeom>
              <a:blipFill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42187810-2849-7072-1056-0DB3F1BB984E}"/>
              </a:ext>
            </a:extLst>
          </p:cNvPr>
          <p:cNvCxnSpPr>
            <a:cxnSpLocks/>
          </p:cNvCxnSpPr>
          <p:nvPr/>
        </p:nvCxnSpPr>
        <p:spPr>
          <a:xfrm flipH="1">
            <a:off x="8061403" y="2335688"/>
            <a:ext cx="14174" cy="1335802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DEFAA57F-3861-BA6D-83FF-949955C76F90}"/>
              </a:ext>
            </a:extLst>
          </p:cNvPr>
          <p:cNvCxnSpPr>
            <a:cxnSpLocks/>
          </p:cNvCxnSpPr>
          <p:nvPr/>
        </p:nvCxnSpPr>
        <p:spPr>
          <a:xfrm flipH="1">
            <a:off x="7991647" y="3671490"/>
            <a:ext cx="11353" cy="1191455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55594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2E8234B6-CE0C-9AD7-313F-F6681336F0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355770" y="1321969"/>
            <a:ext cx="5916023" cy="436471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212725"/>
            <a:ext cx="11481847" cy="1325563"/>
          </a:xfrm>
        </p:spPr>
        <p:txBody>
          <a:bodyPr>
            <a:normAutofit/>
          </a:bodyPr>
          <a:lstStyle/>
          <a:p>
            <a:r>
              <a:rPr lang="en-US" sz="6000" b="1" dirty="0"/>
              <a:t>Generative Modeling</a:t>
            </a:r>
            <a:endParaRPr lang="en-GB" sz="60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CB2D85-8FF4-5AFC-297E-F8F43EB54606}"/>
              </a:ext>
            </a:extLst>
          </p:cNvPr>
          <p:cNvSpPr txBox="1"/>
          <p:nvPr/>
        </p:nvSpPr>
        <p:spPr>
          <a:xfrm>
            <a:off x="3155868" y="5686679"/>
            <a:ext cx="609797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I. Higgins, L. Matthey, A. Pal, C. Burgess, X. </a:t>
            </a:r>
            <a:r>
              <a:rPr lang="en-GB" sz="12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Glorot</a:t>
            </a:r>
            <a:r>
              <a:rPr lang="en-GB" sz="12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, M. </a:t>
            </a:r>
            <a:r>
              <a:rPr lang="en-GB" sz="12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Botvinick</a:t>
            </a:r>
            <a:r>
              <a:rPr lang="en-GB" sz="12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, S. Mohamed, and A. </a:t>
            </a:r>
            <a:r>
              <a:rPr lang="en-GB" sz="12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Lerchner</a:t>
            </a:r>
            <a:r>
              <a:rPr lang="en-GB" sz="12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.</a:t>
            </a:r>
          </a:p>
          <a:p>
            <a:r>
              <a:rPr lang="en-GB" sz="12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beta-</a:t>
            </a:r>
            <a:r>
              <a:rPr lang="en-GB" sz="1200" dirty="0" err="1">
                <a:solidFill>
                  <a:schemeClr val="accent4">
                    <a:lumMod val="20000"/>
                    <a:lumOff val="80000"/>
                  </a:schemeClr>
                </a:solidFill>
              </a:rPr>
              <a:t>vae</a:t>
            </a:r>
            <a:r>
              <a:rPr lang="en-GB" sz="12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: Learning basic visual concepts with a constrained variational framework. In International</a:t>
            </a:r>
          </a:p>
          <a:p>
            <a:r>
              <a:rPr lang="en-GB" sz="1200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Conference on Learning Representations, volume 3, 2017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27C20EF-92E9-FBA6-BE7B-584164D68B8C}"/>
              </a:ext>
            </a:extLst>
          </p:cNvPr>
          <p:cNvSpPr txBox="1"/>
          <p:nvPr/>
        </p:nvSpPr>
        <p:spPr>
          <a:xfrm>
            <a:off x="852054" y="1439362"/>
            <a:ext cx="45007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possibility to </a:t>
            </a:r>
            <a:r>
              <a:rPr lang="en-US" sz="2400" dirty="0" err="1"/>
              <a:t>perterb</a:t>
            </a:r>
            <a:r>
              <a:rPr lang="en-US" sz="2400" dirty="0"/>
              <a:t> individual variables while keeping all other variables fixed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Latent variables ideally would be as independent as possible</a:t>
            </a:r>
            <a:r>
              <a:rPr lang="en-GB" sz="2400" dirty="0"/>
              <a:t> and </a:t>
            </a:r>
            <a:r>
              <a:rPr lang="en-GB" sz="2400" b="1" dirty="0"/>
              <a:t>disentangled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This can be done by forcing the most information possible to the latent space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This is done using </a:t>
            </a:r>
            <a:r>
              <a:rPr lang="en-GB" sz="2400" b="1" dirty="0"/>
              <a:t>Beta-VAE’s</a:t>
            </a:r>
            <a:endParaRPr lang="en-US" sz="2400" b="1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F6A1E10-E669-82E8-14B7-E29CE8362B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918" y="5225014"/>
            <a:ext cx="5033226" cy="376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012963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000" b="1" dirty="0"/>
              <a:t>Generative Modeling</a:t>
            </a:r>
            <a:endParaRPr lang="en-GB" sz="6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567543"/>
            <a:ext cx="10941708" cy="4073236"/>
          </a:xfrm>
        </p:spPr>
        <p:txBody>
          <a:bodyPr>
            <a:normAutofit/>
          </a:bodyPr>
          <a:lstStyle/>
          <a:p>
            <a:pPr lvl="1"/>
            <a:r>
              <a:rPr lang="en-US" sz="3200" b="1" dirty="0"/>
              <a:t>Summary</a:t>
            </a:r>
            <a:endParaRPr lang="en-GB" sz="2800" b="1" dirty="0"/>
          </a:p>
          <a:p>
            <a:pPr lvl="2"/>
            <a:r>
              <a:rPr lang="en-GB" sz="2400" dirty="0" err="1"/>
              <a:t>AutoEncoders</a:t>
            </a:r>
            <a:r>
              <a:rPr lang="en-GB" sz="2400" dirty="0"/>
              <a:t> are unsupervised learning – No labels</a:t>
            </a:r>
          </a:p>
          <a:p>
            <a:pPr lvl="2"/>
            <a:r>
              <a:rPr lang="en-GB" sz="2400" dirty="0"/>
              <a:t>Encoders compress the input data to a latent space (Vector)</a:t>
            </a:r>
          </a:p>
          <a:p>
            <a:pPr lvl="2"/>
            <a:r>
              <a:rPr lang="en-GB" sz="2400" dirty="0"/>
              <a:t>Decoders reconstruct the latent variables to an output variable representing the input</a:t>
            </a:r>
          </a:p>
          <a:p>
            <a:pPr lvl="2"/>
            <a:r>
              <a:rPr lang="en-GB" sz="2400" dirty="0"/>
              <a:t>By forcing a Gaussian distribution on the </a:t>
            </a:r>
            <a:r>
              <a:rPr lang="en-GB" sz="2400"/>
              <a:t>latent space, </a:t>
            </a:r>
            <a:endParaRPr lang="en-GB" sz="2400" dirty="0"/>
          </a:p>
          <a:p>
            <a:pPr lvl="2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8646254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1827</Words>
  <Application>Microsoft Office PowerPoint</Application>
  <PresentationFormat>Widescreen</PresentationFormat>
  <Paragraphs>404</Paragraphs>
  <Slides>39</Slides>
  <Notes>38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39</vt:i4>
      </vt:variant>
    </vt:vector>
  </HeadingPairs>
  <TitlesOfParts>
    <vt:vector size="65" baseType="lpstr">
      <vt:lpstr>Arial</vt:lpstr>
      <vt:lpstr>Calibri</vt:lpstr>
      <vt:lpstr>Calibri Light</vt:lpstr>
      <vt:lpstr>Cambria Math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Generative Models</vt:lpstr>
      <vt:lpstr>Generative Models</vt:lpstr>
      <vt:lpstr>Generative Modeling</vt:lpstr>
      <vt:lpstr>Encoder Model</vt:lpstr>
      <vt:lpstr>Encoder Model</vt:lpstr>
      <vt:lpstr>Encoder and Decoder</vt:lpstr>
      <vt:lpstr>Encoder and Decoder</vt:lpstr>
      <vt:lpstr>Encoder Use Cases</vt:lpstr>
      <vt:lpstr>Encoder Application</vt:lpstr>
      <vt:lpstr>AutoEncoders</vt:lpstr>
      <vt:lpstr>Autoencoders</vt:lpstr>
      <vt:lpstr>AutoEncoders</vt:lpstr>
      <vt:lpstr>AutoEncoders</vt:lpstr>
      <vt:lpstr>Autoencoders</vt:lpstr>
      <vt:lpstr>Autoencoders</vt:lpstr>
      <vt:lpstr>AutoEncoders</vt:lpstr>
      <vt:lpstr>Generative Modeling</vt:lpstr>
      <vt:lpstr>Generative Modeling</vt:lpstr>
      <vt:lpstr>Generative Modeling</vt:lpstr>
      <vt:lpstr>Variational AutoEncoders (VAE)</vt:lpstr>
      <vt:lpstr>Variational AutoEncoders</vt:lpstr>
      <vt:lpstr>Training a VAE</vt:lpstr>
      <vt:lpstr>Training a VAE</vt:lpstr>
      <vt:lpstr>Training a VAE</vt:lpstr>
      <vt:lpstr>Training a VAE</vt:lpstr>
      <vt:lpstr>Generative Modeling</vt:lpstr>
      <vt:lpstr>Generative Modeling</vt:lpstr>
      <vt:lpstr>Generative Modeling</vt:lpstr>
      <vt:lpstr>Generative Modeling</vt:lpstr>
      <vt:lpstr>Generative Modeling</vt:lpstr>
      <vt:lpstr>Generative Modeling</vt:lpstr>
      <vt:lpstr>Generative Modeling</vt:lpstr>
      <vt:lpstr>Generative Modeling</vt:lpstr>
      <vt:lpstr>Generative Modeling</vt:lpstr>
      <vt:lpstr>Generative Modeling</vt:lpstr>
      <vt:lpstr>Generative Modeling</vt:lpstr>
      <vt:lpstr>Generative Modeling</vt:lpstr>
      <vt:lpstr>Generative Modeling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103</cp:revision>
  <dcterms:created xsi:type="dcterms:W3CDTF">2021-03-09T15:35:42Z</dcterms:created>
  <dcterms:modified xsi:type="dcterms:W3CDTF">2025-04-03T14:09:02Z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