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13"/>
  </p:notesMasterIdLst>
  <p:sldIdLst>
    <p:sldId id="256" r:id="rId2"/>
    <p:sldId id="257" r:id="rId3"/>
    <p:sldId id="258" r:id="rId4"/>
    <p:sldId id="259" r:id="rId5"/>
    <p:sldId id="260" r:id="rId6"/>
    <p:sldId id="262" r:id="rId7"/>
    <p:sldId id="267" r:id="rId8"/>
    <p:sldId id="268"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6283" autoAdjust="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06/07/2026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4529540"/>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905844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761126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070201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C18859-9320-47B1-B84A-5AD18E8F8F05}"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821054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C18859-9320-47B1-B84A-5AD18E8F8F05}" type="datetimeFigureOut">
              <a:rPr lang="en-GB" smtClean="0"/>
              <a:t>06/07/2026</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710996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C18859-9320-47B1-B84A-5AD18E8F8F05}" type="datetimeFigureOut">
              <a:rPr lang="en-GB" smtClean="0"/>
              <a:t>06/07/2026</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08080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C18859-9320-47B1-B84A-5AD18E8F8F05}" type="datetimeFigureOut">
              <a:rPr lang="en-GB" smtClean="0"/>
              <a:t>06/07/2026</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095323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853802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83448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63684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27001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061789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884260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733991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893155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37939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8C18859-9320-47B1-B84A-5AD18E8F8F05}" type="datetimeFigureOut">
              <a:rPr lang="en-GB" smtClean="0"/>
              <a:t>06/07/2026</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67DA55A-CD99-4D6D-9F9B-30A0F32F27EB}" type="slidenum">
              <a:rPr lang="en-GB" smtClean="0"/>
              <a:t>‹#›</a:t>
            </a:fld>
            <a:endParaRPr lang="en-GB"/>
          </a:p>
        </p:txBody>
      </p:sp>
    </p:spTree>
    <p:extLst>
      <p:ext uri="{BB962C8B-B14F-4D97-AF65-F5344CB8AC3E}">
        <p14:creationId xmlns:p14="http://schemas.microsoft.com/office/powerpoint/2010/main" val="2936958270"/>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hyperlink" Target="https://asq.org/quality-resources/fishbone?srsltid=AfmBOorfQ2H4vakZ7uBFm8t_zvTRtiodjCyV6L8BMF44v4KPi1Wy4Xb9"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2240280" y="1122363"/>
            <a:ext cx="8427720" cy="3586798"/>
          </a:xfrm>
        </p:spPr>
        <p:txBody>
          <a:bodyPr>
            <a:normAutofit/>
          </a:bodyPr>
          <a:lstStyle/>
          <a:p>
            <a:r>
              <a:rPr lang="en-GB" sz="3200" dirty="0">
                <a:latin typeface="A"/>
              </a:rPr>
              <a:t>PROBLEM SOLVIG AND DECISION MAKING</a:t>
            </a:r>
            <a:br>
              <a:rPr lang="en-GB" sz="3200" dirty="0">
                <a:latin typeface="A"/>
              </a:rPr>
            </a:br>
            <a:r>
              <a:rPr lang="en-GB" sz="3200" dirty="0">
                <a:latin typeface="A"/>
              </a:rPr>
              <a:t>LCLM4004</a:t>
            </a:r>
            <a:br>
              <a:rPr lang="en-GB" sz="3200" dirty="0">
                <a:latin typeface="A"/>
              </a:rPr>
            </a:br>
            <a:r>
              <a:rPr lang="en-GB" sz="3200" dirty="0">
                <a:latin typeface="A"/>
              </a:rPr>
              <a:t>CHEYENNE LEWIS PETERS</a:t>
            </a:r>
            <a:br>
              <a:rPr lang="en-GB" sz="3200" dirty="0">
                <a:latin typeface="A"/>
              </a:rPr>
            </a:br>
            <a:r>
              <a:rPr lang="en-GB" sz="3200" dirty="0">
                <a:latin typeface="A"/>
              </a:rPr>
              <a:t>STUDENT ID 2529576</a:t>
            </a:r>
            <a:br>
              <a:rPr lang="en-GB" sz="3200" dirty="0">
                <a:latin typeface="A"/>
              </a:rPr>
            </a:br>
            <a:r>
              <a:rPr lang="en-GB" sz="3200" dirty="0">
                <a:latin typeface="A"/>
              </a:rPr>
              <a:t>LECTURER Anita nan</a:t>
            </a:r>
            <a:br>
              <a:rPr lang="en-GB" sz="3200" dirty="0">
                <a:latin typeface="A"/>
              </a:rPr>
            </a:br>
            <a:r>
              <a:rPr lang="en-GB" sz="3200" dirty="0">
                <a:latin typeface="A"/>
              </a:rPr>
              <a:t>Assignment 1: Presentation</a:t>
            </a:r>
          </a:p>
        </p:txBody>
      </p:sp>
    </p:spTree>
    <p:extLst>
      <p:ext uri="{BB962C8B-B14F-4D97-AF65-F5344CB8AC3E}">
        <p14:creationId xmlns:p14="http://schemas.microsoft.com/office/powerpoint/2010/main" val="2563627717"/>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684213" y="650530"/>
            <a:ext cx="8534401" cy="868680"/>
          </a:xfrm>
        </p:spPr>
        <p:txBody>
          <a:bodyPr/>
          <a:lstStyle/>
          <a:p>
            <a:pPr algn="ctr"/>
            <a:r>
              <a:rPr lang="en-GB" b="1" dirty="0"/>
              <a:t>OVERVIEW</a:t>
            </a:r>
          </a:p>
        </p:txBody>
      </p:sp>
      <p:sp>
        <p:nvSpPr>
          <p:cNvPr id="3" name="Text Placeholder 2">
            <a:extLst>
              <a:ext uri="{FF2B5EF4-FFF2-40B4-BE49-F238E27FC236}">
                <a16:creationId xmlns:a16="http://schemas.microsoft.com/office/drawing/2014/main" id="{3986ECFC-4802-880F-CAC4-59F9E04E17F0}"/>
              </a:ext>
            </a:extLst>
          </p:cNvPr>
          <p:cNvSpPr>
            <a:spLocks noGrp="1"/>
          </p:cNvSpPr>
          <p:nvPr>
            <p:ph type="body" idx="1"/>
          </p:nvPr>
        </p:nvSpPr>
        <p:spPr>
          <a:xfrm>
            <a:off x="1614569" y="1901952"/>
            <a:ext cx="7604044" cy="4092448"/>
          </a:xfrm>
        </p:spPr>
        <p:txBody>
          <a:bodyPr>
            <a:normAutofit/>
          </a:bodyPr>
          <a:lstStyle/>
          <a:p>
            <a:r>
              <a:rPr lang="en-GB" sz="2400" b="1" dirty="0"/>
              <a:t>Introduction </a:t>
            </a:r>
          </a:p>
          <a:p>
            <a:r>
              <a:rPr lang="en-GB" sz="2400" b="1" dirty="0"/>
              <a:t>Company background</a:t>
            </a:r>
          </a:p>
          <a:p>
            <a:r>
              <a:rPr lang="en-GB" sz="2400" b="1" dirty="0"/>
              <a:t>Problem: nature and scope</a:t>
            </a:r>
          </a:p>
          <a:p>
            <a:r>
              <a:rPr lang="en-GB" sz="2400" b="1" dirty="0"/>
              <a:t>PESTLE ANALYSIS: Basil’s Bakery</a:t>
            </a:r>
          </a:p>
          <a:p>
            <a:r>
              <a:rPr lang="en-GB" sz="2400" b="1" dirty="0"/>
              <a:t>Cause and effect analysis: Fishbone diagram</a:t>
            </a:r>
          </a:p>
          <a:p>
            <a:r>
              <a:rPr lang="en-GB" sz="2400" b="1" dirty="0"/>
              <a:t>Conclusion</a:t>
            </a:r>
          </a:p>
          <a:p>
            <a:r>
              <a:rPr lang="en-GB" sz="2400" b="1" dirty="0"/>
              <a:t>References</a:t>
            </a:r>
          </a:p>
          <a:p>
            <a:endParaRPr lang="en-GB" sz="2400" dirty="0"/>
          </a:p>
        </p:txBody>
      </p:sp>
    </p:spTree>
    <p:extLst>
      <p:ext uri="{BB962C8B-B14F-4D97-AF65-F5344CB8AC3E}">
        <p14:creationId xmlns:p14="http://schemas.microsoft.com/office/powerpoint/2010/main" val="271580601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4441384" y="338667"/>
            <a:ext cx="3309231" cy="636128"/>
          </a:xfrm>
        </p:spPr>
        <p:txBody>
          <a:bodyPr>
            <a:noAutofit/>
          </a:bodyPr>
          <a:lstStyle/>
          <a:p>
            <a:r>
              <a:rPr lang="en-GB" b="1" dirty="0"/>
              <a:t>Introduction</a:t>
            </a:r>
          </a:p>
        </p:txBody>
      </p:sp>
      <p:sp>
        <p:nvSpPr>
          <p:cNvPr id="3" name="Text Placeholder 2">
            <a:extLst>
              <a:ext uri="{FF2B5EF4-FFF2-40B4-BE49-F238E27FC236}">
                <a16:creationId xmlns:a16="http://schemas.microsoft.com/office/drawing/2014/main" id="{028A8359-438A-7EDF-F235-AE5BAE7FB208}"/>
              </a:ext>
            </a:extLst>
          </p:cNvPr>
          <p:cNvSpPr>
            <a:spLocks noGrp="1"/>
          </p:cNvSpPr>
          <p:nvPr>
            <p:ph type="body" idx="1"/>
          </p:nvPr>
        </p:nvSpPr>
        <p:spPr>
          <a:xfrm>
            <a:off x="1648239" y="1866265"/>
            <a:ext cx="10232571" cy="4491446"/>
          </a:xfrm>
          <a:ln>
            <a:solidFill>
              <a:schemeClr val="tx1"/>
            </a:solidFill>
          </a:ln>
        </p:spPr>
        <p:txBody>
          <a:bodyPr>
            <a:normAutofit lnSpcReduction="10000"/>
          </a:bodyPr>
          <a:lstStyle/>
          <a:p>
            <a:r>
              <a:rPr lang="en-GB" sz="2800" dirty="0">
                <a:solidFill>
                  <a:schemeClr val="tx1"/>
                </a:solidFill>
                <a:latin typeface="Arial" panose="020B0604020202020204" pitchFamily="34" charset="0"/>
                <a:ea typeface="Roboto"/>
                <a:cs typeface="Arial" panose="020B0604020202020204" pitchFamily="34" charset="0"/>
              </a:rPr>
              <a:t>The presentation is about a small independent business called Bail’s Bakery. I will be talking about</a:t>
            </a:r>
          </a:p>
          <a:p>
            <a:pPr marL="514350" indent="-514350">
              <a:buFont typeface="+mj-lt"/>
              <a:buAutoNum type="arabicPeriod"/>
            </a:pPr>
            <a:r>
              <a:rPr lang="en-GB" sz="2800" dirty="0">
                <a:solidFill>
                  <a:schemeClr val="tx1"/>
                </a:solidFill>
                <a:latin typeface="Arial" panose="020B0604020202020204" pitchFamily="34" charset="0"/>
                <a:ea typeface="Roboto"/>
                <a:cs typeface="Arial" panose="020B0604020202020204" pitchFamily="34" charset="0"/>
              </a:rPr>
              <a:t>The company background </a:t>
            </a:r>
          </a:p>
          <a:p>
            <a:pPr marL="514350" indent="-514350">
              <a:buFont typeface="+mj-lt"/>
              <a:buAutoNum type="arabicPeriod"/>
            </a:pPr>
            <a:r>
              <a:rPr lang="en-GB" sz="2800" dirty="0">
                <a:solidFill>
                  <a:schemeClr val="tx1"/>
                </a:solidFill>
                <a:latin typeface="Arial" panose="020B0604020202020204" pitchFamily="34" charset="0"/>
                <a:ea typeface="Roboto"/>
                <a:cs typeface="Arial" panose="020B0604020202020204" pitchFamily="34" charset="0"/>
              </a:rPr>
              <a:t>The nature and scope of the company </a:t>
            </a:r>
          </a:p>
          <a:p>
            <a:pPr marL="514350" indent="-514350">
              <a:buFont typeface="+mj-lt"/>
              <a:buAutoNum type="arabicPeriod"/>
            </a:pPr>
            <a:r>
              <a:rPr lang="en-GB" sz="2800" dirty="0">
                <a:solidFill>
                  <a:schemeClr val="tx1"/>
                </a:solidFill>
                <a:latin typeface="Arial" panose="020B0604020202020204" pitchFamily="34" charset="0"/>
                <a:ea typeface="Roboto"/>
                <a:cs typeface="Arial" panose="020B0604020202020204" pitchFamily="34" charset="0"/>
              </a:rPr>
              <a:t>The pestle analysis </a:t>
            </a:r>
          </a:p>
          <a:p>
            <a:pPr marL="514350" indent="-514350">
              <a:buFont typeface="+mj-lt"/>
              <a:buAutoNum type="arabicPeriod"/>
            </a:pPr>
            <a:r>
              <a:rPr lang="en-GB" sz="2800" dirty="0">
                <a:solidFill>
                  <a:schemeClr val="tx1"/>
                </a:solidFill>
                <a:latin typeface="Arial" panose="020B0604020202020204" pitchFamily="34" charset="0"/>
                <a:ea typeface="Roboto"/>
                <a:cs typeface="Arial" panose="020B0604020202020204" pitchFamily="34" charset="0"/>
              </a:rPr>
              <a:t>I will be showing you the cause and effect analysis that will be the fish bone diagram </a:t>
            </a:r>
          </a:p>
          <a:p>
            <a:pPr marL="514350" indent="-514350">
              <a:buFont typeface="+mj-lt"/>
              <a:buAutoNum type="arabicPeriod"/>
            </a:pPr>
            <a:r>
              <a:rPr lang="en-GB" sz="2800" dirty="0">
                <a:solidFill>
                  <a:schemeClr val="tx1"/>
                </a:solidFill>
                <a:latin typeface="Arial" panose="020B0604020202020204" pitchFamily="34" charset="0"/>
                <a:ea typeface="Roboto"/>
                <a:cs typeface="Arial" panose="020B0604020202020204" pitchFamily="34" charset="0"/>
              </a:rPr>
              <a:t>If you would like to look at the website it is ASQ 2026 website link on references</a:t>
            </a:r>
          </a:p>
          <a:p>
            <a:pPr marL="342900" indent="-342900">
              <a:buFont typeface="Wingdings" pitchFamily="2" charset="2"/>
              <a:buChar char="Ø"/>
            </a:pPr>
            <a:endParaRPr lang="en-GB" sz="2800" dirty="0">
              <a:solidFill>
                <a:schemeClr val="tx1"/>
              </a:solidFill>
              <a:latin typeface="Arial" panose="020B0604020202020204" pitchFamily="34" charset="0"/>
              <a:ea typeface="Roboto"/>
              <a:cs typeface="Arial" panose="020B0604020202020204" pitchFamily="34" charset="0"/>
            </a:endParaRPr>
          </a:p>
          <a:p>
            <a:pPr marL="342900" indent="-342900">
              <a:buFont typeface="Wingdings" pitchFamily="2" charset="2"/>
              <a:buChar char="Ø"/>
            </a:pPr>
            <a:endParaRPr lang="en-GB" sz="2800" dirty="0">
              <a:solidFill>
                <a:schemeClr val="tx1"/>
              </a:solidFill>
              <a:latin typeface="Arial" panose="020B0604020202020204" pitchFamily="34" charset="0"/>
              <a:ea typeface="Roboto"/>
              <a:cs typeface="Arial" panose="020B0604020202020204" pitchFamily="34" charset="0"/>
            </a:endParaRPr>
          </a:p>
        </p:txBody>
      </p:sp>
    </p:spTree>
    <p:extLst>
      <p:ext uri="{BB962C8B-B14F-4D97-AF65-F5344CB8AC3E}">
        <p14:creationId xmlns:p14="http://schemas.microsoft.com/office/powerpoint/2010/main" val="289795752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3051439" y="320040"/>
            <a:ext cx="6089121" cy="736262"/>
          </a:xfrm>
        </p:spPr>
        <p:txBody>
          <a:bodyPr/>
          <a:lstStyle/>
          <a:p>
            <a:r>
              <a:rPr lang="en-GB" b="1" dirty="0"/>
              <a:t>Company background</a:t>
            </a:r>
          </a:p>
        </p:txBody>
      </p:sp>
      <p:sp>
        <p:nvSpPr>
          <p:cNvPr id="3" name="Text Placeholder 2">
            <a:extLst>
              <a:ext uri="{FF2B5EF4-FFF2-40B4-BE49-F238E27FC236}">
                <a16:creationId xmlns:a16="http://schemas.microsoft.com/office/drawing/2014/main" id="{F9C1CCB3-874D-5E4A-629C-E7AA4A8AB46C}"/>
              </a:ext>
            </a:extLst>
          </p:cNvPr>
          <p:cNvSpPr>
            <a:spLocks noGrp="1"/>
          </p:cNvSpPr>
          <p:nvPr>
            <p:ph type="body" idx="1"/>
          </p:nvPr>
        </p:nvSpPr>
        <p:spPr>
          <a:xfrm>
            <a:off x="1722571" y="1667030"/>
            <a:ext cx="9090595" cy="4078224"/>
          </a:xfrm>
        </p:spPr>
        <p:txBody>
          <a:bodyPr>
            <a:normAutofit/>
          </a:bodyPr>
          <a:lstStyle/>
          <a:p>
            <a:r>
              <a:rPr lang="en-GB" sz="2400" b="1" dirty="0"/>
              <a:t>Basil’s Bakery</a:t>
            </a:r>
            <a:endParaRPr lang="en-GB" sz="2400" dirty="0">
              <a:solidFill>
                <a:srgbClr val="000000"/>
              </a:solidFill>
            </a:endParaRPr>
          </a:p>
          <a:p>
            <a:pPr marL="342900" indent="-342900">
              <a:buFont typeface="Arial" charset="2"/>
              <a:buChar char="•"/>
            </a:pPr>
            <a:r>
              <a:rPr lang="en-GB" dirty="0"/>
              <a:t>The Basil’s Bakery was founded in 2015.</a:t>
            </a:r>
          </a:p>
          <a:p>
            <a:pPr marL="342900" indent="-342900">
              <a:buFont typeface="Arial" charset="2"/>
              <a:buChar char="•"/>
            </a:pPr>
            <a:r>
              <a:rPr lang="en-GB" dirty="0"/>
              <a:t>The owners are Basil.</a:t>
            </a:r>
          </a:p>
          <a:p>
            <a:pPr marL="342900" indent="-342900">
              <a:buFont typeface="Arial" charset="2"/>
              <a:buChar char="•"/>
            </a:pPr>
            <a:r>
              <a:rPr lang="en-GB" dirty="0"/>
              <a:t>Footfall and sales did rise they never returned to the levels pre-2020 indeed </a:t>
            </a:r>
          </a:p>
          <a:p>
            <a:pPr marL="342900" indent="-342900">
              <a:buFont typeface="Arial" charset="2"/>
              <a:buChar char="•"/>
            </a:pPr>
            <a:r>
              <a:rPr lang="en-GB" dirty="0"/>
              <a:t>since2023-2025 the sales figure has stagnated at an average of 25% below the 2019 figures.</a:t>
            </a:r>
          </a:p>
          <a:p>
            <a:pPr marL="342900" indent="-342900">
              <a:buFont typeface="Arial" charset="2"/>
              <a:buChar char="•"/>
            </a:pPr>
            <a:r>
              <a:rPr lang="en-GB" dirty="0"/>
              <a:t>More information about Basil’s bakery is known for there organic cakes, pastries and bread’s they first opened in 2015 with good sales fantastic loyal customers. </a:t>
            </a:r>
          </a:p>
          <a:p>
            <a:endParaRPr lang="en-GB" dirty="0">
              <a:solidFill>
                <a:srgbClr val="000000"/>
              </a:solidFill>
              <a:effectLst/>
              <a:latin typeface="Arial" panose="020B0604020202020204" pitchFamily="34" charset="0"/>
            </a:endParaRPr>
          </a:p>
          <a:p>
            <a:pPr marL="342900" indent="-342900">
              <a:buFont typeface="Arial" charset="2"/>
              <a:buChar char="•"/>
            </a:pPr>
            <a:endParaRPr lang="en-GB" u="sng" dirty="0">
              <a:solidFill>
                <a:schemeClr val="tx1"/>
              </a:solidFill>
            </a:endParaRPr>
          </a:p>
        </p:txBody>
      </p:sp>
    </p:spTree>
    <p:extLst>
      <p:ext uri="{BB962C8B-B14F-4D97-AF65-F5344CB8AC3E}">
        <p14:creationId xmlns:p14="http://schemas.microsoft.com/office/powerpoint/2010/main" val="174849902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2278768" y="135273"/>
            <a:ext cx="8915399" cy="713232"/>
          </a:xfrm>
        </p:spPr>
        <p:txBody>
          <a:bodyPr/>
          <a:lstStyle/>
          <a:p>
            <a:r>
              <a:rPr lang="en-GB" b="1" dirty="0"/>
              <a:t>Problem: nature and scope</a:t>
            </a:r>
          </a:p>
        </p:txBody>
      </p:sp>
      <p:sp>
        <p:nvSpPr>
          <p:cNvPr id="3" name="Text Placeholder 2">
            <a:extLst>
              <a:ext uri="{FF2B5EF4-FFF2-40B4-BE49-F238E27FC236}">
                <a16:creationId xmlns:a16="http://schemas.microsoft.com/office/drawing/2014/main" id="{E73EC453-8E6E-AAA5-639A-7F2EB8FCDBC5}"/>
              </a:ext>
            </a:extLst>
          </p:cNvPr>
          <p:cNvSpPr>
            <a:spLocks noGrp="1"/>
          </p:cNvSpPr>
          <p:nvPr>
            <p:ph type="body" idx="1"/>
          </p:nvPr>
        </p:nvSpPr>
        <p:spPr>
          <a:xfrm>
            <a:off x="1543465" y="848505"/>
            <a:ext cx="10386003" cy="5683624"/>
          </a:xfrm>
        </p:spPr>
        <p:txBody>
          <a:bodyPr>
            <a:normAutofit/>
          </a:bodyPr>
          <a:lstStyle/>
          <a:p>
            <a:r>
              <a:rPr lang="en-GB" sz="2800" b="1" dirty="0">
                <a:solidFill>
                  <a:srgbClr val="FF0000"/>
                </a:solidFill>
              </a:rPr>
              <a:t>5W2H</a:t>
            </a:r>
          </a:p>
          <a:p>
            <a:r>
              <a:rPr lang="en-GB" sz="1800" b="1" dirty="0">
                <a:solidFill>
                  <a:schemeClr val="tx1"/>
                </a:solidFill>
              </a:rPr>
              <a:t>Who:</a:t>
            </a:r>
          </a:p>
          <a:p>
            <a:pPr marL="457200" indent="-457200">
              <a:buFont typeface="Wingdings" pitchFamily="2" charset="2"/>
              <a:buChar char="q"/>
            </a:pPr>
            <a:r>
              <a:rPr lang="en-GB" sz="1800" dirty="0">
                <a:solidFill>
                  <a:schemeClr val="tx1"/>
                </a:solidFill>
              </a:rPr>
              <a:t> stakeholders : park management and organic suppliers.</a:t>
            </a:r>
          </a:p>
          <a:p>
            <a:pPr marL="457200" indent="-457200">
              <a:buFont typeface="Wingdings" pitchFamily="2" charset="2"/>
              <a:buChar char="q"/>
            </a:pPr>
            <a:r>
              <a:rPr lang="en-GB" sz="1800" dirty="0">
                <a:solidFill>
                  <a:schemeClr val="tx1"/>
                </a:solidFill>
              </a:rPr>
              <a:t>Owner: basil, artisan Baker</a:t>
            </a:r>
          </a:p>
          <a:p>
            <a:pPr marL="457200" indent="-457200">
              <a:buFont typeface="Wingdings" pitchFamily="2" charset="2"/>
              <a:buChar char="q"/>
            </a:pPr>
            <a:r>
              <a:rPr lang="en-GB" sz="1800" dirty="0">
                <a:solidFill>
                  <a:schemeClr val="tx1"/>
                </a:solidFill>
              </a:rPr>
              <a:t>Customers: shoppers, retail industrial staff, former customer now working from home. </a:t>
            </a:r>
          </a:p>
          <a:p>
            <a:r>
              <a:rPr lang="en-GB" sz="1800" b="1" dirty="0">
                <a:solidFill>
                  <a:schemeClr val="tx1"/>
                </a:solidFill>
              </a:rPr>
              <a:t>What:</a:t>
            </a:r>
            <a:endParaRPr lang="en-GB" sz="1800" dirty="0">
              <a:solidFill>
                <a:schemeClr val="tx1"/>
              </a:solidFill>
            </a:endParaRPr>
          </a:p>
          <a:p>
            <a:pPr marL="285750" indent="-285750">
              <a:buFont typeface="Wingdings" pitchFamily="2" charset="2"/>
              <a:buChar char="q"/>
            </a:pPr>
            <a:r>
              <a:rPr lang="en-GB" sz="1800" dirty="0">
                <a:solidFill>
                  <a:schemeClr val="tx1"/>
                </a:solidFill>
              </a:rPr>
              <a:t>Issue: sales stock at 25% below 2019 levels since 2023-2025</a:t>
            </a:r>
          </a:p>
          <a:p>
            <a:r>
              <a:rPr lang="en-GB" sz="1800" b="1" dirty="0">
                <a:solidFill>
                  <a:schemeClr val="tx1"/>
                </a:solidFill>
              </a:rPr>
              <a:t>When:</a:t>
            </a:r>
            <a:endParaRPr lang="en-GB" sz="1800" dirty="0">
              <a:solidFill>
                <a:schemeClr val="tx1"/>
              </a:solidFill>
            </a:endParaRPr>
          </a:p>
          <a:p>
            <a:pPr marL="285750" indent="-285750">
              <a:buFont typeface="Wingdings" pitchFamily="2" charset="2"/>
              <a:buChar char="q"/>
            </a:pPr>
            <a:r>
              <a:rPr lang="en-GB" sz="1800" dirty="0">
                <a:solidFill>
                  <a:schemeClr val="tx1"/>
                </a:solidFill>
              </a:rPr>
              <a:t>Stagnation : 2023 – 2025 on woods </a:t>
            </a:r>
          </a:p>
          <a:p>
            <a:r>
              <a:rPr lang="en-GB" sz="1800" b="1" dirty="0">
                <a:solidFill>
                  <a:schemeClr val="tx1"/>
                </a:solidFill>
              </a:rPr>
              <a:t>Why:</a:t>
            </a:r>
          </a:p>
          <a:p>
            <a:pPr marL="285750" indent="-285750">
              <a:buFont typeface="Wingdings" pitchFamily="2" charset="2"/>
              <a:buChar char="q"/>
            </a:pPr>
            <a:r>
              <a:rPr lang="en-GB" sz="1800" dirty="0">
                <a:solidFill>
                  <a:schemeClr val="tx1"/>
                </a:solidFill>
              </a:rPr>
              <a:t>rising overhead cost</a:t>
            </a:r>
          </a:p>
          <a:p>
            <a:pPr marL="285750" indent="-285750">
              <a:buFont typeface="Wingdings" pitchFamily="2" charset="2"/>
              <a:buChar char="q"/>
            </a:pPr>
            <a:r>
              <a:rPr lang="en-GB" sz="1800" dirty="0">
                <a:solidFill>
                  <a:schemeClr val="tx1"/>
                </a:solidFill>
              </a:rPr>
              <a:t>Change in work patterns</a:t>
            </a:r>
          </a:p>
          <a:p>
            <a:pPr marL="285750" indent="-285750">
              <a:buFont typeface="Wingdings" pitchFamily="2" charset="2"/>
              <a:buChar char="q"/>
            </a:pPr>
            <a:r>
              <a:rPr lang="en-GB" sz="1800" dirty="0">
                <a:solidFill>
                  <a:schemeClr val="tx1"/>
                </a:solidFill>
              </a:rPr>
              <a:t>Utilities up and rent</a:t>
            </a:r>
          </a:p>
          <a:p>
            <a:endParaRPr lang="en-GB" sz="1800" b="1" dirty="0">
              <a:solidFill>
                <a:schemeClr val="tx1"/>
              </a:solidFill>
            </a:endParaRPr>
          </a:p>
          <a:p>
            <a:endParaRPr lang="en-GB" sz="1800" b="1" dirty="0">
              <a:solidFill>
                <a:schemeClr val="tx1"/>
              </a:solidFill>
            </a:endParaRPr>
          </a:p>
          <a:p>
            <a:endParaRPr lang="en-GB" sz="1800" dirty="0">
              <a:solidFill>
                <a:schemeClr val="tx1"/>
              </a:solidFill>
            </a:endParaRPr>
          </a:p>
          <a:p>
            <a:endParaRPr lang="en-GB" sz="2800" b="1" dirty="0">
              <a:solidFill>
                <a:schemeClr val="tx1"/>
              </a:solidFill>
            </a:endParaRPr>
          </a:p>
          <a:p>
            <a:pPr marL="457200" indent="-457200">
              <a:buFont typeface="Wingdings" pitchFamily="2" charset="2"/>
              <a:buChar char="q"/>
            </a:pPr>
            <a:endParaRPr lang="en-GB" sz="2800" dirty="0">
              <a:solidFill>
                <a:schemeClr val="tx1"/>
              </a:solidFill>
            </a:endParaRPr>
          </a:p>
          <a:p>
            <a:endParaRPr lang="en-GB" sz="2800" dirty="0">
              <a:solidFill>
                <a:schemeClr val="tx1"/>
              </a:solidFill>
            </a:endParaRPr>
          </a:p>
        </p:txBody>
      </p:sp>
      <p:sp>
        <p:nvSpPr>
          <p:cNvPr id="6" name="TextBox 5">
            <a:extLst>
              <a:ext uri="{FF2B5EF4-FFF2-40B4-BE49-F238E27FC236}">
                <a16:creationId xmlns:a16="http://schemas.microsoft.com/office/drawing/2014/main" id="{2E41C18A-7958-FD78-A237-723E5DDF9D34}"/>
              </a:ext>
            </a:extLst>
          </p:cNvPr>
          <p:cNvSpPr txBox="1"/>
          <p:nvPr/>
        </p:nvSpPr>
        <p:spPr>
          <a:xfrm>
            <a:off x="6201755" y="5054801"/>
            <a:ext cx="4992412" cy="1200329"/>
          </a:xfrm>
          <a:prstGeom prst="rect">
            <a:avLst/>
          </a:prstGeom>
          <a:noFill/>
        </p:spPr>
        <p:txBody>
          <a:bodyPr wrap="square" rtlCol="0">
            <a:spAutoFit/>
          </a:bodyPr>
          <a:lstStyle/>
          <a:p>
            <a:pPr algn="l"/>
            <a:r>
              <a:rPr lang="en-GB" b="1" dirty="0"/>
              <a:t>How:</a:t>
            </a:r>
          </a:p>
          <a:p>
            <a:pPr marL="285750" indent="-285750" algn="l">
              <a:buFont typeface="Wingdings" pitchFamily="2" charset="2"/>
              <a:buChar char="q"/>
            </a:pPr>
            <a:r>
              <a:rPr lang="en-GB" dirty="0"/>
              <a:t>how Basil can carry on his business, </a:t>
            </a:r>
          </a:p>
          <a:p>
            <a:pPr marL="285750" indent="-285750" algn="l">
              <a:buFont typeface="Wingdings" pitchFamily="2" charset="2"/>
              <a:buChar char="q"/>
            </a:pPr>
            <a:r>
              <a:rPr lang="en-GB" dirty="0"/>
              <a:t>can he try doing the delivery service </a:t>
            </a:r>
          </a:p>
          <a:p>
            <a:pPr marL="285750" indent="-285750" algn="l">
              <a:buFont typeface="Wingdings" pitchFamily="2" charset="2"/>
              <a:buChar char="q"/>
            </a:pPr>
            <a:r>
              <a:rPr lang="en-GB" dirty="0"/>
              <a:t> look into posting his shop online </a:t>
            </a:r>
            <a:endParaRPr lang="en-US" dirty="0"/>
          </a:p>
        </p:txBody>
      </p:sp>
      <p:sp>
        <p:nvSpPr>
          <p:cNvPr id="4" name="TextBox 3">
            <a:extLst>
              <a:ext uri="{FF2B5EF4-FFF2-40B4-BE49-F238E27FC236}">
                <a16:creationId xmlns:a16="http://schemas.microsoft.com/office/drawing/2014/main" id="{3EBF3A06-FB79-9DFC-E205-F74C6EC2B28B}"/>
              </a:ext>
            </a:extLst>
          </p:cNvPr>
          <p:cNvSpPr txBox="1"/>
          <p:nvPr/>
        </p:nvSpPr>
        <p:spPr>
          <a:xfrm>
            <a:off x="6201755" y="4051854"/>
            <a:ext cx="3738444" cy="646331"/>
          </a:xfrm>
          <a:prstGeom prst="rect">
            <a:avLst/>
          </a:prstGeom>
          <a:noFill/>
        </p:spPr>
        <p:txBody>
          <a:bodyPr wrap="square" rtlCol="0">
            <a:spAutoFit/>
          </a:bodyPr>
          <a:lstStyle/>
          <a:p>
            <a:pPr marL="285750" indent="-285750" algn="l">
              <a:buFont typeface="Wingdings" pitchFamily="2" charset="2"/>
              <a:buChar char="q"/>
            </a:pPr>
            <a:r>
              <a:rPr lang="en-GB" b="1" dirty="0"/>
              <a:t>Where:</a:t>
            </a:r>
          </a:p>
          <a:p>
            <a:pPr marL="285750" indent="-285750" algn="l">
              <a:buFont typeface="Wingdings" pitchFamily="2" charset="2"/>
              <a:buChar char="q"/>
            </a:pPr>
            <a:r>
              <a:rPr lang="en-GB" dirty="0"/>
              <a:t>Coventry </a:t>
            </a:r>
            <a:endParaRPr lang="en-US" dirty="0"/>
          </a:p>
        </p:txBody>
      </p:sp>
    </p:spTree>
    <p:extLst>
      <p:ext uri="{BB962C8B-B14F-4D97-AF65-F5344CB8AC3E}">
        <p14:creationId xmlns:p14="http://schemas.microsoft.com/office/powerpoint/2010/main" val="142408726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1589314" y="870857"/>
            <a:ext cx="9988449" cy="479400"/>
          </a:xfrm>
        </p:spPr>
        <p:txBody>
          <a:bodyPr>
            <a:normAutofit fontScale="90000"/>
          </a:bodyPr>
          <a:lstStyle/>
          <a:p>
            <a:r>
              <a:rPr lang="en-GB" b="1" dirty="0"/>
              <a:t>PESTLE ANALYSIS: Basil’s Bakery</a:t>
            </a:r>
            <a:br>
              <a:rPr lang="en-GB" dirty="0">
                <a:solidFill>
                  <a:srgbClr val="000000"/>
                </a:solidFill>
              </a:rPr>
            </a:br>
            <a:endParaRPr lang="en-GB" b="1" dirty="0"/>
          </a:p>
        </p:txBody>
      </p:sp>
      <p:sp>
        <p:nvSpPr>
          <p:cNvPr id="3" name="Text Placeholder 2">
            <a:extLst>
              <a:ext uri="{FF2B5EF4-FFF2-40B4-BE49-F238E27FC236}">
                <a16:creationId xmlns:a16="http://schemas.microsoft.com/office/drawing/2014/main" id="{87B96C4E-C633-AD44-2B5D-616D8D99EE4D}"/>
              </a:ext>
            </a:extLst>
          </p:cNvPr>
          <p:cNvSpPr>
            <a:spLocks noGrp="1"/>
          </p:cNvSpPr>
          <p:nvPr>
            <p:ph type="body" idx="1"/>
          </p:nvPr>
        </p:nvSpPr>
        <p:spPr>
          <a:xfrm>
            <a:off x="2095282" y="1219200"/>
            <a:ext cx="9409329" cy="4623816"/>
          </a:xfrm>
        </p:spPr>
        <p:txBody>
          <a:bodyPr>
            <a:normAutofit lnSpcReduction="10000"/>
          </a:bodyPr>
          <a:lstStyle/>
          <a:p>
            <a:r>
              <a:rPr lang="en-GB" b="1" dirty="0"/>
              <a:t>POLITICAL</a:t>
            </a:r>
          </a:p>
          <a:p>
            <a:pPr marL="342900" indent="-342900">
              <a:buFont typeface="Wingdings" pitchFamily="2" charset="2"/>
              <a:buChar char="Ø"/>
            </a:pPr>
            <a:r>
              <a:rPr lang="en-GB" dirty="0">
                <a:solidFill>
                  <a:schemeClr val="tx1"/>
                </a:solidFill>
              </a:rPr>
              <a:t>The Bakery industry has to have food safety</a:t>
            </a:r>
          </a:p>
          <a:p>
            <a:pPr marL="342900" indent="-342900">
              <a:buFont typeface="Wingdings" pitchFamily="2" charset="2"/>
              <a:buChar char="Ø"/>
            </a:pPr>
            <a:r>
              <a:rPr lang="en-GB" dirty="0">
                <a:solidFill>
                  <a:schemeClr val="tx1"/>
                </a:solidFill>
              </a:rPr>
              <a:t>The changes in the taxes substantially impacting the Bakery</a:t>
            </a:r>
            <a:endParaRPr lang="en-GB" b="1" dirty="0"/>
          </a:p>
          <a:p>
            <a:r>
              <a:rPr lang="en-GB" b="1" dirty="0"/>
              <a:t>ECONOMIC</a:t>
            </a:r>
          </a:p>
          <a:p>
            <a:pPr marL="342900" indent="-342900">
              <a:buFont typeface="Wingdings" pitchFamily="2" charset="2"/>
              <a:buChar char="v"/>
            </a:pPr>
            <a:r>
              <a:rPr lang="en-GB" dirty="0"/>
              <a:t>Inflation can increase the cost of materials such as flour, sugar and butter</a:t>
            </a:r>
          </a:p>
          <a:p>
            <a:pPr marL="342900" indent="-342900">
              <a:buFont typeface="Wingdings" pitchFamily="2" charset="2"/>
              <a:buChar char="v"/>
            </a:pPr>
            <a:r>
              <a:rPr lang="en-GB" dirty="0"/>
              <a:t>Economic growth refers to the country’s domestic in stock increase over time</a:t>
            </a:r>
          </a:p>
          <a:p>
            <a:r>
              <a:rPr lang="en-GB" b="1" dirty="0"/>
              <a:t>SOCIAL</a:t>
            </a:r>
            <a:endParaRPr lang="en-GB" dirty="0"/>
          </a:p>
          <a:p>
            <a:pPr marL="342900" indent="-342900">
              <a:buFont typeface="Wingdings" pitchFamily="2" charset="2"/>
              <a:buChar char="q"/>
            </a:pPr>
            <a:r>
              <a:rPr lang="en-GB" dirty="0"/>
              <a:t>The Bakery should expend for different culturally consumers </a:t>
            </a:r>
          </a:p>
          <a:p>
            <a:pPr marL="342900" indent="-342900">
              <a:buFont typeface="Wingdings" pitchFamily="2" charset="2"/>
              <a:buChar char="q"/>
            </a:pPr>
            <a:r>
              <a:rPr lang="en-GB" dirty="0"/>
              <a:t>Catering for different consumers and having different selections and provide health – conscious  </a:t>
            </a:r>
          </a:p>
          <a:p>
            <a:pPr marL="342900" indent="-342900">
              <a:buFont typeface="Wingdings" pitchFamily="2" charset="2"/>
              <a:buChar char="q"/>
            </a:pPr>
            <a:endParaRPr lang="en-GB" dirty="0"/>
          </a:p>
          <a:p>
            <a:pPr marL="342900" indent="-342900">
              <a:buFont typeface="Wingdings" pitchFamily="2" charset="2"/>
              <a:buChar char="q"/>
            </a:pPr>
            <a:endParaRPr lang="en-GB" b="1" dirty="0"/>
          </a:p>
        </p:txBody>
      </p:sp>
    </p:spTree>
    <p:extLst>
      <p:ext uri="{BB962C8B-B14F-4D97-AF65-F5344CB8AC3E}">
        <p14:creationId xmlns:p14="http://schemas.microsoft.com/office/powerpoint/2010/main" val="138271662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727AA-2A4B-7459-64F6-8CB68974F0E3}"/>
              </a:ext>
            </a:extLst>
          </p:cNvPr>
          <p:cNvSpPr>
            <a:spLocks noGrp="1"/>
          </p:cNvSpPr>
          <p:nvPr>
            <p:ph type="title"/>
          </p:nvPr>
        </p:nvSpPr>
        <p:spPr>
          <a:xfrm>
            <a:off x="1583219" y="624110"/>
            <a:ext cx="9921394" cy="1280890"/>
          </a:xfrm>
        </p:spPr>
        <p:txBody>
          <a:bodyPr/>
          <a:lstStyle/>
          <a:p>
            <a:r>
              <a:rPr lang="en-GB" b="1" dirty="0"/>
              <a:t>PESTLE ANALYSIS: Basil’s Bakery</a:t>
            </a:r>
            <a:br>
              <a:rPr lang="en-GB" dirty="0">
                <a:solidFill>
                  <a:srgbClr val="000000"/>
                </a:solidFill>
              </a:rPr>
            </a:br>
            <a:endParaRPr lang="en-GB" dirty="0"/>
          </a:p>
        </p:txBody>
      </p:sp>
      <p:sp>
        <p:nvSpPr>
          <p:cNvPr id="3" name="Content Placeholder 2">
            <a:extLst>
              <a:ext uri="{FF2B5EF4-FFF2-40B4-BE49-F238E27FC236}">
                <a16:creationId xmlns:a16="http://schemas.microsoft.com/office/drawing/2014/main" id="{C71705AF-A114-46D3-808C-4A69D3AE5A69}"/>
              </a:ext>
            </a:extLst>
          </p:cNvPr>
          <p:cNvSpPr>
            <a:spLocks noGrp="1"/>
          </p:cNvSpPr>
          <p:nvPr>
            <p:ph idx="1"/>
          </p:nvPr>
        </p:nvSpPr>
        <p:spPr>
          <a:xfrm>
            <a:off x="1786998" y="1705138"/>
            <a:ext cx="9634011" cy="3777622"/>
          </a:xfrm>
        </p:spPr>
        <p:txBody>
          <a:bodyPr/>
          <a:lstStyle/>
          <a:p>
            <a:r>
              <a:rPr lang="en-GB" b="1" dirty="0"/>
              <a:t>TECHNOLOGICAL</a:t>
            </a:r>
          </a:p>
          <a:p>
            <a:pPr>
              <a:buFont typeface="Wingdings" pitchFamily="2" charset="2"/>
              <a:buChar char="§"/>
            </a:pPr>
            <a:r>
              <a:rPr lang="en-GB" i="1" dirty="0"/>
              <a:t>creating a good software program </a:t>
            </a:r>
          </a:p>
          <a:p>
            <a:pPr>
              <a:buFont typeface="Wingdings" pitchFamily="2" charset="2"/>
              <a:buChar char="§"/>
            </a:pPr>
            <a:r>
              <a:rPr lang="en-GB" i="1" dirty="0"/>
              <a:t>Online backed sales can progressively make the Bakery more popular </a:t>
            </a:r>
            <a:endParaRPr lang="en-GB" b="1" dirty="0"/>
          </a:p>
          <a:p>
            <a:r>
              <a:rPr lang="en-GB" b="1" dirty="0"/>
              <a:t>LEGAL</a:t>
            </a:r>
          </a:p>
          <a:p>
            <a:pPr>
              <a:buFont typeface="Arial" panose="020B0604020202020204" pitchFamily="34" charset="0"/>
              <a:buChar char="•"/>
            </a:pPr>
            <a:r>
              <a:rPr lang="en-GB" i="1" dirty="0"/>
              <a:t>This will highlight the legal factors of the Bakery </a:t>
            </a:r>
          </a:p>
          <a:p>
            <a:pPr>
              <a:buFont typeface="Arial" panose="020B0604020202020204" pitchFamily="34" charset="0"/>
              <a:buChar char="•"/>
            </a:pPr>
            <a:r>
              <a:rPr lang="en-GB" i="1" dirty="0"/>
              <a:t>Subject to minimum wage , working hours and over time</a:t>
            </a:r>
          </a:p>
          <a:p>
            <a:r>
              <a:rPr lang="en-GB" b="1" dirty="0"/>
              <a:t>ENVIRONMENTAL </a:t>
            </a:r>
          </a:p>
          <a:p>
            <a:pPr>
              <a:buFont typeface="Wingdings" pitchFamily="2" charset="2"/>
              <a:buChar char="§"/>
            </a:pPr>
            <a:r>
              <a:rPr lang="en-GB" i="1" dirty="0"/>
              <a:t>The weather changes can cause droughts or food problems</a:t>
            </a:r>
          </a:p>
          <a:p>
            <a:pPr>
              <a:buFont typeface="Wingdings" pitchFamily="2" charset="2"/>
              <a:buChar char="§"/>
            </a:pPr>
            <a:r>
              <a:rPr lang="en-GB" i="1" dirty="0"/>
              <a:t>The bakeries must implement suitable water management </a:t>
            </a:r>
          </a:p>
        </p:txBody>
      </p:sp>
    </p:spTree>
    <p:extLst>
      <p:ext uri="{BB962C8B-B14F-4D97-AF65-F5344CB8AC3E}">
        <p14:creationId xmlns:p14="http://schemas.microsoft.com/office/powerpoint/2010/main" val="191797416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p:nvPr>
        </p:nvSpPr>
        <p:spPr>
          <a:xfrm>
            <a:off x="1416904" y="651981"/>
            <a:ext cx="10087707" cy="741969"/>
          </a:xfrm>
        </p:spPr>
        <p:txBody>
          <a:bodyPr/>
          <a:lstStyle/>
          <a:p>
            <a:r>
              <a:rPr lang="en-GB" sz="3200" b="1" dirty="0"/>
              <a:t>Cause and effect analysis (Fishbone diagram)</a:t>
            </a:r>
            <a:endParaRPr lang="en-US" sz="3200" dirty="0">
              <a:solidFill>
                <a:srgbClr val="000000"/>
              </a:solidFill>
            </a:endParaRPr>
          </a:p>
          <a:p>
            <a:endParaRPr lang="en-US" dirty="0"/>
          </a:p>
        </p:txBody>
      </p:sp>
      <p:cxnSp>
        <p:nvCxnSpPr>
          <p:cNvPr id="4" name="Straight Arrow Connector 3">
            <a:extLst>
              <a:ext uri="{FF2B5EF4-FFF2-40B4-BE49-F238E27FC236}">
                <a16:creationId xmlns:a16="http://schemas.microsoft.com/office/drawing/2014/main" id="{AB826F6E-3A0A-66E2-4557-C526B133B7B3}"/>
              </a:ext>
            </a:extLst>
          </p:cNvPr>
          <p:cNvCxnSpPr>
            <a:cxnSpLocks/>
          </p:cNvCxnSpPr>
          <p:nvPr/>
        </p:nvCxnSpPr>
        <p:spPr>
          <a:xfrm>
            <a:off x="1684950" y="3393509"/>
            <a:ext cx="8475050" cy="453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rminator 9">
            <a:extLst>
              <a:ext uri="{FF2B5EF4-FFF2-40B4-BE49-F238E27FC236}">
                <a16:creationId xmlns:a16="http://schemas.microsoft.com/office/drawing/2014/main" id="{9DFE8B6D-09A2-838F-763E-C0CC4D5ECBBF}"/>
              </a:ext>
            </a:extLst>
          </p:cNvPr>
          <p:cNvSpPr/>
          <p:nvPr/>
        </p:nvSpPr>
        <p:spPr>
          <a:xfrm>
            <a:off x="1611070" y="804336"/>
            <a:ext cx="1828800" cy="479775"/>
          </a:xfrm>
          <a:prstGeom prst="flowChartTerminator">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en-GB" i="1" dirty="0"/>
              <a:t>Man</a:t>
            </a:r>
            <a:endParaRPr lang="en-US" i="1" dirty="0"/>
          </a:p>
        </p:txBody>
      </p:sp>
      <p:sp>
        <p:nvSpPr>
          <p:cNvPr id="15" name="Terminator 14">
            <a:extLst>
              <a:ext uri="{FF2B5EF4-FFF2-40B4-BE49-F238E27FC236}">
                <a16:creationId xmlns:a16="http://schemas.microsoft.com/office/drawing/2014/main" id="{869D378C-BC78-FED1-408D-D84DD4C29B8C}"/>
              </a:ext>
            </a:extLst>
          </p:cNvPr>
          <p:cNvSpPr/>
          <p:nvPr/>
        </p:nvSpPr>
        <p:spPr>
          <a:xfrm>
            <a:off x="1682184" y="5771614"/>
            <a:ext cx="1828800" cy="603504"/>
          </a:xfrm>
          <a:prstGeom prst="flowChartTerminator">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Method</a:t>
            </a:r>
            <a:endParaRPr lang="en-US" dirty="0"/>
          </a:p>
        </p:txBody>
      </p:sp>
      <p:cxnSp>
        <p:nvCxnSpPr>
          <p:cNvPr id="16" name="Straight Arrow Connector 15">
            <a:extLst>
              <a:ext uri="{FF2B5EF4-FFF2-40B4-BE49-F238E27FC236}">
                <a16:creationId xmlns:a16="http://schemas.microsoft.com/office/drawing/2014/main" id="{6DC73F75-85A3-7D9B-9220-284514DFEB45}"/>
              </a:ext>
            </a:extLst>
          </p:cNvPr>
          <p:cNvCxnSpPr>
            <a:cxnSpLocks/>
          </p:cNvCxnSpPr>
          <p:nvPr/>
        </p:nvCxnSpPr>
        <p:spPr>
          <a:xfrm>
            <a:off x="2300111" y="1420472"/>
            <a:ext cx="959388" cy="17356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D71AC214-E21F-8BF9-E5E3-5FE3764D393D}"/>
              </a:ext>
            </a:extLst>
          </p:cNvPr>
          <p:cNvCxnSpPr>
            <a:cxnSpLocks/>
          </p:cNvCxnSpPr>
          <p:nvPr/>
        </p:nvCxnSpPr>
        <p:spPr>
          <a:xfrm flipV="1">
            <a:off x="2477129" y="3464491"/>
            <a:ext cx="1033855" cy="22567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Terminator 21">
            <a:extLst>
              <a:ext uri="{FF2B5EF4-FFF2-40B4-BE49-F238E27FC236}">
                <a16:creationId xmlns:a16="http://schemas.microsoft.com/office/drawing/2014/main" id="{A77AA56E-C25E-58A8-24FC-991E57E0BBA4}"/>
              </a:ext>
            </a:extLst>
          </p:cNvPr>
          <p:cNvSpPr/>
          <p:nvPr/>
        </p:nvSpPr>
        <p:spPr>
          <a:xfrm>
            <a:off x="7291211" y="813694"/>
            <a:ext cx="1828800" cy="581668"/>
          </a:xfrm>
          <a:prstGeom prst="flowChartTerminator">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Machine</a:t>
            </a:r>
            <a:endParaRPr lang="en-US" dirty="0"/>
          </a:p>
        </p:txBody>
      </p:sp>
      <p:sp>
        <p:nvSpPr>
          <p:cNvPr id="23" name="Terminator 22">
            <a:extLst>
              <a:ext uri="{FF2B5EF4-FFF2-40B4-BE49-F238E27FC236}">
                <a16:creationId xmlns:a16="http://schemas.microsoft.com/office/drawing/2014/main" id="{75DEABA6-041C-93AC-A42E-2F48F81219EF}"/>
              </a:ext>
            </a:extLst>
          </p:cNvPr>
          <p:cNvSpPr/>
          <p:nvPr/>
        </p:nvSpPr>
        <p:spPr>
          <a:xfrm>
            <a:off x="7419161" y="5904267"/>
            <a:ext cx="1828800" cy="603504"/>
          </a:xfrm>
          <a:prstGeom prst="flowChartTerminator">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Material</a:t>
            </a:r>
            <a:endParaRPr lang="en-US" dirty="0"/>
          </a:p>
        </p:txBody>
      </p:sp>
      <p:cxnSp>
        <p:nvCxnSpPr>
          <p:cNvPr id="24" name="Straight Arrow Connector 23">
            <a:extLst>
              <a:ext uri="{FF2B5EF4-FFF2-40B4-BE49-F238E27FC236}">
                <a16:creationId xmlns:a16="http://schemas.microsoft.com/office/drawing/2014/main" id="{E2547EEE-E603-52B9-0748-CB7AA10E19BB}"/>
              </a:ext>
            </a:extLst>
          </p:cNvPr>
          <p:cNvCxnSpPr>
            <a:cxnSpLocks/>
          </p:cNvCxnSpPr>
          <p:nvPr/>
        </p:nvCxnSpPr>
        <p:spPr>
          <a:xfrm flipV="1">
            <a:off x="7916333" y="3464491"/>
            <a:ext cx="764685" cy="23071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F6EC707A-17CD-B064-CAD7-6B7D5297EC5E}"/>
              </a:ext>
            </a:extLst>
          </p:cNvPr>
          <p:cNvCxnSpPr>
            <a:cxnSpLocks/>
          </p:cNvCxnSpPr>
          <p:nvPr/>
        </p:nvCxnSpPr>
        <p:spPr>
          <a:xfrm>
            <a:off x="7916333" y="1467556"/>
            <a:ext cx="834456" cy="16885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7ECECE9E-584D-713C-9045-52813DDA8EDA}"/>
              </a:ext>
            </a:extLst>
          </p:cNvPr>
          <p:cNvCxnSpPr>
            <a:cxnSpLocks/>
          </p:cNvCxnSpPr>
          <p:nvPr/>
        </p:nvCxnSpPr>
        <p:spPr>
          <a:xfrm>
            <a:off x="2779720" y="2055779"/>
            <a:ext cx="2248132" cy="17489"/>
          </a:xfrm>
          <a:prstGeom prst="straightConnector1">
            <a:avLst/>
          </a:prstGeom>
        </p:spPr>
        <p:style>
          <a:lnRef idx="1">
            <a:schemeClr val="accent1"/>
          </a:lnRef>
          <a:fillRef idx="0">
            <a:schemeClr val="accent1"/>
          </a:fillRef>
          <a:effectRef idx="0">
            <a:schemeClr val="accent1"/>
          </a:effectRef>
          <a:fontRef idx="minor">
            <a:schemeClr val="tx1"/>
          </a:fontRef>
        </p:style>
      </p:cxnSp>
      <p:sp>
        <p:nvSpPr>
          <p:cNvPr id="41" name="Rectangle: Rounded Corners 40">
            <a:extLst>
              <a:ext uri="{FF2B5EF4-FFF2-40B4-BE49-F238E27FC236}">
                <a16:creationId xmlns:a16="http://schemas.microsoft.com/office/drawing/2014/main" id="{59783817-2118-396D-EC49-2A1504FBC84C}"/>
              </a:ext>
            </a:extLst>
          </p:cNvPr>
          <p:cNvSpPr/>
          <p:nvPr/>
        </p:nvSpPr>
        <p:spPr>
          <a:xfrm>
            <a:off x="10252826" y="3156655"/>
            <a:ext cx="1828800" cy="749595"/>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Reduces sells</a:t>
            </a:r>
            <a:endParaRPr lang="en-US" dirty="0"/>
          </a:p>
        </p:txBody>
      </p:sp>
      <p:cxnSp>
        <p:nvCxnSpPr>
          <p:cNvPr id="47" name="Straight Arrow Connector 46">
            <a:extLst>
              <a:ext uri="{FF2B5EF4-FFF2-40B4-BE49-F238E27FC236}">
                <a16:creationId xmlns:a16="http://schemas.microsoft.com/office/drawing/2014/main" id="{F1642EF8-7CCB-A2B9-FDEB-C7B4148E1278}"/>
              </a:ext>
            </a:extLst>
          </p:cNvPr>
          <p:cNvCxnSpPr>
            <a:cxnSpLocks/>
          </p:cNvCxnSpPr>
          <p:nvPr/>
        </p:nvCxnSpPr>
        <p:spPr>
          <a:xfrm>
            <a:off x="5781322" y="3010186"/>
            <a:ext cx="2732456" cy="32285"/>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BAA48564-A101-1919-AEC5-5A9A0DD09351}"/>
              </a:ext>
            </a:extLst>
          </p:cNvPr>
          <p:cNvCxnSpPr>
            <a:cxnSpLocks/>
          </p:cNvCxnSpPr>
          <p:nvPr/>
        </p:nvCxnSpPr>
        <p:spPr>
          <a:xfrm>
            <a:off x="390333" y="2827752"/>
            <a:ext cx="2493112" cy="45385"/>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id="{E98C0104-5B8D-8ACF-C304-CDBE0588665E}"/>
              </a:ext>
            </a:extLst>
          </p:cNvPr>
          <p:cNvCxnSpPr>
            <a:cxnSpLocks/>
          </p:cNvCxnSpPr>
          <p:nvPr/>
        </p:nvCxnSpPr>
        <p:spPr>
          <a:xfrm>
            <a:off x="5639666" y="4648085"/>
            <a:ext cx="2493112" cy="45385"/>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8AEB1E3B-FBB0-B29A-C7B4-6B87E818AC06}"/>
              </a:ext>
            </a:extLst>
          </p:cNvPr>
          <p:cNvCxnSpPr>
            <a:cxnSpLocks/>
          </p:cNvCxnSpPr>
          <p:nvPr/>
        </p:nvCxnSpPr>
        <p:spPr>
          <a:xfrm>
            <a:off x="8165555" y="5678197"/>
            <a:ext cx="2493112" cy="45385"/>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933DF28B-99B6-FFAE-A82E-9C5B252BEF3B}"/>
              </a:ext>
            </a:extLst>
          </p:cNvPr>
          <p:cNvCxnSpPr>
            <a:cxnSpLocks/>
          </p:cNvCxnSpPr>
          <p:nvPr/>
        </p:nvCxnSpPr>
        <p:spPr>
          <a:xfrm>
            <a:off x="8447777" y="2164531"/>
            <a:ext cx="2493112" cy="45385"/>
          </a:xfrm>
          <a:prstGeom prst="straightConnector1">
            <a:avLst/>
          </a:prstGeom>
        </p:spPr>
        <p:style>
          <a:lnRef idx="1">
            <a:schemeClr val="accent1"/>
          </a:lnRef>
          <a:fillRef idx="0">
            <a:schemeClr val="accent1"/>
          </a:fillRef>
          <a:effectRef idx="0">
            <a:schemeClr val="accent1"/>
          </a:effectRef>
          <a:fontRef idx="minor">
            <a:schemeClr val="tx1"/>
          </a:fontRef>
        </p:style>
      </p:cxnSp>
      <p:sp>
        <p:nvSpPr>
          <p:cNvPr id="60" name="Rectangle 59">
            <a:extLst>
              <a:ext uri="{FF2B5EF4-FFF2-40B4-BE49-F238E27FC236}">
                <a16:creationId xmlns:a16="http://schemas.microsoft.com/office/drawing/2014/main" id="{DE9179E7-06FC-B32C-F448-7AF2F6A236ED}"/>
              </a:ext>
            </a:extLst>
          </p:cNvPr>
          <p:cNvSpPr/>
          <p:nvPr/>
        </p:nvSpPr>
        <p:spPr>
          <a:xfrm>
            <a:off x="2606634" y="1353324"/>
            <a:ext cx="2379199" cy="53247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dirty="0"/>
              <a:t>Not a lot of customers </a:t>
            </a:r>
            <a:endParaRPr lang="en-US" dirty="0"/>
          </a:p>
        </p:txBody>
      </p:sp>
      <p:sp>
        <p:nvSpPr>
          <p:cNvPr id="3" name="Rectangle 2">
            <a:extLst>
              <a:ext uri="{FF2B5EF4-FFF2-40B4-BE49-F238E27FC236}">
                <a16:creationId xmlns:a16="http://schemas.microsoft.com/office/drawing/2014/main" id="{03B6D081-AFC3-8C51-F50F-2B90DB178549}"/>
              </a:ext>
            </a:extLst>
          </p:cNvPr>
          <p:cNvSpPr/>
          <p:nvPr/>
        </p:nvSpPr>
        <p:spPr>
          <a:xfrm>
            <a:off x="225778" y="2014984"/>
            <a:ext cx="2290298" cy="59676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Can’t do pre-orders</a:t>
            </a:r>
            <a:endParaRPr lang="en-US" dirty="0"/>
          </a:p>
        </p:txBody>
      </p:sp>
      <p:sp>
        <p:nvSpPr>
          <p:cNvPr id="5" name="Rectangle 4">
            <a:extLst>
              <a:ext uri="{FF2B5EF4-FFF2-40B4-BE49-F238E27FC236}">
                <a16:creationId xmlns:a16="http://schemas.microsoft.com/office/drawing/2014/main" id="{3998553C-F256-9A97-1397-CB5DA89EB76F}"/>
              </a:ext>
            </a:extLst>
          </p:cNvPr>
          <p:cNvSpPr/>
          <p:nvPr/>
        </p:nvSpPr>
        <p:spPr>
          <a:xfrm>
            <a:off x="5781322" y="2366433"/>
            <a:ext cx="2504778" cy="53628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dirty="0"/>
              <a:t>Not answering phone</a:t>
            </a:r>
            <a:endParaRPr lang="en-US" dirty="0"/>
          </a:p>
        </p:txBody>
      </p:sp>
      <p:sp>
        <p:nvSpPr>
          <p:cNvPr id="9" name="Rectangle 8">
            <a:extLst>
              <a:ext uri="{FF2B5EF4-FFF2-40B4-BE49-F238E27FC236}">
                <a16:creationId xmlns:a16="http://schemas.microsoft.com/office/drawing/2014/main" id="{07B98446-3C46-5A83-431A-E87CA005E8E5}"/>
              </a:ext>
            </a:extLst>
          </p:cNvPr>
          <p:cNvSpPr/>
          <p:nvPr/>
        </p:nvSpPr>
        <p:spPr>
          <a:xfrm>
            <a:off x="8332611" y="1502832"/>
            <a:ext cx="2504778" cy="53628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Do online system </a:t>
            </a:r>
            <a:endParaRPr lang="en-US" dirty="0"/>
          </a:p>
        </p:txBody>
      </p:sp>
      <p:sp>
        <p:nvSpPr>
          <p:cNvPr id="12" name="Rectangle 11">
            <a:extLst>
              <a:ext uri="{FF2B5EF4-FFF2-40B4-BE49-F238E27FC236}">
                <a16:creationId xmlns:a16="http://schemas.microsoft.com/office/drawing/2014/main" id="{AF1A4C9C-56DE-0262-934A-74466E6DB143}"/>
              </a:ext>
            </a:extLst>
          </p:cNvPr>
          <p:cNvSpPr/>
          <p:nvPr/>
        </p:nvSpPr>
        <p:spPr>
          <a:xfrm>
            <a:off x="5693833" y="3972277"/>
            <a:ext cx="2504778" cy="53628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Handmade </a:t>
            </a:r>
            <a:endParaRPr lang="en-US" dirty="0"/>
          </a:p>
        </p:txBody>
      </p:sp>
      <p:sp>
        <p:nvSpPr>
          <p:cNvPr id="14" name="Rectangle 13">
            <a:extLst>
              <a:ext uri="{FF2B5EF4-FFF2-40B4-BE49-F238E27FC236}">
                <a16:creationId xmlns:a16="http://schemas.microsoft.com/office/drawing/2014/main" id="{EC31045D-B3F8-245A-B97E-BAC872EC826F}"/>
              </a:ext>
            </a:extLst>
          </p:cNvPr>
          <p:cNvSpPr/>
          <p:nvPr/>
        </p:nvSpPr>
        <p:spPr>
          <a:xfrm>
            <a:off x="345722" y="3944055"/>
            <a:ext cx="2504778" cy="53628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dirty="0"/>
              <a:t>Artisan dough handling </a:t>
            </a:r>
            <a:endParaRPr lang="en-US" dirty="0"/>
          </a:p>
        </p:txBody>
      </p:sp>
      <p:sp>
        <p:nvSpPr>
          <p:cNvPr id="19" name="Rectangle 18">
            <a:extLst>
              <a:ext uri="{FF2B5EF4-FFF2-40B4-BE49-F238E27FC236}">
                <a16:creationId xmlns:a16="http://schemas.microsoft.com/office/drawing/2014/main" id="{25C8F12F-DCFE-3184-B03A-CF2A88D8D208}"/>
              </a:ext>
            </a:extLst>
          </p:cNvPr>
          <p:cNvSpPr/>
          <p:nvPr/>
        </p:nvSpPr>
        <p:spPr>
          <a:xfrm>
            <a:off x="8343900" y="5013676"/>
            <a:ext cx="2504778" cy="536283"/>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dirty="0"/>
              <a:t>Recipes</a:t>
            </a:r>
            <a:endParaRPr lang="en-US" dirty="0"/>
          </a:p>
        </p:txBody>
      </p:sp>
      <p:cxnSp>
        <p:nvCxnSpPr>
          <p:cNvPr id="25" name="Straight Arrow Connector 24">
            <a:extLst>
              <a:ext uri="{FF2B5EF4-FFF2-40B4-BE49-F238E27FC236}">
                <a16:creationId xmlns:a16="http://schemas.microsoft.com/office/drawing/2014/main" id="{2E3A090F-0415-9916-1A73-1286686A9E62}"/>
              </a:ext>
            </a:extLst>
          </p:cNvPr>
          <p:cNvCxnSpPr>
            <a:cxnSpLocks/>
          </p:cNvCxnSpPr>
          <p:nvPr/>
        </p:nvCxnSpPr>
        <p:spPr>
          <a:xfrm>
            <a:off x="288733" y="4602929"/>
            <a:ext cx="2493112" cy="45385"/>
          </a:xfrm>
          <a:prstGeom prst="straightConnector1">
            <a:avLst/>
          </a:prstGeom>
        </p:spPr>
        <p:style>
          <a:lnRef idx="1">
            <a:schemeClr val="accent1"/>
          </a:lnRef>
          <a:fillRef idx="0">
            <a:schemeClr val="accent1"/>
          </a:fillRef>
          <a:effectRef idx="0">
            <a:schemeClr val="accent1"/>
          </a:effectRef>
          <a:fontRef idx="minor">
            <a:schemeClr val="tx1"/>
          </a:fontRef>
        </p:style>
      </p:cxnSp>
      <p:sp>
        <p:nvSpPr>
          <p:cNvPr id="28" name="Rectangle 27">
            <a:extLst>
              <a:ext uri="{FF2B5EF4-FFF2-40B4-BE49-F238E27FC236}">
                <a16:creationId xmlns:a16="http://schemas.microsoft.com/office/drawing/2014/main" id="{7AF123E1-DDCA-81D8-AED1-EBCBA7D79FC8}"/>
              </a:ext>
            </a:extLst>
          </p:cNvPr>
          <p:cNvSpPr/>
          <p:nvPr/>
        </p:nvSpPr>
        <p:spPr>
          <a:xfrm>
            <a:off x="2936522" y="5014824"/>
            <a:ext cx="2504778" cy="47586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Get more workers</a:t>
            </a:r>
            <a:endParaRPr lang="en-US" dirty="0"/>
          </a:p>
        </p:txBody>
      </p:sp>
      <p:cxnSp>
        <p:nvCxnSpPr>
          <p:cNvPr id="31" name="Straight Arrow Connector 30">
            <a:extLst>
              <a:ext uri="{FF2B5EF4-FFF2-40B4-BE49-F238E27FC236}">
                <a16:creationId xmlns:a16="http://schemas.microsoft.com/office/drawing/2014/main" id="{7361C62C-6D27-0F44-536D-AFE82F6106E0}"/>
              </a:ext>
            </a:extLst>
          </p:cNvPr>
          <p:cNvCxnSpPr>
            <a:cxnSpLocks/>
          </p:cNvCxnSpPr>
          <p:nvPr/>
        </p:nvCxnSpPr>
        <p:spPr>
          <a:xfrm>
            <a:off x="2631177" y="5590707"/>
            <a:ext cx="3062656" cy="0"/>
          </a:xfrm>
          <a:prstGeom prst="straightConnector1">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547863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2589212" y="338328"/>
            <a:ext cx="8915399" cy="932688"/>
          </a:xfrm>
        </p:spPr>
        <p:txBody>
          <a:bodyPr/>
          <a:lstStyle/>
          <a:p>
            <a:r>
              <a:rPr lang="en-GB" b="1" dirty="0"/>
              <a:t>Conclusion</a:t>
            </a:r>
          </a:p>
        </p:txBody>
      </p:sp>
      <p:sp>
        <p:nvSpPr>
          <p:cNvPr id="3" name="Text Placeholder 2">
            <a:extLst>
              <a:ext uri="{FF2B5EF4-FFF2-40B4-BE49-F238E27FC236}">
                <a16:creationId xmlns:a16="http://schemas.microsoft.com/office/drawing/2014/main" id="{4A53051C-8483-F6FD-7AB5-FC885653EC99}"/>
              </a:ext>
            </a:extLst>
          </p:cNvPr>
          <p:cNvSpPr>
            <a:spLocks noGrp="1"/>
          </p:cNvSpPr>
          <p:nvPr>
            <p:ph type="body" idx="1"/>
          </p:nvPr>
        </p:nvSpPr>
        <p:spPr>
          <a:xfrm>
            <a:off x="1509889" y="1538111"/>
            <a:ext cx="9726611" cy="4981561"/>
          </a:xfrm>
          <a:ln>
            <a:solidFill>
              <a:srgbClr val="FF0000"/>
            </a:solidFill>
          </a:ln>
        </p:spPr>
        <p:txBody>
          <a:bodyPr>
            <a:noAutofit/>
          </a:bodyPr>
          <a:lstStyle/>
          <a:p>
            <a:pPr marL="342900" indent="-342900">
              <a:buFont typeface="Wingdings" pitchFamily="2" charset="2"/>
              <a:buChar char="Ø"/>
            </a:pPr>
            <a:r>
              <a:rPr lang="en-GB" sz="3100" dirty="0">
                <a:solidFill>
                  <a:schemeClr val="tx1"/>
                </a:solidFill>
              </a:rPr>
              <a:t>Basil’s Bakery was opened in 2015 and it was a very busy shop as there was loads of customers that went to the retail park. </a:t>
            </a:r>
          </a:p>
          <a:p>
            <a:pPr marL="342900" indent="-342900">
              <a:buFont typeface="Wingdings" pitchFamily="2" charset="2"/>
              <a:buChar char="Ø"/>
            </a:pPr>
            <a:r>
              <a:rPr lang="en-GB" sz="3100" dirty="0">
                <a:solidFill>
                  <a:schemeClr val="tx1"/>
                </a:solidFill>
              </a:rPr>
              <a:t>In 2019 due to Covid the sales figures has stagnated at an average of 25% </a:t>
            </a:r>
          </a:p>
          <a:p>
            <a:pPr marL="342900" indent="-342900">
              <a:buFont typeface="Wingdings" pitchFamily="2" charset="2"/>
              <a:buChar char="Ø"/>
            </a:pPr>
            <a:r>
              <a:rPr lang="en-GB" sz="3100" dirty="0">
                <a:solidFill>
                  <a:schemeClr val="tx1"/>
                </a:solidFill>
              </a:rPr>
              <a:t>Basil believed that now the shopping centre is much quieter now that there’s not much people that visit the retail park and he see’s most of the other shops have closed down. </a:t>
            </a:r>
          </a:p>
        </p:txBody>
      </p:sp>
    </p:spTree>
    <p:extLst>
      <p:ext uri="{BB962C8B-B14F-4D97-AF65-F5344CB8AC3E}">
        <p14:creationId xmlns:p14="http://schemas.microsoft.com/office/powerpoint/2010/main" val="397047330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2589212" y="521208"/>
            <a:ext cx="8915399" cy="860400"/>
          </a:xfrm>
        </p:spPr>
        <p:txBody>
          <a:bodyPr/>
          <a:lstStyle/>
          <a:p>
            <a:r>
              <a:rPr lang="en-GB" b="1" dirty="0"/>
              <a:t>References </a:t>
            </a:r>
          </a:p>
        </p:txBody>
      </p:sp>
      <p:sp>
        <p:nvSpPr>
          <p:cNvPr id="3" name="Text Placeholder 2">
            <a:extLst>
              <a:ext uri="{FF2B5EF4-FFF2-40B4-BE49-F238E27FC236}">
                <a16:creationId xmlns:a16="http://schemas.microsoft.com/office/drawing/2014/main" id="{5F8D0C3B-0DFC-3E5A-28D7-AC7CD95B6A10}"/>
              </a:ext>
            </a:extLst>
          </p:cNvPr>
          <p:cNvSpPr>
            <a:spLocks noGrp="1"/>
          </p:cNvSpPr>
          <p:nvPr>
            <p:ph type="body" idx="1"/>
          </p:nvPr>
        </p:nvSpPr>
        <p:spPr>
          <a:xfrm>
            <a:off x="1589706" y="1600200"/>
            <a:ext cx="9914905" cy="4517136"/>
          </a:xfrm>
        </p:spPr>
        <p:txBody>
          <a:bodyPr/>
          <a:lstStyle/>
          <a:p>
            <a:br>
              <a:rPr lang="en-GB" b="1" dirty="0">
                <a:latin typeface="Arial"/>
                <a:ea typeface="Roboto"/>
                <a:cs typeface="Roboto"/>
              </a:rPr>
            </a:br>
            <a:endParaRPr lang="en-GB" sz="1800" b="1" dirty="0">
              <a:solidFill>
                <a:srgbClr val="1D4ED8"/>
              </a:solidFill>
              <a:latin typeface="Roboto"/>
              <a:ea typeface="Roboto"/>
              <a:cs typeface="Roboto"/>
            </a:endParaRPr>
          </a:p>
        </p:txBody>
      </p:sp>
      <p:sp>
        <p:nvSpPr>
          <p:cNvPr id="4" name="TextBox 3">
            <a:extLst>
              <a:ext uri="{FF2B5EF4-FFF2-40B4-BE49-F238E27FC236}">
                <a16:creationId xmlns:a16="http://schemas.microsoft.com/office/drawing/2014/main" id="{A0F4FFAE-995D-42ED-8576-601296F97CC1}"/>
              </a:ext>
            </a:extLst>
          </p:cNvPr>
          <p:cNvSpPr txBox="1"/>
          <p:nvPr/>
        </p:nvSpPr>
        <p:spPr>
          <a:xfrm>
            <a:off x="3390968" y="2379426"/>
            <a:ext cx="7828731" cy="3139321"/>
          </a:xfrm>
          <a:prstGeom prst="rect">
            <a:avLst/>
          </a:prstGeom>
          <a:noFill/>
        </p:spPr>
        <p:txBody>
          <a:bodyPr wrap="square" rtlCol="0">
            <a:spAutoFit/>
          </a:bodyPr>
          <a:lstStyle/>
          <a:p>
            <a:pPr algn="l"/>
            <a:r>
              <a:rPr lang="en-GB" dirty="0"/>
              <a:t>ASQ (2026) Available to look at: </a:t>
            </a:r>
            <a:r>
              <a:rPr lang="en-GB" dirty="0">
                <a:hlinkClick r:id="rId2"/>
              </a:rPr>
              <a:t>https://</a:t>
            </a:r>
            <a:r>
              <a:rPr lang="en-GB" dirty="0" err="1">
                <a:hlinkClick r:id="rId2"/>
              </a:rPr>
              <a:t>asq.org</a:t>
            </a:r>
            <a:r>
              <a:rPr lang="en-GB" dirty="0">
                <a:hlinkClick r:id="rId2"/>
              </a:rPr>
              <a:t>/quality-resources/fishbone?</a:t>
            </a:r>
            <a:r>
              <a:rPr lang="en-GB" dirty="0" err="1">
                <a:hlinkClick r:id="rId2"/>
              </a:rPr>
              <a:t>srsltid</a:t>
            </a:r>
            <a:r>
              <a:rPr lang="en-GB" dirty="0">
                <a:hlinkClick r:id="rId2"/>
              </a:rPr>
              <a:t>=AfmBOorfQ2H4vakZ7uBFm8t_zvTRtiodjCyV6L8BMF44v4KPi1Wy4Xb9</a:t>
            </a:r>
            <a:r>
              <a:rPr lang="en-GB" dirty="0"/>
              <a:t> ( FISHBONE DIAGRAM)  Monday 6 July 2026</a:t>
            </a:r>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endParaRPr lang="en-US" dirty="0"/>
          </a:p>
        </p:txBody>
      </p:sp>
    </p:spTree>
    <p:extLst>
      <p:ext uri="{BB962C8B-B14F-4D97-AF65-F5344CB8AC3E}">
        <p14:creationId xmlns:p14="http://schemas.microsoft.com/office/powerpoint/2010/main" val="35912596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7722761" y="935647"/>
            <a:ext cx="4340631" cy="2420202"/>
          </a:xfrm>
        </p:spPr>
        <p:txBody>
          <a:bodyPr vert="horz" lIns="91440" tIns="45720" rIns="91440" bIns="45720" rtlCol="0" anchor="b">
            <a:normAutofit/>
          </a:bodyPr>
          <a:lstStyle/>
          <a:p>
            <a:r>
              <a:rPr lang="en-US" sz="4100" dirty="0"/>
              <a:t>				</a:t>
            </a:r>
            <a:r>
              <a:rPr lang="en-US" sz="5400" b="1" dirty="0"/>
              <a:t>Questions</a:t>
            </a:r>
            <a:r>
              <a:rPr lang="en-US" sz="5400" dirty="0"/>
              <a:t> </a:t>
            </a:r>
          </a:p>
        </p:txBody>
      </p:sp>
      <p:pic>
        <p:nvPicPr>
          <p:cNvPr id="1030" name="Picture 6" descr="Thank You Images - Free Download on Freepik">
            <a:extLst>
              <a:ext uri="{FF2B5EF4-FFF2-40B4-BE49-F238E27FC236}">
                <a16:creationId xmlns:a16="http://schemas.microsoft.com/office/drawing/2014/main" id="{4E528340-6F23-E58F-AD00-71C55AF8F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43" r="174" b="3"/>
          <a:stretch/>
        </p:blipFill>
        <p:spPr bwMode="auto">
          <a:xfrm>
            <a:off x="929675" y="1250067"/>
            <a:ext cx="4213521" cy="4326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78288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249</TotalTime>
  <Words>129</Words>
  <Application>Microsoft Office PowerPoint</Application>
  <PresentationFormat>Widescreen</PresentationFormat>
  <Paragraphs>46</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Wisp</vt:lpstr>
      <vt:lpstr>PROBLEM SOLVIG AND DECISION MAKING LCLM4004 CHEYENNE LEWIS PETERS STUDENT ID 2529576 LECTURER Anita nan Assignment 1: Presentation</vt:lpstr>
      <vt:lpstr>OVERVIEW</vt:lpstr>
      <vt:lpstr>Introduction</vt:lpstr>
      <vt:lpstr>Company background</vt:lpstr>
      <vt:lpstr>Problem: nature and scope</vt:lpstr>
      <vt:lpstr>PESTLE ANALYSIS: Basil’s Bakery </vt:lpstr>
      <vt:lpstr>PESTLE ANALYSIS: Basil’s Bakery </vt:lpstr>
      <vt:lpstr>Cause and effect analysis (Fishbone diagram) </vt:lpstr>
      <vt:lpstr>Conclusion</vt:lpstr>
      <vt:lpstr>References </vt:lpstr>
      <vt:lpst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SOLVIG AND DECISION MAKING LCLM4004 CHEYENNE LEWIS PETERS STUDENT ID 2529576 LECTURER  Assignment 1: Presentation</dc:title>
  <dc:creator>Anita Nan</dc:creator>
  <cp:lastModifiedBy>Cheyenne Tara Lewis Peters (2529576)</cp:lastModifiedBy>
  <cp:revision>95</cp:revision>
  <dcterms:created xsi:type="dcterms:W3CDTF">2024-10-08T15:58:04Z</dcterms:created>
  <dcterms:modified xsi:type="dcterms:W3CDTF">2026-07-06T22:58:55Z</dcterms:modified>
</cp:coreProperties>
</file>