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app0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package/2006/relationships/metadata/extended-properties" Target="docProps/app0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3" autoAdjust="0"/>
    <p:restoredTop sz="94694" autoAdjust="0"/>
  </p:normalViewPr>
  <p:slideViewPr>
    <p:cSldViewPr snapToGrid="0" snapToObjects="1">
      <p:cViewPr varScale="1">
        <p:scale>
          <a:sx n="133" d="100"/>
          <a:sy n="133" d="100"/>
        </p:scale>
        <p:origin x="906" y="12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C1CCF-B725-44A7-AA57-5E433BD85C9F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BDFEC3-8487-43E8-A154-7C12CBC1FF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709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Welcome students and introduce the two main themes: critical thinking and academic writing. - Emphasize that these skills are foundational for university success and are closely linked. - Set expectations for the session’s structure and outcomes.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Outline the session’s duration and main focus areas. - Reinforce the importance of mastering both critical thinking and academic writing for academic achievement.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Define critical thinking and its importance in academic study. - Highlight the need for objectivity, sound reasoning, and self-scrutiny. - Reference Edward Glaser’s definition to stress persistence and evidence-based thinking.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Explain the practical characteristics of a critical thinker. - Emphasize impartiality, synthesis, and integrity in drawing conclusions. - Encourage students to adopt a “detective” mindset in their studies.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Distinguish between basic and analytical critical thinking. - Stress the importance of examining details, logic, and alternative perspectives. - Warn about hidden assumptions and persuasive devices.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Highlight the role of self-awareness in critical thinking. - Explain how creativity supports critical analysis by enabling alternative viewpoints and questions. - Encourage students to reflect on their own biases and assumptions.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Walk through the steps of applying critical thinking to reading. - Stress the importance of identifying arguments, evaluating evidence, and questioning assumptions. - Encourage students to be active, not passive, readers.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Explain how critical thinking applies to writing, not just reading. - Emphasize clarity of position, structured argument, and evidence. - Encourage students to review and critique their own writing.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Highlight that critical thinking is also vital when listening. - Teach students to look for consistency and congruence in communication. - Encourage active, analytical listening in lectures and discussions.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Introduce critical questioning as a key tool for deeper understanding. - Encourage students to use “What,” “Why,” and “Who” questions to analyze issues thoroughly. - Stress the importance of considering multiple perspectives and missing voices.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Expand on the detective’s toolkit with “When,” “Where,” “Which,” and “How” questions. - Emphasize the need for thoroughness and skepticism in academic inquiry. - Encourage students to use these questions in all aspects of their research.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Facilitate a brief reflection or discussion on students’ current critical thinking habits. - Encourage them to identify strengths and areas for improvement. - Suggest they set a goal for developing a specific critical thinking habit.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Announce a 15-minute break before moving to the next section on academic writing.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Reassure students that they already have writing skills, but university writing has specific expectations. - Emphasize the importance of discipline-specific conventions. - Connect writing to critical thinking and research.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Outline the universal features of academic writing. - Stress the need for evidence-based arguments and critical evaluation. - Encourage students to compare and contrast perspectives in their assignments.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Explain the stages of the academic writing process and recommended time allocation. - Emphasize the importance of reflection, multiple drafts, and final checks. - Encourage students to plan their time and not rush the process.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Stress the importance of clarity and focus in academic writing. - Advise students to articulate their position and conclusion early and update as needed. - Explain how this strategy strengthens arguments and overall writing quality.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Walk through the key areas to focus on during editing and proof-reading. - Encourage students to review their work multiple times, each with a specific focus. - Suggest they reflect on which areas need the most attention in their own writing.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List the practical steps for finalizing and submitting assignments. - Emphasize the importance of following all submission and formatting guidelines. - Remind students to double-check for completeness and confidentiality.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Stress the impact of language skills on academic success. - Encourage students to use available resources to improve language and self-evaluation. - Recommend systematic use of checklists for proof-reading and editing.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Announce the conclusion and open the floor for questions. - Encourage students to reflect on what they’ve learned and ask about any uncertainties.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Summarize the main points about critical thinking and academic writing. - Emphasize their interconnectedness and importance for university success. - Encourage students to apply these skills in all aspects of their academic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Invite students to share their thoughts and questions. - Encourage honest reflection on strengths and areas for improvement. - Thank everyone for their participation.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24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52317"/>
            <a:ext cx="9013372" cy="501915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2400300"/>
            <a:ext cx="6400800" cy="1200150"/>
          </a:xfrm>
        </p:spPr>
        <p:txBody>
          <a:bodyPr/>
          <a:lstStyle>
            <a:lvl1pPr marL="0" indent="0" algn="ctr">
              <a:buNone/>
              <a:defRPr sz="1950">
                <a:solidFill>
                  <a:schemeClr val="tx2"/>
                </a:solidFill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</a:lstStyle>
          <a:p>
            <a:r>
              <a:rPr kumimoji="0" lang="en-GB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2988E-82CF-4404-BBED-AB9C16DD7C82}" type="datetime1">
              <a:rPr lang="en-US" smtClean="0"/>
              <a:t>10/12/2025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050">
                <a:solidFill>
                  <a:srgbClr val="FFFFFF"/>
                </a:solidFill>
              </a:defRPr>
            </a:lvl1pPr>
          </a:lstStyle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2932" y="1086978"/>
            <a:ext cx="9021537" cy="114551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0" name="Rectangle 9"/>
          <p:cNvSpPr/>
          <p:nvPr/>
        </p:nvSpPr>
        <p:spPr>
          <a:xfrm>
            <a:off x="62932" y="1047540"/>
            <a:ext cx="9021537" cy="90435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1" name="Rectangle 10"/>
          <p:cNvSpPr/>
          <p:nvPr/>
        </p:nvSpPr>
        <p:spPr>
          <a:xfrm>
            <a:off x="62932" y="2232487"/>
            <a:ext cx="9021537" cy="82899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129448"/>
            <a:ext cx="8229600" cy="1102519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1699323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3400"/>
            <a:ext cx="8290800" cy="1028700"/>
          </a:xfrm>
        </p:spPr>
        <p:txBody>
          <a:bodyPr anchor="ctr" anchorCtr="0"/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15272-DD56-4298-B453-4017C116A66B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142100"/>
            <a:ext cx="7772400" cy="3858525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defRPr sz="2400"/>
            </a:lvl1pPr>
            <a:lvl2pPr marL="411480" indent="-17145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100"/>
            </a:lvl2pPr>
            <a:lvl3pPr marL="617220" indent="-17145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1800"/>
            </a:lvl3pPr>
            <a:lvl4pPr marL="822960" indent="-17145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1800"/>
            </a:lvl4pPr>
            <a:lvl5pPr>
              <a:lnSpc>
                <a:spcPct val="100000"/>
              </a:lnSpc>
              <a:defRPr sz="18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88454" y="1059582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1289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52317"/>
            <a:ext cx="9013372" cy="501915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714376"/>
            <a:ext cx="7772400" cy="1021556"/>
          </a:xfrm>
        </p:spPr>
        <p:txBody>
          <a:bodyPr anchor="b" anchorCtr="0"/>
          <a:lstStyle>
            <a:lvl1pPr algn="l">
              <a:buNone/>
              <a:defRPr sz="3000" b="0" cap="none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910953"/>
            <a:ext cx="7772400" cy="1003697"/>
          </a:xfrm>
        </p:spPr>
        <p:txBody>
          <a:bodyPr anchor="t" anchorCtr="0"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35DFF-92F3-444A-ABA8-135CAAE46FF6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4629150"/>
            <a:ext cx="4000500" cy="3429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69413" y="1782623"/>
            <a:ext cx="9013515" cy="6858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8" name="Rectangle 7"/>
          <p:cNvSpPr/>
          <p:nvPr/>
        </p:nvSpPr>
        <p:spPr>
          <a:xfrm>
            <a:off x="69147" y="1756107"/>
            <a:ext cx="9013781" cy="3428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Rectangle 8"/>
          <p:cNvSpPr/>
          <p:nvPr/>
        </p:nvSpPr>
        <p:spPr>
          <a:xfrm>
            <a:off x="68307" y="1851660"/>
            <a:ext cx="9014621" cy="3429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4656582"/>
            <a:ext cx="457200" cy="342900"/>
          </a:xfrm>
        </p:spPr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6460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4D53C-F4FF-477D-971C-27D3FAE1362F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085850"/>
            <a:ext cx="3749040" cy="342900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085850"/>
            <a:ext cx="3749040" cy="342900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956176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04788"/>
            <a:ext cx="7772400" cy="85725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085850"/>
            <a:ext cx="3733800" cy="5715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18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085850"/>
            <a:ext cx="3733800" cy="5715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18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16E7C-27C4-4053-A61B-A3EE53277510}" type="datetime1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1685925"/>
            <a:ext cx="3733800" cy="291465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1685925"/>
            <a:ext cx="3733800" cy="291465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8114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EA1FC-4C36-4BCC-B9AE-ADE9558989F2}" type="datetime1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28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212C-688D-4732-A8C4-C0693EDD9BC5}" type="datetime1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594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52316"/>
            <a:ext cx="9013372" cy="5020056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04788"/>
            <a:ext cx="7772400" cy="857250"/>
          </a:xfrm>
        </p:spPr>
        <p:txBody>
          <a:bodyPr anchor="b" anchorCtr="0"/>
          <a:lstStyle>
            <a:lvl1pPr algn="l">
              <a:buNone/>
              <a:defRPr sz="3000" b="0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200150"/>
            <a:ext cx="1905000" cy="3371850"/>
          </a:xfrm>
        </p:spPr>
        <p:txBody>
          <a:bodyPr/>
          <a:lstStyle>
            <a:lvl1pPr marL="0" indent="0">
              <a:buNone/>
              <a:defRPr sz="1350"/>
            </a:lvl1pPr>
            <a:lvl2pPr>
              <a:buNone/>
              <a:defRPr sz="900"/>
            </a:lvl2pPr>
            <a:lvl3pPr>
              <a:buNone/>
              <a:defRPr sz="750"/>
            </a:lvl3pPr>
            <a:lvl4pPr>
              <a:buNone/>
              <a:defRPr sz="675"/>
            </a:lvl4pPr>
            <a:lvl5pPr>
              <a:buNone/>
              <a:defRPr sz="675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A60E7-0878-4B7E-B42E-344BFEA08F41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200150"/>
            <a:ext cx="5715000" cy="337185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25991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675413"/>
            <a:ext cx="7315200" cy="391716"/>
          </a:xfrm>
        </p:spPr>
        <p:txBody>
          <a:bodyPr anchor="ctr">
            <a:noAutofit/>
          </a:bodyPr>
          <a:lstStyle>
            <a:lvl1pPr algn="l">
              <a:buNone/>
              <a:defRPr sz="2100" b="0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84369"/>
            <a:ext cx="7315200" cy="514350"/>
          </a:xfrm>
        </p:spPr>
        <p:txBody>
          <a:bodyPr/>
          <a:lstStyle>
            <a:lvl1pPr marL="0" indent="0">
              <a:buFontTx/>
              <a:buNone/>
              <a:defRPr sz="1200"/>
            </a:lvl1pPr>
            <a:lvl2pPr>
              <a:defRPr sz="900"/>
            </a:lvl2pPr>
            <a:lvl3pPr>
              <a:defRPr sz="750"/>
            </a:lvl3pPr>
            <a:lvl4pPr>
              <a:defRPr sz="675"/>
            </a:lvl4pPr>
            <a:lvl5pPr>
              <a:defRPr sz="675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A53F1-889F-43CD-B652-7760212ADA18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4629150"/>
            <a:ext cx="3886200" cy="3429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4656582"/>
            <a:ext cx="457200" cy="342900"/>
          </a:xfrm>
        </p:spPr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8307" y="3512666"/>
            <a:ext cx="9006840" cy="6858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2" name="Rectangle 11"/>
          <p:cNvSpPr/>
          <p:nvPr/>
        </p:nvSpPr>
        <p:spPr>
          <a:xfrm>
            <a:off x="68509" y="3487856"/>
            <a:ext cx="9006639" cy="3428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3" name="Rectangle 12"/>
          <p:cNvSpPr/>
          <p:nvPr/>
        </p:nvSpPr>
        <p:spPr>
          <a:xfrm>
            <a:off x="68511" y="3579919"/>
            <a:ext cx="9006637" cy="3660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9" y="50007"/>
            <a:ext cx="9001873" cy="3436144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kumimoji="0" lang="en-GB"/>
              <a:t>Click icon to add picture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586060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86934-F610-4B82-8505-92E9305B4CC7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793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81"/>
            <a:ext cx="2011680" cy="4388644"/>
          </a:xfrm>
        </p:spPr>
        <p:txBody>
          <a:bodyPr vert="eaVert"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05980"/>
            <a:ext cx="5562600" cy="4388644"/>
          </a:xfrm>
        </p:spPr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6B061-465F-405C-9D7C-663114342702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026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52316"/>
            <a:ext cx="9013372" cy="5020056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05979"/>
            <a:ext cx="7772400" cy="85725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085850"/>
            <a:ext cx="7772400" cy="3914775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GB"/>
              <a:t>Click to edit Master text styles</a:t>
            </a:r>
          </a:p>
          <a:p>
            <a:pPr lvl="1" eaLnBrk="1" latinLnBrk="0" hangingPunct="1"/>
            <a:r>
              <a:rPr kumimoji="0" lang="en-GB"/>
              <a:t>Second level</a:t>
            </a:r>
          </a:p>
          <a:p>
            <a:pPr lvl="2" eaLnBrk="1" latinLnBrk="0" hangingPunct="1"/>
            <a:r>
              <a:rPr kumimoji="0" lang="en-GB"/>
              <a:t>Third level</a:t>
            </a:r>
          </a:p>
          <a:p>
            <a:pPr lvl="3" eaLnBrk="1" latinLnBrk="0" hangingPunct="1"/>
            <a:r>
              <a:rPr kumimoji="0" lang="en-GB"/>
              <a:t>Fourth level</a:t>
            </a:r>
          </a:p>
          <a:p>
            <a:pPr lvl="4" eaLnBrk="1" latinLnBrk="0" hangingPunct="1"/>
            <a:r>
              <a:rPr kumimoji="0" lang="en-GB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4643437"/>
            <a:ext cx="2476500" cy="357188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050">
                <a:solidFill>
                  <a:schemeClr val="tx2"/>
                </a:solidFill>
              </a:defRPr>
            </a:lvl1pPr>
          </a:lstStyle>
          <a:p>
            <a:fld id="{90FF2435-D447-461E-969B-812DD5EFBF26}" type="datetime1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4629150"/>
            <a:ext cx="3962400" cy="3429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4657725"/>
            <a:ext cx="457200" cy="3429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05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839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2625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05740" indent="-205740" algn="l" rtl="0" eaLnBrk="1" latinLnBrk="0" hangingPunct="1">
        <a:spcBef>
          <a:spcPts val="435"/>
        </a:spcBef>
        <a:spcAft>
          <a:spcPts val="225"/>
        </a:spcAft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71450" algn="l" rtl="0" eaLnBrk="1" latinLnBrk="0" hangingPunct="1">
        <a:spcBef>
          <a:spcPts val="278"/>
        </a:spcBef>
        <a:buClr>
          <a:schemeClr val="accent2"/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617220" indent="-171450" algn="l" rtl="0" eaLnBrk="1" latinLnBrk="0" hangingPunct="1">
        <a:spcBef>
          <a:spcPts val="278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171450" algn="l" rtl="0" eaLnBrk="1" latinLnBrk="0" hangingPunct="1">
        <a:spcBef>
          <a:spcPts val="278"/>
        </a:spcBef>
        <a:buClr>
          <a:schemeClr val="accent3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indent="-171450" algn="l" rtl="0" eaLnBrk="1" latinLnBrk="0" hangingPunct="1">
        <a:spcBef>
          <a:spcPts val="278"/>
        </a:spcBef>
        <a:buClr>
          <a:schemeClr val="accent3"/>
        </a:buClr>
        <a:buFontTx/>
        <a:buChar char="o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34440" indent="-171450" algn="l" rtl="0" eaLnBrk="1" latinLnBrk="0" hangingPunct="1">
        <a:spcBef>
          <a:spcPts val="278"/>
        </a:spcBef>
        <a:buClr>
          <a:schemeClr val="accent3"/>
        </a:buClr>
        <a:buChar char="•"/>
        <a:defRPr kumimoji="0" sz="135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440180" indent="-171450" algn="l" rtl="0" eaLnBrk="1" latinLnBrk="0" hangingPunct="1">
        <a:spcBef>
          <a:spcPts val="278"/>
        </a:spcBef>
        <a:buClr>
          <a:schemeClr val="accent2"/>
        </a:buClr>
        <a:buChar char="•"/>
        <a:defRPr kumimoji="0"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1645920" indent="-171450" algn="l" rtl="0" eaLnBrk="1" latinLnBrk="0" hangingPunct="1">
        <a:spcBef>
          <a:spcPts val="278"/>
        </a:spcBef>
        <a:buClr>
          <a:schemeClr val="accent1">
            <a:tint val="60000"/>
          </a:schemeClr>
        </a:buClr>
        <a:buChar char="•"/>
        <a:defRPr kumimoji="0"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1851660" indent="-171450" algn="l" rtl="0" eaLnBrk="1" latinLnBrk="0" hangingPunct="1">
        <a:spcBef>
          <a:spcPts val="278"/>
        </a:spcBef>
        <a:buClr>
          <a:schemeClr val="accent2">
            <a:tint val="60000"/>
          </a:schemeClr>
        </a:buClr>
        <a:buChar char="•"/>
        <a:defRPr kumimoji="0"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endParaRPr lang="en-GB" dirty="0"/>
          </a:p>
          <a:p>
            <a:pPr lvl="0"/>
            <a:endParaRPr lang="en-GB"/>
          </a:p>
          <a:p>
            <a:pPr lvl="0"/>
            <a:r>
              <a:rPr lang="en-GB"/>
              <a:t>Xicheng Liu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Preparing for University Research: Critical Thinking &amp; Academic Writing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00F777-A026-9D02-AED4-143A34BE5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Preparing for University Research: Critical Thinking &amp; Academic Writing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This lecture introduces two fundamental skills essential for success in university-level research and academic study: 1. Developing a Critical Mindset: Critical Thinking 2. Communicating Effectively: Writing at University Level</a:t>
            </a:r>
          </a:p>
          <a:p>
            <a:pPr marL="0" lvl="0" indent="0">
              <a:buNone/>
            </a:pPr>
            <a:r>
              <a:rPr dirty="0"/>
              <a:t>These interconnected skills will empower you to engage deeply with your subjects, produce high-quality academic work, and excel in your studies.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62047C-0399-3E50-8B5B-8A26F0A3B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Lecture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dirty="0"/>
              <a:t>Introduction to critical thinking and academic writing for university research.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B03499-9359-2E00-C7A0-FE7544CBE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Part 1: Developing a Critical Mindset – Critical Thinking (60 minutes)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>
              <a:spcBef>
                <a:spcPts val="3000"/>
              </a:spcBef>
              <a:buNone/>
            </a:pPr>
            <a:r>
              <a:rPr b="1" dirty="0"/>
              <a:t>What is Critical Thinking?</a:t>
            </a:r>
          </a:p>
          <a:p>
            <a:pPr lvl="0"/>
            <a:r>
              <a:rPr dirty="0"/>
              <a:t>Critical thinking means putting surface appearances under close scrutiny to understand more fully why things are as they are.</a:t>
            </a:r>
          </a:p>
          <a:p>
            <a:pPr lvl="0"/>
            <a:r>
              <a:rPr b="1" dirty="0"/>
              <a:t>Core Requirements:</a:t>
            </a:r>
          </a:p>
          <a:p>
            <a:pPr lvl="1"/>
            <a:r>
              <a:rPr dirty="0"/>
              <a:t>Draw objective conclusions.</a:t>
            </a:r>
          </a:p>
          <a:p>
            <a:pPr lvl="1"/>
            <a:r>
              <a:rPr dirty="0"/>
              <a:t>Use sound reasoning.</a:t>
            </a:r>
          </a:p>
          <a:p>
            <a:pPr lvl="1"/>
            <a:r>
              <a:rPr dirty="0"/>
              <a:t>Investigate all evidence, including conflicting evidence, in a balanced and systematic way.</a:t>
            </a:r>
          </a:p>
          <a:p>
            <a:pPr lvl="1"/>
            <a:r>
              <a:rPr dirty="0"/>
              <a:t>Keep your own reasoning process under scrutiny.</a:t>
            </a:r>
          </a:p>
          <a:p>
            <a:pPr lvl="0"/>
            <a:r>
              <a:rPr b="1" dirty="0"/>
              <a:t>Valued Process:</a:t>
            </a:r>
            <a:r>
              <a:rPr dirty="0"/>
              <a:t> Intellectual curiosity and open-minded search for truth.</a:t>
            </a:r>
          </a:p>
          <a:p>
            <a:pPr lvl="0"/>
            <a:r>
              <a:rPr b="1" dirty="0"/>
              <a:t>Edward Glaser (1941):</a:t>
            </a:r>
            <a:r>
              <a:rPr dirty="0"/>
              <a:t> “A persistent effort to examine any belief or supposed form of knowledge in the light of the evidence that supports it and the further conclusions to which it tends.”</a:t>
            </a:r>
          </a:p>
          <a:p>
            <a:pPr lvl="1"/>
            <a:r>
              <a:rPr dirty="0"/>
              <a:t>Requires persistence, use of solid evidence, and consideration of implications.【4†source】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984512-618A-FB40-9632-AF870A3C9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Key Characteristics of Critical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dirty="0"/>
              <a:t>To think critically, you need to:</a:t>
            </a:r>
            <a:endParaRPr lang="en-GB" dirty="0"/>
          </a:p>
          <a:p>
            <a:pPr lvl="1"/>
            <a:r>
              <a:rPr dirty="0"/>
              <a:t>Exercise impartiality in pursuit of accuracy, clarity, and deeper understanding. - Weigh up opposing points of view in an evenhanded way.</a:t>
            </a:r>
            <a:endParaRPr lang="en-GB" dirty="0"/>
          </a:p>
          <a:p>
            <a:pPr lvl="1"/>
            <a:r>
              <a:rPr dirty="0"/>
              <a:t>Recognize influences on your thinking and techniques used to persuade you.</a:t>
            </a:r>
            <a:endParaRPr lang="en-GB" dirty="0"/>
          </a:p>
          <a:p>
            <a:pPr lvl="1"/>
            <a:r>
              <a:rPr dirty="0"/>
              <a:t>Synthesize information to create your own position.</a:t>
            </a:r>
            <a:endParaRPr lang="en-GB" dirty="0"/>
          </a:p>
          <a:p>
            <a:pPr lvl="1"/>
            <a:r>
              <a:rPr dirty="0"/>
              <a:t>Draw conclusions with integrity, based on evidence and reasoning.</a:t>
            </a:r>
            <a:endParaRPr lang="en-GB" dirty="0"/>
          </a:p>
          <a:p>
            <a:pPr lvl="1"/>
            <a:r>
              <a:rPr dirty="0"/>
              <a:t>Develop a detective-like mind: hunt for clues, interpret them, and understand their meaning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2A226A-4CD2-5867-899A-D5989450C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Critical Analytical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dirty="0"/>
              <a:t>Critical analytical thinking involves deeper processes:</a:t>
            </a:r>
            <a:endParaRPr lang="en-GB" dirty="0"/>
          </a:p>
          <a:p>
            <a:pPr lvl="1"/>
            <a:r>
              <a:rPr dirty="0"/>
              <a:t>Stand back from the information given.</a:t>
            </a:r>
            <a:endParaRPr lang="en-GB" dirty="0"/>
          </a:p>
          <a:p>
            <a:pPr lvl="1"/>
            <a:r>
              <a:rPr dirty="0"/>
              <a:t>Check closely for accuracy. Examine details from many angles.</a:t>
            </a:r>
            <a:endParaRPr lang="en-GB" dirty="0"/>
          </a:p>
          <a:p>
            <a:pPr lvl="1"/>
            <a:r>
              <a:rPr dirty="0"/>
              <a:t>Analyze material in terms of its parts and their relationships.</a:t>
            </a:r>
            <a:endParaRPr lang="en-GB" dirty="0"/>
          </a:p>
          <a:p>
            <a:pPr lvl="1"/>
            <a:r>
              <a:rPr dirty="0"/>
              <a:t>Check logical flow between statements.</a:t>
            </a:r>
            <a:endParaRPr lang="en-GB" dirty="0"/>
          </a:p>
          <a:p>
            <a:pPr lvl="1"/>
            <a:r>
              <a:rPr dirty="0"/>
              <a:t>Look for flaws in reasoning, evidence, or conclusions.</a:t>
            </a:r>
            <a:endParaRPr lang="en-GB" dirty="0"/>
          </a:p>
          <a:p>
            <a:pPr lvl="1"/>
            <a:r>
              <a:rPr dirty="0"/>
              <a:t>Compare issues from other theorists’ perspectives.</a:t>
            </a:r>
            <a:endParaRPr lang="en-GB" dirty="0"/>
          </a:p>
          <a:p>
            <a:pPr lvl="1"/>
            <a:r>
              <a:rPr dirty="0"/>
              <a:t>Explain why different people reach different conclusions.</a:t>
            </a:r>
            <a:endParaRPr lang="en-GB" dirty="0"/>
          </a:p>
          <a:p>
            <a:pPr lvl="1"/>
            <a:r>
              <a:rPr dirty="0"/>
              <a:t>Argue why one set of opinions or results is preferable.</a:t>
            </a:r>
            <a:endParaRPr lang="en-GB" dirty="0"/>
          </a:p>
          <a:p>
            <a:pPr lvl="1"/>
            <a:r>
              <a:rPr dirty="0"/>
              <a:t>Be alert for devices that encourage uncritical acceptance.</a:t>
            </a:r>
            <a:endParaRPr lang="en-GB" dirty="0"/>
          </a:p>
          <a:p>
            <a:pPr lvl="1"/>
            <a:r>
              <a:rPr dirty="0"/>
              <a:t>Check for hidden assumptions.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4D49CE-69C8-3503-11F3-CF26DD453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Critical Self-Awareness &amp; Creativity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dirty="0"/>
              <a:t>Critical thinking also involves understanding ourselves.</a:t>
            </a:r>
          </a:p>
          <a:p>
            <a:pPr lvl="0"/>
            <a:r>
              <a:rPr b="1" dirty="0"/>
              <a:t>Critical Self-Awareness:</a:t>
            </a:r>
            <a:r>
              <a:rPr dirty="0"/>
              <a:t> Stand back and evaluate if you’re influenced by unconscious factors.</a:t>
            </a:r>
          </a:p>
          <a:p>
            <a:pPr lvl="0"/>
            <a:r>
              <a:rPr b="1" dirty="0"/>
              <a:t>Critical Reflection:</a:t>
            </a:r>
            <a:r>
              <a:rPr dirty="0"/>
              <a:t> Become aware of what you bring to judgments and interpretations.</a:t>
            </a:r>
          </a:p>
          <a:p>
            <a:pPr lvl="0"/>
            <a:r>
              <a:rPr b="1" dirty="0"/>
              <a:t>Creativity:</a:t>
            </a:r>
            <a:r>
              <a:rPr dirty="0"/>
              <a:t> Use imagination to create alternative scenarios, hypotheses, and comparisons.</a:t>
            </a:r>
          </a:p>
          <a:p>
            <a:pPr lvl="0"/>
            <a:r>
              <a:rPr dirty="0"/>
              <a:t>Creativity helps test the validity of your position and generate relevant questions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550901-42EE-8B1C-547E-458515A4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Critical Thinking in Action: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dirty="0"/>
              <a:t>When reading: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dirty="0"/>
              <a:t>Identify the line of reasoning (argument, point of view, position). - What does the writer want you to accept? What reasons are given? Is it convincing?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dirty="0"/>
              <a:t>Critically evaluate the line of reasoning.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dirty="0"/>
              <a:t>Question surface appearances and check for hidden assumptions or persuasive devices.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dirty="0"/>
              <a:t>Identify evidence in the text.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dirty="0"/>
              <a:t>Evaluate the evidence using valid criteria.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dirty="0"/>
              <a:t>Identify the writer’s conclusions.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dirty="0"/>
              <a:t>Decide whether the evidence supports those conclusions.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F0CCA0-6904-ABE4-5F6D-B287CA20F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Critical Thinking in Action: Writing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dirty="0"/>
              <a:t>When writing: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dirty="0"/>
              <a:t>Be clear on your position, hypotheses, and conclusions. - Unclear thinking weakens academic work. - Time spent in critical analysis leads to higher grades. - Write out your initial position and revise as you learn more.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dirty="0"/>
              <a:t>Construct a clear line of reasoning (argument).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dirty="0"/>
              <a:t>Present evidence to support your reasoning.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dirty="0"/>
              <a:t>Analyze issues from multiple perspectives, weighing evidence for each.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dirty="0"/>
              <a:t>Synthesize information and analyses to construct your position.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dirty="0"/>
              <a:t>Write in a critical, analytical style (not just descriptive or personal).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dirty="0"/>
              <a:t>Read your own writing critically, as well as your sources.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D2F1E7-96B3-64D9-1BD2-9EC5C20F1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Critical Thinking in Action: Listening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When listening: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dirty="0"/>
              <a:t>Check for consistency in what is said—has the speaker contradicted themselves?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dirty="0"/>
              <a:t>Check that body language, eye contact, speed, and tone are consistent with what is being said (congruence). Does the speaker appear truthful and sincere?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FD817-234B-9933-C90E-327459750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Critical Questioning: A Detective’s Toolkit (Part 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To dig deeper, use critical questions:</a:t>
            </a:r>
            <a:endParaRPr lang="en-GB" dirty="0"/>
          </a:p>
          <a:p>
            <a:r>
              <a:rPr b="1" dirty="0"/>
              <a:t>What?</a:t>
            </a:r>
            <a:r>
              <a:rPr dirty="0"/>
              <a:t> What are we talking about? What are the arguments for and against? What are the strengths and weaknesses? What alternatives exist? What are we missing?</a:t>
            </a:r>
            <a:endParaRPr lang="en-GB" dirty="0"/>
          </a:p>
          <a:p>
            <a:r>
              <a:rPr b="1" dirty="0"/>
              <a:t>Why?</a:t>
            </a:r>
            <a:r>
              <a:rPr dirty="0"/>
              <a:t> Why does this matter? Why is it a problem? Why is it presented this way? Why does it continue? Why do people believe this?</a:t>
            </a:r>
            <a:endParaRPr lang="en-GB" dirty="0"/>
          </a:p>
          <a:p>
            <a:r>
              <a:rPr b="1" dirty="0"/>
              <a:t>Who?</a:t>
            </a:r>
            <a:r>
              <a:rPr dirty="0"/>
              <a:t> Who says so? Who are the experts? Whose views are missing? Who is affected? Who benefits or loses?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D77F37-826E-BEB0-D9DF-0CA37BA30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Critical Questioning: A Detective’s Toolkit (Part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Continue your toolkit:</a:t>
            </a:r>
            <a:endParaRPr lang="en-GB" dirty="0"/>
          </a:p>
          <a:p>
            <a:r>
              <a:rPr b="1" dirty="0"/>
              <a:t>When?</a:t>
            </a:r>
            <a:r>
              <a:rPr dirty="0"/>
              <a:t> When does this matter? When did we find out? When should action be taken? What are the consequences?</a:t>
            </a:r>
            <a:endParaRPr lang="en-GB" dirty="0"/>
          </a:p>
          <a:p>
            <a:r>
              <a:rPr b="1" dirty="0"/>
              <a:t>Where?</a:t>
            </a:r>
            <a:r>
              <a:rPr dirty="0"/>
              <a:t> Where did this happen? Where is the evidence? Where are similar examples? Where can we find solutions?</a:t>
            </a:r>
            <a:endParaRPr lang="en-GB" dirty="0"/>
          </a:p>
          <a:p>
            <a:r>
              <a:rPr b="1" dirty="0"/>
              <a:t>Which?</a:t>
            </a:r>
            <a:r>
              <a:rPr dirty="0"/>
              <a:t> Which perspectives or arguments are most relevant? Which evidence has been considered or ignored?</a:t>
            </a:r>
            <a:endParaRPr lang="en-GB" dirty="0"/>
          </a:p>
          <a:p>
            <a:r>
              <a:rPr b="1" dirty="0"/>
              <a:t>How?</a:t>
            </a:r>
            <a:r>
              <a:rPr dirty="0"/>
              <a:t> How do we know this? How can we check or verify? How might information be distorted?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FAD8F3-B01E-5771-2977-D564671D4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Reflection: Your Critical Thinking Habits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Reflect:</a:t>
            </a:r>
            <a:endParaRPr lang="en-GB" dirty="0"/>
          </a:p>
          <a:p>
            <a:r>
              <a:rPr dirty="0"/>
              <a:t>Think about a recent news article, social media post, or academic text you encountered.</a:t>
            </a:r>
            <a:endParaRPr lang="en-GB" dirty="0"/>
          </a:p>
          <a:p>
            <a:r>
              <a:rPr dirty="0"/>
              <a:t>Which critical thinking questions did you instinctively ask?</a:t>
            </a:r>
            <a:endParaRPr lang="en-GB" dirty="0"/>
          </a:p>
          <a:p>
            <a:r>
              <a:rPr dirty="0"/>
              <a:t>Which could you have applied for deeper understanding?</a:t>
            </a:r>
            <a:endParaRPr lang="en-GB" dirty="0"/>
          </a:p>
          <a:p>
            <a:r>
              <a:rPr dirty="0"/>
              <a:t>What is one critical thinking habit you want to develop for university studies?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8F6AE9-3741-40B2-EF9F-39800B7B4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Break (15 minutes)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D84FC7E-A24B-5D26-51B9-F92F22137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Part 2: Communicating Effectively – Writing at University Level (60 minutes)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spcBef>
                <a:spcPts val="3000"/>
              </a:spcBef>
              <a:buNone/>
            </a:pPr>
            <a:r>
              <a:rPr b="1" dirty="0"/>
              <a:t>Introduction to University-Level Writing</a:t>
            </a:r>
          </a:p>
          <a:p>
            <a:pPr lvl="0"/>
            <a:r>
              <a:rPr dirty="0"/>
              <a:t>You already know how to write; university writing builds on these skills.</a:t>
            </a:r>
          </a:p>
          <a:p>
            <a:pPr lvl="0"/>
            <a:r>
              <a:rPr dirty="0"/>
              <a:t>Writing tasks are interconnected with critical thinking, organization, and research.</a:t>
            </a:r>
          </a:p>
          <a:p>
            <a:pPr lvl="0"/>
            <a:r>
              <a:rPr dirty="0"/>
              <a:t>While creative flexibility develops, you must usually follow the conventions of your discipline.</a:t>
            </a:r>
          </a:p>
          <a:p>
            <a:pPr lvl="0"/>
            <a:r>
              <a:rPr dirty="0"/>
              <a:t>Be aware of what is acceptable and what is not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A29DD6-07E7-520E-2D8C-39CECCBAB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Common Features of All Academic Writing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Most academic writing shares these features:</a:t>
            </a:r>
            <a:endParaRPr lang="en-GB" dirty="0"/>
          </a:p>
          <a:p>
            <a:r>
              <a:rPr dirty="0"/>
              <a:t>Draw on good source materials—don’t just state personal opinion.</a:t>
            </a:r>
            <a:endParaRPr lang="en-GB" dirty="0"/>
          </a:p>
          <a:p>
            <a:r>
              <a:rPr dirty="0"/>
              <a:t>Use evidence, examples, and case studies from quality sources.</a:t>
            </a:r>
            <a:endParaRPr lang="en-GB" dirty="0"/>
          </a:p>
          <a:p>
            <a:r>
              <a:rPr dirty="0"/>
              <a:t>Compare and contrast theories, models, or research findings.</a:t>
            </a:r>
            <a:endParaRPr lang="en-GB" dirty="0"/>
          </a:p>
          <a:p>
            <a:r>
              <a:rPr dirty="0"/>
              <a:t>Use clear criteria to evaluate evidence (e.g., most recent data, largest survey).</a:t>
            </a:r>
            <a:endParaRPr lang="en-GB" dirty="0"/>
          </a:p>
          <a:p>
            <a:r>
              <a:rPr dirty="0"/>
              <a:t>Show critical analytical thinking in your writing.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94AC-3BE1-FE0A-4F5B-51578A9DB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16</a:t>
            </a:fld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The Academic Writing Process: An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dirty="0"/>
              <a:t>Academic writing is a multi-stage process:</a:t>
            </a:r>
            <a:endParaRPr lang="en-GB" dirty="0"/>
          </a:p>
          <a:p>
            <a:r>
              <a:rPr b="1" dirty="0"/>
              <a:t>Reflect, evaluate, critique (10% of time):</a:t>
            </a:r>
            <a:r>
              <a:rPr dirty="0"/>
              <a:t> After gathering material, take stock—what have you discovered? Has your viewpoint changed? Are your arguments clear and well-supported? What challenges your position?</a:t>
            </a:r>
            <a:endParaRPr lang="en-GB" dirty="0"/>
          </a:p>
          <a:p>
            <a:r>
              <a:rPr b="1" dirty="0"/>
              <a:t>Review and re-draft (25% of time):</a:t>
            </a:r>
            <a:r>
              <a:rPr dirty="0"/>
              <a:t> Make continual improvements across multiple drafts. Strengthen structure, clarity, and evidence. Ensure succinct writing and proper referencing.</a:t>
            </a:r>
            <a:endParaRPr lang="en-GB" dirty="0"/>
          </a:p>
          <a:p>
            <a:r>
              <a:rPr b="1" dirty="0"/>
              <a:t>Final checks (5% of time):</a:t>
            </a:r>
            <a:r>
              <a:rPr dirty="0"/>
              <a:t> Read aloud for clarity. Correct errors, improve flow, and fine-tune until ready to submit.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5CDAB1-D12A-BE85-E8F2-510EFE7A1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17</a:t>
            </a:fld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Being Clear on Your Position and 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dirty="0"/>
              <a:t>Clarity in your thinking is essential for strong academic writing.</a:t>
            </a:r>
          </a:p>
          <a:p>
            <a:pPr lvl="0"/>
            <a:r>
              <a:rPr dirty="0"/>
              <a:t>Writing is weakened if your thinking is unclear before drafting.</a:t>
            </a:r>
          </a:p>
          <a:p>
            <a:pPr lvl="0"/>
            <a:r>
              <a:rPr dirty="0"/>
              <a:t>Time spent in critical analysis is a key difference between high and low achievers.</a:t>
            </a:r>
          </a:p>
          <a:p>
            <a:pPr lvl="0"/>
            <a:r>
              <a:rPr dirty="0"/>
              <a:t>Many students submit work with vague conclusions, weakening their argument.</a:t>
            </a:r>
          </a:p>
          <a:p>
            <a:pPr lvl="0"/>
            <a:r>
              <a:rPr b="1" dirty="0"/>
              <a:t>Strategy:</a:t>
            </a:r>
            <a:r>
              <a:rPr dirty="0"/>
              <a:t> Write out your initial position and expected conclusion as soon as you get an assignment. Revise as you learn more. Keep clear records of evidence for or against your hypothesis.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74242A-9EB9-2058-9C04-E5DC78CC1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18</a:t>
            </a:fld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Editing and Proof-reading Your Drafts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dirty="0"/>
              <a:t>You need to review your work several times, each with a different focus:</a:t>
            </a:r>
            <a:endParaRPr lang="en-GB" dirty="0"/>
          </a:p>
          <a:p>
            <a:r>
              <a:rPr b="1" dirty="0"/>
              <a:t>Meaning:</a:t>
            </a:r>
            <a:r>
              <a:rPr dirty="0"/>
              <a:t> Does it make sense? Read aloud slowly.</a:t>
            </a:r>
            <a:endParaRPr lang="en-GB" dirty="0"/>
          </a:p>
          <a:p>
            <a:r>
              <a:rPr b="1" dirty="0" err="1"/>
              <a:t>Organisation</a:t>
            </a:r>
            <a:r>
              <a:rPr b="1" dirty="0"/>
              <a:t> and structure:</a:t>
            </a:r>
            <a:r>
              <a:rPr dirty="0"/>
              <a:t> Is the structure appropriate? Is information grouped and ordered well? Are paragraphs effective?</a:t>
            </a:r>
            <a:endParaRPr lang="en-GB" dirty="0"/>
          </a:p>
          <a:p>
            <a:r>
              <a:rPr b="1" dirty="0"/>
              <a:t>Evidence:</a:t>
            </a:r>
            <a:r>
              <a:rPr dirty="0"/>
              <a:t> Is your argument backed by evidence, examples, and research?</a:t>
            </a:r>
            <a:endParaRPr lang="en-GB" dirty="0"/>
          </a:p>
          <a:p>
            <a:r>
              <a:rPr b="1" dirty="0"/>
              <a:t>References:</a:t>
            </a:r>
            <a:r>
              <a:rPr dirty="0"/>
              <a:t> Are sources clear and citations accurate?</a:t>
            </a:r>
            <a:endParaRPr lang="en-GB" dirty="0"/>
          </a:p>
          <a:p>
            <a:r>
              <a:rPr b="1" dirty="0"/>
              <a:t>Style:</a:t>
            </a:r>
            <a:r>
              <a:rPr dirty="0"/>
              <a:t> Is the text readable, precise, and appropriate for academic writing?</a:t>
            </a:r>
            <a:endParaRPr lang="en-GB" dirty="0"/>
          </a:p>
          <a:p>
            <a:r>
              <a:rPr b="1" dirty="0"/>
              <a:t>Presentation:</a:t>
            </a:r>
            <a:r>
              <a:rPr dirty="0"/>
              <a:t> Is the formatting consistent and neat? Does it follow guidelines?</a:t>
            </a:r>
            <a:r>
              <a:rPr lang="en-GB" dirty="0"/>
              <a:t> </a:t>
            </a:r>
            <a:r>
              <a:rPr lang="en-GB" i="1" dirty="0"/>
              <a:t>(Reflection: Which aspects of editing and proof-reading do you need to spend most time on?)</a:t>
            </a:r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5A16D5-2594-9179-5626-16C5D3A63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19</a:t>
            </a:fld>
            <a:endParaRPr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Final Submission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 marL="0" lvl="0" indent="0">
              <a:buNone/>
            </a:pPr>
            <a:r>
              <a:rPr dirty="0"/>
              <a:t>Before submitting:</a:t>
            </a:r>
            <a:endParaRPr lang="en-GB" dirty="0"/>
          </a:p>
          <a:p>
            <a:r>
              <a:rPr dirty="0"/>
              <a:t>Ensure your work is complete, well-organized, and meets academic standards.</a:t>
            </a:r>
            <a:endParaRPr lang="en-GB" dirty="0"/>
          </a:p>
          <a:p>
            <a:r>
              <a:rPr dirty="0"/>
              <a:t>Submit the correct draft with cover pages and confirmation of authorship.</a:t>
            </a:r>
            <a:endParaRPr lang="en-GB" dirty="0"/>
          </a:p>
          <a:p>
            <a:r>
              <a:rPr dirty="0"/>
              <a:t>Include references, number pages, and remove drafting marks (color coding, comments, tracked changes).</a:t>
            </a:r>
            <a:endParaRPr lang="en-GB" dirty="0"/>
          </a:p>
          <a:p>
            <a:r>
              <a:rPr dirty="0"/>
              <a:t>Leave space for tutor comments. - For anonymous submission, do not include your name; use your student number and assignment title/code.</a:t>
            </a:r>
            <a:endParaRPr lang="en-GB" dirty="0"/>
          </a:p>
          <a:p>
            <a:r>
              <a:rPr dirty="0"/>
              <a:t>Remove confidential material if required.</a:t>
            </a:r>
            <a:endParaRPr lang="en-GB" dirty="0"/>
          </a:p>
          <a:p>
            <a:r>
              <a:rPr dirty="0"/>
              <a:t>Check lecturers’ preferences for formatting, referencing, etc.</a:t>
            </a:r>
            <a:endParaRPr lang="en-GB" dirty="0"/>
          </a:p>
          <a:p>
            <a:r>
              <a:rPr dirty="0"/>
              <a:t>Write to the brief—analyze the assignment title and use course guidance to shape your writing.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DC92C5-70B7-6A47-39A9-FF16BBF84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20</a:t>
            </a:fld>
            <a:endParaRPr 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Importance of Language Skills &amp; Self-Evaluation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dirty="0"/>
              <a:t>Proof-read for grammar, spelling, punctuation, and other errors.</a:t>
            </a:r>
          </a:p>
          <a:p>
            <a:pPr lvl="0"/>
            <a:r>
              <a:rPr dirty="0"/>
              <a:t>Language skills matter—errors can reduce clarity and grades.</a:t>
            </a:r>
          </a:p>
          <a:p>
            <a:pPr lvl="0"/>
            <a:r>
              <a:rPr dirty="0"/>
              <a:t>Seek language workshops or courses if needed.</a:t>
            </a:r>
          </a:p>
          <a:p>
            <a:pPr lvl="0"/>
            <a:r>
              <a:rPr dirty="0"/>
              <a:t>Evaluate your own writing using checklists and criteria.</a:t>
            </a:r>
          </a:p>
          <a:p>
            <a:pPr lvl="0"/>
            <a:r>
              <a:rPr dirty="0"/>
              <a:t>Be systematic in self-evaluation until it becomes automatic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8E0F27-C361-3386-5611-CA8EE9AC8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21</a:t>
            </a:fld>
            <a:endParaRPr 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Conclusion &amp; Q&amp;A (15 minutes)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354678F-9892-C332-584F-024787F7D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22</a:t>
            </a:fld>
            <a:endParaRPr 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Key Takeaways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b="1" dirty="0"/>
              <a:t>Critical Thinking:</a:t>
            </a:r>
            <a:r>
              <a:rPr dirty="0"/>
              <a:t> A systematic, objective process of scrutinizing information, reasoning, and evidence. Involves analytical thinking, self-awareness, and creativity. Applies to reading, writing, and listening, requiring a “detective-like mind” and critical questioning. Essential for deeper understanding and academic success.</a:t>
            </a:r>
          </a:p>
          <a:p>
            <a:pPr lvl="0"/>
            <a:r>
              <a:rPr b="1" dirty="0"/>
              <a:t>Writing at University Level:</a:t>
            </a:r>
            <a:r>
              <a:rPr dirty="0"/>
              <a:t> Builds on existing skills but requires adherence to academic conventions. Demands good sources, comparison, and clear evaluation criteria. Involves a structured process of reflection, drafting, and editing. Requires clarity, strong evidence, and a critical, analytical style. Attention to language, proof-reading, and submission guidelines is vital.</a:t>
            </a:r>
          </a:p>
          <a:p>
            <a:pPr lvl="0"/>
            <a:r>
              <a:rPr dirty="0"/>
              <a:t>These interconnected skills are invaluable for your university journey, enabling you to engage with complex ideas and produce impactful research.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0FB3C1-81D5-3CE9-D59E-84130E237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23</a:t>
            </a:fld>
            <a:endParaRPr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Questions &amp;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dirty="0"/>
              <a:t>What aspects of critical thinking or university-level writing do you feel most confident about?</a:t>
            </a:r>
          </a:p>
          <a:p>
            <a:pPr lvl="0"/>
            <a:r>
              <a:rPr dirty="0"/>
              <a:t>What areas do you need to focus on developing further as you prepare for university?</a:t>
            </a:r>
          </a:p>
          <a:p>
            <a:pPr lvl="0"/>
            <a:r>
              <a:rPr dirty="0"/>
              <a:t>Any questions about today’s lecture or preparing for university research?</a:t>
            </a:r>
          </a:p>
          <a:p>
            <a:pPr lvl="0"/>
            <a:r>
              <a:rPr b="1" dirty="0"/>
              <a:t>Thank you!</a:t>
            </a:r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717F19-972D-F1DD-7D57-AC8462352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24</a:t>
            </a:fld>
            <a:endParaRPr 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 orange colour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y orange colour" id="{4F737C73-4931-4EEA-84B0-0A69217213C1}" vid="{643F6DB8-0C5B-45E3-B681-2D184FAFAF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My orange colour</Template>
  <TotalTime>12</TotalTime>
  <Words>2763</Words>
  <Application>Microsoft Office PowerPoint</Application>
  <PresentationFormat>On-screen Show (16:9)</PresentationFormat>
  <Paragraphs>212</Paragraphs>
  <Slides>24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Calibri</vt:lpstr>
      <vt:lpstr>Courier New</vt:lpstr>
      <vt:lpstr>Franklin Gothic Book</vt:lpstr>
      <vt:lpstr>Perpetua</vt:lpstr>
      <vt:lpstr>Wingdings</vt:lpstr>
      <vt:lpstr>Wingdings 2</vt:lpstr>
      <vt:lpstr>My orange colour</vt:lpstr>
      <vt:lpstr>Preparing for University Research: Critical Thinking &amp; Academic Writing</vt:lpstr>
      <vt:lpstr>Preparing for University Research: Critical Thinking &amp; Academic Writing</vt:lpstr>
      <vt:lpstr>Lecture Overview</vt:lpstr>
      <vt:lpstr>Part 1: Developing a Critical Mindset – Critical Thinking (60 minutes)</vt:lpstr>
      <vt:lpstr>Key Characteristics of Critical Thinking</vt:lpstr>
      <vt:lpstr>Critical Analytical Thinking</vt:lpstr>
      <vt:lpstr>Critical Self-Awareness &amp; Creativity</vt:lpstr>
      <vt:lpstr>Critical Thinking in Action: Reading</vt:lpstr>
      <vt:lpstr>Critical Thinking in Action: Writing</vt:lpstr>
      <vt:lpstr>Critical Thinking in Action: Listening</vt:lpstr>
      <vt:lpstr>Critical Questioning: A Detective’s Toolkit (Part 1)</vt:lpstr>
      <vt:lpstr>Critical Questioning: A Detective’s Toolkit (Part 2)</vt:lpstr>
      <vt:lpstr>Reflection: Your Critical Thinking Habits</vt:lpstr>
      <vt:lpstr>Break (15 minutes)</vt:lpstr>
      <vt:lpstr>Part 2: Communicating Effectively – Writing at University Level (60 minutes)</vt:lpstr>
      <vt:lpstr>Common Features of All Academic Writing</vt:lpstr>
      <vt:lpstr>The Academic Writing Process: An Overview</vt:lpstr>
      <vt:lpstr>Being Clear on Your Position and Conclusions</vt:lpstr>
      <vt:lpstr>Editing and Proof-reading Your Drafts</vt:lpstr>
      <vt:lpstr>Final Submission Guidelines</vt:lpstr>
      <vt:lpstr>Importance of Language Skills &amp; Self-Evaluation</vt:lpstr>
      <vt:lpstr>Conclusion &amp; Q&amp;A (15 minutes)</vt:lpstr>
      <vt:lpstr>Key Takeaways</vt:lpstr>
      <vt:lpstr>Questions &amp; Discussion</vt:lpstr>
    </vt:vector>
  </TitlesOfParts>
  <LinksUpToDate>false</LinksUpToDate>
  <SharedDoc>false</SharedDoc>
  <HyperlinksChanged>false</HyperlinksChanged>
  <AppVersion>16.0000</AppVersion>
</Properties>
</file>

<file path=docProps/app0.xml><?xml version="1.0" encoding="utf-8"?>
<Properties xmlns="http://schemas.openxmlformats.org/officeDocument/2006/extended-properties" xmlns:vt="http://schemas.openxmlformats.org/officeDocument/2006/docPropsVTypes">
  <TotalTime>2</TotalTime>
  <Words>49</Words>
  <Application>Microsoft Macintosh PowerPoint</Application>
  <PresentationFormat>On-screen Show (16:9)</PresentationFormat>
  <Paragraphs>15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Office Theme</vt:lpstr>
      <vt:lpstr>Presentation Title</vt:lpstr>
      <vt:lpstr>Slide Title</vt:lpstr>
      <vt:lpstr>Section header</vt:lpstr>
      <vt:lpstr>Slide Title for Two-Content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Preparing for University Research: Critical Thinking &amp; Academic Writing</dc:title>
  <dc:creator>Lecture Overview</dc:creator>
  <cp:keywords/>
  <cp:lastModifiedBy>Xicheng Liu</cp:lastModifiedBy>
  <cp:revision>14</cp:revision>
  <dcterms:created xsi:type="dcterms:W3CDTF">2025-10-12T11:00:35Z</dcterms:created>
  <dcterms:modified xsi:type="dcterms:W3CDTF">2025-10-12T13:05:53Z</dcterms:modified>
</cp:coreProperties>
</file>