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387" r:id="rId4"/>
    <p:sldId id="284" r:id="rId5"/>
    <p:sldId id="294" r:id="rId6"/>
    <p:sldId id="295" r:id="rId7"/>
    <p:sldId id="296" r:id="rId8"/>
    <p:sldId id="297" r:id="rId9"/>
    <p:sldId id="298" r:id="rId10"/>
    <p:sldId id="299" r:id="rId11"/>
    <p:sldId id="293" r:id="rId12"/>
    <p:sldId id="277" r:id="rId13"/>
    <p:sldId id="300" r:id="rId14"/>
    <p:sldId id="282" r:id="rId15"/>
    <p:sldId id="280" r:id="rId16"/>
    <p:sldId id="278" r:id="rId17"/>
    <p:sldId id="384" r:id="rId18"/>
    <p:sldId id="385" r:id="rId19"/>
    <p:sldId id="386" r:id="rId20"/>
    <p:sldId id="371" r:id="rId21"/>
    <p:sldId id="301" r:id="rId22"/>
    <p:sldId id="302" r:id="rId23"/>
    <p:sldId id="263" r:id="rId24"/>
    <p:sldId id="291" r:id="rId25"/>
    <p:sldId id="264" r:id="rId26"/>
    <p:sldId id="266" r:id="rId27"/>
    <p:sldId id="269" r:id="rId28"/>
    <p:sldId id="270" r:id="rId29"/>
    <p:sldId id="271" r:id="rId30"/>
    <p:sldId id="272" r:id="rId31"/>
    <p:sldId id="273" r:id="rId32"/>
    <p:sldId id="274" r:id="rId33"/>
    <p:sldId id="275" r:id="rId34"/>
    <p:sldId id="381" r:id="rId35"/>
    <p:sldId id="382" r:id="rId36"/>
    <p:sldId id="380" r:id="rId37"/>
    <p:sldId id="383" r:id="rId38"/>
    <p:sldId id="379" r:id="rId39"/>
    <p:sldId id="268" r:id="rId40"/>
    <p:sldId id="377" r:id="rId41"/>
    <p:sldId id="378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6EFFBAA-F7CA-4A43-9E96-79E762EAFFD7}" v="142" dt="2026-10-07T12:57:43.4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5" d="100"/>
          <a:sy n="75" d="100"/>
        </p:scale>
        <p:origin x="54" y="5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microsoft.com/office/2016/11/relationships/changesInfo" Target="changesInfos/changesInfo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phanie John" userId="f54fe06d-36d1-4f1c-82c1-e7add9cb8781" providerId="ADAL" clId="{B501D4D2-FA05-46AF-9A73-E22A4467AF31}"/>
    <pc:docChg chg="custSel addSld modSld">
      <pc:chgData name="Stephanie John" userId="f54fe06d-36d1-4f1c-82c1-e7add9cb8781" providerId="ADAL" clId="{B501D4D2-FA05-46AF-9A73-E22A4467AF31}" dt="2026-10-07T12:57:49.214" v="222" actId="1076"/>
      <pc:docMkLst>
        <pc:docMk/>
      </pc:docMkLst>
      <pc:sldChg chg="delSp modSp mod">
        <pc:chgData name="Stephanie John" userId="f54fe06d-36d1-4f1c-82c1-e7add9cb8781" providerId="ADAL" clId="{B501D4D2-FA05-46AF-9A73-E22A4467AF31}" dt="2026-10-07T12:57:49.214" v="222" actId="1076"/>
        <pc:sldMkLst>
          <pc:docMk/>
          <pc:sldMk cId="0" sldId="257"/>
        </pc:sldMkLst>
        <pc:spChg chg="mod">
          <ac:chgData name="Stephanie John" userId="f54fe06d-36d1-4f1c-82c1-e7add9cb8781" providerId="ADAL" clId="{B501D4D2-FA05-46AF-9A73-E22A4467AF31}" dt="2026-10-07T12:57:43.489" v="221" actId="404"/>
          <ac:spMkLst>
            <pc:docMk/>
            <pc:sldMk cId="0" sldId="257"/>
            <ac:spMk id="2" creationId="{00000000-0000-0000-0000-000000000000}"/>
          </ac:spMkLst>
        </pc:spChg>
        <pc:spChg chg="mod">
          <ac:chgData name="Stephanie John" userId="f54fe06d-36d1-4f1c-82c1-e7add9cb8781" providerId="ADAL" clId="{B501D4D2-FA05-46AF-9A73-E22A4467AF31}" dt="2026-10-07T12:57:49.214" v="222" actId="1076"/>
          <ac:spMkLst>
            <pc:docMk/>
            <pc:sldMk cId="0" sldId="257"/>
            <ac:spMk id="3" creationId="{00000000-0000-0000-0000-000000000000}"/>
          </ac:spMkLst>
        </pc:spChg>
        <pc:picChg chg="del">
          <ac:chgData name="Stephanie John" userId="f54fe06d-36d1-4f1c-82c1-e7add9cb8781" providerId="ADAL" clId="{B501D4D2-FA05-46AF-9A73-E22A4467AF31}" dt="2026-10-07T12:57:30.438" v="217" actId="478"/>
          <ac:picMkLst>
            <pc:docMk/>
            <pc:sldMk cId="0" sldId="257"/>
            <ac:picMk id="1026" creationId="{B914E74C-A429-7973-5018-EC181F88090C}"/>
          </ac:picMkLst>
        </pc:picChg>
      </pc:sldChg>
      <pc:sldChg chg="addSp delSp modSp new mod">
        <pc:chgData name="Stephanie John" userId="f54fe06d-36d1-4f1c-82c1-e7add9cb8781" providerId="ADAL" clId="{B501D4D2-FA05-46AF-9A73-E22A4467AF31}" dt="2026-10-07T12:46:11.017" v="50" actId="14100"/>
        <pc:sldMkLst>
          <pc:docMk/>
          <pc:sldMk cId="784325268" sldId="384"/>
        </pc:sldMkLst>
        <pc:spChg chg="del">
          <ac:chgData name="Stephanie John" userId="f54fe06d-36d1-4f1c-82c1-e7add9cb8781" providerId="ADAL" clId="{B501D4D2-FA05-46AF-9A73-E22A4467AF31}" dt="2026-10-07T12:46:06.756" v="49" actId="478"/>
          <ac:spMkLst>
            <pc:docMk/>
            <pc:sldMk cId="784325268" sldId="384"/>
            <ac:spMk id="2" creationId="{E90DA8D7-BE8C-213B-4470-A0113EEBCDB1}"/>
          </ac:spMkLst>
        </pc:spChg>
        <pc:graphicFrameChg chg="add mod modGraphic">
          <ac:chgData name="Stephanie John" userId="f54fe06d-36d1-4f1c-82c1-e7add9cb8781" providerId="ADAL" clId="{B501D4D2-FA05-46AF-9A73-E22A4467AF31}" dt="2026-10-07T12:46:11.017" v="50" actId="14100"/>
          <ac:graphicFrameMkLst>
            <pc:docMk/>
            <pc:sldMk cId="784325268" sldId="384"/>
            <ac:graphicFrameMk id="3" creationId="{B3BD774D-BB0C-56B1-D659-318B3B0C7CF2}"/>
          </ac:graphicFrameMkLst>
        </pc:graphicFrameChg>
      </pc:sldChg>
      <pc:sldChg chg="addSp delSp modSp add mod">
        <pc:chgData name="Stephanie John" userId="f54fe06d-36d1-4f1c-82c1-e7add9cb8781" providerId="ADAL" clId="{B501D4D2-FA05-46AF-9A73-E22A4467AF31}" dt="2026-10-07T12:48:20.525" v="56" actId="14100"/>
        <pc:sldMkLst>
          <pc:docMk/>
          <pc:sldMk cId="2464308664" sldId="385"/>
        </pc:sldMkLst>
        <pc:spChg chg="del">
          <ac:chgData name="Stephanie John" userId="f54fe06d-36d1-4f1c-82c1-e7add9cb8781" providerId="ADAL" clId="{B501D4D2-FA05-46AF-9A73-E22A4467AF31}" dt="2026-10-07T12:47:41.196" v="52" actId="478"/>
          <ac:spMkLst>
            <pc:docMk/>
            <pc:sldMk cId="2464308664" sldId="385"/>
            <ac:spMk id="2" creationId="{7523DDBE-CCC8-B0B0-11A7-E0AC7DABFBFE}"/>
          </ac:spMkLst>
        </pc:spChg>
        <pc:spChg chg="add del mod">
          <ac:chgData name="Stephanie John" userId="f54fe06d-36d1-4f1c-82c1-e7add9cb8781" providerId="ADAL" clId="{B501D4D2-FA05-46AF-9A73-E22A4467AF31}" dt="2026-10-07T12:48:07.003" v="54" actId="26606"/>
          <ac:spMkLst>
            <pc:docMk/>
            <pc:sldMk cId="2464308664" sldId="385"/>
            <ac:spMk id="4" creationId="{57D4F3F8-B214-223F-05B5-EB948664C586}"/>
          </ac:spMkLst>
        </pc:spChg>
        <pc:graphicFrameChg chg="add mod">
          <ac:chgData name="Stephanie John" userId="f54fe06d-36d1-4f1c-82c1-e7add9cb8781" providerId="ADAL" clId="{B501D4D2-FA05-46AF-9A73-E22A4467AF31}" dt="2026-10-07T12:48:20.525" v="56" actId="14100"/>
          <ac:graphicFrameMkLst>
            <pc:docMk/>
            <pc:sldMk cId="2464308664" sldId="385"/>
            <ac:graphicFrameMk id="6" creationId="{E0B05DCB-BCCF-4DD1-6228-B6D235922307}"/>
          </ac:graphicFrameMkLst>
        </pc:graphicFrameChg>
      </pc:sldChg>
      <pc:sldChg chg="addSp delSp modSp new mod setBg">
        <pc:chgData name="Stephanie John" userId="f54fe06d-36d1-4f1c-82c1-e7add9cb8781" providerId="ADAL" clId="{B501D4D2-FA05-46AF-9A73-E22A4467AF31}" dt="2026-10-07T12:51:16.956" v="114" actId="5793"/>
        <pc:sldMkLst>
          <pc:docMk/>
          <pc:sldMk cId="2694925145" sldId="386"/>
        </pc:sldMkLst>
        <pc:spChg chg="mod">
          <ac:chgData name="Stephanie John" userId="f54fe06d-36d1-4f1c-82c1-e7add9cb8781" providerId="ADAL" clId="{B501D4D2-FA05-46AF-9A73-E22A4467AF31}" dt="2026-10-07T12:51:11.744" v="113" actId="26606"/>
          <ac:spMkLst>
            <pc:docMk/>
            <pc:sldMk cId="2694925145" sldId="386"/>
            <ac:spMk id="2" creationId="{D77126C0-AF9C-C929-1674-BC017CA11BEC}"/>
          </ac:spMkLst>
        </pc:spChg>
        <pc:spChg chg="add mod ord">
          <ac:chgData name="Stephanie John" userId="f54fe06d-36d1-4f1c-82c1-e7add9cb8781" providerId="ADAL" clId="{B501D4D2-FA05-46AF-9A73-E22A4467AF31}" dt="2026-10-07T12:51:16.956" v="114" actId="5793"/>
          <ac:spMkLst>
            <pc:docMk/>
            <pc:sldMk cId="2694925145" sldId="386"/>
            <ac:spMk id="4" creationId="{8BD08BFD-1843-1771-3EA8-6CC554983F35}"/>
          </ac:spMkLst>
        </pc:spChg>
        <pc:spChg chg="add del mod">
          <ac:chgData name="Stephanie John" userId="f54fe06d-36d1-4f1c-82c1-e7add9cb8781" providerId="ADAL" clId="{B501D4D2-FA05-46AF-9A73-E22A4467AF31}" dt="2026-10-07T12:50:02.629" v="64" actId="478"/>
          <ac:spMkLst>
            <pc:docMk/>
            <pc:sldMk cId="2694925145" sldId="386"/>
            <ac:spMk id="6" creationId="{EE17BE3B-781E-F1E3-9CC6-D6E48862373F}"/>
          </ac:spMkLst>
        </pc:spChg>
        <pc:spChg chg="add del mod">
          <ac:chgData name="Stephanie John" userId="f54fe06d-36d1-4f1c-82c1-e7add9cb8781" providerId="ADAL" clId="{B501D4D2-FA05-46AF-9A73-E22A4467AF31}" dt="2026-10-07T12:49:55.530" v="62" actId="478"/>
          <ac:spMkLst>
            <pc:docMk/>
            <pc:sldMk cId="2694925145" sldId="386"/>
            <ac:spMk id="8" creationId="{9D5C8C70-D9D3-7AE3-417C-EA84D68D5404}"/>
          </ac:spMkLst>
        </pc:spChg>
        <pc:spChg chg="add">
          <ac:chgData name="Stephanie John" userId="f54fe06d-36d1-4f1c-82c1-e7add9cb8781" providerId="ADAL" clId="{B501D4D2-FA05-46AF-9A73-E22A4467AF31}" dt="2026-10-07T12:51:11.744" v="113" actId="26606"/>
          <ac:spMkLst>
            <pc:docMk/>
            <pc:sldMk cId="2694925145" sldId="386"/>
            <ac:spMk id="15" creationId="{327D73B4-9F5C-4A64-A179-51B9500CB8B5}"/>
          </ac:spMkLst>
        </pc:spChg>
        <pc:spChg chg="add">
          <ac:chgData name="Stephanie John" userId="f54fe06d-36d1-4f1c-82c1-e7add9cb8781" providerId="ADAL" clId="{B501D4D2-FA05-46AF-9A73-E22A4467AF31}" dt="2026-10-07T12:51:11.744" v="113" actId="26606"/>
          <ac:spMkLst>
            <pc:docMk/>
            <pc:sldMk cId="2694925145" sldId="386"/>
            <ac:spMk id="17" creationId="{C1F06963-6374-4B48-844F-071A9BAAAE02}"/>
          </ac:spMkLst>
        </pc:spChg>
        <pc:spChg chg="add">
          <ac:chgData name="Stephanie John" userId="f54fe06d-36d1-4f1c-82c1-e7add9cb8781" providerId="ADAL" clId="{B501D4D2-FA05-46AF-9A73-E22A4467AF31}" dt="2026-10-07T12:51:11.744" v="113" actId="26606"/>
          <ac:spMkLst>
            <pc:docMk/>
            <pc:sldMk cId="2694925145" sldId="386"/>
            <ac:spMk id="19" creationId="{6CB927A4-E432-4310-9CD5-E89FF5063179}"/>
          </ac:spMkLst>
        </pc:spChg>
        <pc:spChg chg="add">
          <ac:chgData name="Stephanie John" userId="f54fe06d-36d1-4f1c-82c1-e7add9cb8781" providerId="ADAL" clId="{B501D4D2-FA05-46AF-9A73-E22A4467AF31}" dt="2026-10-07T12:51:11.744" v="113" actId="26606"/>
          <ac:spMkLst>
            <pc:docMk/>
            <pc:sldMk cId="2694925145" sldId="386"/>
            <ac:spMk id="21" creationId="{1453BF6C-B012-48B7-B4E8-6D7AC7C27D02}"/>
          </ac:spMkLst>
        </pc:spChg>
        <pc:spChg chg="add">
          <ac:chgData name="Stephanie John" userId="f54fe06d-36d1-4f1c-82c1-e7add9cb8781" providerId="ADAL" clId="{B501D4D2-FA05-46AF-9A73-E22A4467AF31}" dt="2026-10-07T12:51:11.744" v="113" actId="26606"/>
          <ac:spMkLst>
            <pc:docMk/>
            <pc:sldMk cId="2694925145" sldId="386"/>
            <ac:spMk id="23" creationId="{E3020543-B24B-4EC4-8FFC-8DD88EEA91A8}"/>
          </ac:spMkLst>
        </pc:spChg>
        <pc:picChg chg="add mod">
          <ac:chgData name="Stephanie John" userId="f54fe06d-36d1-4f1c-82c1-e7add9cb8781" providerId="ADAL" clId="{B501D4D2-FA05-46AF-9A73-E22A4467AF31}" dt="2026-10-07T12:51:11.744" v="113" actId="26606"/>
          <ac:picMkLst>
            <pc:docMk/>
            <pc:sldMk cId="2694925145" sldId="386"/>
            <ac:picMk id="10" creationId="{1E14AB45-656A-3CD7-B3C7-BAD316431B0F}"/>
          </ac:picMkLst>
        </pc:picChg>
        <pc:cxnChg chg="add">
          <ac:chgData name="Stephanie John" userId="f54fe06d-36d1-4f1c-82c1-e7add9cb8781" providerId="ADAL" clId="{B501D4D2-FA05-46AF-9A73-E22A4467AF31}" dt="2026-10-07T12:51:11.744" v="113" actId="26606"/>
          <ac:cxnSpMkLst>
            <pc:docMk/>
            <pc:sldMk cId="2694925145" sldId="386"/>
            <ac:cxnSpMk id="25" creationId="{C49DA8F6-BCC1-4447-B54C-57856834B94B}"/>
          </ac:cxnSpMkLst>
        </pc:cxnChg>
      </pc:sldChg>
      <pc:sldChg chg="addSp delSp modSp new mod">
        <pc:chgData name="Stephanie John" userId="f54fe06d-36d1-4f1c-82c1-e7add9cb8781" providerId="ADAL" clId="{B501D4D2-FA05-46AF-9A73-E22A4467AF31}" dt="2026-10-07T12:56:18.026" v="122" actId="14100"/>
        <pc:sldMkLst>
          <pc:docMk/>
          <pc:sldMk cId="476828905" sldId="387"/>
        </pc:sldMkLst>
        <pc:spChg chg="del">
          <ac:chgData name="Stephanie John" userId="f54fe06d-36d1-4f1c-82c1-e7add9cb8781" providerId="ADAL" clId="{B501D4D2-FA05-46AF-9A73-E22A4467AF31}" dt="2026-10-07T12:55:50.849" v="117"/>
          <ac:spMkLst>
            <pc:docMk/>
            <pc:sldMk cId="476828905" sldId="387"/>
            <ac:spMk id="3" creationId="{43350CB9-7ED4-FC6B-18E5-517B080C9E1D}"/>
          </ac:spMkLst>
        </pc:spChg>
        <pc:picChg chg="add mod ord">
          <ac:chgData name="Stephanie John" userId="f54fe06d-36d1-4f1c-82c1-e7add9cb8781" providerId="ADAL" clId="{B501D4D2-FA05-46AF-9A73-E22A4467AF31}" dt="2026-10-07T12:56:18.026" v="122" actId="14100"/>
          <ac:picMkLst>
            <pc:docMk/>
            <pc:sldMk cId="476828905" sldId="387"/>
            <ac:picMk id="5" creationId="{65B5E9A5-F538-BD3A-FC3E-76A7684FE114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#1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#1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2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#3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0_3#1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#4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#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2_2#1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#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5#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5#9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5#10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#1" qsCatId="simple" csTypeId="urn:microsoft.com/office/officeart/2005/8/colors/colorful5#1" csCatId="colorful" phldr="1"/>
      <dgm:spPr/>
      <dgm:t>
        <a:bodyPr/>
        <a:lstStyle/>
        <a:p>
          <a:endParaRPr lang="en-US"/>
        </a:p>
      </dgm:t>
    </dgm:pt>
    <dgm:pt modelId="{54057E10-E96D-49AF-A9D7-6B5B2C43D8B7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96389DE5-B1CB-4707-9A31-3C2452D0D5CB}" type="presOf" srcId="{4CBD30BD-B6C6-4F01-8208-A7566B1EC642}" destId="{54057E10-E96D-49AF-A9D7-6B5B2C43D8B7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DB5438C-843A-4B4D-886B-C33B21D72291}" type="doc">
      <dgm:prSet loTypeId="urn:microsoft.com/office/officeart/2005/8/layout/vList2" loCatId="list" qsTypeId="urn:microsoft.com/office/officeart/2005/8/quickstyle/simple1#1" qsCatId="simple" csTypeId="urn:microsoft.com/office/officeart/2005/8/colors/accent1_2#1" csCatId="accent1"/>
      <dgm:spPr/>
      <dgm:t>
        <a:bodyPr/>
        <a:lstStyle/>
        <a:p>
          <a:endParaRPr lang="en-US"/>
        </a:p>
      </dgm:t>
    </dgm:pt>
    <dgm:pt modelId="{7B83BFC9-20B2-4F0E-81E6-0F9E5324B233}">
      <dgm:prSet/>
      <dgm:spPr/>
      <dgm:t>
        <a:bodyPr/>
        <a:lstStyle/>
        <a:p>
          <a:r>
            <a:rPr lang="en-GB" b="1" u="sng"/>
            <a:t>Learning objectives: </a:t>
          </a:r>
          <a:endParaRPr lang="en-US"/>
        </a:p>
      </dgm:t>
    </dgm:pt>
    <dgm:pt modelId="{A3C85D50-E272-4E4C-A9E0-CAF35FFD6DB6}" type="parTrans" cxnId="{CA3D11E6-6F72-424F-BF92-5B63AD47C6D9}">
      <dgm:prSet/>
      <dgm:spPr/>
      <dgm:t>
        <a:bodyPr/>
        <a:lstStyle/>
        <a:p>
          <a:endParaRPr lang="en-US"/>
        </a:p>
      </dgm:t>
    </dgm:pt>
    <dgm:pt modelId="{C44275A6-B899-4828-B7D5-CF8FBD39AB01}" type="sibTrans" cxnId="{CA3D11E6-6F72-424F-BF92-5B63AD47C6D9}">
      <dgm:prSet/>
      <dgm:spPr/>
      <dgm:t>
        <a:bodyPr/>
        <a:lstStyle/>
        <a:p>
          <a:endParaRPr lang="en-US"/>
        </a:p>
      </dgm:t>
    </dgm:pt>
    <dgm:pt modelId="{A6960806-A5CF-4DB4-9A3F-E4F3F791C3DF}">
      <dgm:prSet/>
      <dgm:spPr/>
      <dgm:t>
        <a:bodyPr/>
        <a:lstStyle/>
        <a:p>
          <a:r>
            <a:rPr lang="en-US"/>
            <a:t>Overview of health and social care service structures in Wales</a:t>
          </a:r>
        </a:p>
      </dgm:t>
    </dgm:pt>
    <dgm:pt modelId="{07FC3FC5-5A97-49E2-9514-13C715DAD065}" type="parTrans" cxnId="{EB5AE548-D8DA-486A-88BA-6B02669D4B98}">
      <dgm:prSet/>
      <dgm:spPr/>
      <dgm:t>
        <a:bodyPr/>
        <a:lstStyle/>
        <a:p>
          <a:endParaRPr lang="en-US"/>
        </a:p>
      </dgm:t>
    </dgm:pt>
    <dgm:pt modelId="{188C1329-19D4-46B8-9803-AB716C4AE26B}" type="sibTrans" cxnId="{EB5AE548-D8DA-486A-88BA-6B02669D4B98}">
      <dgm:prSet/>
      <dgm:spPr/>
      <dgm:t>
        <a:bodyPr/>
        <a:lstStyle/>
        <a:p>
          <a:endParaRPr lang="en-US"/>
        </a:p>
      </dgm:t>
    </dgm:pt>
    <dgm:pt modelId="{56B5D36A-4C0D-47B4-AF01-3A9D91DB097F}">
      <dgm:prSet/>
      <dgm:spPr/>
      <dgm:t>
        <a:bodyPr/>
        <a:lstStyle/>
        <a:p>
          <a:r>
            <a:rPr lang="en-US"/>
            <a:t>Understanding the role of NHS Wales and Local Health Boards</a:t>
          </a:r>
        </a:p>
      </dgm:t>
    </dgm:pt>
    <dgm:pt modelId="{D4FD7132-57FC-40D6-B7EB-172C0D449AB7}" type="parTrans" cxnId="{35034D87-327F-44F6-9453-B35A460D0055}">
      <dgm:prSet/>
      <dgm:spPr/>
      <dgm:t>
        <a:bodyPr/>
        <a:lstStyle/>
        <a:p>
          <a:endParaRPr lang="en-US"/>
        </a:p>
      </dgm:t>
    </dgm:pt>
    <dgm:pt modelId="{6F9CB0C9-CDC0-4C2C-A2FD-A1FF33260D8C}" type="sibTrans" cxnId="{35034D87-327F-44F6-9453-B35A460D0055}">
      <dgm:prSet/>
      <dgm:spPr/>
      <dgm:t>
        <a:bodyPr/>
        <a:lstStyle/>
        <a:p>
          <a:endParaRPr lang="en-US"/>
        </a:p>
      </dgm:t>
    </dgm:pt>
    <dgm:pt modelId="{BD39A4DA-FA24-4BE4-BE7B-8E3AE6EF707E}">
      <dgm:prSet/>
      <dgm:spPr/>
      <dgm:t>
        <a:bodyPr/>
        <a:lstStyle/>
        <a:p>
          <a:r>
            <a:rPr lang="en-US"/>
            <a:t>Highlighting the impact of Welsh legislation on care delivery</a:t>
          </a:r>
        </a:p>
      </dgm:t>
    </dgm:pt>
    <dgm:pt modelId="{93965977-61D9-47C4-B27B-4E6756E68432}" type="parTrans" cxnId="{B0B9B438-C8F2-41C2-AD6E-C1548CB5A861}">
      <dgm:prSet/>
      <dgm:spPr/>
      <dgm:t>
        <a:bodyPr/>
        <a:lstStyle/>
        <a:p>
          <a:endParaRPr lang="en-US"/>
        </a:p>
      </dgm:t>
    </dgm:pt>
    <dgm:pt modelId="{404D4CB8-A0BD-49EC-84DD-F66F82F9D5C7}" type="sibTrans" cxnId="{B0B9B438-C8F2-41C2-AD6E-C1548CB5A861}">
      <dgm:prSet/>
      <dgm:spPr/>
      <dgm:t>
        <a:bodyPr/>
        <a:lstStyle/>
        <a:p>
          <a:endParaRPr lang="en-US"/>
        </a:p>
      </dgm:t>
    </dgm:pt>
    <dgm:pt modelId="{E4AB1F11-1F78-4D66-9D7C-8FB4976D42A6}">
      <dgm:prSet/>
      <dgm:spPr/>
      <dgm:t>
        <a:bodyPr/>
        <a:lstStyle/>
        <a:p>
          <a:r>
            <a:rPr lang="en-US"/>
            <a:t>Importance of integrating health and social care services</a:t>
          </a:r>
        </a:p>
      </dgm:t>
    </dgm:pt>
    <dgm:pt modelId="{60C1CF08-91F9-4474-AC1A-B3255661893E}" type="parTrans" cxnId="{18B69D87-ABEF-4001-ABEA-777921E5C5BE}">
      <dgm:prSet/>
      <dgm:spPr/>
      <dgm:t>
        <a:bodyPr/>
        <a:lstStyle/>
        <a:p>
          <a:endParaRPr lang="en-US"/>
        </a:p>
      </dgm:t>
    </dgm:pt>
    <dgm:pt modelId="{A06356B6-24D1-40A4-B416-6036B55EF05D}" type="sibTrans" cxnId="{18B69D87-ABEF-4001-ABEA-777921E5C5BE}">
      <dgm:prSet/>
      <dgm:spPr/>
      <dgm:t>
        <a:bodyPr/>
        <a:lstStyle/>
        <a:p>
          <a:endParaRPr lang="en-US"/>
        </a:p>
      </dgm:t>
    </dgm:pt>
    <dgm:pt modelId="{B9D149AA-91E0-4727-B247-09479C262D3F}" type="pres">
      <dgm:prSet presAssocID="{EDB5438C-843A-4B4D-886B-C33B21D72291}" presName="linear" presStyleCnt="0">
        <dgm:presLayoutVars>
          <dgm:animLvl val="lvl"/>
          <dgm:resizeHandles val="exact"/>
        </dgm:presLayoutVars>
      </dgm:prSet>
      <dgm:spPr/>
    </dgm:pt>
    <dgm:pt modelId="{DC21453F-09C9-4A99-AE6B-EFDEB5DA9305}" type="pres">
      <dgm:prSet presAssocID="{7B83BFC9-20B2-4F0E-81E6-0F9E5324B233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6AB08EC-8E9E-4D3F-BFA7-0044D43C1828}" type="pres">
      <dgm:prSet presAssocID="{C44275A6-B899-4828-B7D5-CF8FBD39AB01}" presName="spacer" presStyleCnt="0"/>
      <dgm:spPr/>
    </dgm:pt>
    <dgm:pt modelId="{E0A04FA9-8082-43BE-A4CC-D5230E643544}" type="pres">
      <dgm:prSet presAssocID="{A6960806-A5CF-4DB4-9A3F-E4F3F791C3DF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8DF2075-57EB-47C1-903B-96BBD0510140}" type="pres">
      <dgm:prSet presAssocID="{188C1329-19D4-46B8-9803-AB716C4AE26B}" presName="spacer" presStyleCnt="0"/>
      <dgm:spPr/>
    </dgm:pt>
    <dgm:pt modelId="{A6936B9A-0D37-4B45-8B7B-1692CA5E3BE3}" type="pres">
      <dgm:prSet presAssocID="{56B5D36A-4C0D-47B4-AF01-3A9D91DB097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559D9FD9-D048-4A73-9A5A-0EBFD9E1E979}" type="pres">
      <dgm:prSet presAssocID="{6F9CB0C9-CDC0-4C2C-A2FD-A1FF33260D8C}" presName="spacer" presStyleCnt="0"/>
      <dgm:spPr/>
    </dgm:pt>
    <dgm:pt modelId="{12B8344D-00DB-45FA-A3A6-0AEEF797D7C5}" type="pres">
      <dgm:prSet presAssocID="{BD39A4DA-FA24-4BE4-BE7B-8E3AE6EF707E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F7DC641-3DCA-4636-B81B-E52872C56363}" type="pres">
      <dgm:prSet presAssocID="{404D4CB8-A0BD-49EC-84DD-F66F82F9D5C7}" presName="spacer" presStyleCnt="0"/>
      <dgm:spPr/>
    </dgm:pt>
    <dgm:pt modelId="{29D7A392-DC86-4EE2-83FE-4300335B10CE}" type="pres">
      <dgm:prSet presAssocID="{E4AB1F11-1F78-4D66-9D7C-8FB4976D42A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A9614D16-A5D9-4AB8-9137-D54EEAFE21E9}" type="presOf" srcId="{E4AB1F11-1F78-4D66-9D7C-8FB4976D42A6}" destId="{29D7A392-DC86-4EE2-83FE-4300335B10CE}" srcOrd="0" destOrd="0" presId="urn:microsoft.com/office/officeart/2005/8/layout/vList2"/>
    <dgm:cxn modelId="{1A736121-32CA-444B-9960-9BAB6C876E69}" type="presOf" srcId="{7B83BFC9-20B2-4F0E-81E6-0F9E5324B233}" destId="{DC21453F-09C9-4A99-AE6B-EFDEB5DA9305}" srcOrd="0" destOrd="0" presId="urn:microsoft.com/office/officeart/2005/8/layout/vList2"/>
    <dgm:cxn modelId="{B0B9B438-C8F2-41C2-AD6E-C1548CB5A861}" srcId="{EDB5438C-843A-4B4D-886B-C33B21D72291}" destId="{BD39A4DA-FA24-4BE4-BE7B-8E3AE6EF707E}" srcOrd="3" destOrd="0" parTransId="{93965977-61D9-47C4-B27B-4E6756E68432}" sibTransId="{404D4CB8-A0BD-49EC-84DD-F66F82F9D5C7}"/>
    <dgm:cxn modelId="{EB5AE548-D8DA-486A-88BA-6B02669D4B98}" srcId="{EDB5438C-843A-4B4D-886B-C33B21D72291}" destId="{A6960806-A5CF-4DB4-9A3F-E4F3F791C3DF}" srcOrd="1" destOrd="0" parTransId="{07FC3FC5-5A97-49E2-9514-13C715DAD065}" sibTransId="{188C1329-19D4-46B8-9803-AB716C4AE26B}"/>
    <dgm:cxn modelId="{35034D87-327F-44F6-9453-B35A460D0055}" srcId="{EDB5438C-843A-4B4D-886B-C33B21D72291}" destId="{56B5D36A-4C0D-47B4-AF01-3A9D91DB097F}" srcOrd="2" destOrd="0" parTransId="{D4FD7132-57FC-40D6-B7EB-172C0D449AB7}" sibTransId="{6F9CB0C9-CDC0-4C2C-A2FD-A1FF33260D8C}"/>
    <dgm:cxn modelId="{18B69D87-ABEF-4001-ABEA-777921E5C5BE}" srcId="{EDB5438C-843A-4B4D-886B-C33B21D72291}" destId="{E4AB1F11-1F78-4D66-9D7C-8FB4976D42A6}" srcOrd="4" destOrd="0" parTransId="{60C1CF08-91F9-4474-AC1A-B3255661893E}" sibTransId="{A06356B6-24D1-40A4-B416-6036B55EF05D}"/>
    <dgm:cxn modelId="{E0C7548C-61A0-4068-BCED-04974D914AA7}" type="presOf" srcId="{A6960806-A5CF-4DB4-9A3F-E4F3F791C3DF}" destId="{E0A04FA9-8082-43BE-A4CC-D5230E643544}" srcOrd="0" destOrd="0" presId="urn:microsoft.com/office/officeart/2005/8/layout/vList2"/>
    <dgm:cxn modelId="{3C1D14CE-6007-4E0A-9B48-0E2CEC34E077}" type="presOf" srcId="{BD39A4DA-FA24-4BE4-BE7B-8E3AE6EF707E}" destId="{12B8344D-00DB-45FA-A3A6-0AEEF797D7C5}" srcOrd="0" destOrd="0" presId="urn:microsoft.com/office/officeart/2005/8/layout/vList2"/>
    <dgm:cxn modelId="{BFEF14D9-5670-430B-959F-768353A4DD6F}" type="presOf" srcId="{56B5D36A-4C0D-47B4-AF01-3A9D91DB097F}" destId="{A6936B9A-0D37-4B45-8B7B-1692CA5E3BE3}" srcOrd="0" destOrd="0" presId="urn:microsoft.com/office/officeart/2005/8/layout/vList2"/>
    <dgm:cxn modelId="{CA3D11E6-6F72-424F-BF92-5B63AD47C6D9}" srcId="{EDB5438C-843A-4B4D-886B-C33B21D72291}" destId="{7B83BFC9-20B2-4F0E-81E6-0F9E5324B233}" srcOrd="0" destOrd="0" parTransId="{A3C85D50-E272-4E4C-A9E0-CAF35FFD6DB6}" sibTransId="{C44275A6-B899-4828-B7D5-CF8FBD39AB01}"/>
    <dgm:cxn modelId="{1915C2F5-F169-4F83-B851-427FB85E3AAD}" type="presOf" srcId="{EDB5438C-843A-4B4D-886B-C33B21D72291}" destId="{B9D149AA-91E0-4727-B247-09479C262D3F}" srcOrd="0" destOrd="0" presId="urn:microsoft.com/office/officeart/2005/8/layout/vList2"/>
    <dgm:cxn modelId="{D592AC9C-EAC9-438A-B237-EFE7336FBD14}" type="presParOf" srcId="{B9D149AA-91E0-4727-B247-09479C262D3F}" destId="{DC21453F-09C9-4A99-AE6B-EFDEB5DA9305}" srcOrd="0" destOrd="0" presId="urn:microsoft.com/office/officeart/2005/8/layout/vList2"/>
    <dgm:cxn modelId="{7053E6BD-582B-4639-8788-3385A602AF47}" type="presParOf" srcId="{B9D149AA-91E0-4727-B247-09479C262D3F}" destId="{46AB08EC-8E9E-4D3F-BFA7-0044D43C1828}" srcOrd="1" destOrd="0" presId="urn:microsoft.com/office/officeart/2005/8/layout/vList2"/>
    <dgm:cxn modelId="{0EEE6441-6CF0-4494-9244-4CD5B726E20A}" type="presParOf" srcId="{B9D149AA-91E0-4727-B247-09479C262D3F}" destId="{E0A04FA9-8082-43BE-A4CC-D5230E643544}" srcOrd="2" destOrd="0" presId="urn:microsoft.com/office/officeart/2005/8/layout/vList2"/>
    <dgm:cxn modelId="{A3C8F095-494A-4F5F-A1E6-B8640066BB3B}" type="presParOf" srcId="{B9D149AA-91E0-4727-B247-09479C262D3F}" destId="{68DF2075-57EB-47C1-903B-96BBD0510140}" srcOrd="3" destOrd="0" presId="urn:microsoft.com/office/officeart/2005/8/layout/vList2"/>
    <dgm:cxn modelId="{F1BFCAB1-5FBA-4E3D-ADD1-CE183DB7F0C0}" type="presParOf" srcId="{B9D149AA-91E0-4727-B247-09479C262D3F}" destId="{A6936B9A-0D37-4B45-8B7B-1692CA5E3BE3}" srcOrd="4" destOrd="0" presId="urn:microsoft.com/office/officeart/2005/8/layout/vList2"/>
    <dgm:cxn modelId="{640F8C0D-D95C-40E0-9C69-C19728686E6F}" type="presParOf" srcId="{B9D149AA-91E0-4727-B247-09479C262D3F}" destId="{559D9FD9-D048-4A73-9A5A-0EBFD9E1E979}" srcOrd="5" destOrd="0" presId="urn:microsoft.com/office/officeart/2005/8/layout/vList2"/>
    <dgm:cxn modelId="{D7817F6C-32CD-455F-B0A9-56F602509EDD}" type="presParOf" srcId="{B9D149AA-91E0-4727-B247-09479C262D3F}" destId="{12B8344D-00DB-45FA-A3A6-0AEEF797D7C5}" srcOrd="6" destOrd="0" presId="urn:microsoft.com/office/officeart/2005/8/layout/vList2"/>
    <dgm:cxn modelId="{2D9910F4-7FE0-439D-BC45-E1F12B5E0E55}" type="presParOf" srcId="{B9D149AA-91E0-4727-B247-09479C262D3F}" destId="{DF7DC641-3DCA-4636-B81B-E52872C56363}" srcOrd="7" destOrd="0" presId="urn:microsoft.com/office/officeart/2005/8/layout/vList2"/>
    <dgm:cxn modelId="{C2070E83-6EE8-4BF2-AD20-0A8E40C8316B}" type="presParOf" srcId="{B9D149AA-91E0-4727-B247-09479C262D3F}" destId="{29D7A392-DC86-4EE2-83FE-4300335B10C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7B9C8F-5E81-4077-8841-3083D7359C36}" type="doc">
      <dgm:prSet loTypeId="urn:microsoft.com/office/officeart/2005/8/layout/vProcess5" loCatId="process" qsTypeId="urn:microsoft.com/office/officeart/2005/8/quickstyle/simple1#2" qsCatId="simple" csTypeId="urn:microsoft.com/office/officeart/2005/8/colors/colorful2#1" csCatId="colorful"/>
      <dgm:spPr/>
      <dgm:t>
        <a:bodyPr/>
        <a:lstStyle/>
        <a:p>
          <a:endParaRPr lang="en-US"/>
        </a:p>
      </dgm:t>
    </dgm:pt>
    <dgm:pt modelId="{8D4175A4-1533-4385-87E4-4DF093841FBB}">
      <dgm:prSet/>
      <dgm:spPr/>
      <dgm:t>
        <a:bodyPr/>
        <a:lstStyle/>
        <a:p>
          <a:r>
            <a:rPr lang="en-GB"/>
            <a:t>Through </a:t>
          </a:r>
          <a:r>
            <a:rPr lang="en-GB" b="1"/>
            <a:t>Public Health Wales</a:t>
          </a:r>
          <a:r>
            <a:rPr lang="en-GB"/>
            <a:t>, the NHS promotes healthier lifestyles and prevents illness by:</a:t>
          </a:r>
          <a:endParaRPr lang="en-US"/>
        </a:p>
      </dgm:t>
    </dgm:pt>
    <dgm:pt modelId="{C3EE84FD-49B9-4295-8AFC-257AE18B9009}" type="parTrans" cxnId="{3D8FFE80-DED5-4787-AE8B-43A368BF0BED}">
      <dgm:prSet/>
      <dgm:spPr/>
      <dgm:t>
        <a:bodyPr/>
        <a:lstStyle/>
        <a:p>
          <a:endParaRPr lang="en-US"/>
        </a:p>
      </dgm:t>
    </dgm:pt>
    <dgm:pt modelId="{B34B9C67-17AA-43F9-832E-79CAA8036792}" type="sibTrans" cxnId="{3D8FFE80-DED5-4787-AE8B-43A368BF0BED}">
      <dgm:prSet/>
      <dgm:spPr/>
      <dgm:t>
        <a:bodyPr/>
        <a:lstStyle/>
        <a:p>
          <a:endParaRPr lang="en-US"/>
        </a:p>
      </dgm:t>
    </dgm:pt>
    <dgm:pt modelId="{60BE28BC-6B27-465C-9C53-043966E095AD}">
      <dgm:prSet/>
      <dgm:spPr/>
      <dgm:t>
        <a:bodyPr/>
        <a:lstStyle/>
        <a:p>
          <a:r>
            <a:rPr lang="en-GB"/>
            <a:t>Running vaccination and screening programmes</a:t>
          </a:r>
          <a:endParaRPr lang="en-US"/>
        </a:p>
      </dgm:t>
    </dgm:pt>
    <dgm:pt modelId="{CB5F5A64-90E8-4447-9729-12B92F0446BC}" type="parTrans" cxnId="{8C14CC31-74E6-44A8-91FD-0E03CA6F69CB}">
      <dgm:prSet/>
      <dgm:spPr/>
      <dgm:t>
        <a:bodyPr/>
        <a:lstStyle/>
        <a:p>
          <a:endParaRPr lang="en-US"/>
        </a:p>
      </dgm:t>
    </dgm:pt>
    <dgm:pt modelId="{DBF11DDA-D94F-4A6D-A9D0-DC648A2D175C}" type="sibTrans" cxnId="{8C14CC31-74E6-44A8-91FD-0E03CA6F69CB}">
      <dgm:prSet/>
      <dgm:spPr/>
      <dgm:t>
        <a:bodyPr/>
        <a:lstStyle/>
        <a:p>
          <a:endParaRPr lang="en-US"/>
        </a:p>
      </dgm:t>
    </dgm:pt>
    <dgm:pt modelId="{081E5CA9-BAC2-4E24-BE81-C0DB8F93BD54}">
      <dgm:prSet/>
      <dgm:spPr/>
      <dgm:t>
        <a:bodyPr/>
        <a:lstStyle/>
        <a:p>
          <a:r>
            <a:rPr lang="en-GB"/>
            <a:t>Providing health education campaigns (e.g. smoking cessation, diet, physical activity)</a:t>
          </a:r>
          <a:endParaRPr lang="en-US"/>
        </a:p>
      </dgm:t>
    </dgm:pt>
    <dgm:pt modelId="{1A83413F-A003-4080-9C23-B5A7191F4B29}" type="parTrans" cxnId="{154103C9-AFD5-414F-B6CB-59527F733D65}">
      <dgm:prSet/>
      <dgm:spPr/>
      <dgm:t>
        <a:bodyPr/>
        <a:lstStyle/>
        <a:p>
          <a:endParaRPr lang="en-US"/>
        </a:p>
      </dgm:t>
    </dgm:pt>
    <dgm:pt modelId="{36F621EE-1C37-4542-8F2B-758D5C231C6A}" type="sibTrans" cxnId="{154103C9-AFD5-414F-B6CB-59527F733D65}">
      <dgm:prSet/>
      <dgm:spPr/>
      <dgm:t>
        <a:bodyPr/>
        <a:lstStyle/>
        <a:p>
          <a:endParaRPr lang="en-US"/>
        </a:p>
      </dgm:t>
    </dgm:pt>
    <dgm:pt modelId="{5056DC89-2A6E-41EC-A355-29A6A7E3DF74}">
      <dgm:prSet/>
      <dgm:spPr/>
      <dgm:t>
        <a:bodyPr/>
        <a:lstStyle/>
        <a:p>
          <a:r>
            <a:rPr lang="en-GB"/>
            <a:t>Monitoring infectious diseases and environmental health risks</a:t>
          </a:r>
          <a:endParaRPr lang="en-US"/>
        </a:p>
      </dgm:t>
    </dgm:pt>
    <dgm:pt modelId="{122641A8-D06A-447D-BB9B-F0D308A267C0}" type="parTrans" cxnId="{231A2111-FCEA-4D77-BECB-4F89E8C3A947}">
      <dgm:prSet/>
      <dgm:spPr/>
      <dgm:t>
        <a:bodyPr/>
        <a:lstStyle/>
        <a:p>
          <a:endParaRPr lang="en-US"/>
        </a:p>
      </dgm:t>
    </dgm:pt>
    <dgm:pt modelId="{5E63C4AC-F34F-4A0B-9195-4CA3E7464385}" type="sibTrans" cxnId="{231A2111-FCEA-4D77-BECB-4F89E8C3A947}">
      <dgm:prSet/>
      <dgm:spPr/>
      <dgm:t>
        <a:bodyPr/>
        <a:lstStyle/>
        <a:p>
          <a:endParaRPr lang="en-US"/>
        </a:p>
      </dgm:t>
    </dgm:pt>
    <dgm:pt modelId="{D85FA270-053D-408F-A813-BBE9ABD49B1C}" type="pres">
      <dgm:prSet presAssocID="{037B9C8F-5E81-4077-8841-3083D7359C36}" presName="outerComposite" presStyleCnt="0">
        <dgm:presLayoutVars>
          <dgm:chMax val="5"/>
          <dgm:dir/>
          <dgm:resizeHandles val="exact"/>
        </dgm:presLayoutVars>
      </dgm:prSet>
      <dgm:spPr/>
    </dgm:pt>
    <dgm:pt modelId="{4FAAEC16-76DC-4BFD-8EBA-F568D3B82656}" type="pres">
      <dgm:prSet presAssocID="{037B9C8F-5E81-4077-8841-3083D7359C36}" presName="dummyMaxCanvas" presStyleCnt="0">
        <dgm:presLayoutVars/>
      </dgm:prSet>
      <dgm:spPr/>
    </dgm:pt>
    <dgm:pt modelId="{EBF376CA-9A01-46B3-B80B-B07AD347A653}" type="pres">
      <dgm:prSet presAssocID="{037B9C8F-5E81-4077-8841-3083D7359C36}" presName="FourNodes_1" presStyleLbl="node1" presStyleIdx="0" presStyleCnt="4">
        <dgm:presLayoutVars>
          <dgm:bulletEnabled val="1"/>
        </dgm:presLayoutVars>
      </dgm:prSet>
      <dgm:spPr/>
    </dgm:pt>
    <dgm:pt modelId="{404F0BE2-8760-474C-82A0-92C76745B509}" type="pres">
      <dgm:prSet presAssocID="{037B9C8F-5E81-4077-8841-3083D7359C36}" presName="FourNodes_2" presStyleLbl="node1" presStyleIdx="1" presStyleCnt="4">
        <dgm:presLayoutVars>
          <dgm:bulletEnabled val="1"/>
        </dgm:presLayoutVars>
      </dgm:prSet>
      <dgm:spPr/>
    </dgm:pt>
    <dgm:pt modelId="{50CA73E9-4033-4D6C-ABC9-C7AB6F4BE5B5}" type="pres">
      <dgm:prSet presAssocID="{037B9C8F-5E81-4077-8841-3083D7359C36}" presName="FourNodes_3" presStyleLbl="node1" presStyleIdx="2" presStyleCnt="4">
        <dgm:presLayoutVars>
          <dgm:bulletEnabled val="1"/>
        </dgm:presLayoutVars>
      </dgm:prSet>
      <dgm:spPr/>
    </dgm:pt>
    <dgm:pt modelId="{0F0748A5-B2B2-49B3-8846-2CEC5F1F660D}" type="pres">
      <dgm:prSet presAssocID="{037B9C8F-5E81-4077-8841-3083D7359C36}" presName="FourNodes_4" presStyleLbl="node1" presStyleIdx="3" presStyleCnt="4">
        <dgm:presLayoutVars>
          <dgm:bulletEnabled val="1"/>
        </dgm:presLayoutVars>
      </dgm:prSet>
      <dgm:spPr/>
    </dgm:pt>
    <dgm:pt modelId="{B952F1C3-F6B5-433B-8867-7207A3E47C52}" type="pres">
      <dgm:prSet presAssocID="{037B9C8F-5E81-4077-8841-3083D7359C36}" presName="FourConn_1-2" presStyleLbl="fgAccFollowNode1" presStyleIdx="0" presStyleCnt="3">
        <dgm:presLayoutVars>
          <dgm:bulletEnabled val="1"/>
        </dgm:presLayoutVars>
      </dgm:prSet>
      <dgm:spPr/>
    </dgm:pt>
    <dgm:pt modelId="{ECFDA5D3-7581-429D-924D-BDA5C27D2FD2}" type="pres">
      <dgm:prSet presAssocID="{037B9C8F-5E81-4077-8841-3083D7359C36}" presName="FourConn_2-3" presStyleLbl="fgAccFollowNode1" presStyleIdx="1" presStyleCnt="3">
        <dgm:presLayoutVars>
          <dgm:bulletEnabled val="1"/>
        </dgm:presLayoutVars>
      </dgm:prSet>
      <dgm:spPr/>
    </dgm:pt>
    <dgm:pt modelId="{1CFE9C74-CD4A-4641-9A2C-7B82EF802829}" type="pres">
      <dgm:prSet presAssocID="{037B9C8F-5E81-4077-8841-3083D7359C36}" presName="FourConn_3-4" presStyleLbl="fgAccFollowNode1" presStyleIdx="2" presStyleCnt="3">
        <dgm:presLayoutVars>
          <dgm:bulletEnabled val="1"/>
        </dgm:presLayoutVars>
      </dgm:prSet>
      <dgm:spPr/>
    </dgm:pt>
    <dgm:pt modelId="{E9B595FE-2AA7-402C-BC59-0D6F94DAD898}" type="pres">
      <dgm:prSet presAssocID="{037B9C8F-5E81-4077-8841-3083D7359C36}" presName="FourNodes_1_text" presStyleLbl="node1" presStyleIdx="3" presStyleCnt="4">
        <dgm:presLayoutVars>
          <dgm:bulletEnabled val="1"/>
        </dgm:presLayoutVars>
      </dgm:prSet>
      <dgm:spPr/>
    </dgm:pt>
    <dgm:pt modelId="{2AC216CC-E33C-4396-8A03-8714D301201E}" type="pres">
      <dgm:prSet presAssocID="{037B9C8F-5E81-4077-8841-3083D7359C36}" presName="FourNodes_2_text" presStyleLbl="node1" presStyleIdx="3" presStyleCnt="4">
        <dgm:presLayoutVars>
          <dgm:bulletEnabled val="1"/>
        </dgm:presLayoutVars>
      </dgm:prSet>
      <dgm:spPr/>
    </dgm:pt>
    <dgm:pt modelId="{E49FB3BA-5F16-4800-8052-ABB604667AEF}" type="pres">
      <dgm:prSet presAssocID="{037B9C8F-5E81-4077-8841-3083D7359C36}" presName="FourNodes_3_text" presStyleLbl="node1" presStyleIdx="3" presStyleCnt="4">
        <dgm:presLayoutVars>
          <dgm:bulletEnabled val="1"/>
        </dgm:presLayoutVars>
      </dgm:prSet>
      <dgm:spPr/>
    </dgm:pt>
    <dgm:pt modelId="{A24FF08A-0784-4BD7-B7F7-4E99DE4E1F06}" type="pres">
      <dgm:prSet presAssocID="{037B9C8F-5E81-4077-8841-3083D7359C36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28CD103-A7E0-4841-A7F3-47411F3AF7E2}" type="presOf" srcId="{DBF11DDA-D94F-4A6D-A9D0-DC648A2D175C}" destId="{ECFDA5D3-7581-429D-924D-BDA5C27D2FD2}" srcOrd="0" destOrd="0" presId="urn:microsoft.com/office/officeart/2005/8/layout/vProcess5"/>
    <dgm:cxn modelId="{231A2111-FCEA-4D77-BECB-4F89E8C3A947}" srcId="{037B9C8F-5E81-4077-8841-3083D7359C36}" destId="{5056DC89-2A6E-41EC-A355-29A6A7E3DF74}" srcOrd="3" destOrd="0" parTransId="{122641A8-D06A-447D-BB9B-F0D308A267C0}" sibTransId="{5E63C4AC-F34F-4A0B-9195-4CA3E7464385}"/>
    <dgm:cxn modelId="{8C14CC31-74E6-44A8-91FD-0E03CA6F69CB}" srcId="{037B9C8F-5E81-4077-8841-3083D7359C36}" destId="{60BE28BC-6B27-465C-9C53-043966E095AD}" srcOrd="1" destOrd="0" parTransId="{CB5F5A64-90E8-4447-9729-12B92F0446BC}" sibTransId="{DBF11DDA-D94F-4A6D-A9D0-DC648A2D175C}"/>
    <dgm:cxn modelId="{35C3853C-BADC-460A-A578-DF3A7F06134C}" type="presOf" srcId="{5056DC89-2A6E-41EC-A355-29A6A7E3DF74}" destId="{0F0748A5-B2B2-49B3-8846-2CEC5F1F660D}" srcOrd="0" destOrd="0" presId="urn:microsoft.com/office/officeart/2005/8/layout/vProcess5"/>
    <dgm:cxn modelId="{1286DE50-E8AC-4DBF-8D5B-50BCE95DBC54}" type="presOf" srcId="{60BE28BC-6B27-465C-9C53-043966E095AD}" destId="{2AC216CC-E33C-4396-8A03-8714D301201E}" srcOrd="1" destOrd="0" presId="urn:microsoft.com/office/officeart/2005/8/layout/vProcess5"/>
    <dgm:cxn modelId="{96786252-E958-4B54-9612-47A05B6E8291}" type="presOf" srcId="{037B9C8F-5E81-4077-8841-3083D7359C36}" destId="{D85FA270-053D-408F-A813-BBE9ABD49B1C}" srcOrd="0" destOrd="0" presId="urn:microsoft.com/office/officeart/2005/8/layout/vProcess5"/>
    <dgm:cxn modelId="{F1861174-1110-4CE8-BA26-FB2CCD49FF48}" type="presOf" srcId="{5056DC89-2A6E-41EC-A355-29A6A7E3DF74}" destId="{A24FF08A-0784-4BD7-B7F7-4E99DE4E1F06}" srcOrd="1" destOrd="0" presId="urn:microsoft.com/office/officeart/2005/8/layout/vProcess5"/>
    <dgm:cxn modelId="{3D8FFE80-DED5-4787-AE8B-43A368BF0BED}" srcId="{037B9C8F-5E81-4077-8841-3083D7359C36}" destId="{8D4175A4-1533-4385-87E4-4DF093841FBB}" srcOrd="0" destOrd="0" parTransId="{C3EE84FD-49B9-4295-8AFC-257AE18B9009}" sibTransId="{B34B9C67-17AA-43F9-832E-79CAA8036792}"/>
    <dgm:cxn modelId="{CFFE5399-A7C7-4193-8A29-BFCDD4D21D99}" type="presOf" srcId="{60BE28BC-6B27-465C-9C53-043966E095AD}" destId="{404F0BE2-8760-474C-82A0-92C76745B509}" srcOrd="0" destOrd="0" presId="urn:microsoft.com/office/officeart/2005/8/layout/vProcess5"/>
    <dgm:cxn modelId="{0757F6A2-6351-4565-8BAE-7E39216585FE}" type="presOf" srcId="{B34B9C67-17AA-43F9-832E-79CAA8036792}" destId="{B952F1C3-F6B5-433B-8867-7207A3E47C52}" srcOrd="0" destOrd="0" presId="urn:microsoft.com/office/officeart/2005/8/layout/vProcess5"/>
    <dgm:cxn modelId="{6AD9E6A3-81B5-4574-8A2B-4B6D83653386}" type="presOf" srcId="{081E5CA9-BAC2-4E24-BE81-C0DB8F93BD54}" destId="{E49FB3BA-5F16-4800-8052-ABB604667AEF}" srcOrd="1" destOrd="0" presId="urn:microsoft.com/office/officeart/2005/8/layout/vProcess5"/>
    <dgm:cxn modelId="{8666F1C7-C51A-4C33-ACED-A08E62075B89}" type="presOf" srcId="{36F621EE-1C37-4542-8F2B-758D5C231C6A}" destId="{1CFE9C74-CD4A-4641-9A2C-7B82EF802829}" srcOrd="0" destOrd="0" presId="urn:microsoft.com/office/officeart/2005/8/layout/vProcess5"/>
    <dgm:cxn modelId="{154103C9-AFD5-414F-B6CB-59527F733D65}" srcId="{037B9C8F-5E81-4077-8841-3083D7359C36}" destId="{081E5CA9-BAC2-4E24-BE81-C0DB8F93BD54}" srcOrd="2" destOrd="0" parTransId="{1A83413F-A003-4080-9C23-B5A7191F4B29}" sibTransId="{36F621EE-1C37-4542-8F2B-758D5C231C6A}"/>
    <dgm:cxn modelId="{014ADBE7-5DA3-477D-8209-6FEC9F48533A}" type="presOf" srcId="{8D4175A4-1533-4385-87E4-4DF093841FBB}" destId="{EBF376CA-9A01-46B3-B80B-B07AD347A653}" srcOrd="0" destOrd="0" presId="urn:microsoft.com/office/officeart/2005/8/layout/vProcess5"/>
    <dgm:cxn modelId="{9037ABE9-A10F-4A3B-A064-7A911F7CCE2F}" type="presOf" srcId="{081E5CA9-BAC2-4E24-BE81-C0DB8F93BD54}" destId="{50CA73E9-4033-4D6C-ABC9-C7AB6F4BE5B5}" srcOrd="0" destOrd="0" presId="urn:microsoft.com/office/officeart/2005/8/layout/vProcess5"/>
    <dgm:cxn modelId="{FB76C0ED-B1A1-48E0-95EE-B6AB7CD00E5B}" type="presOf" srcId="{8D4175A4-1533-4385-87E4-4DF093841FBB}" destId="{E9B595FE-2AA7-402C-BC59-0D6F94DAD898}" srcOrd="1" destOrd="0" presId="urn:microsoft.com/office/officeart/2005/8/layout/vProcess5"/>
    <dgm:cxn modelId="{12B8F525-7B66-4176-98CB-FBA7C8D9043A}" type="presParOf" srcId="{D85FA270-053D-408F-A813-BBE9ABD49B1C}" destId="{4FAAEC16-76DC-4BFD-8EBA-F568D3B82656}" srcOrd="0" destOrd="0" presId="urn:microsoft.com/office/officeart/2005/8/layout/vProcess5"/>
    <dgm:cxn modelId="{18EEE5A4-4864-44CE-8661-B8AD42234B3E}" type="presParOf" srcId="{D85FA270-053D-408F-A813-BBE9ABD49B1C}" destId="{EBF376CA-9A01-46B3-B80B-B07AD347A653}" srcOrd="1" destOrd="0" presId="urn:microsoft.com/office/officeart/2005/8/layout/vProcess5"/>
    <dgm:cxn modelId="{9595B4D0-4D9F-4109-AB23-E7AFD46323A8}" type="presParOf" srcId="{D85FA270-053D-408F-A813-BBE9ABD49B1C}" destId="{404F0BE2-8760-474C-82A0-92C76745B509}" srcOrd="2" destOrd="0" presId="urn:microsoft.com/office/officeart/2005/8/layout/vProcess5"/>
    <dgm:cxn modelId="{246DCC88-554C-4C58-A523-6F647D26648A}" type="presParOf" srcId="{D85FA270-053D-408F-A813-BBE9ABD49B1C}" destId="{50CA73E9-4033-4D6C-ABC9-C7AB6F4BE5B5}" srcOrd="3" destOrd="0" presId="urn:microsoft.com/office/officeart/2005/8/layout/vProcess5"/>
    <dgm:cxn modelId="{986FB823-29D4-4966-A365-605D75123474}" type="presParOf" srcId="{D85FA270-053D-408F-A813-BBE9ABD49B1C}" destId="{0F0748A5-B2B2-49B3-8846-2CEC5F1F660D}" srcOrd="4" destOrd="0" presId="urn:microsoft.com/office/officeart/2005/8/layout/vProcess5"/>
    <dgm:cxn modelId="{5253AD42-586F-40E8-9C5F-A97F1FCA586F}" type="presParOf" srcId="{D85FA270-053D-408F-A813-BBE9ABD49B1C}" destId="{B952F1C3-F6B5-433B-8867-7207A3E47C52}" srcOrd="5" destOrd="0" presId="urn:microsoft.com/office/officeart/2005/8/layout/vProcess5"/>
    <dgm:cxn modelId="{B3E624AA-8F82-416B-8B75-EA162E252183}" type="presParOf" srcId="{D85FA270-053D-408F-A813-BBE9ABD49B1C}" destId="{ECFDA5D3-7581-429D-924D-BDA5C27D2FD2}" srcOrd="6" destOrd="0" presId="urn:microsoft.com/office/officeart/2005/8/layout/vProcess5"/>
    <dgm:cxn modelId="{6BD4ECA9-CD0B-44BA-AAD8-A2019B86A13E}" type="presParOf" srcId="{D85FA270-053D-408F-A813-BBE9ABD49B1C}" destId="{1CFE9C74-CD4A-4641-9A2C-7B82EF802829}" srcOrd="7" destOrd="0" presId="urn:microsoft.com/office/officeart/2005/8/layout/vProcess5"/>
    <dgm:cxn modelId="{43F62B11-458D-42C4-B46C-334CCE5FB358}" type="presParOf" srcId="{D85FA270-053D-408F-A813-BBE9ABD49B1C}" destId="{E9B595FE-2AA7-402C-BC59-0D6F94DAD898}" srcOrd="8" destOrd="0" presId="urn:microsoft.com/office/officeart/2005/8/layout/vProcess5"/>
    <dgm:cxn modelId="{8304C805-F833-4E88-9108-2F02D09A9C1A}" type="presParOf" srcId="{D85FA270-053D-408F-A813-BBE9ABD49B1C}" destId="{2AC216CC-E33C-4396-8A03-8714D301201E}" srcOrd="9" destOrd="0" presId="urn:microsoft.com/office/officeart/2005/8/layout/vProcess5"/>
    <dgm:cxn modelId="{DF2C16A9-715F-4399-AAED-A07A2BFD5179}" type="presParOf" srcId="{D85FA270-053D-408F-A813-BBE9ABD49B1C}" destId="{E49FB3BA-5F16-4800-8052-ABB604667AEF}" srcOrd="10" destOrd="0" presId="urn:microsoft.com/office/officeart/2005/8/layout/vProcess5"/>
    <dgm:cxn modelId="{DDF729D9-08F3-4F0D-9E5F-DCCD66ECC78E}" type="presParOf" srcId="{D85FA270-053D-408F-A813-BBE9ABD49B1C}" destId="{A24FF08A-0784-4BD7-B7F7-4E99DE4E1F06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44561E0-0DF8-412D-8F9C-92F53C4C5D8A}" type="doc">
      <dgm:prSet loTypeId="urn:microsoft.com/office/officeart/2005/8/layout/StepDownProcess" loCatId="process" qsTypeId="urn:microsoft.com/office/officeart/2005/8/quickstyle/simple1#3" qsCatId="simple" csTypeId="urn:microsoft.com/office/officeart/2005/8/colors/colorful5#2" csCatId="colorful" phldr="1"/>
      <dgm:spPr/>
      <dgm:t>
        <a:bodyPr/>
        <a:lstStyle/>
        <a:p>
          <a:endParaRPr lang="en-GB"/>
        </a:p>
      </dgm:t>
    </dgm:pt>
    <dgm:pt modelId="{58CBCB03-C6D6-42D9-A9B1-F9D26C348882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Board</a:t>
          </a:r>
        </a:p>
        <a:p>
          <a:r>
            <a:rPr lang="en-GB" sz="2000" b="1" dirty="0">
              <a:solidFill>
                <a:schemeClr val="tx1"/>
              </a:solidFill>
            </a:rPr>
            <a:t>(Sets vision)</a:t>
          </a:r>
        </a:p>
      </dgm:t>
    </dgm:pt>
    <dgm:pt modelId="{18BD9BE4-4F76-4D3C-9D18-DA9AA320F553}" type="parTrans" cxnId="{243935C9-1322-478C-8CE1-F7C7CA12614B}">
      <dgm:prSet/>
      <dgm:spPr/>
      <dgm:t>
        <a:bodyPr/>
        <a:lstStyle/>
        <a:p>
          <a:endParaRPr lang="en-GB"/>
        </a:p>
      </dgm:t>
    </dgm:pt>
    <dgm:pt modelId="{AA6AA1BB-F0AE-4FEA-9964-EA3CC0FEFF56}" type="sibTrans" cxnId="{243935C9-1322-478C-8CE1-F7C7CA12614B}">
      <dgm:prSet/>
      <dgm:spPr/>
      <dgm:t>
        <a:bodyPr/>
        <a:lstStyle/>
        <a:p>
          <a:endParaRPr lang="en-GB"/>
        </a:p>
      </dgm:t>
    </dgm:pt>
    <dgm:pt modelId="{D2D5D1B5-A7B8-4F40-89AA-5A7B4BAF7208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 Run services and budgets)</a:t>
          </a:r>
        </a:p>
      </dgm:t>
    </dgm:pt>
    <dgm:pt modelId="{CA68D0CF-CC86-4AC6-87F5-922776FBCFCF}" type="parTrans" cxnId="{828CD3E9-400F-45DC-9D9E-BB5620CC953C}">
      <dgm:prSet/>
      <dgm:spPr/>
      <dgm:t>
        <a:bodyPr/>
        <a:lstStyle/>
        <a:p>
          <a:endParaRPr lang="en-GB"/>
        </a:p>
      </dgm:t>
    </dgm:pt>
    <dgm:pt modelId="{685D5A83-F8B9-4F79-91DE-EC37CD6B68D9}" type="sibTrans" cxnId="{828CD3E9-400F-45DC-9D9E-BB5620CC953C}">
      <dgm:prSet/>
      <dgm:spPr/>
      <dgm:t>
        <a:bodyPr/>
        <a:lstStyle/>
        <a:p>
          <a:endParaRPr lang="en-GB"/>
        </a:p>
      </dgm:t>
    </dgm:pt>
    <dgm:pt modelId="{7351D42A-A02E-4726-8214-FB7843A0453F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Clinicians (Doctors, Nurses, Therapists, Pharmacists) – provide care directly to patients.</a:t>
          </a:r>
        </a:p>
      </dgm:t>
    </dgm:pt>
    <dgm:pt modelId="{4292A411-D023-40B8-9342-F41A681C8BB1}" type="parTrans" cxnId="{74CD70D9-6814-4203-BBAF-C5251048BDA4}">
      <dgm:prSet/>
      <dgm:spPr/>
      <dgm:t>
        <a:bodyPr/>
        <a:lstStyle/>
        <a:p>
          <a:endParaRPr lang="en-GB"/>
        </a:p>
      </dgm:t>
    </dgm:pt>
    <dgm:pt modelId="{8519D9DC-18AB-49BC-B0F1-29DCE497EBFE}" type="sibTrans" cxnId="{74CD70D9-6814-4203-BBAF-C5251048BDA4}">
      <dgm:prSet/>
      <dgm:spPr/>
      <dgm:t>
        <a:bodyPr/>
        <a:lstStyle/>
        <a:p>
          <a:endParaRPr lang="en-GB"/>
        </a:p>
      </dgm:t>
    </dgm:pt>
    <dgm:pt modelId="{EC02B37E-27DB-4B8B-81EF-9C23356B13EF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Support staff (Assistants, Admin, Cleaners, porters)</a:t>
          </a:r>
        </a:p>
      </dgm:t>
    </dgm:pt>
    <dgm:pt modelId="{D0D557C0-B83E-42BF-AE6A-D519D7A391C9}" type="parTrans" cxnId="{E75A36E7-732D-48A8-A2F8-2C76FD956D59}">
      <dgm:prSet/>
      <dgm:spPr/>
      <dgm:t>
        <a:bodyPr/>
        <a:lstStyle/>
        <a:p>
          <a:endParaRPr lang="en-GB"/>
        </a:p>
      </dgm:t>
    </dgm:pt>
    <dgm:pt modelId="{CA93EA92-3B22-4995-804E-D05D681D16B9}" type="sibTrans" cxnId="{E75A36E7-732D-48A8-A2F8-2C76FD956D59}">
      <dgm:prSet/>
      <dgm:spPr/>
      <dgm:t>
        <a:bodyPr/>
        <a:lstStyle/>
        <a:p>
          <a:endParaRPr lang="en-GB"/>
        </a:p>
      </dgm:t>
    </dgm:pt>
    <dgm:pt modelId="{3959908D-1E13-41BB-AC8E-8B1B68CF5CB4}" type="pres">
      <dgm:prSet presAssocID="{F44561E0-0DF8-412D-8F9C-92F53C4C5D8A}" presName="rootnode" presStyleCnt="0">
        <dgm:presLayoutVars>
          <dgm:chMax/>
          <dgm:chPref/>
          <dgm:dir/>
          <dgm:animLvl val="lvl"/>
        </dgm:presLayoutVars>
      </dgm:prSet>
      <dgm:spPr/>
    </dgm:pt>
    <dgm:pt modelId="{14878B7E-0C8C-4BF0-94E2-C29069466CD3}" type="pres">
      <dgm:prSet presAssocID="{58CBCB03-C6D6-42D9-A9B1-F9D26C348882}" presName="composite" presStyleCnt="0"/>
      <dgm:spPr/>
    </dgm:pt>
    <dgm:pt modelId="{DEAD2E1A-B241-4800-B980-3DD3C70F166A}" type="pres">
      <dgm:prSet presAssocID="{58CBCB03-C6D6-42D9-A9B1-F9D26C348882}" presName="bentUpArrow1" presStyleLbl="alignImgPlace1" presStyleIdx="0" presStyleCnt="3"/>
      <dgm:spPr/>
    </dgm:pt>
    <dgm:pt modelId="{7DE244BB-5E87-426E-9251-1D0CE8824C6A}" type="pres">
      <dgm:prSet presAssocID="{58CBCB03-C6D6-42D9-A9B1-F9D26C348882}" presName="ParentText" presStyleLbl="node1" presStyleIdx="0" presStyleCnt="4" custScaleX="203005">
        <dgm:presLayoutVars>
          <dgm:chMax val="1"/>
          <dgm:chPref val="1"/>
          <dgm:bulletEnabled val="1"/>
        </dgm:presLayoutVars>
      </dgm:prSet>
      <dgm:spPr/>
    </dgm:pt>
    <dgm:pt modelId="{6C965999-C147-4C57-BE80-A4C561C9A6B1}" type="pres">
      <dgm:prSet presAssocID="{58CBCB03-C6D6-42D9-A9B1-F9D26C348882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CA49A580-55AD-4346-A122-F8BA07A7305D}" type="pres">
      <dgm:prSet presAssocID="{AA6AA1BB-F0AE-4FEA-9964-EA3CC0FEFF56}" presName="sibTrans" presStyleCnt="0"/>
      <dgm:spPr/>
    </dgm:pt>
    <dgm:pt modelId="{91235D6E-3994-4156-9092-E101AD3B6076}" type="pres">
      <dgm:prSet presAssocID="{D2D5D1B5-A7B8-4F40-89AA-5A7B4BAF7208}" presName="composite" presStyleCnt="0"/>
      <dgm:spPr/>
    </dgm:pt>
    <dgm:pt modelId="{6E39C8DA-87D3-41A5-B525-E4BF68E6DC7C}" type="pres">
      <dgm:prSet presAssocID="{D2D5D1B5-A7B8-4F40-89AA-5A7B4BAF7208}" presName="bentUpArrow1" presStyleLbl="alignImgPlace1" presStyleIdx="1" presStyleCnt="3"/>
      <dgm:spPr/>
    </dgm:pt>
    <dgm:pt modelId="{65E331A2-321D-4AD4-B67B-D048D62FB982}" type="pres">
      <dgm:prSet presAssocID="{D2D5D1B5-A7B8-4F40-89AA-5A7B4BAF7208}" presName="ParentText" presStyleLbl="node1" presStyleIdx="1" presStyleCnt="4" custScaleX="224283">
        <dgm:presLayoutVars>
          <dgm:chMax val="1"/>
          <dgm:chPref val="1"/>
          <dgm:bulletEnabled val="1"/>
        </dgm:presLayoutVars>
      </dgm:prSet>
      <dgm:spPr/>
    </dgm:pt>
    <dgm:pt modelId="{E978D145-5B6F-4251-86B1-5B7594805188}" type="pres">
      <dgm:prSet presAssocID="{D2D5D1B5-A7B8-4F40-89AA-5A7B4BAF7208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F1E93B8-7C9D-49D2-BE89-42FB8B247CA1}" type="pres">
      <dgm:prSet presAssocID="{685D5A83-F8B9-4F79-91DE-EC37CD6B68D9}" presName="sibTrans" presStyleCnt="0"/>
      <dgm:spPr/>
    </dgm:pt>
    <dgm:pt modelId="{114EF834-5DFD-45E0-9502-B66579C945AC}" type="pres">
      <dgm:prSet presAssocID="{7351D42A-A02E-4726-8214-FB7843A0453F}" presName="composite" presStyleCnt="0"/>
      <dgm:spPr/>
    </dgm:pt>
    <dgm:pt modelId="{3199F889-909B-449B-B978-BBA3D3390273}" type="pres">
      <dgm:prSet presAssocID="{7351D42A-A02E-4726-8214-FB7843A0453F}" presName="bentUpArrow1" presStyleLbl="alignImgPlace1" presStyleIdx="2" presStyleCnt="3"/>
      <dgm:spPr/>
    </dgm:pt>
    <dgm:pt modelId="{8FA55BAC-497E-44EF-AA76-12CA530ADE8E}" type="pres">
      <dgm:prSet presAssocID="{7351D42A-A02E-4726-8214-FB7843A0453F}" presName="ParentText" presStyleLbl="node1" presStyleIdx="2" presStyleCnt="4" custScaleX="194415">
        <dgm:presLayoutVars>
          <dgm:chMax val="1"/>
          <dgm:chPref val="1"/>
          <dgm:bulletEnabled val="1"/>
        </dgm:presLayoutVars>
      </dgm:prSet>
      <dgm:spPr/>
    </dgm:pt>
    <dgm:pt modelId="{42CFC484-82F5-45C4-8AAF-944D226BDC1B}" type="pres">
      <dgm:prSet presAssocID="{7351D42A-A02E-4726-8214-FB7843A0453F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99FC9F2C-F3A0-4A15-AE57-11C53D28C960}" type="pres">
      <dgm:prSet presAssocID="{8519D9DC-18AB-49BC-B0F1-29DCE497EBFE}" presName="sibTrans" presStyleCnt="0"/>
      <dgm:spPr/>
    </dgm:pt>
    <dgm:pt modelId="{5DAD61AC-0CF3-4483-999A-4A674F4F015B}" type="pres">
      <dgm:prSet presAssocID="{EC02B37E-27DB-4B8B-81EF-9C23356B13EF}" presName="composite" presStyleCnt="0"/>
      <dgm:spPr/>
    </dgm:pt>
    <dgm:pt modelId="{35D67D25-AEA1-49AC-AEEC-040A874035D4}" type="pres">
      <dgm:prSet presAssocID="{EC02B37E-27DB-4B8B-81EF-9C23356B13EF}" presName="ParentText" presStyleLbl="node1" presStyleIdx="3" presStyleCnt="4" custScaleX="182767">
        <dgm:presLayoutVars>
          <dgm:chMax val="1"/>
          <dgm:chPref val="1"/>
          <dgm:bulletEnabled val="1"/>
        </dgm:presLayoutVars>
      </dgm:prSet>
      <dgm:spPr/>
    </dgm:pt>
  </dgm:ptLst>
  <dgm:cxnLst>
    <dgm:cxn modelId="{1E265339-67DB-4B1A-AEF9-8EBC54D2C56D}" type="presOf" srcId="{58CBCB03-C6D6-42D9-A9B1-F9D26C348882}" destId="{7DE244BB-5E87-426E-9251-1D0CE8824C6A}" srcOrd="0" destOrd="0" presId="urn:microsoft.com/office/officeart/2005/8/layout/StepDownProcess"/>
    <dgm:cxn modelId="{8E3C5572-9A7D-4A76-93A7-5200CC7C9C01}" type="presOf" srcId="{EC02B37E-27DB-4B8B-81EF-9C23356B13EF}" destId="{35D67D25-AEA1-49AC-AEEC-040A874035D4}" srcOrd="0" destOrd="0" presId="urn:microsoft.com/office/officeart/2005/8/layout/StepDownProcess"/>
    <dgm:cxn modelId="{F13AB07C-0E7E-491F-B947-027A4BCFCEF4}" type="presOf" srcId="{7351D42A-A02E-4726-8214-FB7843A0453F}" destId="{8FA55BAC-497E-44EF-AA76-12CA530ADE8E}" srcOrd="0" destOrd="0" presId="urn:microsoft.com/office/officeart/2005/8/layout/StepDownProcess"/>
    <dgm:cxn modelId="{838D5AA5-C16E-453B-8907-A422320BC95B}" type="presOf" srcId="{F44561E0-0DF8-412D-8F9C-92F53C4C5D8A}" destId="{3959908D-1E13-41BB-AC8E-8B1B68CF5CB4}" srcOrd="0" destOrd="0" presId="urn:microsoft.com/office/officeart/2005/8/layout/StepDownProcess"/>
    <dgm:cxn modelId="{FA5453B3-AC8F-4AEE-B1FD-78F0B2CD117D}" type="presOf" srcId="{D2D5D1B5-A7B8-4F40-89AA-5A7B4BAF7208}" destId="{65E331A2-321D-4AD4-B67B-D048D62FB982}" srcOrd="0" destOrd="0" presId="urn:microsoft.com/office/officeart/2005/8/layout/StepDownProcess"/>
    <dgm:cxn modelId="{243935C9-1322-478C-8CE1-F7C7CA12614B}" srcId="{F44561E0-0DF8-412D-8F9C-92F53C4C5D8A}" destId="{58CBCB03-C6D6-42D9-A9B1-F9D26C348882}" srcOrd="0" destOrd="0" parTransId="{18BD9BE4-4F76-4D3C-9D18-DA9AA320F553}" sibTransId="{AA6AA1BB-F0AE-4FEA-9964-EA3CC0FEFF56}"/>
    <dgm:cxn modelId="{74CD70D9-6814-4203-BBAF-C5251048BDA4}" srcId="{F44561E0-0DF8-412D-8F9C-92F53C4C5D8A}" destId="{7351D42A-A02E-4726-8214-FB7843A0453F}" srcOrd="2" destOrd="0" parTransId="{4292A411-D023-40B8-9342-F41A681C8BB1}" sibTransId="{8519D9DC-18AB-49BC-B0F1-29DCE497EBFE}"/>
    <dgm:cxn modelId="{E75A36E7-732D-48A8-A2F8-2C76FD956D59}" srcId="{F44561E0-0DF8-412D-8F9C-92F53C4C5D8A}" destId="{EC02B37E-27DB-4B8B-81EF-9C23356B13EF}" srcOrd="3" destOrd="0" parTransId="{D0D557C0-B83E-42BF-AE6A-D519D7A391C9}" sibTransId="{CA93EA92-3B22-4995-804E-D05D681D16B9}"/>
    <dgm:cxn modelId="{828CD3E9-400F-45DC-9D9E-BB5620CC953C}" srcId="{F44561E0-0DF8-412D-8F9C-92F53C4C5D8A}" destId="{D2D5D1B5-A7B8-4F40-89AA-5A7B4BAF7208}" srcOrd="1" destOrd="0" parTransId="{CA68D0CF-CC86-4AC6-87F5-922776FBCFCF}" sibTransId="{685D5A83-F8B9-4F79-91DE-EC37CD6B68D9}"/>
    <dgm:cxn modelId="{DFE32443-5408-42CA-ABE4-7883F2A37C92}" type="presParOf" srcId="{3959908D-1E13-41BB-AC8E-8B1B68CF5CB4}" destId="{14878B7E-0C8C-4BF0-94E2-C29069466CD3}" srcOrd="0" destOrd="0" presId="urn:microsoft.com/office/officeart/2005/8/layout/StepDownProcess"/>
    <dgm:cxn modelId="{4D03A03C-7910-4EE7-9620-C24CCD27F123}" type="presParOf" srcId="{14878B7E-0C8C-4BF0-94E2-C29069466CD3}" destId="{DEAD2E1A-B241-4800-B980-3DD3C70F166A}" srcOrd="0" destOrd="0" presId="urn:microsoft.com/office/officeart/2005/8/layout/StepDownProcess"/>
    <dgm:cxn modelId="{8EBB35F7-230C-4774-8D2A-AA0C57A0D372}" type="presParOf" srcId="{14878B7E-0C8C-4BF0-94E2-C29069466CD3}" destId="{7DE244BB-5E87-426E-9251-1D0CE8824C6A}" srcOrd="1" destOrd="0" presId="urn:microsoft.com/office/officeart/2005/8/layout/StepDownProcess"/>
    <dgm:cxn modelId="{301D3347-B5AC-45CF-84EB-BCA68DBCE9B8}" type="presParOf" srcId="{14878B7E-0C8C-4BF0-94E2-C29069466CD3}" destId="{6C965999-C147-4C57-BE80-A4C561C9A6B1}" srcOrd="2" destOrd="0" presId="urn:microsoft.com/office/officeart/2005/8/layout/StepDownProcess"/>
    <dgm:cxn modelId="{D14B80BD-B9AE-49D3-9DD8-136B98C95673}" type="presParOf" srcId="{3959908D-1E13-41BB-AC8E-8B1B68CF5CB4}" destId="{CA49A580-55AD-4346-A122-F8BA07A7305D}" srcOrd="1" destOrd="0" presId="urn:microsoft.com/office/officeart/2005/8/layout/StepDownProcess"/>
    <dgm:cxn modelId="{992BD8CB-87DF-4A2B-B5BA-CEC3ABABF60F}" type="presParOf" srcId="{3959908D-1E13-41BB-AC8E-8B1B68CF5CB4}" destId="{91235D6E-3994-4156-9092-E101AD3B6076}" srcOrd="2" destOrd="0" presId="urn:microsoft.com/office/officeart/2005/8/layout/StepDownProcess"/>
    <dgm:cxn modelId="{3C0A5D1A-F99E-41A4-9228-9826A9B1B78C}" type="presParOf" srcId="{91235D6E-3994-4156-9092-E101AD3B6076}" destId="{6E39C8DA-87D3-41A5-B525-E4BF68E6DC7C}" srcOrd="0" destOrd="0" presId="urn:microsoft.com/office/officeart/2005/8/layout/StepDownProcess"/>
    <dgm:cxn modelId="{54F333D3-DFE1-4DEC-8819-5606E34256B8}" type="presParOf" srcId="{91235D6E-3994-4156-9092-E101AD3B6076}" destId="{65E331A2-321D-4AD4-B67B-D048D62FB982}" srcOrd="1" destOrd="0" presId="urn:microsoft.com/office/officeart/2005/8/layout/StepDownProcess"/>
    <dgm:cxn modelId="{0E9CFA11-876B-4684-B2A5-D4ACCEDFBA62}" type="presParOf" srcId="{91235D6E-3994-4156-9092-E101AD3B6076}" destId="{E978D145-5B6F-4251-86B1-5B7594805188}" srcOrd="2" destOrd="0" presId="urn:microsoft.com/office/officeart/2005/8/layout/StepDownProcess"/>
    <dgm:cxn modelId="{0353F04C-A0DD-4901-ADCF-EA151FAB3B55}" type="presParOf" srcId="{3959908D-1E13-41BB-AC8E-8B1B68CF5CB4}" destId="{EF1E93B8-7C9D-49D2-BE89-42FB8B247CA1}" srcOrd="3" destOrd="0" presId="urn:microsoft.com/office/officeart/2005/8/layout/StepDownProcess"/>
    <dgm:cxn modelId="{524208B5-3BE6-41F6-8073-F9AF88B3F125}" type="presParOf" srcId="{3959908D-1E13-41BB-AC8E-8B1B68CF5CB4}" destId="{114EF834-5DFD-45E0-9502-B66579C945AC}" srcOrd="4" destOrd="0" presId="urn:microsoft.com/office/officeart/2005/8/layout/StepDownProcess"/>
    <dgm:cxn modelId="{AF8493F3-B54D-409E-A298-0ABC5B474E59}" type="presParOf" srcId="{114EF834-5DFD-45E0-9502-B66579C945AC}" destId="{3199F889-909B-449B-B978-BBA3D3390273}" srcOrd="0" destOrd="0" presId="urn:microsoft.com/office/officeart/2005/8/layout/StepDownProcess"/>
    <dgm:cxn modelId="{6A8B3942-905A-4D8B-BA16-FA8593DF3482}" type="presParOf" srcId="{114EF834-5DFD-45E0-9502-B66579C945AC}" destId="{8FA55BAC-497E-44EF-AA76-12CA530ADE8E}" srcOrd="1" destOrd="0" presId="urn:microsoft.com/office/officeart/2005/8/layout/StepDownProcess"/>
    <dgm:cxn modelId="{9AF90AA8-9262-4FC5-882A-BFB02AEB7AE3}" type="presParOf" srcId="{114EF834-5DFD-45E0-9502-B66579C945AC}" destId="{42CFC484-82F5-45C4-8AAF-944D226BDC1B}" srcOrd="2" destOrd="0" presId="urn:microsoft.com/office/officeart/2005/8/layout/StepDownProcess"/>
    <dgm:cxn modelId="{EE3ADAC6-7B54-4947-9FBA-5B48853FF2DA}" type="presParOf" srcId="{3959908D-1E13-41BB-AC8E-8B1B68CF5CB4}" destId="{99FC9F2C-F3A0-4A15-AE57-11C53D28C960}" srcOrd="5" destOrd="0" presId="urn:microsoft.com/office/officeart/2005/8/layout/StepDownProcess"/>
    <dgm:cxn modelId="{A1A08984-FB43-4DFB-8A4F-D59A76AA5727}" type="presParOf" srcId="{3959908D-1E13-41BB-AC8E-8B1B68CF5CB4}" destId="{5DAD61AC-0CF3-4483-999A-4A674F4F015B}" srcOrd="6" destOrd="0" presId="urn:microsoft.com/office/officeart/2005/8/layout/StepDownProcess"/>
    <dgm:cxn modelId="{0A33B533-2CC8-4A4A-BB43-DB955E6C03EE}" type="presParOf" srcId="{5DAD61AC-0CF3-4483-999A-4A674F4F015B}" destId="{35D67D25-AEA1-49AC-AEEC-040A874035D4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1388809-63F6-4798-A299-698E76B14A42}" type="doc">
      <dgm:prSet loTypeId="urn:microsoft.com/office/officeart/2005/8/layout/StepDownProcess" loCatId="process" qsTypeId="urn:microsoft.com/office/officeart/2005/8/quickstyle/simple1#4" qsCatId="simple" csTypeId="urn:microsoft.com/office/officeart/2005/8/colors/colorful5#3" csCatId="colorful" phldr="1"/>
      <dgm:spPr/>
      <dgm:t>
        <a:bodyPr/>
        <a:lstStyle/>
        <a:p>
          <a:endParaRPr lang="en-GB"/>
        </a:p>
      </dgm:t>
    </dgm:pt>
    <dgm:pt modelId="{87B18398-F3C1-45EE-BDC5-126A7C779BEC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Local Authority / Care Provider Board</a:t>
          </a:r>
        </a:p>
        <a:p>
          <a:r>
            <a:rPr lang="en-GB" sz="2000" b="1" dirty="0">
              <a:solidFill>
                <a:schemeClr val="tx1"/>
              </a:solidFill>
            </a:rPr>
            <a:t>(sets policy &amp; oversees services)</a:t>
          </a:r>
        </a:p>
      </dgm:t>
    </dgm:pt>
    <dgm:pt modelId="{A8282318-322B-44FE-8117-E7C692828E23}" type="parTrans" cxnId="{F571668B-E89E-4838-8871-F74CC3BF0435}">
      <dgm:prSet/>
      <dgm:spPr/>
      <dgm:t>
        <a:bodyPr/>
        <a:lstStyle/>
        <a:p>
          <a:endParaRPr lang="en-GB"/>
        </a:p>
      </dgm:t>
    </dgm:pt>
    <dgm:pt modelId="{0F2C980C-3821-455D-A88B-C34EC86F1175}" type="sibTrans" cxnId="{F571668B-E89E-4838-8871-F74CC3BF0435}">
      <dgm:prSet/>
      <dgm:spPr/>
      <dgm:t>
        <a:bodyPr/>
        <a:lstStyle/>
        <a:p>
          <a:endParaRPr lang="en-GB"/>
        </a:p>
      </dgm:t>
    </dgm:pt>
    <dgm:pt modelId="{01C505CE-ED3F-486C-BCE9-47370E93D601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Senior Managers</a:t>
          </a:r>
        </a:p>
        <a:p>
          <a:r>
            <a:rPr lang="en-GB" sz="2000" b="1" dirty="0">
              <a:solidFill>
                <a:schemeClr val="tx1"/>
              </a:solidFill>
            </a:rPr>
            <a:t>(manage budgets, staffing &amp; compliance)</a:t>
          </a:r>
        </a:p>
      </dgm:t>
    </dgm:pt>
    <dgm:pt modelId="{553D6FA6-8F32-4CCF-8D6B-19F071D74935}" type="parTrans" cxnId="{29C5B751-9C17-400C-A9D1-5EDBD94FF6C0}">
      <dgm:prSet/>
      <dgm:spPr/>
      <dgm:t>
        <a:bodyPr/>
        <a:lstStyle/>
        <a:p>
          <a:endParaRPr lang="en-GB"/>
        </a:p>
      </dgm:t>
    </dgm:pt>
    <dgm:pt modelId="{5A4D3E43-EEC0-4A6C-B84C-4906CC6D8849}" type="sibTrans" cxnId="{29C5B751-9C17-400C-A9D1-5EDBD94FF6C0}">
      <dgm:prSet/>
      <dgm:spPr/>
      <dgm:t>
        <a:bodyPr/>
        <a:lstStyle/>
        <a:p>
          <a:endParaRPr lang="en-GB"/>
        </a:p>
      </dgm:t>
    </dgm:pt>
    <dgm:pt modelId="{BE52BE44-358F-47FE-8D32-59A6326CCB06}">
      <dgm:prSet phldrT="[Text]"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Social Workers / Care Managers</a:t>
          </a:r>
        </a:p>
        <a:p>
          <a:r>
            <a:rPr lang="en-GB" sz="2000" b="1" dirty="0">
              <a:solidFill>
                <a:schemeClr val="tx1"/>
              </a:solidFill>
            </a:rPr>
            <a:t>(assess needs, plan care, safeguard)</a:t>
          </a:r>
        </a:p>
      </dgm:t>
    </dgm:pt>
    <dgm:pt modelId="{238E4B2B-06C3-4E72-A38C-AF5A5826BCC3}" type="parTrans" cxnId="{9E43BD8B-1484-424F-B0C8-298E70037F4D}">
      <dgm:prSet/>
      <dgm:spPr/>
      <dgm:t>
        <a:bodyPr/>
        <a:lstStyle/>
        <a:p>
          <a:endParaRPr lang="en-GB"/>
        </a:p>
      </dgm:t>
    </dgm:pt>
    <dgm:pt modelId="{7662D21F-D430-4B7E-AC74-233B7C91E302}" type="sibTrans" cxnId="{9E43BD8B-1484-424F-B0C8-298E70037F4D}">
      <dgm:prSet/>
      <dgm:spPr/>
      <dgm:t>
        <a:bodyPr/>
        <a:lstStyle/>
        <a:p>
          <a:endParaRPr lang="en-GB"/>
        </a:p>
      </dgm:t>
    </dgm:pt>
    <dgm:pt modelId="{68D03307-1F90-4B33-9320-C585A3BBE021}">
      <dgm:prSet custT="1"/>
      <dgm:spPr/>
      <dgm:t>
        <a:bodyPr/>
        <a:lstStyle/>
        <a:p>
          <a:r>
            <a:rPr lang="en-GB" sz="2000" b="1" dirty="0">
              <a:solidFill>
                <a:schemeClr val="tx1"/>
              </a:solidFill>
            </a:rPr>
            <a:t>Care staff and support workers (deliver personal care and daily support.</a:t>
          </a:r>
        </a:p>
      </dgm:t>
    </dgm:pt>
    <dgm:pt modelId="{74450E83-88B0-419B-B90B-5E5B9B6C088D}" type="parTrans" cxnId="{625EEECA-5420-4B91-AAF7-96C716E08A87}">
      <dgm:prSet/>
      <dgm:spPr/>
      <dgm:t>
        <a:bodyPr/>
        <a:lstStyle/>
        <a:p>
          <a:endParaRPr lang="en-GB"/>
        </a:p>
      </dgm:t>
    </dgm:pt>
    <dgm:pt modelId="{341C3BC5-41AB-41FE-9AB9-811B970A15CE}" type="sibTrans" cxnId="{625EEECA-5420-4B91-AAF7-96C716E08A87}">
      <dgm:prSet/>
      <dgm:spPr/>
      <dgm:t>
        <a:bodyPr/>
        <a:lstStyle/>
        <a:p>
          <a:endParaRPr lang="en-GB"/>
        </a:p>
      </dgm:t>
    </dgm:pt>
    <dgm:pt modelId="{5684850E-1C5B-4960-8E20-65E81512E8E0}" type="pres">
      <dgm:prSet presAssocID="{21388809-63F6-4798-A299-698E76B14A42}" presName="rootnode" presStyleCnt="0">
        <dgm:presLayoutVars>
          <dgm:chMax/>
          <dgm:chPref/>
          <dgm:dir/>
          <dgm:animLvl val="lvl"/>
        </dgm:presLayoutVars>
      </dgm:prSet>
      <dgm:spPr/>
    </dgm:pt>
    <dgm:pt modelId="{32B37908-FF7A-46BF-91F3-4F97FE5083C7}" type="pres">
      <dgm:prSet presAssocID="{87B18398-F3C1-45EE-BDC5-126A7C779BEC}" presName="composite" presStyleCnt="0"/>
      <dgm:spPr/>
    </dgm:pt>
    <dgm:pt modelId="{CB697E2C-F6FB-4265-A44D-5D809D2007F0}" type="pres">
      <dgm:prSet presAssocID="{87B18398-F3C1-45EE-BDC5-126A7C779BEC}" presName="bentUpArrow1" presStyleLbl="alignImgPlace1" presStyleIdx="0" presStyleCnt="3"/>
      <dgm:spPr/>
    </dgm:pt>
    <dgm:pt modelId="{79993406-A98A-485D-A1DC-1AB92BDB7EFE}" type="pres">
      <dgm:prSet presAssocID="{87B18398-F3C1-45EE-BDC5-126A7C779BEC}" presName="ParentText" presStyleLbl="node1" presStyleIdx="0" presStyleCnt="4" custScaleX="189110" custScaleY="123425">
        <dgm:presLayoutVars>
          <dgm:chMax val="1"/>
          <dgm:chPref val="1"/>
          <dgm:bulletEnabled val="1"/>
        </dgm:presLayoutVars>
      </dgm:prSet>
      <dgm:spPr/>
    </dgm:pt>
    <dgm:pt modelId="{7890EFC8-75DD-4C6D-B14D-FD3ADCCCE9D4}" type="pres">
      <dgm:prSet presAssocID="{87B18398-F3C1-45EE-BDC5-126A7C779BEC}" presName="ChildText" presStyleLbl="revTx" presStyleIdx="0" presStyleCnt="3">
        <dgm:presLayoutVars>
          <dgm:chMax val="0"/>
          <dgm:chPref val="0"/>
          <dgm:bulletEnabled val="1"/>
        </dgm:presLayoutVars>
      </dgm:prSet>
      <dgm:spPr/>
    </dgm:pt>
    <dgm:pt modelId="{F0A362B9-F840-4F13-8F2D-0CD31CF5AADB}" type="pres">
      <dgm:prSet presAssocID="{0F2C980C-3821-455D-A88B-C34EC86F1175}" presName="sibTrans" presStyleCnt="0"/>
      <dgm:spPr/>
    </dgm:pt>
    <dgm:pt modelId="{02E6D9A3-ADE0-4F7B-AA5C-D067473A15CC}" type="pres">
      <dgm:prSet presAssocID="{01C505CE-ED3F-486C-BCE9-47370E93D601}" presName="composite" presStyleCnt="0"/>
      <dgm:spPr/>
    </dgm:pt>
    <dgm:pt modelId="{2FDECD9D-9A90-45F8-B9BC-A60F344B16FF}" type="pres">
      <dgm:prSet presAssocID="{01C505CE-ED3F-486C-BCE9-47370E93D601}" presName="bentUpArrow1" presStyleLbl="alignImgPlace1" presStyleIdx="1" presStyleCnt="3"/>
      <dgm:spPr/>
    </dgm:pt>
    <dgm:pt modelId="{9422F6CF-74A0-48B3-A13C-7DD765CDD492}" type="pres">
      <dgm:prSet presAssocID="{01C505CE-ED3F-486C-BCE9-47370E93D601}" presName="ParentText" presStyleLbl="node1" presStyleIdx="1" presStyleCnt="4" custScaleX="207221" custScaleY="120148">
        <dgm:presLayoutVars>
          <dgm:chMax val="1"/>
          <dgm:chPref val="1"/>
          <dgm:bulletEnabled val="1"/>
        </dgm:presLayoutVars>
      </dgm:prSet>
      <dgm:spPr/>
    </dgm:pt>
    <dgm:pt modelId="{AF71985C-091A-42EA-928D-977F25ACDA48}" type="pres">
      <dgm:prSet presAssocID="{01C505CE-ED3F-486C-BCE9-47370E93D601}" presName="ChildText" presStyleLbl="revTx" presStyleIdx="1" presStyleCnt="3">
        <dgm:presLayoutVars>
          <dgm:chMax val="0"/>
          <dgm:chPref val="0"/>
          <dgm:bulletEnabled val="1"/>
        </dgm:presLayoutVars>
      </dgm:prSet>
      <dgm:spPr/>
    </dgm:pt>
    <dgm:pt modelId="{EF30EAD7-008E-4721-96A3-2A0093629228}" type="pres">
      <dgm:prSet presAssocID="{5A4D3E43-EEC0-4A6C-B84C-4906CC6D8849}" presName="sibTrans" presStyleCnt="0"/>
      <dgm:spPr/>
    </dgm:pt>
    <dgm:pt modelId="{BF5399E3-5672-4012-9539-75D0FF5133FE}" type="pres">
      <dgm:prSet presAssocID="{BE52BE44-358F-47FE-8D32-59A6326CCB06}" presName="composite" presStyleCnt="0"/>
      <dgm:spPr/>
    </dgm:pt>
    <dgm:pt modelId="{82F5B7F1-4719-41C4-B36C-260299F1952C}" type="pres">
      <dgm:prSet presAssocID="{BE52BE44-358F-47FE-8D32-59A6326CCB06}" presName="bentUpArrow1" presStyleLbl="alignImgPlace1" presStyleIdx="2" presStyleCnt="3"/>
      <dgm:spPr/>
    </dgm:pt>
    <dgm:pt modelId="{91EF8AF3-2301-4F8A-B6A5-1706517409B8}" type="pres">
      <dgm:prSet presAssocID="{BE52BE44-358F-47FE-8D32-59A6326CCB06}" presName="ParentText" presStyleLbl="node1" presStyleIdx="2" presStyleCnt="4" custScaleX="225113" custScaleY="131238">
        <dgm:presLayoutVars>
          <dgm:chMax val="1"/>
          <dgm:chPref val="1"/>
          <dgm:bulletEnabled val="1"/>
        </dgm:presLayoutVars>
      </dgm:prSet>
      <dgm:spPr/>
    </dgm:pt>
    <dgm:pt modelId="{F9AED48F-D41B-4D89-A7DE-1E4F43121CA7}" type="pres">
      <dgm:prSet presAssocID="{BE52BE44-358F-47FE-8D32-59A6326CCB06}" presName="ChildText" presStyleLbl="revTx" presStyleIdx="2" presStyleCnt="3">
        <dgm:presLayoutVars>
          <dgm:chMax val="0"/>
          <dgm:chPref val="0"/>
          <dgm:bulletEnabled val="1"/>
        </dgm:presLayoutVars>
      </dgm:prSet>
      <dgm:spPr/>
    </dgm:pt>
    <dgm:pt modelId="{E8458162-1A12-46FF-ADA2-CB1A7BAE0B8B}" type="pres">
      <dgm:prSet presAssocID="{7662D21F-D430-4B7E-AC74-233B7C91E302}" presName="sibTrans" presStyleCnt="0"/>
      <dgm:spPr/>
    </dgm:pt>
    <dgm:pt modelId="{DC2D9F23-B66D-4F0D-A58E-E2B4CF288E48}" type="pres">
      <dgm:prSet presAssocID="{68D03307-1F90-4B33-9320-C585A3BBE021}" presName="composite" presStyleCnt="0"/>
      <dgm:spPr/>
    </dgm:pt>
    <dgm:pt modelId="{78F78CF3-8BE6-4288-8FE6-F89804A1EB1B}" type="pres">
      <dgm:prSet presAssocID="{68D03307-1F90-4B33-9320-C585A3BBE021}" presName="ParentText" presStyleLbl="node1" presStyleIdx="3" presStyleCnt="4" custScaleX="205957" custScaleY="106054">
        <dgm:presLayoutVars>
          <dgm:chMax val="1"/>
          <dgm:chPref val="1"/>
          <dgm:bulletEnabled val="1"/>
        </dgm:presLayoutVars>
      </dgm:prSet>
      <dgm:spPr/>
    </dgm:pt>
  </dgm:ptLst>
  <dgm:cxnLst>
    <dgm:cxn modelId="{0A487C03-4945-47C9-8A91-548BC00A5845}" type="presOf" srcId="{BE52BE44-358F-47FE-8D32-59A6326CCB06}" destId="{91EF8AF3-2301-4F8A-B6A5-1706517409B8}" srcOrd="0" destOrd="0" presId="urn:microsoft.com/office/officeart/2005/8/layout/StepDownProcess"/>
    <dgm:cxn modelId="{1B25CB0D-CCFD-45C3-B815-BCB14A430B56}" type="presOf" srcId="{21388809-63F6-4798-A299-698E76B14A42}" destId="{5684850E-1C5B-4960-8E20-65E81512E8E0}" srcOrd="0" destOrd="0" presId="urn:microsoft.com/office/officeart/2005/8/layout/StepDownProcess"/>
    <dgm:cxn modelId="{29C5B751-9C17-400C-A9D1-5EDBD94FF6C0}" srcId="{21388809-63F6-4798-A299-698E76B14A42}" destId="{01C505CE-ED3F-486C-BCE9-47370E93D601}" srcOrd="1" destOrd="0" parTransId="{553D6FA6-8F32-4CCF-8D6B-19F071D74935}" sibTransId="{5A4D3E43-EEC0-4A6C-B84C-4906CC6D8849}"/>
    <dgm:cxn modelId="{31A9C488-DCB4-41C0-BAC8-20940B7078BB}" type="presOf" srcId="{87B18398-F3C1-45EE-BDC5-126A7C779BEC}" destId="{79993406-A98A-485D-A1DC-1AB92BDB7EFE}" srcOrd="0" destOrd="0" presId="urn:microsoft.com/office/officeart/2005/8/layout/StepDownProcess"/>
    <dgm:cxn modelId="{F571668B-E89E-4838-8871-F74CC3BF0435}" srcId="{21388809-63F6-4798-A299-698E76B14A42}" destId="{87B18398-F3C1-45EE-BDC5-126A7C779BEC}" srcOrd="0" destOrd="0" parTransId="{A8282318-322B-44FE-8117-E7C692828E23}" sibTransId="{0F2C980C-3821-455D-A88B-C34EC86F1175}"/>
    <dgm:cxn modelId="{9E43BD8B-1484-424F-B0C8-298E70037F4D}" srcId="{21388809-63F6-4798-A299-698E76B14A42}" destId="{BE52BE44-358F-47FE-8D32-59A6326CCB06}" srcOrd="2" destOrd="0" parTransId="{238E4B2B-06C3-4E72-A38C-AF5A5826BCC3}" sibTransId="{7662D21F-D430-4B7E-AC74-233B7C91E302}"/>
    <dgm:cxn modelId="{625EEECA-5420-4B91-AAF7-96C716E08A87}" srcId="{21388809-63F6-4798-A299-698E76B14A42}" destId="{68D03307-1F90-4B33-9320-C585A3BBE021}" srcOrd="3" destOrd="0" parTransId="{74450E83-88B0-419B-B90B-5E5B9B6C088D}" sibTransId="{341C3BC5-41AB-41FE-9AB9-811B970A15CE}"/>
    <dgm:cxn modelId="{D58F77CE-02B8-4BCC-A79D-997AEDDBD934}" type="presOf" srcId="{01C505CE-ED3F-486C-BCE9-47370E93D601}" destId="{9422F6CF-74A0-48B3-A13C-7DD765CDD492}" srcOrd="0" destOrd="0" presId="urn:microsoft.com/office/officeart/2005/8/layout/StepDownProcess"/>
    <dgm:cxn modelId="{6A8BB0EE-C5E6-4946-BE55-5C3952E65896}" type="presOf" srcId="{68D03307-1F90-4B33-9320-C585A3BBE021}" destId="{78F78CF3-8BE6-4288-8FE6-F89804A1EB1B}" srcOrd="0" destOrd="0" presId="urn:microsoft.com/office/officeart/2005/8/layout/StepDownProcess"/>
    <dgm:cxn modelId="{F201BADF-1BC7-4935-9D4D-7744218E3B29}" type="presParOf" srcId="{5684850E-1C5B-4960-8E20-65E81512E8E0}" destId="{32B37908-FF7A-46BF-91F3-4F97FE5083C7}" srcOrd="0" destOrd="0" presId="urn:microsoft.com/office/officeart/2005/8/layout/StepDownProcess"/>
    <dgm:cxn modelId="{35BB613F-E3EA-404B-81EF-1126FA6B4E8B}" type="presParOf" srcId="{32B37908-FF7A-46BF-91F3-4F97FE5083C7}" destId="{CB697E2C-F6FB-4265-A44D-5D809D2007F0}" srcOrd="0" destOrd="0" presId="urn:microsoft.com/office/officeart/2005/8/layout/StepDownProcess"/>
    <dgm:cxn modelId="{E6FA54B0-0897-40E6-B3F2-D7E28A63E9DD}" type="presParOf" srcId="{32B37908-FF7A-46BF-91F3-4F97FE5083C7}" destId="{79993406-A98A-485D-A1DC-1AB92BDB7EFE}" srcOrd="1" destOrd="0" presId="urn:microsoft.com/office/officeart/2005/8/layout/StepDownProcess"/>
    <dgm:cxn modelId="{0BC1152A-0AD4-473B-9E2D-CBAEC91356E9}" type="presParOf" srcId="{32B37908-FF7A-46BF-91F3-4F97FE5083C7}" destId="{7890EFC8-75DD-4C6D-B14D-FD3ADCCCE9D4}" srcOrd="2" destOrd="0" presId="urn:microsoft.com/office/officeart/2005/8/layout/StepDownProcess"/>
    <dgm:cxn modelId="{0A420434-496B-4B76-805C-3B25C5E97CD3}" type="presParOf" srcId="{5684850E-1C5B-4960-8E20-65E81512E8E0}" destId="{F0A362B9-F840-4F13-8F2D-0CD31CF5AADB}" srcOrd="1" destOrd="0" presId="urn:microsoft.com/office/officeart/2005/8/layout/StepDownProcess"/>
    <dgm:cxn modelId="{5E31F3AA-F4B0-4F69-B73E-04AD0BEE7F7F}" type="presParOf" srcId="{5684850E-1C5B-4960-8E20-65E81512E8E0}" destId="{02E6D9A3-ADE0-4F7B-AA5C-D067473A15CC}" srcOrd="2" destOrd="0" presId="urn:microsoft.com/office/officeart/2005/8/layout/StepDownProcess"/>
    <dgm:cxn modelId="{D54C50B9-061D-4261-8869-A2CDF67B0D85}" type="presParOf" srcId="{02E6D9A3-ADE0-4F7B-AA5C-D067473A15CC}" destId="{2FDECD9D-9A90-45F8-B9BC-A60F344B16FF}" srcOrd="0" destOrd="0" presId="urn:microsoft.com/office/officeart/2005/8/layout/StepDownProcess"/>
    <dgm:cxn modelId="{1EED5A0D-23F8-445B-9043-D71E97FEC876}" type="presParOf" srcId="{02E6D9A3-ADE0-4F7B-AA5C-D067473A15CC}" destId="{9422F6CF-74A0-48B3-A13C-7DD765CDD492}" srcOrd="1" destOrd="0" presId="urn:microsoft.com/office/officeart/2005/8/layout/StepDownProcess"/>
    <dgm:cxn modelId="{E1135C2F-1DEA-458E-9E13-F94B51A7697B}" type="presParOf" srcId="{02E6D9A3-ADE0-4F7B-AA5C-D067473A15CC}" destId="{AF71985C-091A-42EA-928D-977F25ACDA48}" srcOrd="2" destOrd="0" presId="urn:microsoft.com/office/officeart/2005/8/layout/StepDownProcess"/>
    <dgm:cxn modelId="{7BE0DC55-E072-40F8-9B6D-F3DC58414BFB}" type="presParOf" srcId="{5684850E-1C5B-4960-8E20-65E81512E8E0}" destId="{EF30EAD7-008E-4721-96A3-2A0093629228}" srcOrd="3" destOrd="0" presId="urn:microsoft.com/office/officeart/2005/8/layout/StepDownProcess"/>
    <dgm:cxn modelId="{9AE1EB97-DD63-4386-9BDC-5444EB0A8B49}" type="presParOf" srcId="{5684850E-1C5B-4960-8E20-65E81512E8E0}" destId="{BF5399E3-5672-4012-9539-75D0FF5133FE}" srcOrd="4" destOrd="0" presId="urn:microsoft.com/office/officeart/2005/8/layout/StepDownProcess"/>
    <dgm:cxn modelId="{7EE5AB94-41CE-4AB6-A615-7FA02C5E0034}" type="presParOf" srcId="{BF5399E3-5672-4012-9539-75D0FF5133FE}" destId="{82F5B7F1-4719-41C4-B36C-260299F1952C}" srcOrd="0" destOrd="0" presId="urn:microsoft.com/office/officeart/2005/8/layout/StepDownProcess"/>
    <dgm:cxn modelId="{0617A103-2720-448D-8079-3977B1A573B1}" type="presParOf" srcId="{BF5399E3-5672-4012-9539-75D0FF5133FE}" destId="{91EF8AF3-2301-4F8A-B6A5-1706517409B8}" srcOrd="1" destOrd="0" presId="urn:microsoft.com/office/officeart/2005/8/layout/StepDownProcess"/>
    <dgm:cxn modelId="{DE633E5A-BAB0-44CC-B587-4EDDECABF8D1}" type="presParOf" srcId="{BF5399E3-5672-4012-9539-75D0FF5133FE}" destId="{F9AED48F-D41B-4D89-A7DE-1E4F43121CA7}" srcOrd="2" destOrd="0" presId="urn:microsoft.com/office/officeart/2005/8/layout/StepDownProcess"/>
    <dgm:cxn modelId="{5D7E545C-F9D7-4A7B-8A1F-8B784607181D}" type="presParOf" srcId="{5684850E-1C5B-4960-8E20-65E81512E8E0}" destId="{E8458162-1A12-46FF-ADA2-CB1A7BAE0B8B}" srcOrd="5" destOrd="0" presId="urn:microsoft.com/office/officeart/2005/8/layout/StepDownProcess"/>
    <dgm:cxn modelId="{165FC5B0-5DDC-4E6A-849A-493E599C7262}" type="presParOf" srcId="{5684850E-1C5B-4960-8E20-65E81512E8E0}" destId="{DC2D9F23-B66D-4F0D-A58E-E2B4CF288E48}" srcOrd="6" destOrd="0" presId="urn:microsoft.com/office/officeart/2005/8/layout/StepDownProcess"/>
    <dgm:cxn modelId="{521FB851-9DD4-4004-8C04-2866901C2181}" type="presParOf" srcId="{DC2D9F23-B66D-4F0D-A58E-E2B4CF288E48}" destId="{78F78CF3-8BE6-4288-8FE6-F89804A1EB1B}" srcOrd="0" destOrd="0" presId="urn:microsoft.com/office/officeart/2005/8/layout/StepDownProcess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E74D1EF1-165E-46CC-B967-D76ED16EAF0C}" type="doc">
      <dgm:prSet loTypeId="urn:microsoft.com/office/officeart/2005/8/layout/vList2" loCatId="list" qsTypeId="urn:microsoft.com/office/officeart/2005/8/quickstyle/simple1#7" qsCatId="simple" csTypeId="urn:microsoft.com/office/officeart/2005/8/colors/accent1_2#2" csCatId="accent1"/>
      <dgm:spPr/>
      <dgm:t>
        <a:bodyPr/>
        <a:lstStyle/>
        <a:p>
          <a:endParaRPr lang="en-US"/>
        </a:p>
      </dgm:t>
    </dgm:pt>
    <dgm:pt modelId="{05285A6D-1249-4B4F-AAC1-293D0AD6C46B}">
      <dgm:prSet/>
      <dgm:spPr/>
      <dgm:t>
        <a:bodyPr/>
        <a:lstStyle/>
        <a:p>
          <a:r>
            <a:rPr lang="en-GB"/>
            <a:t>Other examples include:</a:t>
          </a:r>
          <a:endParaRPr lang="en-US"/>
        </a:p>
      </dgm:t>
    </dgm:pt>
    <dgm:pt modelId="{178DA5CF-AB36-4D47-8DC1-1F69CB9EB6B1}" type="parTrans" cxnId="{B49430E2-BD79-4864-A661-2C4572F29475}">
      <dgm:prSet/>
      <dgm:spPr/>
      <dgm:t>
        <a:bodyPr/>
        <a:lstStyle/>
        <a:p>
          <a:endParaRPr lang="en-US"/>
        </a:p>
      </dgm:t>
    </dgm:pt>
    <dgm:pt modelId="{710C274A-978E-44D3-BA9F-14F1A83CEAB8}" type="sibTrans" cxnId="{B49430E2-BD79-4864-A661-2C4572F29475}">
      <dgm:prSet/>
      <dgm:spPr/>
      <dgm:t>
        <a:bodyPr/>
        <a:lstStyle/>
        <a:p>
          <a:endParaRPr lang="en-US"/>
        </a:p>
      </dgm:t>
    </dgm:pt>
    <dgm:pt modelId="{31CE7DBF-63A8-470C-B04A-4EE86AC54060}">
      <dgm:prSet/>
      <dgm:spPr/>
      <dgm:t>
        <a:bodyPr/>
        <a:lstStyle/>
        <a:p>
          <a:r>
            <a:rPr lang="en-GB"/>
            <a:t>🚌 </a:t>
          </a:r>
          <a:r>
            <a:rPr lang="en-GB" b="1"/>
            <a:t>Community transport</a:t>
          </a:r>
          <a:r>
            <a:rPr lang="en-GB"/>
            <a:t> – helping people get to appointments, shops or social activities. </a:t>
          </a:r>
          <a:endParaRPr lang="en-US"/>
        </a:p>
      </dgm:t>
    </dgm:pt>
    <dgm:pt modelId="{733270F4-D837-4842-8FA1-63B9A6995DD1}" type="parTrans" cxnId="{BDC2FE39-256E-4C3A-A125-5DBE6A90D9A0}">
      <dgm:prSet/>
      <dgm:spPr/>
      <dgm:t>
        <a:bodyPr/>
        <a:lstStyle/>
        <a:p>
          <a:endParaRPr lang="en-US"/>
        </a:p>
      </dgm:t>
    </dgm:pt>
    <dgm:pt modelId="{D02A42C4-F692-4968-A501-F5365F9C6A06}" type="sibTrans" cxnId="{BDC2FE39-256E-4C3A-A125-5DBE6A90D9A0}">
      <dgm:prSet/>
      <dgm:spPr/>
      <dgm:t>
        <a:bodyPr/>
        <a:lstStyle/>
        <a:p>
          <a:endParaRPr lang="en-US"/>
        </a:p>
      </dgm:t>
    </dgm:pt>
    <dgm:pt modelId="{79F73A81-A105-4236-9044-B8D8A529BC84}">
      <dgm:prSet/>
      <dgm:spPr/>
      <dgm:t>
        <a:bodyPr/>
        <a:lstStyle/>
        <a:p>
          <a:r>
            <a:rPr lang="en-GB"/>
            <a:t>🎨 </a:t>
          </a:r>
          <a:r>
            <a:rPr lang="en-GB" b="1"/>
            <a:t>Day centres and community groups</a:t>
          </a:r>
          <a:r>
            <a:rPr lang="en-GB"/>
            <a:t> – activities, social contact and support. </a:t>
          </a:r>
          <a:endParaRPr lang="en-US"/>
        </a:p>
      </dgm:t>
    </dgm:pt>
    <dgm:pt modelId="{F00FE864-90A9-41F2-918D-1562A41FA072}" type="parTrans" cxnId="{77716609-AB39-407F-904B-C0BEDB23AC0F}">
      <dgm:prSet/>
      <dgm:spPr/>
      <dgm:t>
        <a:bodyPr/>
        <a:lstStyle/>
        <a:p>
          <a:endParaRPr lang="en-US"/>
        </a:p>
      </dgm:t>
    </dgm:pt>
    <dgm:pt modelId="{35B27927-DBBA-47A5-8696-14BC0757BB83}" type="sibTrans" cxnId="{77716609-AB39-407F-904B-C0BEDB23AC0F}">
      <dgm:prSet/>
      <dgm:spPr/>
      <dgm:t>
        <a:bodyPr/>
        <a:lstStyle/>
        <a:p>
          <a:endParaRPr lang="en-US"/>
        </a:p>
      </dgm:t>
    </dgm:pt>
    <dgm:pt modelId="{75BC4025-8644-4C9D-9672-81C578509187}">
      <dgm:prSet/>
      <dgm:spPr/>
      <dgm:t>
        <a:bodyPr/>
        <a:lstStyle/>
        <a:p>
          <a:r>
            <a:rPr lang="en-GB"/>
            <a:t>🏡 </a:t>
          </a:r>
          <a:r>
            <a:rPr lang="en-GB" b="1"/>
            <a:t>Home support</a:t>
          </a:r>
          <a:r>
            <a:rPr lang="en-GB"/>
            <a:t> – help with shopping, meals, personal care or household tasks. </a:t>
          </a:r>
          <a:endParaRPr lang="en-US"/>
        </a:p>
      </dgm:t>
    </dgm:pt>
    <dgm:pt modelId="{4DDF339F-23B7-42FE-8D8F-5F550DFE5B64}" type="parTrans" cxnId="{19B5CB61-582A-4A70-8022-02BE6C55F124}">
      <dgm:prSet/>
      <dgm:spPr/>
      <dgm:t>
        <a:bodyPr/>
        <a:lstStyle/>
        <a:p>
          <a:endParaRPr lang="en-US"/>
        </a:p>
      </dgm:t>
    </dgm:pt>
    <dgm:pt modelId="{67E89120-694D-4D8B-92D6-AE0B612AEED0}" type="sibTrans" cxnId="{19B5CB61-582A-4A70-8022-02BE6C55F124}">
      <dgm:prSet/>
      <dgm:spPr/>
      <dgm:t>
        <a:bodyPr/>
        <a:lstStyle/>
        <a:p>
          <a:endParaRPr lang="en-US"/>
        </a:p>
      </dgm:t>
    </dgm:pt>
    <dgm:pt modelId="{A04CF1C4-4062-428D-A1C7-2D2DCDB7CCF2}">
      <dgm:prSet/>
      <dgm:spPr/>
      <dgm:t>
        <a:bodyPr/>
        <a:lstStyle/>
        <a:p>
          <a:r>
            <a:rPr lang="en-GB"/>
            <a:t>🧑‍🤝‍🧑 </a:t>
          </a:r>
          <a:r>
            <a:rPr lang="en-GB" b="1"/>
            <a:t>Carer support groups</a:t>
          </a:r>
          <a:r>
            <a:rPr lang="en-GB"/>
            <a:t> – information, advice and peer support. </a:t>
          </a:r>
          <a:endParaRPr lang="en-US"/>
        </a:p>
      </dgm:t>
    </dgm:pt>
    <dgm:pt modelId="{22E6CD5B-FE01-400D-9F54-5049DE8812F1}" type="parTrans" cxnId="{A2AE62C3-483A-43A8-AE0C-1FB4D78B9427}">
      <dgm:prSet/>
      <dgm:spPr/>
      <dgm:t>
        <a:bodyPr/>
        <a:lstStyle/>
        <a:p>
          <a:endParaRPr lang="en-US"/>
        </a:p>
      </dgm:t>
    </dgm:pt>
    <dgm:pt modelId="{AD72ABD3-7814-490A-9300-19F83FA65FB0}" type="sibTrans" cxnId="{A2AE62C3-483A-43A8-AE0C-1FB4D78B9427}">
      <dgm:prSet/>
      <dgm:spPr/>
      <dgm:t>
        <a:bodyPr/>
        <a:lstStyle/>
        <a:p>
          <a:endParaRPr lang="en-US"/>
        </a:p>
      </dgm:t>
    </dgm:pt>
    <dgm:pt modelId="{019A42D0-EBBD-4B0D-A02F-398FEE0484F5}">
      <dgm:prSet/>
      <dgm:spPr/>
      <dgm:t>
        <a:bodyPr/>
        <a:lstStyle/>
        <a:p>
          <a:r>
            <a:rPr lang="en-GB"/>
            <a:t>🧘 </a:t>
          </a:r>
          <a:r>
            <a:rPr lang="en-GB" b="1"/>
            <a:t>Health and wellbeing activities</a:t>
          </a:r>
          <a:r>
            <a:rPr lang="en-GB"/>
            <a:t> – exercise, walking groups and social activities. </a:t>
          </a:r>
          <a:endParaRPr lang="en-US"/>
        </a:p>
      </dgm:t>
    </dgm:pt>
    <dgm:pt modelId="{03DD2A7A-7F6E-48CE-B8E9-C149AAA02949}" type="parTrans" cxnId="{7A9C8886-472D-41B8-BAC2-44EF1709FF14}">
      <dgm:prSet/>
      <dgm:spPr/>
      <dgm:t>
        <a:bodyPr/>
        <a:lstStyle/>
        <a:p>
          <a:endParaRPr lang="en-US"/>
        </a:p>
      </dgm:t>
    </dgm:pt>
    <dgm:pt modelId="{DB5B9B74-BFBA-4AB5-943E-E964254497D1}" type="sibTrans" cxnId="{7A9C8886-472D-41B8-BAC2-44EF1709FF14}">
      <dgm:prSet/>
      <dgm:spPr/>
      <dgm:t>
        <a:bodyPr/>
        <a:lstStyle/>
        <a:p>
          <a:endParaRPr lang="en-US"/>
        </a:p>
      </dgm:t>
    </dgm:pt>
    <dgm:pt modelId="{F84FDB55-73FF-4769-904E-AB2259D3B3A9}">
      <dgm:prSet/>
      <dgm:spPr/>
      <dgm:t>
        <a:bodyPr/>
        <a:lstStyle/>
        <a:p>
          <a:r>
            <a:rPr lang="en-GB"/>
            <a:t>In Wales, </a:t>
          </a:r>
          <a:r>
            <a:rPr lang="en-GB" b="1"/>
            <a:t>meals on wheels can form part of social care support</a:t>
          </a:r>
          <a:r>
            <a:rPr lang="en-GB"/>
            <a:t>, particularly where someone has assessed care and support needs. Local authorities have their own arrangements for providing meals at home.</a:t>
          </a:r>
          <a:endParaRPr lang="en-US"/>
        </a:p>
      </dgm:t>
    </dgm:pt>
    <dgm:pt modelId="{573F6BDC-8699-463B-AB61-1DCD9DA5058A}" type="parTrans" cxnId="{92DBCC09-B022-4057-9B5C-BFC24604E9FB}">
      <dgm:prSet/>
      <dgm:spPr/>
      <dgm:t>
        <a:bodyPr/>
        <a:lstStyle/>
        <a:p>
          <a:endParaRPr lang="en-US"/>
        </a:p>
      </dgm:t>
    </dgm:pt>
    <dgm:pt modelId="{967C9190-8565-401E-BED7-83BEF28BC587}" type="sibTrans" cxnId="{92DBCC09-B022-4057-9B5C-BFC24604E9FB}">
      <dgm:prSet/>
      <dgm:spPr/>
      <dgm:t>
        <a:bodyPr/>
        <a:lstStyle/>
        <a:p>
          <a:endParaRPr lang="en-US"/>
        </a:p>
      </dgm:t>
    </dgm:pt>
    <dgm:pt modelId="{B76596E8-734C-4A75-ABAA-3D7147F37AC5}" type="pres">
      <dgm:prSet presAssocID="{E74D1EF1-165E-46CC-B967-D76ED16EAF0C}" presName="linear" presStyleCnt="0">
        <dgm:presLayoutVars>
          <dgm:animLvl val="lvl"/>
          <dgm:resizeHandles val="exact"/>
        </dgm:presLayoutVars>
      </dgm:prSet>
      <dgm:spPr/>
    </dgm:pt>
    <dgm:pt modelId="{8D3C91CE-4E2A-424F-BF1B-69383A97CD40}" type="pres">
      <dgm:prSet presAssocID="{05285A6D-1249-4B4F-AAC1-293D0AD6C46B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2B8E4390-4328-40D8-80A7-E4EE6F87FE15}" type="pres">
      <dgm:prSet presAssocID="{05285A6D-1249-4B4F-AAC1-293D0AD6C46B}" presName="childText" presStyleLbl="revTx" presStyleIdx="0" presStyleCnt="1">
        <dgm:presLayoutVars>
          <dgm:bulletEnabled val="1"/>
        </dgm:presLayoutVars>
      </dgm:prSet>
      <dgm:spPr/>
    </dgm:pt>
    <dgm:pt modelId="{489B7F55-2EC7-4A90-A70C-5A6A669A7650}" type="pres">
      <dgm:prSet presAssocID="{F84FDB55-73FF-4769-904E-AB2259D3B3A9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77716609-AB39-407F-904B-C0BEDB23AC0F}" srcId="{05285A6D-1249-4B4F-AAC1-293D0AD6C46B}" destId="{79F73A81-A105-4236-9044-B8D8A529BC84}" srcOrd="1" destOrd="0" parTransId="{F00FE864-90A9-41F2-918D-1562A41FA072}" sibTransId="{35B27927-DBBA-47A5-8696-14BC0757BB83}"/>
    <dgm:cxn modelId="{92DBCC09-B022-4057-9B5C-BFC24604E9FB}" srcId="{E74D1EF1-165E-46CC-B967-D76ED16EAF0C}" destId="{F84FDB55-73FF-4769-904E-AB2259D3B3A9}" srcOrd="1" destOrd="0" parTransId="{573F6BDC-8699-463B-AB61-1DCD9DA5058A}" sibTransId="{967C9190-8565-401E-BED7-83BEF28BC587}"/>
    <dgm:cxn modelId="{7757C811-C2B7-4353-B163-10DA599C114B}" type="presOf" srcId="{E74D1EF1-165E-46CC-B967-D76ED16EAF0C}" destId="{B76596E8-734C-4A75-ABAA-3D7147F37AC5}" srcOrd="0" destOrd="0" presId="urn:microsoft.com/office/officeart/2005/8/layout/vList2"/>
    <dgm:cxn modelId="{BDC2FE39-256E-4C3A-A125-5DBE6A90D9A0}" srcId="{05285A6D-1249-4B4F-AAC1-293D0AD6C46B}" destId="{31CE7DBF-63A8-470C-B04A-4EE86AC54060}" srcOrd="0" destOrd="0" parTransId="{733270F4-D837-4842-8FA1-63B9A6995DD1}" sibTransId="{D02A42C4-F692-4968-A501-F5365F9C6A06}"/>
    <dgm:cxn modelId="{19B5CB61-582A-4A70-8022-02BE6C55F124}" srcId="{05285A6D-1249-4B4F-AAC1-293D0AD6C46B}" destId="{75BC4025-8644-4C9D-9672-81C578509187}" srcOrd="2" destOrd="0" parTransId="{4DDF339F-23B7-42FE-8D8F-5F550DFE5B64}" sibTransId="{67E89120-694D-4D8B-92D6-AE0B612AEED0}"/>
    <dgm:cxn modelId="{7A9C8886-472D-41B8-BAC2-44EF1709FF14}" srcId="{05285A6D-1249-4B4F-AAC1-293D0AD6C46B}" destId="{019A42D0-EBBD-4B0D-A02F-398FEE0484F5}" srcOrd="4" destOrd="0" parTransId="{03DD2A7A-7F6E-48CE-B8E9-C149AAA02949}" sibTransId="{DB5B9B74-BFBA-4AB5-943E-E964254497D1}"/>
    <dgm:cxn modelId="{0A4F8793-8465-4582-A8D1-347DB466FFAC}" type="presOf" srcId="{31CE7DBF-63A8-470C-B04A-4EE86AC54060}" destId="{2B8E4390-4328-40D8-80A7-E4EE6F87FE15}" srcOrd="0" destOrd="0" presId="urn:microsoft.com/office/officeart/2005/8/layout/vList2"/>
    <dgm:cxn modelId="{BE6A3EA4-99D9-45F2-862D-9B62693132D1}" type="presOf" srcId="{F84FDB55-73FF-4769-904E-AB2259D3B3A9}" destId="{489B7F55-2EC7-4A90-A70C-5A6A669A7650}" srcOrd="0" destOrd="0" presId="urn:microsoft.com/office/officeart/2005/8/layout/vList2"/>
    <dgm:cxn modelId="{8932B9A5-C399-4AE4-87DC-1CCEC744896A}" type="presOf" srcId="{05285A6D-1249-4B4F-AAC1-293D0AD6C46B}" destId="{8D3C91CE-4E2A-424F-BF1B-69383A97CD40}" srcOrd="0" destOrd="0" presId="urn:microsoft.com/office/officeart/2005/8/layout/vList2"/>
    <dgm:cxn modelId="{93F5B6C1-3E48-4199-8222-538E07125288}" type="presOf" srcId="{A04CF1C4-4062-428D-A1C7-2D2DCDB7CCF2}" destId="{2B8E4390-4328-40D8-80A7-E4EE6F87FE15}" srcOrd="0" destOrd="3" presId="urn:microsoft.com/office/officeart/2005/8/layout/vList2"/>
    <dgm:cxn modelId="{A2AE62C3-483A-43A8-AE0C-1FB4D78B9427}" srcId="{05285A6D-1249-4B4F-AAC1-293D0AD6C46B}" destId="{A04CF1C4-4062-428D-A1C7-2D2DCDB7CCF2}" srcOrd="3" destOrd="0" parTransId="{22E6CD5B-FE01-400D-9F54-5049DE8812F1}" sibTransId="{AD72ABD3-7814-490A-9300-19F83FA65FB0}"/>
    <dgm:cxn modelId="{90BA69C3-F60C-4604-A239-A9BBDF1600CB}" type="presOf" srcId="{75BC4025-8644-4C9D-9672-81C578509187}" destId="{2B8E4390-4328-40D8-80A7-E4EE6F87FE15}" srcOrd="0" destOrd="2" presId="urn:microsoft.com/office/officeart/2005/8/layout/vList2"/>
    <dgm:cxn modelId="{281523C8-B5AB-4131-9813-4872E88A764F}" type="presOf" srcId="{79F73A81-A105-4236-9044-B8D8A529BC84}" destId="{2B8E4390-4328-40D8-80A7-E4EE6F87FE15}" srcOrd="0" destOrd="1" presId="urn:microsoft.com/office/officeart/2005/8/layout/vList2"/>
    <dgm:cxn modelId="{27E33DCC-50AC-4B31-BF25-F0426B08AA46}" type="presOf" srcId="{019A42D0-EBBD-4B0D-A02F-398FEE0484F5}" destId="{2B8E4390-4328-40D8-80A7-E4EE6F87FE15}" srcOrd="0" destOrd="4" presId="urn:microsoft.com/office/officeart/2005/8/layout/vList2"/>
    <dgm:cxn modelId="{B49430E2-BD79-4864-A661-2C4572F29475}" srcId="{E74D1EF1-165E-46CC-B967-D76ED16EAF0C}" destId="{05285A6D-1249-4B4F-AAC1-293D0AD6C46B}" srcOrd="0" destOrd="0" parTransId="{178DA5CF-AB36-4D47-8DC1-1F69CB9EB6B1}" sibTransId="{710C274A-978E-44D3-BA9F-14F1A83CEAB8}"/>
    <dgm:cxn modelId="{E2E38593-69A8-4709-842E-FAF7FED231ED}" type="presParOf" srcId="{B76596E8-734C-4A75-ABAA-3D7147F37AC5}" destId="{8D3C91CE-4E2A-424F-BF1B-69383A97CD40}" srcOrd="0" destOrd="0" presId="urn:microsoft.com/office/officeart/2005/8/layout/vList2"/>
    <dgm:cxn modelId="{EE80A182-735C-40FD-9F9D-069A162683CB}" type="presParOf" srcId="{B76596E8-734C-4A75-ABAA-3D7147F37AC5}" destId="{2B8E4390-4328-40D8-80A7-E4EE6F87FE15}" srcOrd="1" destOrd="0" presId="urn:microsoft.com/office/officeart/2005/8/layout/vList2"/>
    <dgm:cxn modelId="{B9D6BFB7-E170-4F5B-9034-2F98935302F1}" type="presParOf" srcId="{B76596E8-734C-4A75-ABAA-3D7147F37AC5}" destId="{489B7F55-2EC7-4A90-A70C-5A6A669A7650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AE4FD80-DAFE-4274-A459-A6EC24AEEAE7}" type="doc">
      <dgm:prSet loTypeId="urn:microsoft.com/office/officeart/2005/8/layout/vList2" loCatId="list" qsTypeId="urn:microsoft.com/office/officeart/2005/8/quickstyle/simple2#1" qsCatId="simple" csTypeId="urn:microsoft.com/office/officeart/2005/8/colors/accent0_3#1" csCatId="mainScheme"/>
      <dgm:spPr/>
      <dgm:t>
        <a:bodyPr/>
        <a:lstStyle/>
        <a:p>
          <a:endParaRPr lang="en-US"/>
        </a:p>
      </dgm:t>
    </dgm:pt>
    <dgm:pt modelId="{0F8123D5-D8F7-42B3-8A7B-AE9EA8BDDBEC}">
      <dgm:prSet/>
      <dgm:spPr/>
      <dgm:t>
        <a:bodyPr/>
        <a:lstStyle/>
        <a:p>
          <a:r>
            <a:rPr lang="en-US" dirty="0"/>
            <a:t>Wales has </a:t>
          </a:r>
          <a:r>
            <a:rPr lang="en-US" dirty="0" err="1"/>
            <a:t>emphasised</a:t>
          </a:r>
          <a:r>
            <a:rPr lang="en-US" dirty="0"/>
            <a:t> </a:t>
          </a:r>
          <a:r>
            <a:rPr lang="en-US" b="1" dirty="0"/>
            <a:t>“joined-up services”</a:t>
          </a:r>
          <a:r>
            <a:rPr lang="en-US" dirty="0"/>
            <a:t> to reduce gaps between hospital care, community services, and social care.</a:t>
          </a:r>
        </a:p>
      </dgm:t>
    </dgm:pt>
    <dgm:pt modelId="{32088F05-57A3-45B0-8A2A-C36FE8E9CA77}" type="parTrans" cxnId="{C9E5705C-279E-4B21-8B65-B35B5BF13B66}">
      <dgm:prSet/>
      <dgm:spPr/>
      <dgm:t>
        <a:bodyPr/>
        <a:lstStyle/>
        <a:p>
          <a:endParaRPr lang="en-US"/>
        </a:p>
      </dgm:t>
    </dgm:pt>
    <dgm:pt modelId="{C8DAF401-211E-43F1-8F33-F871807D3495}" type="sibTrans" cxnId="{C9E5705C-279E-4B21-8B65-B35B5BF13B66}">
      <dgm:prSet/>
      <dgm:spPr/>
      <dgm:t>
        <a:bodyPr/>
        <a:lstStyle/>
        <a:p>
          <a:endParaRPr lang="en-US"/>
        </a:p>
      </dgm:t>
    </dgm:pt>
    <dgm:pt modelId="{D4EAED76-60C1-453F-A051-AA4E256F4CBE}" type="pres">
      <dgm:prSet presAssocID="{5AE4FD80-DAFE-4274-A459-A6EC24AEEAE7}" presName="linear" presStyleCnt="0">
        <dgm:presLayoutVars>
          <dgm:animLvl val="lvl"/>
          <dgm:resizeHandles val="exact"/>
        </dgm:presLayoutVars>
      </dgm:prSet>
      <dgm:spPr/>
    </dgm:pt>
    <dgm:pt modelId="{5D1E565D-32C5-41D1-A5EC-D7B7D5B89277}" type="pres">
      <dgm:prSet presAssocID="{0F8123D5-D8F7-42B3-8A7B-AE9EA8BDDBEC}" presName="parentText" presStyleLbl="node1" presStyleIdx="0" presStyleCnt="1">
        <dgm:presLayoutVars>
          <dgm:chMax val="0"/>
          <dgm:bulletEnabled val="1"/>
        </dgm:presLayoutVars>
      </dgm:prSet>
      <dgm:spPr/>
    </dgm:pt>
  </dgm:ptLst>
  <dgm:cxnLst>
    <dgm:cxn modelId="{C9E5705C-279E-4B21-8B65-B35B5BF13B66}" srcId="{5AE4FD80-DAFE-4274-A459-A6EC24AEEAE7}" destId="{0F8123D5-D8F7-42B3-8A7B-AE9EA8BDDBEC}" srcOrd="0" destOrd="0" parTransId="{32088F05-57A3-45B0-8A2A-C36FE8E9CA77}" sibTransId="{C8DAF401-211E-43F1-8F33-F871807D3495}"/>
    <dgm:cxn modelId="{AF87FE88-FA9A-4C72-800D-4F0CCA75AC20}" type="presOf" srcId="{0F8123D5-D8F7-42B3-8A7B-AE9EA8BDDBEC}" destId="{5D1E565D-32C5-41D1-A5EC-D7B7D5B89277}" srcOrd="0" destOrd="0" presId="urn:microsoft.com/office/officeart/2005/8/layout/vList2"/>
    <dgm:cxn modelId="{47CF8CF7-9713-4792-AC2C-BAAB08225983}" type="presOf" srcId="{5AE4FD80-DAFE-4274-A459-A6EC24AEEAE7}" destId="{D4EAED76-60C1-453F-A051-AA4E256F4CBE}" srcOrd="0" destOrd="0" presId="urn:microsoft.com/office/officeart/2005/8/layout/vList2"/>
    <dgm:cxn modelId="{EBEFF1DB-BD73-452A-BBCA-09D8ED685233}" type="presParOf" srcId="{D4EAED76-60C1-453F-A051-AA4E256F4CBE}" destId="{5D1E565D-32C5-41D1-A5EC-D7B7D5B8927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7B6E372-6BC4-459C-8788-65259EEA7295}" type="doc">
      <dgm:prSet loTypeId="urn:microsoft.com/office/officeart/2005/8/layout/vProcess5" loCatId="process" qsTypeId="urn:microsoft.com/office/officeart/2005/8/quickstyle/simple1#5" qsCatId="simple" csTypeId="urn:microsoft.com/office/officeart/2005/8/colors/colorful1#1" csCatId="colorful" phldr="1"/>
      <dgm:spPr/>
      <dgm:t>
        <a:bodyPr/>
        <a:lstStyle/>
        <a:p>
          <a:endParaRPr lang="en-US"/>
        </a:p>
      </dgm:t>
    </dgm:pt>
    <dgm:pt modelId="{F8F713F6-08E4-4C76-A22E-6203ECAB8298}">
      <dgm:prSet/>
      <dgm:spPr/>
      <dgm:t>
        <a:bodyPr/>
        <a:lstStyle/>
        <a:p>
          <a:r>
            <a:rPr lang="en-GB" b="1"/>
            <a:t>Think long-term</a:t>
          </a:r>
          <a:r>
            <a:rPr lang="en-GB"/>
            <a:t> about how their decisions affect people in the future.</a:t>
          </a:r>
          <a:endParaRPr lang="en-US"/>
        </a:p>
      </dgm:t>
    </dgm:pt>
    <dgm:pt modelId="{F4C5A1CE-E8F5-44EE-92B0-37A25E9B20E3}" type="parTrans" cxnId="{AB6E8B1A-C3D9-4EF2-A402-2DEADAF6DA08}">
      <dgm:prSet/>
      <dgm:spPr/>
      <dgm:t>
        <a:bodyPr/>
        <a:lstStyle/>
        <a:p>
          <a:endParaRPr lang="en-US"/>
        </a:p>
      </dgm:t>
    </dgm:pt>
    <dgm:pt modelId="{C20EB38B-BF24-4E7B-9423-8F17CA048051}" type="sibTrans" cxnId="{AB6E8B1A-C3D9-4EF2-A402-2DEADAF6DA08}">
      <dgm:prSet/>
      <dgm:spPr/>
      <dgm:t>
        <a:bodyPr/>
        <a:lstStyle/>
        <a:p>
          <a:endParaRPr lang="en-US"/>
        </a:p>
      </dgm:t>
    </dgm:pt>
    <dgm:pt modelId="{C75311E7-C820-43B5-B952-4CCACE308A77}">
      <dgm:prSet/>
      <dgm:spPr/>
      <dgm:t>
        <a:bodyPr/>
        <a:lstStyle/>
        <a:p>
          <a:r>
            <a:rPr lang="en-GB" b="1"/>
            <a:t>Work together</a:t>
          </a:r>
          <a:r>
            <a:rPr lang="en-GB"/>
            <a:t> to improve the social, economic, environmental, and cultural well-being of Wales.</a:t>
          </a:r>
          <a:endParaRPr lang="en-US"/>
        </a:p>
      </dgm:t>
    </dgm:pt>
    <dgm:pt modelId="{A54DEFB4-1D70-452B-9FF4-2FE93EB29BCA}" type="parTrans" cxnId="{652E7ACA-9F85-4F06-920F-F134A73322A2}">
      <dgm:prSet/>
      <dgm:spPr/>
      <dgm:t>
        <a:bodyPr/>
        <a:lstStyle/>
        <a:p>
          <a:endParaRPr lang="en-US"/>
        </a:p>
      </dgm:t>
    </dgm:pt>
    <dgm:pt modelId="{DE561E30-6B66-4AE6-8D42-D224C3ECC22D}" type="sibTrans" cxnId="{652E7ACA-9F85-4F06-920F-F134A73322A2}">
      <dgm:prSet/>
      <dgm:spPr/>
      <dgm:t>
        <a:bodyPr/>
        <a:lstStyle/>
        <a:p>
          <a:endParaRPr lang="en-US"/>
        </a:p>
      </dgm:t>
    </dgm:pt>
    <dgm:pt modelId="{60C23432-8C64-465D-8400-8D7F48FFB929}">
      <dgm:prSet/>
      <dgm:spPr/>
      <dgm:t>
        <a:bodyPr/>
        <a:lstStyle/>
        <a:p>
          <a:r>
            <a:rPr lang="en-GB" b="1"/>
            <a:t>Involve people</a:t>
          </a:r>
          <a:r>
            <a:rPr lang="en-GB"/>
            <a:t> in shaping the future of their communities.</a:t>
          </a:r>
          <a:endParaRPr lang="en-US"/>
        </a:p>
      </dgm:t>
    </dgm:pt>
    <dgm:pt modelId="{EE94A44C-E5C5-48E7-A02B-EECCE63DA18E}" type="parTrans" cxnId="{2BDCBFC7-3D8D-404E-B412-1275D28BCE81}">
      <dgm:prSet/>
      <dgm:spPr/>
      <dgm:t>
        <a:bodyPr/>
        <a:lstStyle/>
        <a:p>
          <a:endParaRPr lang="en-US"/>
        </a:p>
      </dgm:t>
    </dgm:pt>
    <dgm:pt modelId="{69D94DEB-7E25-4340-9635-50BC1EA25843}" type="sibTrans" cxnId="{2BDCBFC7-3D8D-404E-B412-1275D28BCE81}">
      <dgm:prSet/>
      <dgm:spPr/>
      <dgm:t>
        <a:bodyPr/>
        <a:lstStyle/>
        <a:p>
          <a:endParaRPr lang="en-US"/>
        </a:p>
      </dgm:t>
    </dgm:pt>
    <dgm:pt modelId="{489F3514-EB6F-40AE-BBD3-0A6253BBFAB5}" type="pres">
      <dgm:prSet presAssocID="{C7B6E372-6BC4-459C-8788-65259EEA7295}" presName="outerComposite" presStyleCnt="0">
        <dgm:presLayoutVars>
          <dgm:chMax val="5"/>
          <dgm:dir/>
          <dgm:resizeHandles val="exact"/>
        </dgm:presLayoutVars>
      </dgm:prSet>
      <dgm:spPr/>
    </dgm:pt>
    <dgm:pt modelId="{11C08879-F319-4F8B-8604-588DF1D7176D}" type="pres">
      <dgm:prSet presAssocID="{C7B6E372-6BC4-459C-8788-65259EEA7295}" presName="dummyMaxCanvas" presStyleCnt="0">
        <dgm:presLayoutVars/>
      </dgm:prSet>
      <dgm:spPr/>
    </dgm:pt>
    <dgm:pt modelId="{F7D13481-3219-4112-BCB6-EA0D47392085}" type="pres">
      <dgm:prSet presAssocID="{C7B6E372-6BC4-459C-8788-65259EEA7295}" presName="ThreeNodes_1" presStyleLbl="node1" presStyleIdx="0" presStyleCnt="3">
        <dgm:presLayoutVars>
          <dgm:bulletEnabled val="1"/>
        </dgm:presLayoutVars>
      </dgm:prSet>
      <dgm:spPr/>
    </dgm:pt>
    <dgm:pt modelId="{0197ECF6-D48D-4AD1-891E-E79C3AEFDA48}" type="pres">
      <dgm:prSet presAssocID="{C7B6E372-6BC4-459C-8788-65259EEA7295}" presName="ThreeNodes_2" presStyleLbl="node1" presStyleIdx="1" presStyleCnt="3">
        <dgm:presLayoutVars>
          <dgm:bulletEnabled val="1"/>
        </dgm:presLayoutVars>
      </dgm:prSet>
      <dgm:spPr/>
    </dgm:pt>
    <dgm:pt modelId="{5F759BD8-CDCF-4579-BE3B-200F821C7B55}" type="pres">
      <dgm:prSet presAssocID="{C7B6E372-6BC4-459C-8788-65259EEA7295}" presName="ThreeNodes_3" presStyleLbl="node1" presStyleIdx="2" presStyleCnt="3">
        <dgm:presLayoutVars>
          <dgm:bulletEnabled val="1"/>
        </dgm:presLayoutVars>
      </dgm:prSet>
      <dgm:spPr/>
    </dgm:pt>
    <dgm:pt modelId="{7ECC61F9-4350-4DDF-985A-28E1EF369A64}" type="pres">
      <dgm:prSet presAssocID="{C7B6E372-6BC4-459C-8788-65259EEA7295}" presName="ThreeConn_1-2" presStyleLbl="fgAccFollowNode1" presStyleIdx="0" presStyleCnt="2">
        <dgm:presLayoutVars>
          <dgm:bulletEnabled val="1"/>
        </dgm:presLayoutVars>
      </dgm:prSet>
      <dgm:spPr/>
    </dgm:pt>
    <dgm:pt modelId="{B10C8311-2397-44B4-85AD-896F81195DD5}" type="pres">
      <dgm:prSet presAssocID="{C7B6E372-6BC4-459C-8788-65259EEA7295}" presName="ThreeConn_2-3" presStyleLbl="fgAccFollowNode1" presStyleIdx="1" presStyleCnt="2">
        <dgm:presLayoutVars>
          <dgm:bulletEnabled val="1"/>
        </dgm:presLayoutVars>
      </dgm:prSet>
      <dgm:spPr/>
    </dgm:pt>
    <dgm:pt modelId="{66279978-4221-465E-83A1-D1AA080C2B8B}" type="pres">
      <dgm:prSet presAssocID="{C7B6E372-6BC4-459C-8788-65259EEA7295}" presName="ThreeNodes_1_text" presStyleLbl="node1" presStyleIdx="2" presStyleCnt="3">
        <dgm:presLayoutVars>
          <dgm:bulletEnabled val="1"/>
        </dgm:presLayoutVars>
      </dgm:prSet>
      <dgm:spPr/>
    </dgm:pt>
    <dgm:pt modelId="{B97EC846-6D78-4AB2-B413-97D1DBC0D188}" type="pres">
      <dgm:prSet presAssocID="{C7B6E372-6BC4-459C-8788-65259EEA7295}" presName="ThreeNodes_2_text" presStyleLbl="node1" presStyleIdx="2" presStyleCnt="3">
        <dgm:presLayoutVars>
          <dgm:bulletEnabled val="1"/>
        </dgm:presLayoutVars>
      </dgm:prSet>
      <dgm:spPr/>
    </dgm:pt>
    <dgm:pt modelId="{081CE0F0-5FA2-4EB0-9931-42B49CDEFF1E}" type="pres">
      <dgm:prSet presAssocID="{C7B6E372-6BC4-459C-8788-65259EEA7295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AB6E8B1A-C3D9-4EF2-A402-2DEADAF6DA08}" srcId="{C7B6E372-6BC4-459C-8788-65259EEA7295}" destId="{F8F713F6-08E4-4C76-A22E-6203ECAB8298}" srcOrd="0" destOrd="0" parTransId="{F4C5A1CE-E8F5-44EE-92B0-37A25E9B20E3}" sibTransId="{C20EB38B-BF24-4E7B-9423-8F17CA048051}"/>
    <dgm:cxn modelId="{DB264971-7920-4CF7-9B87-F088829CF7E6}" type="presOf" srcId="{DE561E30-6B66-4AE6-8D42-D224C3ECC22D}" destId="{B10C8311-2397-44B4-85AD-896F81195DD5}" srcOrd="0" destOrd="0" presId="urn:microsoft.com/office/officeart/2005/8/layout/vProcess5"/>
    <dgm:cxn modelId="{3B801094-3B60-4708-B7A6-1AD934BABF20}" type="presOf" srcId="{60C23432-8C64-465D-8400-8D7F48FFB929}" destId="{081CE0F0-5FA2-4EB0-9931-42B49CDEFF1E}" srcOrd="1" destOrd="0" presId="urn:microsoft.com/office/officeart/2005/8/layout/vProcess5"/>
    <dgm:cxn modelId="{90481A9C-5C6F-440F-8285-B1A37643A335}" type="presOf" srcId="{C75311E7-C820-43B5-B952-4CCACE308A77}" destId="{B97EC846-6D78-4AB2-B413-97D1DBC0D188}" srcOrd="1" destOrd="0" presId="urn:microsoft.com/office/officeart/2005/8/layout/vProcess5"/>
    <dgm:cxn modelId="{4EE270C2-4FC9-42F6-A3BE-10263C9EFA4B}" type="presOf" srcId="{F8F713F6-08E4-4C76-A22E-6203ECAB8298}" destId="{66279978-4221-465E-83A1-D1AA080C2B8B}" srcOrd="1" destOrd="0" presId="urn:microsoft.com/office/officeart/2005/8/layout/vProcess5"/>
    <dgm:cxn modelId="{2BDCBFC7-3D8D-404E-B412-1275D28BCE81}" srcId="{C7B6E372-6BC4-459C-8788-65259EEA7295}" destId="{60C23432-8C64-465D-8400-8D7F48FFB929}" srcOrd="2" destOrd="0" parTransId="{EE94A44C-E5C5-48E7-A02B-EECCE63DA18E}" sibTransId="{69D94DEB-7E25-4340-9635-50BC1EA25843}"/>
    <dgm:cxn modelId="{652E7ACA-9F85-4F06-920F-F134A73322A2}" srcId="{C7B6E372-6BC4-459C-8788-65259EEA7295}" destId="{C75311E7-C820-43B5-B952-4CCACE308A77}" srcOrd="1" destOrd="0" parTransId="{A54DEFB4-1D70-452B-9FF4-2FE93EB29BCA}" sibTransId="{DE561E30-6B66-4AE6-8D42-D224C3ECC22D}"/>
    <dgm:cxn modelId="{C29A66CE-8115-4773-8F89-3A204C98C88F}" type="presOf" srcId="{C20EB38B-BF24-4E7B-9423-8F17CA048051}" destId="{7ECC61F9-4350-4DDF-985A-28E1EF369A64}" srcOrd="0" destOrd="0" presId="urn:microsoft.com/office/officeart/2005/8/layout/vProcess5"/>
    <dgm:cxn modelId="{5DF79DD5-24C8-4CBB-B38E-4B7EB0ED8DDC}" type="presOf" srcId="{60C23432-8C64-465D-8400-8D7F48FFB929}" destId="{5F759BD8-CDCF-4579-BE3B-200F821C7B55}" srcOrd="0" destOrd="0" presId="urn:microsoft.com/office/officeart/2005/8/layout/vProcess5"/>
    <dgm:cxn modelId="{C55859DF-1B63-4F12-842C-D6CCCEE5EEBE}" type="presOf" srcId="{F8F713F6-08E4-4C76-A22E-6203ECAB8298}" destId="{F7D13481-3219-4112-BCB6-EA0D47392085}" srcOrd="0" destOrd="0" presId="urn:microsoft.com/office/officeart/2005/8/layout/vProcess5"/>
    <dgm:cxn modelId="{8A210DEF-B906-4A79-8057-D7A3EE523EF1}" type="presOf" srcId="{C7B6E372-6BC4-459C-8788-65259EEA7295}" destId="{489F3514-EB6F-40AE-BBD3-0A6253BBFAB5}" srcOrd="0" destOrd="0" presId="urn:microsoft.com/office/officeart/2005/8/layout/vProcess5"/>
    <dgm:cxn modelId="{C062B6F6-B74E-43F0-BA85-6AD4AD848A21}" type="presOf" srcId="{C75311E7-C820-43B5-B952-4CCACE308A77}" destId="{0197ECF6-D48D-4AD1-891E-E79C3AEFDA48}" srcOrd="0" destOrd="0" presId="urn:microsoft.com/office/officeart/2005/8/layout/vProcess5"/>
    <dgm:cxn modelId="{3A67FFBA-3805-4D2D-AB5C-157B1C5ABECB}" type="presParOf" srcId="{489F3514-EB6F-40AE-BBD3-0A6253BBFAB5}" destId="{11C08879-F319-4F8B-8604-588DF1D7176D}" srcOrd="0" destOrd="0" presId="urn:microsoft.com/office/officeart/2005/8/layout/vProcess5"/>
    <dgm:cxn modelId="{C839CD9A-2AF8-4D3E-9230-C07BB409DF98}" type="presParOf" srcId="{489F3514-EB6F-40AE-BBD3-0A6253BBFAB5}" destId="{F7D13481-3219-4112-BCB6-EA0D47392085}" srcOrd="1" destOrd="0" presId="urn:microsoft.com/office/officeart/2005/8/layout/vProcess5"/>
    <dgm:cxn modelId="{532EAB6F-25E4-43A1-A30A-C0AC127B0255}" type="presParOf" srcId="{489F3514-EB6F-40AE-BBD3-0A6253BBFAB5}" destId="{0197ECF6-D48D-4AD1-891E-E79C3AEFDA48}" srcOrd="2" destOrd="0" presId="urn:microsoft.com/office/officeart/2005/8/layout/vProcess5"/>
    <dgm:cxn modelId="{EED1EB16-5E63-457B-8EC3-188059874801}" type="presParOf" srcId="{489F3514-EB6F-40AE-BBD3-0A6253BBFAB5}" destId="{5F759BD8-CDCF-4579-BE3B-200F821C7B55}" srcOrd="3" destOrd="0" presId="urn:microsoft.com/office/officeart/2005/8/layout/vProcess5"/>
    <dgm:cxn modelId="{A41FA822-AE79-4EC8-BE53-18B9116C5B6D}" type="presParOf" srcId="{489F3514-EB6F-40AE-BBD3-0A6253BBFAB5}" destId="{7ECC61F9-4350-4DDF-985A-28E1EF369A64}" srcOrd="4" destOrd="0" presId="urn:microsoft.com/office/officeart/2005/8/layout/vProcess5"/>
    <dgm:cxn modelId="{73A1C6B1-7E72-4048-80A5-32BC3A55097C}" type="presParOf" srcId="{489F3514-EB6F-40AE-BBD3-0A6253BBFAB5}" destId="{B10C8311-2397-44B4-85AD-896F81195DD5}" srcOrd="5" destOrd="0" presId="urn:microsoft.com/office/officeart/2005/8/layout/vProcess5"/>
    <dgm:cxn modelId="{0B6DF4E4-4A21-421F-9B87-206D13982F41}" type="presParOf" srcId="{489F3514-EB6F-40AE-BBD3-0A6253BBFAB5}" destId="{66279978-4221-465E-83A1-D1AA080C2B8B}" srcOrd="6" destOrd="0" presId="urn:microsoft.com/office/officeart/2005/8/layout/vProcess5"/>
    <dgm:cxn modelId="{F4DA9749-67AB-493B-9C62-320046F56ACE}" type="presParOf" srcId="{489F3514-EB6F-40AE-BBD3-0A6253BBFAB5}" destId="{B97EC846-6D78-4AB2-B413-97D1DBC0D188}" srcOrd="7" destOrd="0" presId="urn:microsoft.com/office/officeart/2005/8/layout/vProcess5"/>
    <dgm:cxn modelId="{B2B3B324-BF38-44D8-BAFD-DA4FF1A70E02}" type="presParOf" srcId="{489F3514-EB6F-40AE-BBD3-0A6253BBFAB5}" destId="{081CE0F0-5FA2-4EB0-9931-42B49CDEFF1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3024B2B-DAB7-4B64-B682-0B0463077085}" type="doc">
      <dgm:prSet loTypeId="urn:microsoft.com/office/officeart/2005/8/layout/default" loCatId="list" qsTypeId="urn:microsoft.com/office/officeart/2005/8/quickstyle/simple4#1" qsCatId="simple" csTypeId="urn:microsoft.com/office/officeart/2005/8/colors/colorful5#4" csCatId="colorful" phldr="1"/>
      <dgm:spPr/>
      <dgm:t>
        <a:bodyPr/>
        <a:lstStyle/>
        <a:p>
          <a:endParaRPr lang="en-US"/>
        </a:p>
      </dgm:t>
    </dgm:pt>
    <dgm:pt modelId="{76862DF8-BCEF-41C1-B697-8F1971E5A558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Staffing levels, recruitment and retention.</a:t>
          </a:r>
          <a:endParaRPr lang="en-US" b="1">
            <a:solidFill>
              <a:schemeClr val="bg1"/>
            </a:solidFill>
          </a:endParaRPr>
        </a:p>
      </dgm:t>
    </dgm:pt>
    <dgm:pt modelId="{056B78FD-E2EB-4D96-92C0-16E91B96C78B}" type="parTrans" cxnId="{5EA0D309-0098-4A58-94C3-AAB0926BE53B}">
      <dgm:prSet/>
      <dgm:spPr/>
      <dgm:t>
        <a:bodyPr/>
        <a:lstStyle/>
        <a:p>
          <a:endParaRPr lang="en-US"/>
        </a:p>
      </dgm:t>
    </dgm:pt>
    <dgm:pt modelId="{CE118497-88D3-4C7B-A426-5AD362C45BC6}" type="sibTrans" cxnId="{5EA0D309-0098-4A58-94C3-AAB0926BE53B}">
      <dgm:prSet/>
      <dgm:spPr/>
      <dgm:t>
        <a:bodyPr/>
        <a:lstStyle/>
        <a:p>
          <a:endParaRPr lang="en-US"/>
        </a:p>
      </dgm:t>
    </dgm:pt>
    <dgm:pt modelId="{997AB043-51B8-4317-AF74-792D4D15A116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 Training and professional development.</a:t>
          </a:r>
          <a:endParaRPr lang="en-US" b="1">
            <a:solidFill>
              <a:schemeClr val="bg1"/>
            </a:solidFill>
          </a:endParaRPr>
        </a:p>
      </dgm:t>
    </dgm:pt>
    <dgm:pt modelId="{A55A0CD0-45D7-45C8-9869-3BA0EC5DD306}" type="parTrans" cxnId="{1A5A676F-9B8C-4ADC-8F3F-877690D7401D}">
      <dgm:prSet/>
      <dgm:spPr/>
      <dgm:t>
        <a:bodyPr/>
        <a:lstStyle/>
        <a:p>
          <a:endParaRPr lang="en-US"/>
        </a:p>
      </dgm:t>
    </dgm:pt>
    <dgm:pt modelId="{92B98AAB-120B-4839-AB2F-F9FEB0BC9EB9}" type="sibTrans" cxnId="{1A5A676F-9B8C-4ADC-8F3F-877690D7401D}">
      <dgm:prSet/>
      <dgm:spPr/>
      <dgm:t>
        <a:bodyPr/>
        <a:lstStyle/>
        <a:p>
          <a:endParaRPr lang="en-US"/>
        </a:p>
      </dgm:t>
    </dgm:pt>
    <dgm:pt modelId="{CFD41A2D-6470-4DAF-BFD3-A90397E52AB3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 Funding and available resources.</a:t>
          </a:r>
          <a:endParaRPr lang="en-US" b="1">
            <a:solidFill>
              <a:schemeClr val="bg1"/>
            </a:solidFill>
          </a:endParaRPr>
        </a:p>
      </dgm:t>
    </dgm:pt>
    <dgm:pt modelId="{1E201E1D-4BDC-450C-99F5-FB10BE9CEAEE}" type="parTrans" cxnId="{84BB781C-D269-4A0B-B83A-B366323B9633}">
      <dgm:prSet/>
      <dgm:spPr/>
      <dgm:t>
        <a:bodyPr/>
        <a:lstStyle/>
        <a:p>
          <a:endParaRPr lang="en-US"/>
        </a:p>
      </dgm:t>
    </dgm:pt>
    <dgm:pt modelId="{94B4DF6C-BE1D-4EAC-9484-F19A96FB6E8E}" type="sibTrans" cxnId="{84BB781C-D269-4A0B-B83A-B366323B9633}">
      <dgm:prSet/>
      <dgm:spPr/>
      <dgm:t>
        <a:bodyPr/>
        <a:lstStyle/>
        <a:p>
          <a:endParaRPr lang="en-US"/>
        </a:p>
      </dgm:t>
    </dgm:pt>
    <dgm:pt modelId="{2767863C-A230-4092-BC51-4B271B1C064F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Policy and legislation changes.</a:t>
          </a:r>
          <a:endParaRPr lang="en-US" b="1">
            <a:solidFill>
              <a:schemeClr val="bg1"/>
            </a:solidFill>
          </a:endParaRPr>
        </a:p>
      </dgm:t>
    </dgm:pt>
    <dgm:pt modelId="{BAC62DC4-7683-4444-8CE6-A9986306052C}" type="parTrans" cxnId="{14B3D6F5-12DC-4051-9451-82B921B48788}">
      <dgm:prSet/>
      <dgm:spPr/>
      <dgm:t>
        <a:bodyPr/>
        <a:lstStyle/>
        <a:p>
          <a:endParaRPr lang="en-US"/>
        </a:p>
      </dgm:t>
    </dgm:pt>
    <dgm:pt modelId="{ABD2E960-F91A-4CA0-B151-82D0082561F4}" type="sibTrans" cxnId="{14B3D6F5-12DC-4051-9451-82B921B48788}">
      <dgm:prSet/>
      <dgm:spPr/>
      <dgm:t>
        <a:bodyPr/>
        <a:lstStyle/>
        <a:p>
          <a:endParaRPr lang="en-US"/>
        </a:p>
      </dgm:t>
    </dgm:pt>
    <dgm:pt modelId="{8236C8DD-B0CD-4419-BE0F-561A6223E074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Technology and digital innovation.</a:t>
          </a:r>
          <a:endParaRPr lang="en-US" b="1">
            <a:solidFill>
              <a:schemeClr val="bg1"/>
            </a:solidFill>
          </a:endParaRPr>
        </a:p>
      </dgm:t>
    </dgm:pt>
    <dgm:pt modelId="{618F6813-02DC-4F70-99CC-AA414EE64662}" type="parTrans" cxnId="{0F44D165-0069-4E5C-A4B7-C3BF3DD95891}">
      <dgm:prSet/>
      <dgm:spPr/>
      <dgm:t>
        <a:bodyPr/>
        <a:lstStyle/>
        <a:p>
          <a:endParaRPr lang="en-US"/>
        </a:p>
      </dgm:t>
    </dgm:pt>
    <dgm:pt modelId="{A998E248-8E70-485D-80EE-CC8B6C727507}" type="sibTrans" cxnId="{0F44D165-0069-4E5C-A4B7-C3BF3DD95891}">
      <dgm:prSet/>
      <dgm:spPr/>
      <dgm:t>
        <a:bodyPr/>
        <a:lstStyle/>
        <a:p>
          <a:endParaRPr lang="en-US"/>
        </a:p>
      </dgm:t>
    </dgm:pt>
    <dgm:pt modelId="{A6588E18-14EA-4FAC-9761-7A03FAFB9FDC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Equality, diversity, and inclusion.</a:t>
          </a:r>
          <a:endParaRPr lang="en-US" b="1">
            <a:solidFill>
              <a:schemeClr val="bg1"/>
            </a:solidFill>
          </a:endParaRPr>
        </a:p>
      </dgm:t>
    </dgm:pt>
    <dgm:pt modelId="{D59948DB-8AD0-4407-B275-BD61BEF8C60E}" type="parTrans" cxnId="{43B5D021-34FA-47B4-9FF2-677740C0B7CC}">
      <dgm:prSet/>
      <dgm:spPr/>
      <dgm:t>
        <a:bodyPr/>
        <a:lstStyle/>
        <a:p>
          <a:endParaRPr lang="en-US"/>
        </a:p>
      </dgm:t>
    </dgm:pt>
    <dgm:pt modelId="{4441A4F0-2FF6-4CA8-A0C1-17FACF1AE2B6}" type="sibTrans" cxnId="{43B5D021-34FA-47B4-9FF2-677740C0B7CC}">
      <dgm:prSet/>
      <dgm:spPr/>
      <dgm:t>
        <a:bodyPr/>
        <a:lstStyle/>
        <a:p>
          <a:endParaRPr lang="en-US"/>
        </a:p>
      </dgm:t>
    </dgm:pt>
    <dgm:pt modelId="{80ED3806-4099-469D-B8C3-7DEA1BE2A7FE}">
      <dgm:prSet/>
      <dgm:spPr/>
      <dgm:t>
        <a:bodyPr/>
        <a:lstStyle/>
        <a:p>
          <a:r>
            <a:rPr lang="en-GB" b="1">
              <a:solidFill>
                <a:schemeClr val="bg1"/>
              </a:solidFill>
            </a:rPr>
            <a:t>External pressures (e.g., pandemics, socio-economic issues).</a:t>
          </a:r>
          <a:endParaRPr lang="en-US" b="1">
            <a:solidFill>
              <a:schemeClr val="bg1"/>
            </a:solidFill>
          </a:endParaRPr>
        </a:p>
      </dgm:t>
    </dgm:pt>
    <dgm:pt modelId="{43455379-9E19-49DD-A2D7-8574801CFD6E}" type="parTrans" cxnId="{CCB516F9-A2D3-4ECC-B332-0DDE0875DD14}">
      <dgm:prSet/>
      <dgm:spPr/>
      <dgm:t>
        <a:bodyPr/>
        <a:lstStyle/>
        <a:p>
          <a:endParaRPr lang="en-US"/>
        </a:p>
      </dgm:t>
    </dgm:pt>
    <dgm:pt modelId="{2169069D-4F39-4DCF-9B37-5868331D01C8}" type="sibTrans" cxnId="{CCB516F9-A2D3-4ECC-B332-0DDE0875DD14}">
      <dgm:prSet/>
      <dgm:spPr/>
      <dgm:t>
        <a:bodyPr/>
        <a:lstStyle/>
        <a:p>
          <a:endParaRPr lang="en-US"/>
        </a:p>
      </dgm:t>
    </dgm:pt>
    <dgm:pt modelId="{1E86355E-BD8B-4336-9E70-DA25FB198F41}" type="pres">
      <dgm:prSet presAssocID="{63024B2B-DAB7-4B64-B682-0B0463077085}" presName="diagram" presStyleCnt="0">
        <dgm:presLayoutVars>
          <dgm:dir/>
          <dgm:resizeHandles val="exact"/>
        </dgm:presLayoutVars>
      </dgm:prSet>
      <dgm:spPr/>
    </dgm:pt>
    <dgm:pt modelId="{7A9709F7-34AE-4C4E-ABE7-AFF88D472D8F}" type="pres">
      <dgm:prSet presAssocID="{76862DF8-BCEF-41C1-B697-8F1971E5A558}" presName="node" presStyleLbl="node1" presStyleIdx="0" presStyleCnt="7">
        <dgm:presLayoutVars>
          <dgm:bulletEnabled val="1"/>
        </dgm:presLayoutVars>
      </dgm:prSet>
      <dgm:spPr/>
    </dgm:pt>
    <dgm:pt modelId="{FEC825C8-7400-4AAD-8D1F-8CDDCE16F847}" type="pres">
      <dgm:prSet presAssocID="{CE118497-88D3-4C7B-A426-5AD362C45BC6}" presName="sibTrans" presStyleCnt="0"/>
      <dgm:spPr/>
    </dgm:pt>
    <dgm:pt modelId="{FBC89F5F-5364-4833-ABA3-6FD830A09AB1}" type="pres">
      <dgm:prSet presAssocID="{997AB043-51B8-4317-AF74-792D4D15A116}" presName="node" presStyleLbl="node1" presStyleIdx="1" presStyleCnt="7">
        <dgm:presLayoutVars>
          <dgm:bulletEnabled val="1"/>
        </dgm:presLayoutVars>
      </dgm:prSet>
      <dgm:spPr/>
    </dgm:pt>
    <dgm:pt modelId="{91F4CAE0-4934-4F55-95ED-7D798F029C1F}" type="pres">
      <dgm:prSet presAssocID="{92B98AAB-120B-4839-AB2F-F9FEB0BC9EB9}" presName="sibTrans" presStyleCnt="0"/>
      <dgm:spPr/>
    </dgm:pt>
    <dgm:pt modelId="{CFA15ECE-43C6-4F1F-A791-E5D3B23E86B1}" type="pres">
      <dgm:prSet presAssocID="{CFD41A2D-6470-4DAF-BFD3-A90397E52AB3}" presName="node" presStyleLbl="node1" presStyleIdx="2" presStyleCnt="7">
        <dgm:presLayoutVars>
          <dgm:bulletEnabled val="1"/>
        </dgm:presLayoutVars>
      </dgm:prSet>
      <dgm:spPr/>
    </dgm:pt>
    <dgm:pt modelId="{A8085868-8BED-4885-9B48-5B651398B78A}" type="pres">
      <dgm:prSet presAssocID="{94B4DF6C-BE1D-4EAC-9484-F19A96FB6E8E}" presName="sibTrans" presStyleCnt="0"/>
      <dgm:spPr/>
    </dgm:pt>
    <dgm:pt modelId="{97E06510-76EB-44F9-9B6B-1718746A89C7}" type="pres">
      <dgm:prSet presAssocID="{2767863C-A230-4092-BC51-4B271B1C064F}" presName="node" presStyleLbl="node1" presStyleIdx="3" presStyleCnt="7">
        <dgm:presLayoutVars>
          <dgm:bulletEnabled val="1"/>
        </dgm:presLayoutVars>
      </dgm:prSet>
      <dgm:spPr/>
    </dgm:pt>
    <dgm:pt modelId="{3C1EF5C0-7C88-4299-A7E7-6058C275D7FD}" type="pres">
      <dgm:prSet presAssocID="{ABD2E960-F91A-4CA0-B151-82D0082561F4}" presName="sibTrans" presStyleCnt="0"/>
      <dgm:spPr/>
    </dgm:pt>
    <dgm:pt modelId="{50B86CEA-8E8B-41A7-81F5-320E6FAF32D4}" type="pres">
      <dgm:prSet presAssocID="{8236C8DD-B0CD-4419-BE0F-561A6223E074}" presName="node" presStyleLbl="node1" presStyleIdx="4" presStyleCnt="7">
        <dgm:presLayoutVars>
          <dgm:bulletEnabled val="1"/>
        </dgm:presLayoutVars>
      </dgm:prSet>
      <dgm:spPr/>
    </dgm:pt>
    <dgm:pt modelId="{CE86E3DD-1D4F-4056-98A5-FC9DA701BB0B}" type="pres">
      <dgm:prSet presAssocID="{A998E248-8E70-485D-80EE-CC8B6C727507}" presName="sibTrans" presStyleCnt="0"/>
      <dgm:spPr/>
    </dgm:pt>
    <dgm:pt modelId="{F81E4C68-821B-437A-A8F7-E7926B3F2E95}" type="pres">
      <dgm:prSet presAssocID="{A6588E18-14EA-4FAC-9761-7A03FAFB9FDC}" presName="node" presStyleLbl="node1" presStyleIdx="5" presStyleCnt="7">
        <dgm:presLayoutVars>
          <dgm:bulletEnabled val="1"/>
        </dgm:presLayoutVars>
      </dgm:prSet>
      <dgm:spPr/>
    </dgm:pt>
    <dgm:pt modelId="{A4D14228-A8AA-47DD-8F66-1F960E8588B4}" type="pres">
      <dgm:prSet presAssocID="{4441A4F0-2FF6-4CA8-A0C1-17FACF1AE2B6}" presName="sibTrans" presStyleCnt="0"/>
      <dgm:spPr/>
    </dgm:pt>
    <dgm:pt modelId="{45679817-FBB9-4798-B524-69D1596E1BDF}" type="pres">
      <dgm:prSet presAssocID="{80ED3806-4099-469D-B8C3-7DEA1BE2A7FE}" presName="node" presStyleLbl="node1" presStyleIdx="6" presStyleCnt="7">
        <dgm:presLayoutVars>
          <dgm:bulletEnabled val="1"/>
        </dgm:presLayoutVars>
      </dgm:prSet>
      <dgm:spPr/>
    </dgm:pt>
  </dgm:ptLst>
  <dgm:cxnLst>
    <dgm:cxn modelId="{5EA0D309-0098-4A58-94C3-AAB0926BE53B}" srcId="{63024B2B-DAB7-4B64-B682-0B0463077085}" destId="{76862DF8-BCEF-41C1-B697-8F1971E5A558}" srcOrd="0" destOrd="0" parTransId="{056B78FD-E2EB-4D96-92C0-16E91B96C78B}" sibTransId="{CE118497-88D3-4C7B-A426-5AD362C45BC6}"/>
    <dgm:cxn modelId="{92DA4C0F-BC24-4A37-A956-42F61FA6D2A9}" type="presOf" srcId="{8236C8DD-B0CD-4419-BE0F-561A6223E074}" destId="{50B86CEA-8E8B-41A7-81F5-320E6FAF32D4}" srcOrd="0" destOrd="0" presId="urn:microsoft.com/office/officeart/2005/8/layout/default"/>
    <dgm:cxn modelId="{84BB781C-D269-4A0B-B83A-B366323B9633}" srcId="{63024B2B-DAB7-4B64-B682-0B0463077085}" destId="{CFD41A2D-6470-4DAF-BFD3-A90397E52AB3}" srcOrd="2" destOrd="0" parTransId="{1E201E1D-4BDC-450C-99F5-FB10BE9CEAEE}" sibTransId="{94B4DF6C-BE1D-4EAC-9484-F19A96FB6E8E}"/>
    <dgm:cxn modelId="{43B5D021-34FA-47B4-9FF2-677740C0B7CC}" srcId="{63024B2B-DAB7-4B64-B682-0B0463077085}" destId="{A6588E18-14EA-4FAC-9761-7A03FAFB9FDC}" srcOrd="5" destOrd="0" parTransId="{D59948DB-8AD0-4407-B275-BD61BEF8C60E}" sibTransId="{4441A4F0-2FF6-4CA8-A0C1-17FACF1AE2B6}"/>
    <dgm:cxn modelId="{BEF60E23-1A38-4C74-8967-7797A14A70C8}" type="presOf" srcId="{997AB043-51B8-4317-AF74-792D4D15A116}" destId="{FBC89F5F-5364-4833-ABA3-6FD830A09AB1}" srcOrd="0" destOrd="0" presId="urn:microsoft.com/office/officeart/2005/8/layout/default"/>
    <dgm:cxn modelId="{B9C4002F-694F-455A-BA7B-168FC801665C}" type="presOf" srcId="{A6588E18-14EA-4FAC-9761-7A03FAFB9FDC}" destId="{F81E4C68-821B-437A-A8F7-E7926B3F2E95}" srcOrd="0" destOrd="0" presId="urn:microsoft.com/office/officeart/2005/8/layout/default"/>
    <dgm:cxn modelId="{0F44D165-0069-4E5C-A4B7-C3BF3DD95891}" srcId="{63024B2B-DAB7-4B64-B682-0B0463077085}" destId="{8236C8DD-B0CD-4419-BE0F-561A6223E074}" srcOrd="4" destOrd="0" parTransId="{618F6813-02DC-4F70-99CC-AA414EE64662}" sibTransId="{A998E248-8E70-485D-80EE-CC8B6C727507}"/>
    <dgm:cxn modelId="{1A5A676F-9B8C-4ADC-8F3F-877690D7401D}" srcId="{63024B2B-DAB7-4B64-B682-0B0463077085}" destId="{997AB043-51B8-4317-AF74-792D4D15A116}" srcOrd="1" destOrd="0" parTransId="{A55A0CD0-45D7-45C8-9869-3BA0EC5DD306}" sibTransId="{92B98AAB-120B-4839-AB2F-F9FEB0BC9EB9}"/>
    <dgm:cxn modelId="{5F20E1A7-C9A0-44F8-BE64-724F65F7B6F7}" type="presOf" srcId="{63024B2B-DAB7-4B64-B682-0B0463077085}" destId="{1E86355E-BD8B-4336-9E70-DA25FB198F41}" srcOrd="0" destOrd="0" presId="urn:microsoft.com/office/officeart/2005/8/layout/default"/>
    <dgm:cxn modelId="{5B3491CA-D02F-4FF6-B13F-D56A97697562}" type="presOf" srcId="{CFD41A2D-6470-4DAF-BFD3-A90397E52AB3}" destId="{CFA15ECE-43C6-4F1F-A791-E5D3B23E86B1}" srcOrd="0" destOrd="0" presId="urn:microsoft.com/office/officeart/2005/8/layout/default"/>
    <dgm:cxn modelId="{91B017CE-80EC-428C-8917-2EBF9C119F08}" type="presOf" srcId="{80ED3806-4099-469D-B8C3-7DEA1BE2A7FE}" destId="{45679817-FBB9-4798-B524-69D1596E1BDF}" srcOrd="0" destOrd="0" presId="urn:microsoft.com/office/officeart/2005/8/layout/default"/>
    <dgm:cxn modelId="{6F1077F0-5575-464E-9699-BC3492A9AF4C}" type="presOf" srcId="{2767863C-A230-4092-BC51-4B271B1C064F}" destId="{97E06510-76EB-44F9-9B6B-1718746A89C7}" srcOrd="0" destOrd="0" presId="urn:microsoft.com/office/officeart/2005/8/layout/default"/>
    <dgm:cxn modelId="{AB56A3F4-3859-4F66-B6CD-84D1A2D5CBFD}" type="presOf" srcId="{76862DF8-BCEF-41C1-B697-8F1971E5A558}" destId="{7A9709F7-34AE-4C4E-ABE7-AFF88D472D8F}" srcOrd="0" destOrd="0" presId="urn:microsoft.com/office/officeart/2005/8/layout/default"/>
    <dgm:cxn modelId="{14B3D6F5-12DC-4051-9451-82B921B48788}" srcId="{63024B2B-DAB7-4B64-B682-0B0463077085}" destId="{2767863C-A230-4092-BC51-4B271B1C064F}" srcOrd="3" destOrd="0" parTransId="{BAC62DC4-7683-4444-8CE6-A9986306052C}" sibTransId="{ABD2E960-F91A-4CA0-B151-82D0082561F4}"/>
    <dgm:cxn modelId="{CCB516F9-A2D3-4ECC-B332-0DDE0875DD14}" srcId="{63024B2B-DAB7-4B64-B682-0B0463077085}" destId="{80ED3806-4099-469D-B8C3-7DEA1BE2A7FE}" srcOrd="6" destOrd="0" parTransId="{43455379-9E19-49DD-A2D7-8574801CFD6E}" sibTransId="{2169069D-4F39-4DCF-9B37-5868331D01C8}"/>
    <dgm:cxn modelId="{1ED76475-F3A4-43DA-93E9-A18BD024F42F}" type="presParOf" srcId="{1E86355E-BD8B-4336-9E70-DA25FB198F41}" destId="{7A9709F7-34AE-4C4E-ABE7-AFF88D472D8F}" srcOrd="0" destOrd="0" presId="urn:microsoft.com/office/officeart/2005/8/layout/default"/>
    <dgm:cxn modelId="{31840914-5F11-437A-8F72-92880F0DE5F6}" type="presParOf" srcId="{1E86355E-BD8B-4336-9E70-DA25FB198F41}" destId="{FEC825C8-7400-4AAD-8D1F-8CDDCE16F847}" srcOrd="1" destOrd="0" presId="urn:microsoft.com/office/officeart/2005/8/layout/default"/>
    <dgm:cxn modelId="{706EF376-ED09-4EA0-A730-7E8C310F3BE9}" type="presParOf" srcId="{1E86355E-BD8B-4336-9E70-DA25FB198F41}" destId="{FBC89F5F-5364-4833-ABA3-6FD830A09AB1}" srcOrd="2" destOrd="0" presId="urn:microsoft.com/office/officeart/2005/8/layout/default"/>
    <dgm:cxn modelId="{1EEA1635-88C8-4739-A63A-A94B25EB7901}" type="presParOf" srcId="{1E86355E-BD8B-4336-9E70-DA25FB198F41}" destId="{91F4CAE0-4934-4F55-95ED-7D798F029C1F}" srcOrd="3" destOrd="0" presId="urn:microsoft.com/office/officeart/2005/8/layout/default"/>
    <dgm:cxn modelId="{71CB3133-A5BF-40E8-86BC-DA972A6B99F9}" type="presParOf" srcId="{1E86355E-BD8B-4336-9E70-DA25FB198F41}" destId="{CFA15ECE-43C6-4F1F-A791-E5D3B23E86B1}" srcOrd="4" destOrd="0" presId="urn:microsoft.com/office/officeart/2005/8/layout/default"/>
    <dgm:cxn modelId="{6E51631E-7BAD-4289-8F1E-35807B41A257}" type="presParOf" srcId="{1E86355E-BD8B-4336-9E70-DA25FB198F41}" destId="{A8085868-8BED-4885-9B48-5B651398B78A}" srcOrd="5" destOrd="0" presId="urn:microsoft.com/office/officeart/2005/8/layout/default"/>
    <dgm:cxn modelId="{E387D9C9-FC5B-444A-8783-8C52843913F6}" type="presParOf" srcId="{1E86355E-BD8B-4336-9E70-DA25FB198F41}" destId="{97E06510-76EB-44F9-9B6B-1718746A89C7}" srcOrd="6" destOrd="0" presId="urn:microsoft.com/office/officeart/2005/8/layout/default"/>
    <dgm:cxn modelId="{039F96B2-1FF0-4D8F-B776-5958D77A5939}" type="presParOf" srcId="{1E86355E-BD8B-4336-9E70-DA25FB198F41}" destId="{3C1EF5C0-7C88-4299-A7E7-6058C275D7FD}" srcOrd="7" destOrd="0" presId="urn:microsoft.com/office/officeart/2005/8/layout/default"/>
    <dgm:cxn modelId="{7F01F2FF-1ADA-49C0-8652-C79DAEF077CB}" type="presParOf" srcId="{1E86355E-BD8B-4336-9E70-DA25FB198F41}" destId="{50B86CEA-8E8B-41A7-81F5-320E6FAF32D4}" srcOrd="8" destOrd="0" presId="urn:microsoft.com/office/officeart/2005/8/layout/default"/>
    <dgm:cxn modelId="{8B2F435C-A17C-4258-A7CD-7F8CB8FCCB24}" type="presParOf" srcId="{1E86355E-BD8B-4336-9E70-DA25FB198F41}" destId="{CE86E3DD-1D4F-4056-98A5-FC9DA701BB0B}" srcOrd="9" destOrd="0" presId="urn:microsoft.com/office/officeart/2005/8/layout/default"/>
    <dgm:cxn modelId="{F1D2CD61-9EA6-4E87-8886-00CCAAE22BEB}" type="presParOf" srcId="{1E86355E-BD8B-4336-9E70-DA25FB198F41}" destId="{F81E4C68-821B-437A-A8F7-E7926B3F2E95}" srcOrd="10" destOrd="0" presId="urn:microsoft.com/office/officeart/2005/8/layout/default"/>
    <dgm:cxn modelId="{54B92168-DAAA-4626-A921-D80F76C6B6DB}" type="presParOf" srcId="{1E86355E-BD8B-4336-9E70-DA25FB198F41}" destId="{A4D14228-A8AA-47DD-8F66-1F960E8588B4}" srcOrd="11" destOrd="0" presId="urn:microsoft.com/office/officeart/2005/8/layout/default"/>
    <dgm:cxn modelId="{EEBB6396-F21A-495A-8C81-EE87F48431DF}" type="presParOf" srcId="{1E86355E-BD8B-4336-9E70-DA25FB198F41}" destId="{45679817-FBB9-4798-B524-69D1596E1BD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C8A0581-D645-47EB-854D-64E4935C550A}" type="doc">
      <dgm:prSet loTypeId="urn:microsoft.com/office/officeart/2005/8/layout/vList2" loCatId="list" qsTypeId="urn:microsoft.com/office/officeart/2005/8/quickstyle/simple4#2" qsCatId="simple" csTypeId="urn:microsoft.com/office/officeart/2005/8/colors/colorful5#5" csCatId="colorful" phldr="1"/>
      <dgm:spPr/>
      <dgm:t>
        <a:bodyPr/>
        <a:lstStyle/>
        <a:p>
          <a:endParaRPr lang="en-US"/>
        </a:p>
      </dgm:t>
    </dgm:pt>
    <dgm:pt modelId="{94B5FC85-C074-4F64-8C55-C9990D8FB67F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Health: NHS staffing shortages → longer waiting times. </a:t>
          </a:r>
        </a:p>
      </dgm:t>
    </dgm:pt>
    <dgm:pt modelId="{232FA582-1640-430C-9DC5-D1B961C58073}" type="parTrans" cxnId="{09DE5F5F-4741-467E-AFFB-B5A943F354B4}">
      <dgm:prSet/>
      <dgm:spPr/>
      <dgm:t>
        <a:bodyPr/>
        <a:lstStyle/>
        <a:p>
          <a:endParaRPr lang="en-US"/>
        </a:p>
      </dgm:t>
    </dgm:pt>
    <dgm:pt modelId="{D66D8503-1302-4B7D-A926-965BB7B80194}" type="sibTrans" cxnId="{09DE5F5F-4741-467E-AFFB-B5A943F354B4}">
      <dgm:prSet/>
      <dgm:spPr/>
      <dgm:t>
        <a:bodyPr/>
        <a:lstStyle/>
        <a:p>
          <a:endParaRPr lang="en-US"/>
        </a:p>
      </dgm:t>
    </dgm:pt>
    <dgm:pt modelId="{FD948E6D-0F6E-4E54-B449-3575E9CFBF01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Cross-sector: safeguarding failures due to poor communication.</a:t>
          </a:r>
        </a:p>
      </dgm:t>
    </dgm:pt>
    <dgm:pt modelId="{FB1587F0-BF4D-4991-92DB-4AA10F51E3F7}" type="parTrans" cxnId="{5C9C34C4-2255-4BA4-AB90-73350F885B0E}">
      <dgm:prSet/>
      <dgm:spPr/>
      <dgm:t>
        <a:bodyPr/>
        <a:lstStyle/>
        <a:p>
          <a:endParaRPr lang="en-US"/>
        </a:p>
      </dgm:t>
    </dgm:pt>
    <dgm:pt modelId="{38C6DE66-D7A9-4E53-BB66-3C88AE1F7A80}" type="sibTrans" cxnId="{5C9C34C4-2255-4BA4-AB90-73350F885B0E}">
      <dgm:prSet/>
      <dgm:spPr/>
      <dgm:t>
        <a:bodyPr/>
        <a:lstStyle/>
        <a:p>
          <a:endParaRPr lang="en-US"/>
        </a:p>
      </dgm:t>
    </dgm:pt>
    <dgm:pt modelId="{09EE70BF-7E2D-4DF9-ACBB-8365C6087992}">
      <dgm:prSet/>
      <dgm:spPr/>
      <dgm:t>
        <a:bodyPr/>
        <a:lstStyle/>
        <a:p>
          <a:r>
            <a:rPr lang="en-US" b="1">
              <a:solidFill>
                <a:schemeClr val="tx1"/>
              </a:solidFill>
            </a:rPr>
            <a:t>Care: funding cuts → reduced quality of residential care.</a:t>
          </a:r>
          <a:endParaRPr lang="en-GB" b="1">
            <a:solidFill>
              <a:schemeClr val="tx1"/>
            </a:solidFill>
          </a:endParaRPr>
        </a:p>
      </dgm:t>
    </dgm:pt>
    <dgm:pt modelId="{828BECBE-A6D0-443C-B365-185EF72553D9}" type="parTrans" cxnId="{F898CC21-FAB4-4520-8829-612C9283B094}">
      <dgm:prSet/>
      <dgm:spPr/>
      <dgm:t>
        <a:bodyPr/>
        <a:lstStyle/>
        <a:p>
          <a:endParaRPr lang="en-GB"/>
        </a:p>
      </dgm:t>
    </dgm:pt>
    <dgm:pt modelId="{A3C06950-8844-45D3-8336-74681D39B768}" type="sibTrans" cxnId="{F898CC21-FAB4-4520-8829-612C9283B094}">
      <dgm:prSet/>
      <dgm:spPr/>
      <dgm:t>
        <a:bodyPr/>
        <a:lstStyle/>
        <a:p>
          <a:endParaRPr lang="en-GB"/>
        </a:p>
      </dgm:t>
    </dgm:pt>
    <dgm:pt modelId="{A8B0DB58-1843-4593-991A-F43CDE1DF0B7}" type="pres">
      <dgm:prSet presAssocID="{4C8A0581-D645-47EB-854D-64E4935C550A}" presName="linear" presStyleCnt="0">
        <dgm:presLayoutVars>
          <dgm:animLvl val="lvl"/>
          <dgm:resizeHandles val="exact"/>
        </dgm:presLayoutVars>
      </dgm:prSet>
      <dgm:spPr/>
    </dgm:pt>
    <dgm:pt modelId="{CA0429E9-0B6D-48A4-92C1-027E42EEA15F}" type="pres">
      <dgm:prSet presAssocID="{94B5FC85-C074-4F64-8C55-C9990D8FB67F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2B0EA9F3-ADA2-45A9-AE51-599BE68FC60B}" type="pres">
      <dgm:prSet presAssocID="{D66D8503-1302-4B7D-A926-965BB7B80194}" presName="spacer" presStyleCnt="0"/>
      <dgm:spPr/>
    </dgm:pt>
    <dgm:pt modelId="{25A673FF-8C40-42AE-A755-95FAB1DC93DE}" type="pres">
      <dgm:prSet presAssocID="{09EE70BF-7E2D-4DF9-ACBB-8365C608799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A01D13-44C3-4A6D-AAD9-E14EF96FB806}" type="pres">
      <dgm:prSet presAssocID="{A3C06950-8844-45D3-8336-74681D39B768}" presName="spacer" presStyleCnt="0"/>
      <dgm:spPr/>
    </dgm:pt>
    <dgm:pt modelId="{08E08A1F-E76A-47D8-9EBF-630A4BF27910}" type="pres">
      <dgm:prSet presAssocID="{FD948E6D-0F6E-4E54-B449-3575E9CFBF01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3D48111-E6FD-4EB2-B274-5920118044A4}" type="presOf" srcId="{FD948E6D-0F6E-4E54-B449-3575E9CFBF01}" destId="{08E08A1F-E76A-47D8-9EBF-630A4BF27910}" srcOrd="0" destOrd="0" presId="urn:microsoft.com/office/officeart/2005/8/layout/vList2"/>
    <dgm:cxn modelId="{F898CC21-FAB4-4520-8829-612C9283B094}" srcId="{4C8A0581-D645-47EB-854D-64E4935C550A}" destId="{09EE70BF-7E2D-4DF9-ACBB-8365C6087992}" srcOrd="1" destOrd="0" parTransId="{828BECBE-A6D0-443C-B365-185EF72553D9}" sibTransId="{A3C06950-8844-45D3-8336-74681D39B768}"/>
    <dgm:cxn modelId="{B5AB7F35-8D71-44C9-BFD9-CAD52F046E5D}" type="presOf" srcId="{09EE70BF-7E2D-4DF9-ACBB-8365C6087992}" destId="{25A673FF-8C40-42AE-A755-95FAB1DC93DE}" srcOrd="0" destOrd="0" presId="urn:microsoft.com/office/officeart/2005/8/layout/vList2"/>
    <dgm:cxn modelId="{09DE5F5F-4741-467E-AFFB-B5A943F354B4}" srcId="{4C8A0581-D645-47EB-854D-64E4935C550A}" destId="{94B5FC85-C074-4F64-8C55-C9990D8FB67F}" srcOrd="0" destOrd="0" parTransId="{232FA582-1640-430C-9DC5-D1B961C58073}" sibTransId="{D66D8503-1302-4B7D-A926-965BB7B80194}"/>
    <dgm:cxn modelId="{0B004D6B-4E71-4FDA-AD04-2CC72C33E353}" type="presOf" srcId="{4C8A0581-D645-47EB-854D-64E4935C550A}" destId="{A8B0DB58-1843-4593-991A-F43CDE1DF0B7}" srcOrd="0" destOrd="0" presId="urn:microsoft.com/office/officeart/2005/8/layout/vList2"/>
    <dgm:cxn modelId="{1E77A1B4-B54B-4B17-9456-BB72296B9E47}" type="presOf" srcId="{94B5FC85-C074-4F64-8C55-C9990D8FB67F}" destId="{CA0429E9-0B6D-48A4-92C1-027E42EEA15F}" srcOrd="0" destOrd="0" presId="urn:microsoft.com/office/officeart/2005/8/layout/vList2"/>
    <dgm:cxn modelId="{5C9C34C4-2255-4BA4-AB90-73350F885B0E}" srcId="{4C8A0581-D645-47EB-854D-64E4935C550A}" destId="{FD948E6D-0F6E-4E54-B449-3575E9CFBF01}" srcOrd="2" destOrd="0" parTransId="{FB1587F0-BF4D-4991-92DB-4AA10F51E3F7}" sibTransId="{38C6DE66-D7A9-4E53-BB66-3C88AE1F7A80}"/>
    <dgm:cxn modelId="{F11A5EA2-C9B4-49BB-9853-80E47799E626}" type="presParOf" srcId="{A8B0DB58-1843-4593-991A-F43CDE1DF0B7}" destId="{CA0429E9-0B6D-48A4-92C1-027E42EEA15F}" srcOrd="0" destOrd="0" presId="urn:microsoft.com/office/officeart/2005/8/layout/vList2"/>
    <dgm:cxn modelId="{5CF1349B-D011-4D30-92D0-A7E4EEE76153}" type="presParOf" srcId="{A8B0DB58-1843-4593-991A-F43CDE1DF0B7}" destId="{2B0EA9F3-ADA2-45A9-AE51-599BE68FC60B}" srcOrd="1" destOrd="0" presId="urn:microsoft.com/office/officeart/2005/8/layout/vList2"/>
    <dgm:cxn modelId="{9A929AB8-DDA6-469C-AEEF-6A0F23B13FD1}" type="presParOf" srcId="{A8B0DB58-1843-4593-991A-F43CDE1DF0B7}" destId="{25A673FF-8C40-42AE-A755-95FAB1DC93DE}" srcOrd="2" destOrd="0" presId="urn:microsoft.com/office/officeart/2005/8/layout/vList2"/>
    <dgm:cxn modelId="{7EBDB413-FB45-4E17-8A70-8FE7407B402A}" type="presParOf" srcId="{A8B0DB58-1843-4593-991A-F43CDE1DF0B7}" destId="{99A01D13-44C3-4A6D-AAD9-E14EF96FB806}" srcOrd="3" destOrd="0" presId="urn:microsoft.com/office/officeart/2005/8/layout/vList2"/>
    <dgm:cxn modelId="{A6C403A6-91E7-4180-BEEF-55C2C7B07626}" type="presParOf" srcId="{A8B0DB58-1843-4593-991A-F43CDE1DF0B7}" destId="{08E08A1F-E76A-47D8-9EBF-630A4BF27910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FE5494D-9645-4B61-8297-4872FECEB342}" type="doc">
      <dgm:prSet loTypeId="urn:microsoft.com/office/officeart/2008/layout/LinedList" loCatId="list" qsTypeId="urn:microsoft.com/office/officeart/2005/8/quickstyle/simple4#3" qsCatId="simple" csTypeId="urn:microsoft.com/office/officeart/2005/8/colors/accent2_2#1" csCatId="accent2" phldr="1"/>
      <dgm:spPr/>
      <dgm:t>
        <a:bodyPr/>
        <a:lstStyle/>
        <a:p>
          <a:endParaRPr lang="en-US"/>
        </a:p>
      </dgm:t>
    </dgm:pt>
    <dgm:pt modelId="{DAF9B1F1-D44C-4BED-805D-909A41348C7C}">
      <dgm:prSet/>
      <dgm:spPr/>
      <dgm:t>
        <a:bodyPr/>
        <a:lstStyle/>
        <a:p>
          <a:r>
            <a:rPr lang="en-US" b="1"/>
            <a:t>• Promote inclusive organisational culture.</a:t>
          </a:r>
        </a:p>
      </dgm:t>
    </dgm:pt>
    <dgm:pt modelId="{63E21001-E002-4861-B35A-5F75FEAC97A1}" type="parTrans" cxnId="{E9E698E2-54F2-4595-900C-7BF39391A866}">
      <dgm:prSet/>
      <dgm:spPr/>
      <dgm:t>
        <a:bodyPr/>
        <a:lstStyle/>
        <a:p>
          <a:endParaRPr lang="en-US"/>
        </a:p>
      </dgm:t>
    </dgm:pt>
    <dgm:pt modelId="{EDB3D8AB-BC1D-4BDD-A7B2-7452829CF45D}" type="sibTrans" cxnId="{E9E698E2-54F2-4595-900C-7BF39391A866}">
      <dgm:prSet/>
      <dgm:spPr/>
      <dgm:t>
        <a:bodyPr/>
        <a:lstStyle/>
        <a:p>
          <a:endParaRPr lang="en-US"/>
        </a:p>
      </dgm:t>
    </dgm:pt>
    <dgm:pt modelId="{310D6C8A-823B-42C4-95B7-1518009C971B}">
      <dgm:prSet/>
      <dgm:spPr/>
      <dgm:t>
        <a:bodyPr/>
        <a:lstStyle/>
        <a:p>
          <a:r>
            <a:rPr lang="en-US" b="1"/>
            <a:t>• Strengthen multi-agency communication and collaboration.</a:t>
          </a:r>
        </a:p>
      </dgm:t>
    </dgm:pt>
    <dgm:pt modelId="{C8C06C83-D618-4C39-B837-F0F4CA2FCD10}" type="parTrans" cxnId="{FCD8E5E6-BED2-4DDA-9BD9-CF978249A99B}">
      <dgm:prSet/>
      <dgm:spPr/>
      <dgm:t>
        <a:bodyPr/>
        <a:lstStyle/>
        <a:p>
          <a:endParaRPr lang="en-US"/>
        </a:p>
      </dgm:t>
    </dgm:pt>
    <dgm:pt modelId="{13908734-4E4F-4CC9-A01A-77399C96AD7D}" type="sibTrans" cxnId="{FCD8E5E6-BED2-4DDA-9BD9-CF978249A99B}">
      <dgm:prSet/>
      <dgm:spPr/>
      <dgm:t>
        <a:bodyPr/>
        <a:lstStyle/>
        <a:p>
          <a:endParaRPr lang="en-US"/>
        </a:p>
      </dgm:t>
    </dgm:pt>
    <dgm:pt modelId="{8F7B96DE-2381-4616-B62E-892F5A69CE95}">
      <dgm:prSet/>
      <dgm:spPr/>
      <dgm:t>
        <a:bodyPr/>
        <a:lstStyle/>
        <a:p>
          <a:r>
            <a:rPr lang="en-US" b="1"/>
            <a:t>• Leadership and accountability frameworks.</a:t>
          </a:r>
        </a:p>
      </dgm:t>
    </dgm:pt>
    <dgm:pt modelId="{083E2472-1A49-4ACB-A83C-CEDA1FB5B70A}" type="parTrans" cxnId="{4903F753-D684-41F8-BEB8-8F84FF855095}">
      <dgm:prSet/>
      <dgm:spPr/>
      <dgm:t>
        <a:bodyPr/>
        <a:lstStyle/>
        <a:p>
          <a:endParaRPr lang="en-US"/>
        </a:p>
      </dgm:t>
    </dgm:pt>
    <dgm:pt modelId="{4C607131-0D2C-4BFF-8618-C836FE9889C5}" type="sibTrans" cxnId="{4903F753-D684-41F8-BEB8-8F84FF855095}">
      <dgm:prSet/>
      <dgm:spPr/>
      <dgm:t>
        <a:bodyPr/>
        <a:lstStyle/>
        <a:p>
          <a:endParaRPr lang="en-US"/>
        </a:p>
      </dgm:t>
    </dgm:pt>
    <dgm:pt modelId="{01FC15C1-23FF-46A5-93F4-47BD015976D9}">
      <dgm:prSet/>
      <dgm:spPr/>
      <dgm:t>
        <a:bodyPr/>
        <a:lstStyle/>
        <a:p>
          <a:r>
            <a:rPr lang="en-US" b="1"/>
            <a:t>• Investment in training and digital innovation.</a:t>
          </a:r>
        </a:p>
      </dgm:t>
    </dgm:pt>
    <dgm:pt modelId="{9B49764A-EE97-41AA-A5C9-961F74B1062D}" type="parTrans" cxnId="{61369F19-C516-4076-8507-BBBEEB77A101}">
      <dgm:prSet/>
      <dgm:spPr/>
      <dgm:t>
        <a:bodyPr/>
        <a:lstStyle/>
        <a:p>
          <a:endParaRPr lang="en-US"/>
        </a:p>
      </dgm:t>
    </dgm:pt>
    <dgm:pt modelId="{7C3EA351-CF3E-45BE-8F16-B3DD52C5AB9D}" type="sibTrans" cxnId="{61369F19-C516-4076-8507-BBBEEB77A101}">
      <dgm:prSet/>
      <dgm:spPr/>
      <dgm:t>
        <a:bodyPr/>
        <a:lstStyle/>
        <a:p>
          <a:endParaRPr lang="en-US"/>
        </a:p>
      </dgm:t>
    </dgm:pt>
    <dgm:pt modelId="{719E475E-67B7-4D8E-AEE6-84FAA066B3F6}">
      <dgm:prSet/>
      <dgm:spPr/>
      <dgm:t>
        <a:bodyPr/>
        <a:lstStyle/>
        <a:p>
          <a:r>
            <a:rPr lang="en-US" b="1"/>
            <a:t>• Staff wellbeing and resilience initiatives.</a:t>
          </a:r>
        </a:p>
      </dgm:t>
    </dgm:pt>
    <dgm:pt modelId="{6EB1B19C-7CE4-4D3C-8A79-EE0591EC01D4}" type="parTrans" cxnId="{145DE3AC-4F38-4E14-B04D-042B985E59E9}">
      <dgm:prSet/>
      <dgm:spPr/>
      <dgm:t>
        <a:bodyPr/>
        <a:lstStyle/>
        <a:p>
          <a:endParaRPr lang="en-US"/>
        </a:p>
      </dgm:t>
    </dgm:pt>
    <dgm:pt modelId="{71BF4CAE-6E5E-448B-A764-BFB78F39CF10}" type="sibTrans" cxnId="{145DE3AC-4F38-4E14-B04D-042B985E59E9}">
      <dgm:prSet/>
      <dgm:spPr/>
      <dgm:t>
        <a:bodyPr/>
        <a:lstStyle/>
        <a:p>
          <a:endParaRPr lang="en-US"/>
        </a:p>
      </dgm:t>
    </dgm:pt>
    <dgm:pt modelId="{EB58D26B-FE6F-4502-B64F-5BA74674589C}" type="pres">
      <dgm:prSet presAssocID="{8FE5494D-9645-4B61-8297-4872FECEB342}" presName="vert0" presStyleCnt="0">
        <dgm:presLayoutVars>
          <dgm:dir/>
          <dgm:animOne val="branch"/>
          <dgm:animLvl val="lvl"/>
        </dgm:presLayoutVars>
      </dgm:prSet>
      <dgm:spPr/>
    </dgm:pt>
    <dgm:pt modelId="{7971BE20-802C-42C0-8DF8-7663C25DCD53}" type="pres">
      <dgm:prSet presAssocID="{DAF9B1F1-D44C-4BED-805D-909A41348C7C}" presName="thickLine" presStyleLbl="alignNode1" presStyleIdx="0" presStyleCnt="5"/>
      <dgm:spPr/>
    </dgm:pt>
    <dgm:pt modelId="{86C6C518-C040-476D-B4A7-F338A250619B}" type="pres">
      <dgm:prSet presAssocID="{DAF9B1F1-D44C-4BED-805D-909A41348C7C}" presName="horz1" presStyleCnt="0"/>
      <dgm:spPr/>
    </dgm:pt>
    <dgm:pt modelId="{0045F848-543E-4833-9430-FEA61F9BB2A3}" type="pres">
      <dgm:prSet presAssocID="{DAF9B1F1-D44C-4BED-805D-909A41348C7C}" presName="tx1" presStyleLbl="revTx" presStyleIdx="0" presStyleCnt="5"/>
      <dgm:spPr/>
    </dgm:pt>
    <dgm:pt modelId="{4B4428A5-06E6-4D7B-B039-68E7D7E1264C}" type="pres">
      <dgm:prSet presAssocID="{DAF9B1F1-D44C-4BED-805D-909A41348C7C}" presName="vert1" presStyleCnt="0"/>
      <dgm:spPr/>
    </dgm:pt>
    <dgm:pt modelId="{A702E9D7-BD68-4B26-9061-67A95EAC53F4}" type="pres">
      <dgm:prSet presAssocID="{310D6C8A-823B-42C4-95B7-1518009C971B}" presName="thickLine" presStyleLbl="alignNode1" presStyleIdx="1" presStyleCnt="5"/>
      <dgm:spPr/>
    </dgm:pt>
    <dgm:pt modelId="{6D07C34B-2F35-4172-901C-B842F84A3FDB}" type="pres">
      <dgm:prSet presAssocID="{310D6C8A-823B-42C4-95B7-1518009C971B}" presName="horz1" presStyleCnt="0"/>
      <dgm:spPr/>
    </dgm:pt>
    <dgm:pt modelId="{82797D6C-979C-4CFD-88DE-169BE55A46CD}" type="pres">
      <dgm:prSet presAssocID="{310D6C8A-823B-42C4-95B7-1518009C971B}" presName="tx1" presStyleLbl="revTx" presStyleIdx="1" presStyleCnt="5"/>
      <dgm:spPr/>
    </dgm:pt>
    <dgm:pt modelId="{898EDAD3-1F4C-4CC6-8852-2D636AEC7690}" type="pres">
      <dgm:prSet presAssocID="{310D6C8A-823B-42C4-95B7-1518009C971B}" presName="vert1" presStyleCnt="0"/>
      <dgm:spPr/>
    </dgm:pt>
    <dgm:pt modelId="{2C711465-4C82-48A1-ABDA-B7492B3ED437}" type="pres">
      <dgm:prSet presAssocID="{8F7B96DE-2381-4616-B62E-892F5A69CE95}" presName="thickLine" presStyleLbl="alignNode1" presStyleIdx="2" presStyleCnt="5"/>
      <dgm:spPr/>
    </dgm:pt>
    <dgm:pt modelId="{0A9AE549-46BD-49BF-82E9-86F2AFE3F62A}" type="pres">
      <dgm:prSet presAssocID="{8F7B96DE-2381-4616-B62E-892F5A69CE95}" presName="horz1" presStyleCnt="0"/>
      <dgm:spPr/>
    </dgm:pt>
    <dgm:pt modelId="{B35E6AE4-CE30-45E9-AB84-64A1C7182904}" type="pres">
      <dgm:prSet presAssocID="{8F7B96DE-2381-4616-B62E-892F5A69CE95}" presName="tx1" presStyleLbl="revTx" presStyleIdx="2" presStyleCnt="5"/>
      <dgm:spPr/>
    </dgm:pt>
    <dgm:pt modelId="{3AD8C8F1-E2D2-4EBB-9DAE-CE05367E88DE}" type="pres">
      <dgm:prSet presAssocID="{8F7B96DE-2381-4616-B62E-892F5A69CE95}" presName="vert1" presStyleCnt="0"/>
      <dgm:spPr/>
    </dgm:pt>
    <dgm:pt modelId="{82FDF162-03E4-4DF4-BF08-9FCC3C4806C3}" type="pres">
      <dgm:prSet presAssocID="{01FC15C1-23FF-46A5-93F4-47BD015976D9}" presName="thickLine" presStyleLbl="alignNode1" presStyleIdx="3" presStyleCnt="5"/>
      <dgm:spPr/>
    </dgm:pt>
    <dgm:pt modelId="{31FADBE1-24CC-4226-B7D8-DD10C47E9271}" type="pres">
      <dgm:prSet presAssocID="{01FC15C1-23FF-46A5-93F4-47BD015976D9}" presName="horz1" presStyleCnt="0"/>
      <dgm:spPr/>
    </dgm:pt>
    <dgm:pt modelId="{F560E5CA-3059-471B-89EA-DD748646F927}" type="pres">
      <dgm:prSet presAssocID="{01FC15C1-23FF-46A5-93F4-47BD015976D9}" presName="tx1" presStyleLbl="revTx" presStyleIdx="3" presStyleCnt="5"/>
      <dgm:spPr/>
    </dgm:pt>
    <dgm:pt modelId="{22DCAE24-F4F7-4CD7-BA5E-398D697F5B5E}" type="pres">
      <dgm:prSet presAssocID="{01FC15C1-23FF-46A5-93F4-47BD015976D9}" presName="vert1" presStyleCnt="0"/>
      <dgm:spPr/>
    </dgm:pt>
    <dgm:pt modelId="{9A7A12D5-157C-47A2-B534-58087CC1C788}" type="pres">
      <dgm:prSet presAssocID="{719E475E-67B7-4D8E-AEE6-84FAA066B3F6}" presName="thickLine" presStyleLbl="alignNode1" presStyleIdx="4" presStyleCnt="5"/>
      <dgm:spPr/>
    </dgm:pt>
    <dgm:pt modelId="{2A5F2B84-B16A-4F82-8EE1-CA69DEB4BE14}" type="pres">
      <dgm:prSet presAssocID="{719E475E-67B7-4D8E-AEE6-84FAA066B3F6}" presName="horz1" presStyleCnt="0"/>
      <dgm:spPr/>
    </dgm:pt>
    <dgm:pt modelId="{F836F13A-A2F3-4A3F-AF9A-1592556F99E7}" type="pres">
      <dgm:prSet presAssocID="{719E475E-67B7-4D8E-AEE6-84FAA066B3F6}" presName="tx1" presStyleLbl="revTx" presStyleIdx="4" presStyleCnt="5"/>
      <dgm:spPr/>
    </dgm:pt>
    <dgm:pt modelId="{9BA5F1ED-C1ED-41A9-AD0E-8F67BCFE7B8B}" type="pres">
      <dgm:prSet presAssocID="{719E475E-67B7-4D8E-AEE6-84FAA066B3F6}" presName="vert1" presStyleCnt="0"/>
      <dgm:spPr/>
    </dgm:pt>
  </dgm:ptLst>
  <dgm:cxnLst>
    <dgm:cxn modelId="{61369F19-C516-4076-8507-BBBEEB77A101}" srcId="{8FE5494D-9645-4B61-8297-4872FECEB342}" destId="{01FC15C1-23FF-46A5-93F4-47BD015976D9}" srcOrd="3" destOrd="0" parTransId="{9B49764A-EE97-41AA-A5C9-961F74B1062D}" sibTransId="{7C3EA351-CF3E-45BE-8F16-B3DD52C5AB9D}"/>
    <dgm:cxn modelId="{84782F2C-B2F5-4920-98BB-0DDE209E73A2}" type="presOf" srcId="{DAF9B1F1-D44C-4BED-805D-909A41348C7C}" destId="{0045F848-543E-4833-9430-FEA61F9BB2A3}" srcOrd="0" destOrd="0" presId="urn:microsoft.com/office/officeart/2008/layout/LinedList"/>
    <dgm:cxn modelId="{B932E065-AB66-41E0-B071-569C31382200}" type="presOf" srcId="{8FE5494D-9645-4B61-8297-4872FECEB342}" destId="{EB58D26B-FE6F-4502-B64F-5BA74674589C}" srcOrd="0" destOrd="0" presId="urn:microsoft.com/office/officeart/2008/layout/LinedList"/>
    <dgm:cxn modelId="{4903F753-D684-41F8-BEB8-8F84FF855095}" srcId="{8FE5494D-9645-4B61-8297-4872FECEB342}" destId="{8F7B96DE-2381-4616-B62E-892F5A69CE95}" srcOrd="2" destOrd="0" parTransId="{083E2472-1A49-4ACB-A83C-CEDA1FB5B70A}" sibTransId="{4C607131-0D2C-4BFF-8618-C836FE9889C5}"/>
    <dgm:cxn modelId="{FFCA667B-991A-4EE0-938F-89B9008BA4E0}" type="presOf" srcId="{01FC15C1-23FF-46A5-93F4-47BD015976D9}" destId="{F560E5CA-3059-471B-89EA-DD748646F927}" srcOrd="0" destOrd="0" presId="urn:microsoft.com/office/officeart/2008/layout/LinedList"/>
    <dgm:cxn modelId="{53E2799D-CAC8-4ADC-8AFC-45082ED37908}" type="presOf" srcId="{719E475E-67B7-4D8E-AEE6-84FAA066B3F6}" destId="{F836F13A-A2F3-4A3F-AF9A-1592556F99E7}" srcOrd="0" destOrd="0" presId="urn:microsoft.com/office/officeart/2008/layout/LinedList"/>
    <dgm:cxn modelId="{145DE3AC-4F38-4E14-B04D-042B985E59E9}" srcId="{8FE5494D-9645-4B61-8297-4872FECEB342}" destId="{719E475E-67B7-4D8E-AEE6-84FAA066B3F6}" srcOrd="4" destOrd="0" parTransId="{6EB1B19C-7CE4-4D3C-8A79-EE0591EC01D4}" sibTransId="{71BF4CAE-6E5E-448B-A764-BFB78F39CF10}"/>
    <dgm:cxn modelId="{3DD3FEB9-75A5-4FB8-9689-384736281C41}" type="presOf" srcId="{310D6C8A-823B-42C4-95B7-1518009C971B}" destId="{82797D6C-979C-4CFD-88DE-169BE55A46CD}" srcOrd="0" destOrd="0" presId="urn:microsoft.com/office/officeart/2008/layout/LinedList"/>
    <dgm:cxn modelId="{E9E698E2-54F2-4595-900C-7BF39391A866}" srcId="{8FE5494D-9645-4B61-8297-4872FECEB342}" destId="{DAF9B1F1-D44C-4BED-805D-909A41348C7C}" srcOrd="0" destOrd="0" parTransId="{63E21001-E002-4861-B35A-5F75FEAC97A1}" sibTransId="{EDB3D8AB-BC1D-4BDD-A7B2-7452829CF45D}"/>
    <dgm:cxn modelId="{FCD8E5E6-BED2-4DDA-9BD9-CF978249A99B}" srcId="{8FE5494D-9645-4B61-8297-4872FECEB342}" destId="{310D6C8A-823B-42C4-95B7-1518009C971B}" srcOrd="1" destOrd="0" parTransId="{C8C06C83-D618-4C39-B837-F0F4CA2FCD10}" sibTransId="{13908734-4E4F-4CC9-A01A-77399C96AD7D}"/>
    <dgm:cxn modelId="{7509B4F2-8CEA-4F71-8586-8A8FA5A914C2}" type="presOf" srcId="{8F7B96DE-2381-4616-B62E-892F5A69CE95}" destId="{B35E6AE4-CE30-45E9-AB84-64A1C7182904}" srcOrd="0" destOrd="0" presId="urn:microsoft.com/office/officeart/2008/layout/LinedList"/>
    <dgm:cxn modelId="{319F7F52-BF09-4D20-9E58-7B797414DD8B}" type="presParOf" srcId="{EB58D26B-FE6F-4502-B64F-5BA74674589C}" destId="{7971BE20-802C-42C0-8DF8-7663C25DCD53}" srcOrd="0" destOrd="0" presId="urn:microsoft.com/office/officeart/2008/layout/LinedList"/>
    <dgm:cxn modelId="{C496A14D-782A-4E4A-BE33-EC20C11E52CC}" type="presParOf" srcId="{EB58D26B-FE6F-4502-B64F-5BA74674589C}" destId="{86C6C518-C040-476D-B4A7-F338A250619B}" srcOrd="1" destOrd="0" presId="urn:microsoft.com/office/officeart/2008/layout/LinedList"/>
    <dgm:cxn modelId="{012B984C-A10E-41D2-9E34-BC4D1EB1C504}" type="presParOf" srcId="{86C6C518-C040-476D-B4A7-F338A250619B}" destId="{0045F848-543E-4833-9430-FEA61F9BB2A3}" srcOrd="0" destOrd="0" presId="urn:microsoft.com/office/officeart/2008/layout/LinedList"/>
    <dgm:cxn modelId="{EF21281B-1D8F-4F46-BF23-EDDE9465D2F0}" type="presParOf" srcId="{86C6C518-C040-476D-B4A7-F338A250619B}" destId="{4B4428A5-06E6-4D7B-B039-68E7D7E1264C}" srcOrd="1" destOrd="0" presId="urn:microsoft.com/office/officeart/2008/layout/LinedList"/>
    <dgm:cxn modelId="{9F595EBE-9DF0-4409-90D9-DCE8CC78057D}" type="presParOf" srcId="{EB58D26B-FE6F-4502-B64F-5BA74674589C}" destId="{A702E9D7-BD68-4B26-9061-67A95EAC53F4}" srcOrd="2" destOrd="0" presId="urn:microsoft.com/office/officeart/2008/layout/LinedList"/>
    <dgm:cxn modelId="{D1468249-9C83-467A-8462-BA7235B4485D}" type="presParOf" srcId="{EB58D26B-FE6F-4502-B64F-5BA74674589C}" destId="{6D07C34B-2F35-4172-901C-B842F84A3FDB}" srcOrd="3" destOrd="0" presId="urn:microsoft.com/office/officeart/2008/layout/LinedList"/>
    <dgm:cxn modelId="{3E100538-EDF2-494A-B652-1E07D9996393}" type="presParOf" srcId="{6D07C34B-2F35-4172-901C-B842F84A3FDB}" destId="{82797D6C-979C-4CFD-88DE-169BE55A46CD}" srcOrd="0" destOrd="0" presId="urn:microsoft.com/office/officeart/2008/layout/LinedList"/>
    <dgm:cxn modelId="{E5728940-A8F3-420F-AEA2-3C9291FFA30D}" type="presParOf" srcId="{6D07C34B-2F35-4172-901C-B842F84A3FDB}" destId="{898EDAD3-1F4C-4CC6-8852-2D636AEC7690}" srcOrd="1" destOrd="0" presId="urn:microsoft.com/office/officeart/2008/layout/LinedList"/>
    <dgm:cxn modelId="{9CB3060E-4C63-45C8-96AC-7EFD0B3F502A}" type="presParOf" srcId="{EB58D26B-FE6F-4502-B64F-5BA74674589C}" destId="{2C711465-4C82-48A1-ABDA-B7492B3ED437}" srcOrd="4" destOrd="0" presId="urn:microsoft.com/office/officeart/2008/layout/LinedList"/>
    <dgm:cxn modelId="{A5F9F042-7E50-4E11-8F6F-62C3F5D61D1E}" type="presParOf" srcId="{EB58D26B-FE6F-4502-B64F-5BA74674589C}" destId="{0A9AE549-46BD-49BF-82E9-86F2AFE3F62A}" srcOrd="5" destOrd="0" presId="urn:microsoft.com/office/officeart/2008/layout/LinedList"/>
    <dgm:cxn modelId="{8F13B2AB-C4CC-41A2-A19E-2B961E37A81F}" type="presParOf" srcId="{0A9AE549-46BD-49BF-82E9-86F2AFE3F62A}" destId="{B35E6AE4-CE30-45E9-AB84-64A1C7182904}" srcOrd="0" destOrd="0" presId="urn:microsoft.com/office/officeart/2008/layout/LinedList"/>
    <dgm:cxn modelId="{4D365398-B86F-410E-A6C3-2270B38FC4C1}" type="presParOf" srcId="{0A9AE549-46BD-49BF-82E9-86F2AFE3F62A}" destId="{3AD8C8F1-E2D2-4EBB-9DAE-CE05367E88DE}" srcOrd="1" destOrd="0" presId="urn:microsoft.com/office/officeart/2008/layout/LinedList"/>
    <dgm:cxn modelId="{9BA6ACCF-8694-451A-AB04-89F2518CCCA8}" type="presParOf" srcId="{EB58D26B-FE6F-4502-B64F-5BA74674589C}" destId="{82FDF162-03E4-4DF4-BF08-9FCC3C4806C3}" srcOrd="6" destOrd="0" presId="urn:microsoft.com/office/officeart/2008/layout/LinedList"/>
    <dgm:cxn modelId="{8DB995BC-78C0-474B-935C-E073922824A5}" type="presParOf" srcId="{EB58D26B-FE6F-4502-B64F-5BA74674589C}" destId="{31FADBE1-24CC-4226-B7D8-DD10C47E9271}" srcOrd="7" destOrd="0" presId="urn:microsoft.com/office/officeart/2008/layout/LinedList"/>
    <dgm:cxn modelId="{93C6A597-FF41-45A9-8969-28504E3C3D36}" type="presParOf" srcId="{31FADBE1-24CC-4226-B7D8-DD10C47E9271}" destId="{F560E5CA-3059-471B-89EA-DD748646F927}" srcOrd="0" destOrd="0" presId="urn:microsoft.com/office/officeart/2008/layout/LinedList"/>
    <dgm:cxn modelId="{3634F7D2-F526-4836-AAF2-1B478ED2D58D}" type="presParOf" srcId="{31FADBE1-24CC-4226-B7D8-DD10C47E9271}" destId="{22DCAE24-F4F7-4CD7-BA5E-398D697F5B5E}" srcOrd="1" destOrd="0" presId="urn:microsoft.com/office/officeart/2008/layout/LinedList"/>
    <dgm:cxn modelId="{A81F2DBA-45E8-4572-85A7-C3DAB7C39C92}" type="presParOf" srcId="{EB58D26B-FE6F-4502-B64F-5BA74674589C}" destId="{9A7A12D5-157C-47A2-B534-58087CC1C788}" srcOrd="8" destOrd="0" presId="urn:microsoft.com/office/officeart/2008/layout/LinedList"/>
    <dgm:cxn modelId="{828D33F9-B638-4F63-BFC3-56F68C4813AF}" type="presParOf" srcId="{EB58D26B-FE6F-4502-B64F-5BA74674589C}" destId="{2A5F2B84-B16A-4F82-8EE1-CA69DEB4BE14}" srcOrd="9" destOrd="0" presId="urn:microsoft.com/office/officeart/2008/layout/LinedList"/>
    <dgm:cxn modelId="{0FE96969-C421-4BF3-914E-7296C8B792E2}" type="presParOf" srcId="{2A5F2B84-B16A-4F82-8EE1-CA69DEB4BE14}" destId="{F836F13A-A2F3-4A3F-AF9A-1592556F99E7}" srcOrd="0" destOrd="0" presId="urn:microsoft.com/office/officeart/2008/layout/LinedList"/>
    <dgm:cxn modelId="{17BBAC93-07F9-41E0-B2AB-A2596ABF3395}" type="presParOf" srcId="{2A5F2B84-B16A-4F82-8EE1-CA69DEB4BE14}" destId="{9BA5F1ED-C1ED-41A9-AD0E-8F67BCFE7B8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#1" qsCatId="simple" csTypeId="urn:microsoft.com/office/officeart/2005/8/colors/colorful5#6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1.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/>
            <a:t>a) The beliefs and values of staff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The way roles and responsibilities are arranged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1139DF84-7ABE-4738-9C4E-820FAF96359E}">
      <dgm:prSet/>
      <dgm:spPr/>
      <dgm:t>
        <a:bodyPr/>
        <a:lstStyle/>
        <a:p>
          <a:r>
            <a:rPr lang="en-GB" b="1" dirty="0"/>
            <a:t>c) How people talk to each other</a:t>
          </a:r>
        </a:p>
      </dgm:t>
    </dgm:pt>
    <dgm:pt modelId="{AFDA459D-2F99-4A88-A24F-434851468BDF}" type="parTrans" cxnId="{9B0D6906-0B88-457D-B460-D7F27FC8A338}">
      <dgm:prSet/>
      <dgm:spPr/>
      <dgm:t>
        <a:bodyPr/>
        <a:lstStyle/>
        <a:p>
          <a:endParaRPr lang="en-GB"/>
        </a:p>
      </dgm:t>
    </dgm:pt>
    <dgm:pt modelId="{54ACDEAB-A817-412B-A051-1EAC91C3A5CB}" type="sibTrans" cxnId="{9B0D6906-0B88-457D-B460-D7F27FC8A338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d) The rules of professional conduct</a:t>
          </a: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9B0D6906-0B88-457D-B460-D7F27FC8A338}" srcId="{62BC38B8-75EE-44EC-939D-68987578077C}" destId="{1139DF84-7ABE-4738-9C4E-820FAF96359E}" srcOrd="2" destOrd="0" parTransId="{AFDA459D-2F99-4A88-A24F-434851468BDF}" sibTransId="{54ACDEAB-A817-412B-A051-1EAC91C3A5CB}"/>
    <dgm:cxn modelId="{B072010A-0F8A-468A-9952-2C408FBD5C0D}" type="presOf" srcId="{E8D22E4C-4BEB-449D-BBB2-3044EBCE1415}" destId="{AD5F12AC-D163-4AC9-9B12-A7E6F25A7280}" srcOrd="1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DA162A36-5D3F-422B-B49E-7ABE43A76ADB}" type="presOf" srcId="{1139DF84-7ABE-4738-9C4E-820FAF96359E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521E70C1-4281-4A9E-B3DC-8A54CB0A3E5B}" type="presOf" srcId="{E8D22E4C-4BEB-449D-BBB2-3044EBCE1415}" destId="{919DAF5E-8478-422C-A46E-AB8B0C4E556E}" srcOrd="0" destOrd="0" presId="urn:microsoft.com/office/officeart/2005/8/layout/matrix1"/>
    <dgm:cxn modelId="{E0E536D7-24E9-4C91-A842-7299DB39C7AC}" type="presOf" srcId="{1139DF84-7ABE-4738-9C4E-820FAF96359E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#2" qsCatId="simple" csTypeId="urn:microsoft.com/office/officeart/2005/8/colors/colorful5#7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3.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a) A care plan written and shared with all staff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Clear safeguarding records available to the right people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1139DF84-7ABE-4738-9C4E-820FAF96359E}">
      <dgm:prSet/>
      <dgm:spPr/>
      <dgm:t>
        <a:bodyPr/>
        <a:lstStyle/>
        <a:p>
          <a:r>
            <a:rPr lang="en-GB" b="1" dirty="0"/>
            <a:t>c) Handovers where key information is missed out</a:t>
          </a:r>
        </a:p>
      </dgm:t>
    </dgm:pt>
    <dgm:pt modelId="{AFDA459D-2F99-4A88-A24F-434851468BDF}" type="parTrans" cxnId="{9B0D6906-0B88-457D-B460-D7F27FC8A338}">
      <dgm:prSet/>
      <dgm:spPr/>
      <dgm:t>
        <a:bodyPr/>
        <a:lstStyle/>
        <a:p>
          <a:endParaRPr lang="en-GB"/>
        </a:p>
      </dgm:t>
    </dgm:pt>
    <dgm:pt modelId="{54ACDEAB-A817-412B-A051-1EAC91C3A5CB}" type="sibTrans" cxnId="{9B0D6906-0B88-457D-B460-D7F27FC8A338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/>
            <a:t>d) Social workers and nurses meeting to plan service user support</a:t>
          </a:r>
          <a:endParaRPr lang="en-GB" b="1" dirty="0">
            <a:solidFill>
              <a:schemeClr val="tx1"/>
            </a:solidFill>
          </a:endParaRP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9B0D6906-0B88-457D-B460-D7F27FC8A338}" srcId="{62BC38B8-75EE-44EC-939D-68987578077C}" destId="{1139DF84-7ABE-4738-9C4E-820FAF96359E}" srcOrd="2" destOrd="0" parTransId="{AFDA459D-2F99-4A88-A24F-434851468BDF}" sibTransId="{54ACDEAB-A817-412B-A051-1EAC91C3A5CB}"/>
    <dgm:cxn modelId="{B072010A-0F8A-468A-9952-2C408FBD5C0D}" type="presOf" srcId="{E8D22E4C-4BEB-449D-BBB2-3044EBCE1415}" destId="{AD5F12AC-D163-4AC9-9B12-A7E6F25A7280}" srcOrd="1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DA162A36-5D3F-422B-B49E-7ABE43A76ADB}" type="presOf" srcId="{1139DF84-7ABE-4738-9C4E-820FAF96359E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521E70C1-4281-4A9E-B3DC-8A54CB0A3E5B}" type="presOf" srcId="{E8D22E4C-4BEB-449D-BBB2-3044EBCE1415}" destId="{919DAF5E-8478-422C-A46E-AB8B0C4E556E}" srcOrd="0" destOrd="0" presId="urn:microsoft.com/office/officeart/2005/8/layout/matrix1"/>
    <dgm:cxn modelId="{E0E536D7-24E9-4C91-A842-7299DB39C7AC}" type="presOf" srcId="{1139DF84-7ABE-4738-9C4E-820FAF96359E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4E947F-BFF2-48A9-9EA6-59FAA78C4C5A}" type="doc">
      <dgm:prSet loTypeId="urn:microsoft.com/office/officeart/2005/8/layout/matrix1" loCatId="matrix" qsTypeId="urn:microsoft.com/office/officeart/2005/8/quickstyle/simple3#3" qsCatId="simple" csTypeId="urn:microsoft.com/office/officeart/2005/8/colors/colorful5#8" csCatId="colorful" phldr="1"/>
      <dgm:spPr/>
      <dgm:t>
        <a:bodyPr/>
        <a:lstStyle/>
        <a:p>
          <a:endParaRPr lang="en-GB"/>
        </a:p>
      </dgm:t>
    </dgm:pt>
    <dgm:pt modelId="{62BC38B8-75EE-44EC-939D-68987578077C}">
      <dgm:prSet phldrT="[Text]" phldr="0"/>
      <dgm:spPr/>
      <dgm:t>
        <a:bodyPr/>
        <a:lstStyle/>
        <a:p>
          <a:r>
            <a:rPr lang="en-GB" b="1" dirty="0"/>
            <a:t>Question 4.</a:t>
          </a:r>
        </a:p>
      </dgm:t>
    </dgm:pt>
    <dgm:pt modelId="{1081043C-6218-4C64-9D42-9266C7DC975E}" type="parTrans" cxnId="{715C39B8-B833-44A6-8312-B4CDF86BDE4D}">
      <dgm:prSet/>
      <dgm:spPr/>
      <dgm:t>
        <a:bodyPr/>
        <a:lstStyle/>
        <a:p>
          <a:endParaRPr lang="en-GB"/>
        </a:p>
      </dgm:t>
    </dgm:pt>
    <dgm:pt modelId="{BD8D58D5-08A3-4382-A86B-43CAF4BFFFBF}" type="sibTrans" cxnId="{715C39B8-B833-44A6-8312-B4CDF86BDE4D}">
      <dgm:prSet/>
      <dgm:spPr/>
      <dgm:t>
        <a:bodyPr/>
        <a:lstStyle/>
        <a:p>
          <a:endParaRPr lang="en-GB"/>
        </a:p>
      </dgm:t>
    </dgm:pt>
    <dgm:pt modelId="{9A13367D-D6B5-4414-A721-07621BEA828E}">
      <dgm:prSet phldrT="[Text]"/>
      <dgm:spPr/>
      <dgm:t>
        <a:bodyPr/>
        <a:lstStyle/>
        <a:p>
          <a:r>
            <a:rPr lang="en-GB" b="1" dirty="0">
              <a:solidFill>
                <a:schemeClr val="tx1"/>
              </a:solidFill>
            </a:rPr>
            <a:t>a) Staffing levels</a:t>
          </a:r>
        </a:p>
      </dgm:t>
    </dgm:pt>
    <dgm:pt modelId="{8C9607FE-FAD2-44B9-94D1-7FF1EBAFF16D}" type="parTrans" cxnId="{9CABFB97-1FF8-4EAC-97D9-38725F8BF049}">
      <dgm:prSet/>
      <dgm:spPr/>
      <dgm:t>
        <a:bodyPr/>
        <a:lstStyle/>
        <a:p>
          <a:endParaRPr lang="en-GB"/>
        </a:p>
      </dgm:t>
    </dgm:pt>
    <dgm:pt modelId="{2677CBB4-A4DE-448D-8671-A01FE80E6D91}" type="sibTrans" cxnId="{9CABFB97-1FF8-4EAC-97D9-38725F8BF049}">
      <dgm:prSet/>
      <dgm:spPr/>
      <dgm:t>
        <a:bodyPr/>
        <a:lstStyle/>
        <a:p>
          <a:endParaRPr lang="en-GB"/>
        </a:p>
      </dgm:t>
    </dgm:pt>
    <dgm:pt modelId="{A4813438-29FE-42B5-A31F-B23280893C52}">
      <dgm:prSet phldrT="[Text]" phldr="1"/>
      <dgm:spPr/>
      <dgm:t>
        <a:bodyPr/>
        <a:lstStyle/>
        <a:p>
          <a:endParaRPr lang="en-GB"/>
        </a:p>
      </dgm:t>
    </dgm:pt>
    <dgm:pt modelId="{4D1276CF-7B86-450F-95F7-9C10096A71E6}" type="parTrans" cxnId="{E2FAC230-504B-4EF5-B530-F78915CD46A0}">
      <dgm:prSet/>
      <dgm:spPr/>
      <dgm:t>
        <a:bodyPr/>
        <a:lstStyle/>
        <a:p>
          <a:endParaRPr lang="en-GB"/>
        </a:p>
      </dgm:t>
    </dgm:pt>
    <dgm:pt modelId="{8E0156B2-BCED-47F0-8BAA-22E7CF5C11A9}" type="sibTrans" cxnId="{E2FAC230-504B-4EF5-B530-F78915CD46A0}">
      <dgm:prSet/>
      <dgm:spPr/>
      <dgm:t>
        <a:bodyPr/>
        <a:lstStyle/>
        <a:p>
          <a:endParaRPr lang="en-GB"/>
        </a:p>
      </dgm:t>
    </dgm:pt>
    <dgm:pt modelId="{3BD026FD-6716-450B-9BDE-71E6FC1AB55D}">
      <dgm:prSet phldrT="[Text]" phldr="1"/>
      <dgm:spPr/>
      <dgm:t>
        <a:bodyPr/>
        <a:lstStyle/>
        <a:p>
          <a:endParaRPr lang="en-GB"/>
        </a:p>
      </dgm:t>
    </dgm:pt>
    <dgm:pt modelId="{43F550E2-70D5-4C07-842E-BB359CB45464}" type="parTrans" cxnId="{F384A0DB-128D-45BE-8589-2EB4E1B38F53}">
      <dgm:prSet/>
      <dgm:spPr/>
      <dgm:t>
        <a:bodyPr/>
        <a:lstStyle/>
        <a:p>
          <a:endParaRPr lang="en-GB"/>
        </a:p>
      </dgm:t>
    </dgm:pt>
    <dgm:pt modelId="{59319B69-300A-4D58-ACDB-6C565BAF00FE}" type="sibTrans" cxnId="{F384A0DB-128D-45BE-8589-2EB4E1B38F53}">
      <dgm:prSet/>
      <dgm:spPr/>
      <dgm:t>
        <a:bodyPr/>
        <a:lstStyle/>
        <a:p>
          <a:endParaRPr lang="en-GB"/>
        </a:p>
      </dgm:t>
    </dgm:pt>
    <dgm:pt modelId="{159FFC87-DDED-4A8C-9FAD-C73493FE6670}">
      <dgm:prSet phldrT="[Text]" phldr="1"/>
      <dgm:spPr/>
      <dgm:t>
        <a:bodyPr/>
        <a:lstStyle/>
        <a:p>
          <a:endParaRPr lang="en-GB"/>
        </a:p>
      </dgm:t>
    </dgm:pt>
    <dgm:pt modelId="{15EC3790-F194-4430-95EA-9A6CA9902DC5}" type="parTrans" cxnId="{41D8E57B-EA06-4203-87DF-B205813A46C9}">
      <dgm:prSet/>
      <dgm:spPr/>
      <dgm:t>
        <a:bodyPr/>
        <a:lstStyle/>
        <a:p>
          <a:endParaRPr lang="en-GB"/>
        </a:p>
      </dgm:t>
    </dgm:pt>
    <dgm:pt modelId="{934174A4-DCDA-4C00-A535-3265CCEEE81E}" type="sibTrans" cxnId="{41D8E57B-EA06-4203-87DF-B205813A46C9}">
      <dgm:prSet/>
      <dgm:spPr/>
      <dgm:t>
        <a:bodyPr/>
        <a:lstStyle/>
        <a:p>
          <a:endParaRPr lang="en-GB"/>
        </a:p>
      </dgm:t>
    </dgm:pt>
    <dgm:pt modelId="{E4696165-CA31-4275-BF80-F13A03855C66}">
      <dgm:prSet/>
      <dgm:spPr/>
      <dgm:t>
        <a:bodyPr/>
        <a:lstStyle/>
        <a:p>
          <a:r>
            <a:rPr lang="en-GB" b="1" dirty="0"/>
            <a:t>b) Training opportunities</a:t>
          </a:r>
        </a:p>
      </dgm:t>
    </dgm:pt>
    <dgm:pt modelId="{76BE96C0-9A2D-4C27-9C06-E352FE7B1363}" type="parTrans" cxnId="{DCE74362-AF9C-4EEE-AFBC-894AE456F395}">
      <dgm:prSet/>
      <dgm:spPr/>
      <dgm:t>
        <a:bodyPr/>
        <a:lstStyle/>
        <a:p>
          <a:endParaRPr lang="en-GB"/>
        </a:p>
      </dgm:t>
    </dgm:pt>
    <dgm:pt modelId="{DDC7FF14-98FE-4625-ADCC-9984958A08F4}" type="sibTrans" cxnId="{DCE74362-AF9C-4EEE-AFBC-894AE456F395}">
      <dgm:prSet/>
      <dgm:spPr/>
      <dgm:t>
        <a:bodyPr/>
        <a:lstStyle/>
        <a:p>
          <a:endParaRPr lang="en-GB"/>
        </a:p>
      </dgm:t>
    </dgm:pt>
    <dgm:pt modelId="{E8D22E4C-4BEB-449D-BBB2-3044EBCE1415}">
      <dgm:prSet/>
      <dgm:spPr/>
      <dgm:t>
        <a:bodyPr/>
        <a:lstStyle/>
        <a:p>
          <a:r>
            <a:rPr lang="en-GB" b="1" dirty="0"/>
            <a:t>d) All of the above</a:t>
          </a:r>
          <a:endParaRPr lang="en-GB" b="1" dirty="0">
            <a:solidFill>
              <a:schemeClr val="tx1"/>
            </a:solidFill>
          </a:endParaRPr>
        </a:p>
      </dgm:t>
    </dgm:pt>
    <dgm:pt modelId="{DC084251-EF77-4C5F-BAF7-CF2528EFE247}" type="parTrans" cxnId="{DE860BB3-A1A8-409F-A63E-017C2364DEA8}">
      <dgm:prSet/>
      <dgm:spPr/>
      <dgm:t>
        <a:bodyPr/>
        <a:lstStyle/>
        <a:p>
          <a:endParaRPr lang="en-GB"/>
        </a:p>
      </dgm:t>
    </dgm:pt>
    <dgm:pt modelId="{F47D218D-8714-40B0-B717-E326C36221C8}" type="sibTrans" cxnId="{DE860BB3-A1A8-409F-A63E-017C2364DEA8}">
      <dgm:prSet/>
      <dgm:spPr/>
      <dgm:t>
        <a:bodyPr/>
        <a:lstStyle/>
        <a:p>
          <a:endParaRPr lang="en-GB"/>
        </a:p>
      </dgm:t>
    </dgm:pt>
    <dgm:pt modelId="{F7B84717-E95C-4205-92FA-F8699609E2FB}">
      <dgm:prSet/>
      <dgm:spPr/>
      <dgm:t>
        <a:bodyPr/>
        <a:lstStyle/>
        <a:p>
          <a:r>
            <a:rPr lang="en-GB" b="1" dirty="0"/>
            <a:t>c) Funding and resources</a:t>
          </a:r>
        </a:p>
      </dgm:t>
    </dgm:pt>
    <dgm:pt modelId="{79D83984-4FBF-48D8-A54A-90D95D5E7B58}" type="parTrans" cxnId="{78870381-5693-4C6A-9252-C5D0EBDDE10D}">
      <dgm:prSet/>
      <dgm:spPr/>
      <dgm:t>
        <a:bodyPr/>
        <a:lstStyle/>
        <a:p>
          <a:endParaRPr lang="en-GB"/>
        </a:p>
      </dgm:t>
    </dgm:pt>
    <dgm:pt modelId="{B525E050-D015-46F6-8580-02A3D1E1C2F4}" type="sibTrans" cxnId="{78870381-5693-4C6A-9252-C5D0EBDDE10D}">
      <dgm:prSet/>
      <dgm:spPr/>
      <dgm:t>
        <a:bodyPr/>
        <a:lstStyle/>
        <a:p>
          <a:endParaRPr lang="en-GB"/>
        </a:p>
      </dgm:t>
    </dgm:pt>
    <dgm:pt modelId="{6BAF76C5-1343-4036-A972-204F50D2CD4F}" type="pres">
      <dgm:prSet presAssocID="{5B4E947F-BFF2-48A9-9EA6-59FAA78C4C5A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E3628D3C-316A-4997-AE4B-A26378AE936D}" type="pres">
      <dgm:prSet presAssocID="{5B4E947F-BFF2-48A9-9EA6-59FAA78C4C5A}" presName="matrix" presStyleCnt="0"/>
      <dgm:spPr/>
    </dgm:pt>
    <dgm:pt modelId="{F6A5C068-2D84-449D-95B5-561F6D9D9182}" type="pres">
      <dgm:prSet presAssocID="{5B4E947F-BFF2-48A9-9EA6-59FAA78C4C5A}" presName="tile1" presStyleLbl="node1" presStyleIdx="0" presStyleCnt="4"/>
      <dgm:spPr/>
    </dgm:pt>
    <dgm:pt modelId="{E7C19EF1-4411-415E-B619-05D3B02D1368}" type="pres">
      <dgm:prSet presAssocID="{5B4E947F-BFF2-48A9-9EA6-59FAA78C4C5A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DCB8763D-C653-4C21-A5CD-4E2BC93482A4}" type="pres">
      <dgm:prSet presAssocID="{5B4E947F-BFF2-48A9-9EA6-59FAA78C4C5A}" presName="tile2" presStyleLbl="node1" presStyleIdx="1" presStyleCnt="4" custLinFactNeighborX="0"/>
      <dgm:spPr/>
    </dgm:pt>
    <dgm:pt modelId="{48B1ADD1-595F-4E95-8987-37AF14334D0F}" type="pres">
      <dgm:prSet presAssocID="{5B4E947F-BFF2-48A9-9EA6-59FAA78C4C5A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5649B481-EABA-4B4B-889D-4ED122F86756}" type="pres">
      <dgm:prSet presAssocID="{5B4E947F-BFF2-48A9-9EA6-59FAA78C4C5A}" presName="tile3" presStyleLbl="node1" presStyleIdx="2" presStyleCnt="4"/>
      <dgm:spPr/>
    </dgm:pt>
    <dgm:pt modelId="{32EB554D-5CD2-400D-A6FC-4A222DF74FD6}" type="pres">
      <dgm:prSet presAssocID="{5B4E947F-BFF2-48A9-9EA6-59FAA78C4C5A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919DAF5E-8478-422C-A46E-AB8B0C4E556E}" type="pres">
      <dgm:prSet presAssocID="{5B4E947F-BFF2-48A9-9EA6-59FAA78C4C5A}" presName="tile4" presStyleLbl="node1" presStyleIdx="3" presStyleCnt="4"/>
      <dgm:spPr/>
    </dgm:pt>
    <dgm:pt modelId="{AD5F12AC-D163-4AC9-9B12-A7E6F25A7280}" type="pres">
      <dgm:prSet presAssocID="{5B4E947F-BFF2-48A9-9EA6-59FAA78C4C5A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298C6AC1-99D7-495B-AC67-AA5FA6792BF4}" type="pres">
      <dgm:prSet presAssocID="{5B4E947F-BFF2-48A9-9EA6-59FAA78C4C5A}" presName="centerTile" presStyleLbl="fgShp" presStyleIdx="0" presStyleCnt="1">
        <dgm:presLayoutVars>
          <dgm:chMax val="0"/>
          <dgm:chPref val="0"/>
        </dgm:presLayoutVars>
      </dgm:prSet>
      <dgm:spPr/>
    </dgm:pt>
  </dgm:ptLst>
  <dgm:cxnLst>
    <dgm:cxn modelId="{86E2AD02-D009-4897-8E5E-832CAF9E0C1D}" type="presOf" srcId="{62BC38B8-75EE-44EC-939D-68987578077C}" destId="{298C6AC1-99D7-495B-AC67-AA5FA6792BF4}" srcOrd="0" destOrd="0" presId="urn:microsoft.com/office/officeart/2005/8/layout/matrix1"/>
    <dgm:cxn modelId="{E2FAC230-504B-4EF5-B530-F78915CD46A0}" srcId="{62BC38B8-75EE-44EC-939D-68987578077C}" destId="{A4813438-29FE-42B5-A31F-B23280893C52}" srcOrd="4" destOrd="0" parTransId="{4D1276CF-7B86-450F-95F7-9C10096A71E6}" sibTransId="{8E0156B2-BCED-47F0-8BAA-22E7CF5C11A9}"/>
    <dgm:cxn modelId="{85768737-D296-4BDA-B53D-3775480066D9}" type="presOf" srcId="{F7B84717-E95C-4205-92FA-F8699609E2FB}" destId="{5649B481-EABA-4B4B-889D-4ED122F86756}" srcOrd="0" destOrd="0" presId="urn:microsoft.com/office/officeart/2005/8/layout/matrix1"/>
    <dgm:cxn modelId="{79B6033C-EFD6-4F42-9A47-66A832A72F56}" type="presOf" srcId="{E4696165-CA31-4275-BF80-F13A03855C66}" destId="{48B1ADD1-595F-4E95-8987-37AF14334D0F}" srcOrd="1" destOrd="0" presId="urn:microsoft.com/office/officeart/2005/8/layout/matrix1"/>
    <dgm:cxn modelId="{E55AD03C-AE0D-432A-8B13-AD8ADD44579B}" type="presOf" srcId="{9A13367D-D6B5-4414-A721-07621BEA828E}" destId="{F6A5C068-2D84-449D-95B5-561F6D9D9182}" srcOrd="0" destOrd="0" presId="urn:microsoft.com/office/officeart/2005/8/layout/matrix1"/>
    <dgm:cxn modelId="{DCE74362-AF9C-4EEE-AFBC-894AE456F395}" srcId="{62BC38B8-75EE-44EC-939D-68987578077C}" destId="{E4696165-CA31-4275-BF80-F13A03855C66}" srcOrd="1" destOrd="0" parTransId="{76BE96C0-9A2D-4C27-9C06-E352FE7B1363}" sibTransId="{DDC7FF14-98FE-4625-ADCC-9984958A08F4}"/>
    <dgm:cxn modelId="{C4AB4145-0F06-4F12-A725-6763E692B8EE}" type="presOf" srcId="{E4696165-CA31-4275-BF80-F13A03855C66}" destId="{DCB8763D-C653-4C21-A5CD-4E2BC93482A4}" srcOrd="0" destOrd="0" presId="urn:microsoft.com/office/officeart/2005/8/layout/matrix1"/>
    <dgm:cxn modelId="{14040173-B74B-4369-A5B7-3FA87899D576}" type="presOf" srcId="{E8D22E4C-4BEB-449D-BBB2-3044EBCE1415}" destId="{AD5F12AC-D163-4AC9-9B12-A7E6F25A7280}" srcOrd="1" destOrd="0" presId="urn:microsoft.com/office/officeart/2005/8/layout/matrix1"/>
    <dgm:cxn modelId="{63E25874-6C95-49C3-A9EF-3F5BCB66D9FC}" type="presOf" srcId="{9A13367D-D6B5-4414-A721-07621BEA828E}" destId="{E7C19EF1-4411-415E-B619-05D3B02D1368}" srcOrd="1" destOrd="0" presId="urn:microsoft.com/office/officeart/2005/8/layout/matrix1"/>
    <dgm:cxn modelId="{41D8E57B-EA06-4203-87DF-B205813A46C9}" srcId="{62BC38B8-75EE-44EC-939D-68987578077C}" destId="{159FFC87-DDED-4A8C-9FAD-C73493FE6670}" srcOrd="6" destOrd="0" parTransId="{15EC3790-F194-4430-95EA-9A6CA9902DC5}" sibTransId="{934174A4-DCDA-4C00-A535-3265CCEEE81E}"/>
    <dgm:cxn modelId="{78870381-5693-4C6A-9252-C5D0EBDDE10D}" srcId="{62BC38B8-75EE-44EC-939D-68987578077C}" destId="{F7B84717-E95C-4205-92FA-F8699609E2FB}" srcOrd="2" destOrd="0" parTransId="{79D83984-4FBF-48D8-A54A-90D95D5E7B58}" sibTransId="{B525E050-D015-46F6-8580-02A3D1E1C2F4}"/>
    <dgm:cxn modelId="{9CABFB97-1FF8-4EAC-97D9-38725F8BF049}" srcId="{62BC38B8-75EE-44EC-939D-68987578077C}" destId="{9A13367D-D6B5-4414-A721-07621BEA828E}" srcOrd="0" destOrd="0" parTransId="{8C9607FE-FAD2-44B9-94D1-7FF1EBAFF16D}" sibTransId="{2677CBB4-A4DE-448D-8671-A01FE80E6D91}"/>
    <dgm:cxn modelId="{824D139A-6DB7-47C3-B734-90C1265A1F56}" type="presOf" srcId="{5B4E947F-BFF2-48A9-9EA6-59FAA78C4C5A}" destId="{6BAF76C5-1343-4036-A972-204F50D2CD4F}" srcOrd="0" destOrd="0" presId="urn:microsoft.com/office/officeart/2005/8/layout/matrix1"/>
    <dgm:cxn modelId="{3D242DA8-0889-4F2E-8DF8-F71D1752E72D}" type="presOf" srcId="{E8D22E4C-4BEB-449D-BBB2-3044EBCE1415}" destId="{919DAF5E-8478-422C-A46E-AB8B0C4E556E}" srcOrd="0" destOrd="0" presId="urn:microsoft.com/office/officeart/2005/8/layout/matrix1"/>
    <dgm:cxn modelId="{DE860BB3-A1A8-409F-A63E-017C2364DEA8}" srcId="{62BC38B8-75EE-44EC-939D-68987578077C}" destId="{E8D22E4C-4BEB-449D-BBB2-3044EBCE1415}" srcOrd="3" destOrd="0" parTransId="{DC084251-EF77-4C5F-BAF7-CF2528EFE247}" sibTransId="{F47D218D-8714-40B0-B717-E326C36221C8}"/>
    <dgm:cxn modelId="{715C39B8-B833-44A6-8312-B4CDF86BDE4D}" srcId="{5B4E947F-BFF2-48A9-9EA6-59FAA78C4C5A}" destId="{62BC38B8-75EE-44EC-939D-68987578077C}" srcOrd="0" destOrd="0" parTransId="{1081043C-6218-4C64-9D42-9266C7DC975E}" sibTransId="{BD8D58D5-08A3-4382-A86B-43CAF4BFFFBF}"/>
    <dgm:cxn modelId="{9219CECD-6937-4638-932E-837F2721E82B}" type="presOf" srcId="{F7B84717-E95C-4205-92FA-F8699609E2FB}" destId="{32EB554D-5CD2-400D-A6FC-4A222DF74FD6}" srcOrd="1" destOrd="0" presId="urn:microsoft.com/office/officeart/2005/8/layout/matrix1"/>
    <dgm:cxn modelId="{F384A0DB-128D-45BE-8589-2EB4E1B38F53}" srcId="{62BC38B8-75EE-44EC-939D-68987578077C}" destId="{3BD026FD-6716-450B-9BDE-71E6FC1AB55D}" srcOrd="5" destOrd="0" parTransId="{43F550E2-70D5-4C07-842E-BB359CB45464}" sibTransId="{59319B69-300A-4D58-ACDB-6C565BAF00FE}"/>
    <dgm:cxn modelId="{14D90E54-21C5-4690-A135-F866CFBECAF1}" type="presParOf" srcId="{6BAF76C5-1343-4036-A972-204F50D2CD4F}" destId="{E3628D3C-316A-4997-AE4B-A26378AE936D}" srcOrd="0" destOrd="0" presId="urn:microsoft.com/office/officeart/2005/8/layout/matrix1"/>
    <dgm:cxn modelId="{92291E73-BD90-4AB8-8E61-AEFCC63A060D}" type="presParOf" srcId="{E3628D3C-316A-4997-AE4B-A26378AE936D}" destId="{F6A5C068-2D84-449D-95B5-561F6D9D9182}" srcOrd="0" destOrd="0" presId="urn:microsoft.com/office/officeart/2005/8/layout/matrix1"/>
    <dgm:cxn modelId="{D9E2BE6D-F95F-4EB7-B841-53A9D9674A64}" type="presParOf" srcId="{E3628D3C-316A-4997-AE4B-A26378AE936D}" destId="{E7C19EF1-4411-415E-B619-05D3B02D1368}" srcOrd="1" destOrd="0" presId="urn:microsoft.com/office/officeart/2005/8/layout/matrix1"/>
    <dgm:cxn modelId="{BEE15E93-F1E1-4DFB-8C12-7557E9573BE7}" type="presParOf" srcId="{E3628D3C-316A-4997-AE4B-A26378AE936D}" destId="{DCB8763D-C653-4C21-A5CD-4E2BC93482A4}" srcOrd="2" destOrd="0" presId="urn:microsoft.com/office/officeart/2005/8/layout/matrix1"/>
    <dgm:cxn modelId="{B41B5120-FAD7-4328-B9E9-4CDA8D8E92EB}" type="presParOf" srcId="{E3628D3C-316A-4997-AE4B-A26378AE936D}" destId="{48B1ADD1-595F-4E95-8987-37AF14334D0F}" srcOrd="3" destOrd="0" presId="urn:microsoft.com/office/officeart/2005/8/layout/matrix1"/>
    <dgm:cxn modelId="{2759175B-67E8-4238-9A8A-1E6766263CAD}" type="presParOf" srcId="{E3628D3C-316A-4997-AE4B-A26378AE936D}" destId="{5649B481-EABA-4B4B-889D-4ED122F86756}" srcOrd="4" destOrd="0" presId="urn:microsoft.com/office/officeart/2005/8/layout/matrix1"/>
    <dgm:cxn modelId="{354F8AB2-A6B9-4155-B78D-5A84DE7691A1}" type="presParOf" srcId="{E3628D3C-316A-4997-AE4B-A26378AE936D}" destId="{32EB554D-5CD2-400D-A6FC-4A222DF74FD6}" srcOrd="5" destOrd="0" presId="urn:microsoft.com/office/officeart/2005/8/layout/matrix1"/>
    <dgm:cxn modelId="{3BAB9C51-0968-44CC-ABE0-6AD78661EB27}" type="presParOf" srcId="{E3628D3C-316A-4997-AE4B-A26378AE936D}" destId="{919DAF5E-8478-422C-A46E-AB8B0C4E556E}" srcOrd="6" destOrd="0" presId="urn:microsoft.com/office/officeart/2005/8/layout/matrix1"/>
    <dgm:cxn modelId="{ADBC1B4F-8981-4845-9EB7-1EBD60D197FD}" type="presParOf" srcId="{E3628D3C-316A-4997-AE4B-A26378AE936D}" destId="{AD5F12AC-D163-4AC9-9B12-A7E6F25A7280}" srcOrd="7" destOrd="0" presId="urn:microsoft.com/office/officeart/2005/8/layout/matrix1"/>
    <dgm:cxn modelId="{DA7D43C4-A888-4DB3-98BB-56A2C51B5A2E}" type="presParOf" srcId="{6BAF76C5-1343-4036-A972-204F50D2CD4F}" destId="{298C6AC1-99D7-495B-AC67-AA5FA6792BF4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28E93B37-1786-41F5-B020-271B7CA3BBBE}" type="doc">
      <dgm:prSet loTypeId="urn:microsoft.com/office/officeart/2016/7/layout/VerticalSolidActionList" loCatId="List" qsTypeId="urn:microsoft.com/office/officeart/2005/8/quickstyle/simple1#6" qsCatId="simple" csTypeId="urn:microsoft.com/office/officeart/2005/8/colors/colorful5#9" csCatId="colorful"/>
      <dgm:spPr/>
      <dgm:t>
        <a:bodyPr/>
        <a:lstStyle/>
        <a:p>
          <a:endParaRPr lang="en-US"/>
        </a:p>
      </dgm:t>
    </dgm:pt>
    <dgm:pt modelId="{5C15B6A3-8C16-44D8-813B-543625B569C2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FCAAA6FD-B6A2-43C0-8139-0AF92D802B83}" type="parTrans" cxnId="{2FC7E85B-7D3A-4D8B-B7D1-C292A81DD052}">
      <dgm:prSet/>
      <dgm:spPr/>
      <dgm:t>
        <a:bodyPr/>
        <a:lstStyle/>
        <a:p>
          <a:endParaRPr lang="en-US"/>
        </a:p>
      </dgm:t>
    </dgm:pt>
    <dgm:pt modelId="{FF8E337C-5B6B-4E25-B9C0-C36634357624}" type="sibTrans" cxnId="{2FC7E85B-7D3A-4D8B-B7D1-C292A81DD052}">
      <dgm:prSet/>
      <dgm:spPr/>
      <dgm:t>
        <a:bodyPr/>
        <a:lstStyle/>
        <a:p>
          <a:endParaRPr lang="en-US"/>
        </a:p>
      </dgm:t>
    </dgm:pt>
    <dgm:pt modelId="{6663E0E3-4BD8-4F1B-843C-000DE70C448F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Q1: Answer: b) The way roles and responsibilities are arranged</a:t>
          </a:r>
        </a:p>
      </dgm:t>
    </dgm:pt>
    <dgm:pt modelId="{E66F0417-A59E-45E0-9B8A-4DDA6B1663DD}" type="parTrans" cxnId="{526A9A9B-C5D5-4670-BCD5-E47EB45FB502}">
      <dgm:prSet/>
      <dgm:spPr/>
      <dgm:t>
        <a:bodyPr/>
        <a:lstStyle/>
        <a:p>
          <a:endParaRPr lang="en-US"/>
        </a:p>
      </dgm:t>
    </dgm:pt>
    <dgm:pt modelId="{CF4467FF-AC8D-4B09-88EC-677729CAF835}" type="sibTrans" cxnId="{526A9A9B-C5D5-4670-BCD5-E47EB45FB502}">
      <dgm:prSet/>
      <dgm:spPr/>
      <dgm:t>
        <a:bodyPr/>
        <a:lstStyle/>
        <a:p>
          <a:endParaRPr lang="en-US"/>
        </a:p>
      </dgm:t>
    </dgm:pt>
    <dgm:pt modelId="{A89EF5E5-C1A0-4A40-8AB3-098D26C37059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34BC59B2-6517-48C6-99F7-D6DA16BFF5C7}" type="parTrans" cxnId="{35AAD2E5-B09C-4DAB-86A3-B9308E1AB80F}">
      <dgm:prSet/>
      <dgm:spPr/>
      <dgm:t>
        <a:bodyPr/>
        <a:lstStyle/>
        <a:p>
          <a:endParaRPr lang="en-US"/>
        </a:p>
      </dgm:t>
    </dgm:pt>
    <dgm:pt modelId="{173BF267-ADDC-4F64-BA9A-98792878753A}" type="sibTrans" cxnId="{35AAD2E5-B09C-4DAB-86A3-B9308E1AB80F}">
      <dgm:prSet/>
      <dgm:spPr/>
      <dgm:t>
        <a:bodyPr/>
        <a:lstStyle/>
        <a:p>
          <a:endParaRPr lang="en-US"/>
        </a:p>
      </dgm:t>
    </dgm:pt>
    <dgm:pt modelId="{A249706C-73BF-4CDC-83D1-DE060C156EEF}">
      <dgm:prSet custT="1"/>
      <dgm:spPr/>
      <dgm:t>
        <a:bodyPr/>
        <a:lstStyle/>
        <a:p>
          <a:r>
            <a:rPr lang="en-US" sz="2000" b="1" dirty="0">
              <a:solidFill>
                <a:schemeClr val="tx1"/>
              </a:solidFill>
            </a:rPr>
            <a:t>Q2: Answer: c) Staff feel valued, respected and safe to raise concerns</a:t>
          </a:r>
        </a:p>
      </dgm:t>
    </dgm:pt>
    <dgm:pt modelId="{FD6E0BC4-C0B2-4840-B0C8-470CC1CEF4F2}" type="parTrans" cxnId="{35318B50-6414-44F8-9035-4FC3C7B106AD}">
      <dgm:prSet/>
      <dgm:spPr/>
      <dgm:t>
        <a:bodyPr/>
        <a:lstStyle/>
        <a:p>
          <a:endParaRPr lang="en-US"/>
        </a:p>
      </dgm:t>
    </dgm:pt>
    <dgm:pt modelId="{D567A199-4CD5-4382-81E8-6624DDAB8C35}" type="sibTrans" cxnId="{35318B50-6414-44F8-9035-4FC3C7B106AD}">
      <dgm:prSet/>
      <dgm:spPr/>
      <dgm:t>
        <a:bodyPr/>
        <a:lstStyle/>
        <a:p>
          <a:endParaRPr lang="en-US"/>
        </a:p>
      </dgm:t>
    </dgm:pt>
    <dgm:pt modelId="{9F4DA5DE-652A-4DE6-A4F1-A21343ED2728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CB525860-79E4-4CC7-9339-353CD899F009}" type="parTrans" cxnId="{5CF22762-8F9B-4B1F-9BCB-79CFC9C1AD43}">
      <dgm:prSet/>
      <dgm:spPr/>
      <dgm:t>
        <a:bodyPr/>
        <a:lstStyle/>
        <a:p>
          <a:endParaRPr lang="en-US"/>
        </a:p>
      </dgm:t>
    </dgm:pt>
    <dgm:pt modelId="{C0014705-2B86-41E2-A252-2D7DF6A8FFC2}" type="sibTrans" cxnId="{5CF22762-8F9B-4B1F-9BCB-79CFC9C1AD43}">
      <dgm:prSet/>
      <dgm:spPr/>
      <dgm:t>
        <a:bodyPr/>
        <a:lstStyle/>
        <a:p>
          <a:endParaRPr lang="en-US"/>
        </a:p>
      </dgm:t>
    </dgm:pt>
    <dgm:pt modelId="{44797B0D-A00E-46CB-B113-A02CE65BD9DF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Q3: Answer: c) Handovers where key information is missed out</a:t>
          </a:r>
        </a:p>
      </dgm:t>
    </dgm:pt>
    <dgm:pt modelId="{734ECF19-39D0-41C5-9D11-80C1DE38F45C}" type="parTrans" cxnId="{A9E21166-CFE0-4397-BCCD-7E95641AC638}">
      <dgm:prSet/>
      <dgm:spPr/>
      <dgm:t>
        <a:bodyPr/>
        <a:lstStyle/>
        <a:p>
          <a:endParaRPr lang="en-US"/>
        </a:p>
      </dgm:t>
    </dgm:pt>
    <dgm:pt modelId="{7EC396D4-1707-46FC-80C4-BDA856679BFD}" type="sibTrans" cxnId="{A9E21166-CFE0-4397-BCCD-7E95641AC638}">
      <dgm:prSet/>
      <dgm:spPr/>
      <dgm:t>
        <a:bodyPr/>
        <a:lstStyle/>
        <a:p>
          <a:endParaRPr lang="en-US"/>
        </a:p>
      </dgm:t>
    </dgm:pt>
    <dgm:pt modelId="{96375D25-158A-44F2-8DC3-7E2B9F3F9C0F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20FB587A-9F66-4314-AEAF-2CF4728B0D18}" type="parTrans" cxnId="{E7AC45C5-867C-4E26-9A13-C585EBB783D1}">
      <dgm:prSet/>
      <dgm:spPr/>
      <dgm:t>
        <a:bodyPr/>
        <a:lstStyle/>
        <a:p>
          <a:endParaRPr lang="en-US"/>
        </a:p>
      </dgm:t>
    </dgm:pt>
    <dgm:pt modelId="{F444E59C-2B08-4361-8B7F-902D4F149F12}" type="sibTrans" cxnId="{E7AC45C5-867C-4E26-9A13-C585EBB783D1}">
      <dgm:prSet/>
      <dgm:spPr/>
      <dgm:t>
        <a:bodyPr/>
        <a:lstStyle/>
        <a:p>
          <a:endParaRPr lang="en-US"/>
        </a:p>
      </dgm:t>
    </dgm:pt>
    <dgm:pt modelId="{31DD74F4-7A8C-488F-B1FF-4843B474E350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Q4: Answer: d) All of the above</a:t>
          </a:r>
        </a:p>
      </dgm:t>
    </dgm:pt>
    <dgm:pt modelId="{046C5003-7773-44CD-84EA-473969DE83C6}" type="parTrans" cxnId="{0F62CE8E-120E-4C18-89D4-828FFF78E411}">
      <dgm:prSet/>
      <dgm:spPr/>
      <dgm:t>
        <a:bodyPr/>
        <a:lstStyle/>
        <a:p>
          <a:endParaRPr lang="en-US"/>
        </a:p>
      </dgm:t>
    </dgm:pt>
    <dgm:pt modelId="{EF11EAE9-757A-4275-81A2-1D4BAFAEF4B7}" type="sibTrans" cxnId="{0F62CE8E-120E-4C18-89D4-828FFF78E411}">
      <dgm:prSet/>
      <dgm:spPr/>
      <dgm:t>
        <a:bodyPr/>
        <a:lstStyle/>
        <a:p>
          <a:endParaRPr lang="en-US"/>
        </a:p>
      </dgm:t>
    </dgm:pt>
    <dgm:pt modelId="{B47E42BC-6EB7-4808-AEED-8CB33C1909F1}">
      <dgm:prSet custT="1"/>
      <dgm:spPr/>
      <dgm:t>
        <a:bodyPr/>
        <a:lstStyle/>
        <a:p>
          <a:r>
            <a:rPr lang="en-US" sz="2800" b="1">
              <a:solidFill>
                <a:schemeClr val="tx1"/>
              </a:solidFill>
            </a:rPr>
            <a:t>Answer</a:t>
          </a:r>
        </a:p>
      </dgm:t>
    </dgm:pt>
    <dgm:pt modelId="{D77DF7AB-DA9B-44B0-B01B-61A6B3D16AED}" type="parTrans" cxnId="{A3C5C393-35B0-4A87-86FD-F8DB18FBDE40}">
      <dgm:prSet/>
      <dgm:spPr/>
      <dgm:t>
        <a:bodyPr/>
        <a:lstStyle/>
        <a:p>
          <a:endParaRPr lang="en-US"/>
        </a:p>
      </dgm:t>
    </dgm:pt>
    <dgm:pt modelId="{B6FEE8C4-3213-4ACC-ADBA-8ED5D741E20B}" type="sibTrans" cxnId="{A3C5C393-35B0-4A87-86FD-F8DB18FBDE40}">
      <dgm:prSet/>
      <dgm:spPr/>
      <dgm:t>
        <a:bodyPr/>
        <a:lstStyle/>
        <a:p>
          <a:endParaRPr lang="en-US"/>
        </a:p>
      </dgm:t>
    </dgm:pt>
    <dgm:pt modelId="{6DCB0317-A9A1-430C-A6F2-1AC9696DCDB9}">
      <dgm:prSet custT="1"/>
      <dgm:spPr/>
      <dgm:t>
        <a:bodyPr/>
        <a:lstStyle/>
        <a:p>
          <a:r>
            <a:rPr lang="en-US" sz="2000" b="1">
              <a:solidFill>
                <a:schemeClr val="tx1"/>
              </a:solidFill>
            </a:rPr>
            <a:t>Q5: Answer: b) It ensures safeguarding, coordination and better outcomes</a:t>
          </a:r>
        </a:p>
      </dgm:t>
    </dgm:pt>
    <dgm:pt modelId="{7DADDB34-4B3B-4435-BD62-B6D2312585F9}" type="parTrans" cxnId="{0D417A78-6983-41DD-82DA-1CFA03E3A236}">
      <dgm:prSet/>
      <dgm:spPr/>
      <dgm:t>
        <a:bodyPr/>
        <a:lstStyle/>
        <a:p>
          <a:endParaRPr lang="en-US"/>
        </a:p>
      </dgm:t>
    </dgm:pt>
    <dgm:pt modelId="{572CF834-C044-4ECC-B5EB-B16A2EF625A7}" type="sibTrans" cxnId="{0D417A78-6983-41DD-82DA-1CFA03E3A236}">
      <dgm:prSet/>
      <dgm:spPr/>
      <dgm:t>
        <a:bodyPr/>
        <a:lstStyle/>
        <a:p>
          <a:endParaRPr lang="en-US"/>
        </a:p>
      </dgm:t>
    </dgm:pt>
    <dgm:pt modelId="{FCF1CEC2-E355-4611-929A-C86CA3EE21E4}" type="pres">
      <dgm:prSet presAssocID="{28E93B37-1786-41F5-B020-271B7CA3BBBE}" presName="Name0" presStyleCnt="0">
        <dgm:presLayoutVars>
          <dgm:dir/>
          <dgm:animLvl val="lvl"/>
          <dgm:resizeHandles val="exact"/>
        </dgm:presLayoutVars>
      </dgm:prSet>
      <dgm:spPr/>
    </dgm:pt>
    <dgm:pt modelId="{F7689D64-CF40-4155-82AD-CEB20EBF57A3}" type="pres">
      <dgm:prSet presAssocID="{5C15B6A3-8C16-44D8-813B-543625B569C2}" presName="linNode" presStyleCnt="0"/>
      <dgm:spPr/>
    </dgm:pt>
    <dgm:pt modelId="{1152B551-6FBF-4D44-BABA-D5D567443F6B}" type="pres">
      <dgm:prSet presAssocID="{5C15B6A3-8C16-44D8-813B-543625B569C2}" presName="parentText" presStyleLbl="alignNode1" presStyleIdx="0" presStyleCnt="5">
        <dgm:presLayoutVars>
          <dgm:chMax val="1"/>
          <dgm:bulletEnabled/>
        </dgm:presLayoutVars>
      </dgm:prSet>
      <dgm:spPr/>
    </dgm:pt>
    <dgm:pt modelId="{15EF6DD9-7E87-4040-BA75-13909AE18A9B}" type="pres">
      <dgm:prSet presAssocID="{5C15B6A3-8C16-44D8-813B-543625B569C2}" presName="descendantText" presStyleLbl="alignAccFollowNode1" presStyleIdx="0" presStyleCnt="5">
        <dgm:presLayoutVars>
          <dgm:bulletEnabled/>
        </dgm:presLayoutVars>
      </dgm:prSet>
      <dgm:spPr/>
    </dgm:pt>
    <dgm:pt modelId="{24563A17-8EAA-454A-A645-01D90EA45C10}" type="pres">
      <dgm:prSet presAssocID="{FF8E337C-5B6B-4E25-B9C0-C36634357624}" presName="sp" presStyleCnt="0"/>
      <dgm:spPr/>
    </dgm:pt>
    <dgm:pt modelId="{2858DA3B-9DF4-4750-B5C5-C5A79487B0C6}" type="pres">
      <dgm:prSet presAssocID="{A89EF5E5-C1A0-4A40-8AB3-098D26C37059}" presName="linNode" presStyleCnt="0"/>
      <dgm:spPr/>
    </dgm:pt>
    <dgm:pt modelId="{B94177E2-D286-469E-A6DD-9C6E1D8E5A71}" type="pres">
      <dgm:prSet presAssocID="{A89EF5E5-C1A0-4A40-8AB3-098D26C37059}" presName="parentText" presStyleLbl="alignNode1" presStyleIdx="1" presStyleCnt="5">
        <dgm:presLayoutVars>
          <dgm:chMax val="1"/>
          <dgm:bulletEnabled/>
        </dgm:presLayoutVars>
      </dgm:prSet>
      <dgm:spPr/>
    </dgm:pt>
    <dgm:pt modelId="{C0FAC624-F35A-44E8-AB08-22C1E67C7467}" type="pres">
      <dgm:prSet presAssocID="{A89EF5E5-C1A0-4A40-8AB3-098D26C37059}" presName="descendantText" presStyleLbl="alignAccFollowNode1" presStyleIdx="1" presStyleCnt="5">
        <dgm:presLayoutVars>
          <dgm:bulletEnabled/>
        </dgm:presLayoutVars>
      </dgm:prSet>
      <dgm:spPr/>
    </dgm:pt>
    <dgm:pt modelId="{84159A96-C694-461F-BCA8-9B8C726731E6}" type="pres">
      <dgm:prSet presAssocID="{173BF267-ADDC-4F64-BA9A-98792878753A}" presName="sp" presStyleCnt="0"/>
      <dgm:spPr/>
    </dgm:pt>
    <dgm:pt modelId="{695FAC9F-C73B-4399-82F3-403532E70F36}" type="pres">
      <dgm:prSet presAssocID="{9F4DA5DE-652A-4DE6-A4F1-A21343ED2728}" presName="linNode" presStyleCnt="0"/>
      <dgm:spPr/>
    </dgm:pt>
    <dgm:pt modelId="{05D3EEFB-8B2F-429C-BE55-26E1D4C8010A}" type="pres">
      <dgm:prSet presAssocID="{9F4DA5DE-652A-4DE6-A4F1-A21343ED2728}" presName="parentText" presStyleLbl="alignNode1" presStyleIdx="2" presStyleCnt="5">
        <dgm:presLayoutVars>
          <dgm:chMax val="1"/>
          <dgm:bulletEnabled/>
        </dgm:presLayoutVars>
      </dgm:prSet>
      <dgm:spPr/>
    </dgm:pt>
    <dgm:pt modelId="{2F91047F-BBF4-407C-B9F4-0AECC216B69C}" type="pres">
      <dgm:prSet presAssocID="{9F4DA5DE-652A-4DE6-A4F1-A21343ED2728}" presName="descendantText" presStyleLbl="alignAccFollowNode1" presStyleIdx="2" presStyleCnt="5">
        <dgm:presLayoutVars>
          <dgm:bulletEnabled/>
        </dgm:presLayoutVars>
      </dgm:prSet>
      <dgm:spPr/>
    </dgm:pt>
    <dgm:pt modelId="{D68B7168-15E9-43E5-B6F7-76A8E81B83B2}" type="pres">
      <dgm:prSet presAssocID="{C0014705-2B86-41E2-A252-2D7DF6A8FFC2}" presName="sp" presStyleCnt="0"/>
      <dgm:spPr/>
    </dgm:pt>
    <dgm:pt modelId="{5C8D0DB1-EA52-4C92-BBFE-89E3472A7414}" type="pres">
      <dgm:prSet presAssocID="{96375D25-158A-44F2-8DC3-7E2B9F3F9C0F}" presName="linNode" presStyleCnt="0"/>
      <dgm:spPr/>
    </dgm:pt>
    <dgm:pt modelId="{0D0EA135-8775-4C23-9930-A5DE5C895C4A}" type="pres">
      <dgm:prSet presAssocID="{96375D25-158A-44F2-8DC3-7E2B9F3F9C0F}" presName="parentText" presStyleLbl="alignNode1" presStyleIdx="3" presStyleCnt="5">
        <dgm:presLayoutVars>
          <dgm:chMax val="1"/>
          <dgm:bulletEnabled/>
        </dgm:presLayoutVars>
      </dgm:prSet>
      <dgm:spPr/>
    </dgm:pt>
    <dgm:pt modelId="{EB2663D0-8484-4A35-95CF-721DFF3F5B91}" type="pres">
      <dgm:prSet presAssocID="{96375D25-158A-44F2-8DC3-7E2B9F3F9C0F}" presName="descendantText" presStyleLbl="alignAccFollowNode1" presStyleIdx="3" presStyleCnt="5">
        <dgm:presLayoutVars>
          <dgm:bulletEnabled/>
        </dgm:presLayoutVars>
      </dgm:prSet>
      <dgm:spPr/>
    </dgm:pt>
    <dgm:pt modelId="{93B1B9B3-698A-4B23-A8CB-6AC44E0A9E9E}" type="pres">
      <dgm:prSet presAssocID="{F444E59C-2B08-4361-8B7F-902D4F149F12}" presName="sp" presStyleCnt="0"/>
      <dgm:spPr/>
    </dgm:pt>
    <dgm:pt modelId="{D7FEFDDB-3DCB-4EB5-9365-5C14BAF8510B}" type="pres">
      <dgm:prSet presAssocID="{B47E42BC-6EB7-4808-AEED-8CB33C1909F1}" presName="linNode" presStyleCnt="0"/>
      <dgm:spPr/>
    </dgm:pt>
    <dgm:pt modelId="{26A6E1B0-DF18-4C9A-BCE7-DAE0FF3B766B}" type="pres">
      <dgm:prSet presAssocID="{B47E42BC-6EB7-4808-AEED-8CB33C1909F1}" presName="parentText" presStyleLbl="alignNode1" presStyleIdx="4" presStyleCnt="5">
        <dgm:presLayoutVars>
          <dgm:chMax val="1"/>
          <dgm:bulletEnabled/>
        </dgm:presLayoutVars>
      </dgm:prSet>
      <dgm:spPr/>
    </dgm:pt>
    <dgm:pt modelId="{4CCD9E78-8118-4057-8027-BB3D569EC450}" type="pres">
      <dgm:prSet presAssocID="{B47E42BC-6EB7-4808-AEED-8CB33C1909F1}" presName="descendantText" presStyleLbl="alignAccFollowNode1" presStyleIdx="4" presStyleCnt="5">
        <dgm:presLayoutVars>
          <dgm:bulletEnabled/>
        </dgm:presLayoutVars>
      </dgm:prSet>
      <dgm:spPr/>
    </dgm:pt>
  </dgm:ptLst>
  <dgm:cxnLst>
    <dgm:cxn modelId="{53DCE71D-6A26-45EA-A502-ADA44A8BBE36}" type="presOf" srcId="{44797B0D-A00E-46CB-B113-A02CE65BD9DF}" destId="{2F91047F-BBF4-407C-B9F4-0AECC216B69C}" srcOrd="0" destOrd="0" presId="urn:microsoft.com/office/officeart/2016/7/layout/VerticalSolidActionList"/>
    <dgm:cxn modelId="{9EE21D27-3FBD-4D06-9880-20C512F7BB0F}" type="presOf" srcId="{31DD74F4-7A8C-488F-B1FF-4843B474E350}" destId="{EB2663D0-8484-4A35-95CF-721DFF3F5B91}" srcOrd="0" destOrd="0" presId="urn:microsoft.com/office/officeart/2016/7/layout/VerticalSolidActionList"/>
    <dgm:cxn modelId="{67EE6B28-49B9-4922-A711-547B23B85E61}" type="presOf" srcId="{28E93B37-1786-41F5-B020-271B7CA3BBBE}" destId="{FCF1CEC2-E355-4611-929A-C86CA3EE21E4}" srcOrd="0" destOrd="0" presId="urn:microsoft.com/office/officeart/2016/7/layout/VerticalSolidActionList"/>
    <dgm:cxn modelId="{484C9B38-0A0A-41B7-8854-932ED7CF15CE}" type="presOf" srcId="{5C15B6A3-8C16-44D8-813B-543625B569C2}" destId="{1152B551-6FBF-4D44-BABA-D5D567443F6B}" srcOrd="0" destOrd="0" presId="urn:microsoft.com/office/officeart/2016/7/layout/VerticalSolidActionList"/>
    <dgm:cxn modelId="{2FC7E85B-7D3A-4D8B-B7D1-C292A81DD052}" srcId="{28E93B37-1786-41F5-B020-271B7CA3BBBE}" destId="{5C15B6A3-8C16-44D8-813B-543625B569C2}" srcOrd="0" destOrd="0" parTransId="{FCAAA6FD-B6A2-43C0-8139-0AF92D802B83}" sibTransId="{FF8E337C-5B6B-4E25-B9C0-C36634357624}"/>
    <dgm:cxn modelId="{5CF22762-8F9B-4B1F-9BCB-79CFC9C1AD43}" srcId="{28E93B37-1786-41F5-B020-271B7CA3BBBE}" destId="{9F4DA5DE-652A-4DE6-A4F1-A21343ED2728}" srcOrd="2" destOrd="0" parTransId="{CB525860-79E4-4CC7-9339-353CD899F009}" sibTransId="{C0014705-2B86-41E2-A252-2D7DF6A8FFC2}"/>
    <dgm:cxn modelId="{A9E21166-CFE0-4397-BCCD-7E95641AC638}" srcId="{9F4DA5DE-652A-4DE6-A4F1-A21343ED2728}" destId="{44797B0D-A00E-46CB-B113-A02CE65BD9DF}" srcOrd="0" destOrd="0" parTransId="{734ECF19-39D0-41C5-9D11-80C1DE38F45C}" sibTransId="{7EC396D4-1707-46FC-80C4-BDA856679BFD}"/>
    <dgm:cxn modelId="{AF09DE68-F6AB-49B1-99E6-F6ADF2ADA034}" type="presOf" srcId="{B47E42BC-6EB7-4808-AEED-8CB33C1909F1}" destId="{26A6E1B0-DF18-4C9A-BCE7-DAE0FF3B766B}" srcOrd="0" destOrd="0" presId="urn:microsoft.com/office/officeart/2016/7/layout/VerticalSolidActionList"/>
    <dgm:cxn modelId="{35318B50-6414-44F8-9035-4FC3C7B106AD}" srcId="{A89EF5E5-C1A0-4A40-8AB3-098D26C37059}" destId="{A249706C-73BF-4CDC-83D1-DE060C156EEF}" srcOrd="0" destOrd="0" parTransId="{FD6E0BC4-C0B2-4840-B0C8-470CC1CEF4F2}" sibTransId="{D567A199-4CD5-4382-81E8-6624DDAB8C35}"/>
    <dgm:cxn modelId="{0D417A78-6983-41DD-82DA-1CFA03E3A236}" srcId="{B47E42BC-6EB7-4808-AEED-8CB33C1909F1}" destId="{6DCB0317-A9A1-430C-A6F2-1AC9696DCDB9}" srcOrd="0" destOrd="0" parTransId="{7DADDB34-4B3B-4435-BD62-B6D2312585F9}" sibTransId="{572CF834-C044-4ECC-B5EB-B16A2EF625A7}"/>
    <dgm:cxn modelId="{89E7CE7A-F93D-4633-9AB5-C912437F9ADD}" type="presOf" srcId="{A249706C-73BF-4CDC-83D1-DE060C156EEF}" destId="{C0FAC624-F35A-44E8-AB08-22C1E67C7467}" srcOrd="0" destOrd="0" presId="urn:microsoft.com/office/officeart/2016/7/layout/VerticalSolidActionList"/>
    <dgm:cxn modelId="{28AB4084-11B9-47FA-8C54-4E3B0EFBAB7E}" type="presOf" srcId="{6663E0E3-4BD8-4F1B-843C-000DE70C448F}" destId="{15EF6DD9-7E87-4040-BA75-13909AE18A9B}" srcOrd="0" destOrd="0" presId="urn:microsoft.com/office/officeart/2016/7/layout/VerticalSolidActionList"/>
    <dgm:cxn modelId="{0F62CE8E-120E-4C18-89D4-828FFF78E411}" srcId="{96375D25-158A-44F2-8DC3-7E2B9F3F9C0F}" destId="{31DD74F4-7A8C-488F-B1FF-4843B474E350}" srcOrd="0" destOrd="0" parTransId="{046C5003-7773-44CD-84EA-473969DE83C6}" sibTransId="{EF11EAE9-757A-4275-81A2-1D4BAFAEF4B7}"/>
    <dgm:cxn modelId="{A3C5C393-35B0-4A87-86FD-F8DB18FBDE40}" srcId="{28E93B37-1786-41F5-B020-271B7CA3BBBE}" destId="{B47E42BC-6EB7-4808-AEED-8CB33C1909F1}" srcOrd="4" destOrd="0" parTransId="{D77DF7AB-DA9B-44B0-B01B-61A6B3D16AED}" sibTransId="{B6FEE8C4-3213-4ACC-ADBA-8ED5D741E20B}"/>
    <dgm:cxn modelId="{526A9A9B-C5D5-4670-BCD5-E47EB45FB502}" srcId="{5C15B6A3-8C16-44D8-813B-543625B569C2}" destId="{6663E0E3-4BD8-4F1B-843C-000DE70C448F}" srcOrd="0" destOrd="0" parTransId="{E66F0417-A59E-45E0-9B8A-4DDA6B1663DD}" sibTransId="{CF4467FF-AC8D-4B09-88EC-677729CAF835}"/>
    <dgm:cxn modelId="{BE6D0AB9-1389-43DD-9055-3FB32551F45B}" type="presOf" srcId="{6DCB0317-A9A1-430C-A6F2-1AC9696DCDB9}" destId="{4CCD9E78-8118-4057-8027-BB3D569EC450}" srcOrd="0" destOrd="0" presId="urn:microsoft.com/office/officeart/2016/7/layout/VerticalSolidActionList"/>
    <dgm:cxn modelId="{E7AC45C5-867C-4E26-9A13-C585EBB783D1}" srcId="{28E93B37-1786-41F5-B020-271B7CA3BBBE}" destId="{96375D25-158A-44F2-8DC3-7E2B9F3F9C0F}" srcOrd="3" destOrd="0" parTransId="{20FB587A-9F66-4314-AEAF-2CF4728B0D18}" sibTransId="{F444E59C-2B08-4361-8B7F-902D4F149F12}"/>
    <dgm:cxn modelId="{35AAD2E5-B09C-4DAB-86A3-B9308E1AB80F}" srcId="{28E93B37-1786-41F5-B020-271B7CA3BBBE}" destId="{A89EF5E5-C1A0-4A40-8AB3-098D26C37059}" srcOrd="1" destOrd="0" parTransId="{34BC59B2-6517-48C6-99F7-D6DA16BFF5C7}" sibTransId="{173BF267-ADDC-4F64-BA9A-98792878753A}"/>
    <dgm:cxn modelId="{F6E69BEA-D21F-4B82-A817-FCCDE2EF737C}" type="presOf" srcId="{9F4DA5DE-652A-4DE6-A4F1-A21343ED2728}" destId="{05D3EEFB-8B2F-429C-BE55-26E1D4C8010A}" srcOrd="0" destOrd="0" presId="urn:microsoft.com/office/officeart/2016/7/layout/VerticalSolidActionList"/>
    <dgm:cxn modelId="{CD4A6AEE-F0AE-411B-9686-BDCDA54D4930}" type="presOf" srcId="{96375D25-158A-44F2-8DC3-7E2B9F3F9C0F}" destId="{0D0EA135-8775-4C23-9930-A5DE5C895C4A}" srcOrd="0" destOrd="0" presId="urn:microsoft.com/office/officeart/2016/7/layout/VerticalSolidActionList"/>
    <dgm:cxn modelId="{61E266FB-1715-4193-9D60-EFFBA9923EAD}" type="presOf" srcId="{A89EF5E5-C1A0-4A40-8AB3-098D26C37059}" destId="{B94177E2-D286-469E-A6DD-9C6E1D8E5A71}" srcOrd="0" destOrd="0" presId="urn:microsoft.com/office/officeart/2016/7/layout/VerticalSolidActionList"/>
    <dgm:cxn modelId="{6D2FFD7F-D393-4959-B74D-5E19C70D695A}" type="presParOf" srcId="{FCF1CEC2-E355-4611-929A-C86CA3EE21E4}" destId="{F7689D64-CF40-4155-82AD-CEB20EBF57A3}" srcOrd="0" destOrd="0" presId="urn:microsoft.com/office/officeart/2016/7/layout/VerticalSolidActionList"/>
    <dgm:cxn modelId="{F5D9CB95-CC83-4C89-94B5-683E4A7DFBD7}" type="presParOf" srcId="{F7689D64-CF40-4155-82AD-CEB20EBF57A3}" destId="{1152B551-6FBF-4D44-BABA-D5D567443F6B}" srcOrd="0" destOrd="0" presId="urn:microsoft.com/office/officeart/2016/7/layout/VerticalSolidActionList"/>
    <dgm:cxn modelId="{1D9E8A93-D236-43E3-9A1A-FA3F390BE0F8}" type="presParOf" srcId="{F7689D64-CF40-4155-82AD-CEB20EBF57A3}" destId="{15EF6DD9-7E87-4040-BA75-13909AE18A9B}" srcOrd="1" destOrd="0" presId="urn:microsoft.com/office/officeart/2016/7/layout/VerticalSolidActionList"/>
    <dgm:cxn modelId="{51250D9F-2F08-4342-9584-F3F6045B5539}" type="presParOf" srcId="{FCF1CEC2-E355-4611-929A-C86CA3EE21E4}" destId="{24563A17-8EAA-454A-A645-01D90EA45C10}" srcOrd="1" destOrd="0" presId="urn:microsoft.com/office/officeart/2016/7/layout/VerticalSolidActionList"/>
    <dgm:cxn modelId="{325FFA27-F13F-4737-8E08-F8D644E9B670}" type="presParOf" srcId="{FCF1CEC2-E355-4611-929A-C86CA3EE21E4}" destId="{2858DA3B-9DF4-4750-B5C5-C5A79487B0C6}" srcOrd="2" destOrd="0" presId="urn:microsoft.com/office/officeart/2016/7/layout/VerticalSolidActionList"/>
    <dgm:cxn modelId="{FF8A581B-9B06-4124-8EEA-2EF4D5998704}" type="presParOf" srcId="{2858DA3B-9DF4-4750-B5C5-C5A79487B0C6}" destId="{B94177E2-D286-469E-A6DD-9C6E1D8E5A71}" srcOrd="0" destOrd="0" presId="urn:microsoft.com/office/officeart/2016/7/layout/VerticalSolidActionList"/>
    <dgm:cxn modelId="{83CF966F-FBAC-4517-AA20-2DE96FC9589F}" type="presParOf" srcId="{2858DA3B-9DF4-4750-B5C5-C5A79487B0C6}" destId="{C0FAC624-F35A-44E8-AB08-22C1E67C7467}" srcOrd="1" destOrd="0" presId="urn:microsoft.com/office/officeart/2016/7/layout/VerticalSolidActionList"/>
    <dgm:cxn modelId="{4573BBAD-C66E-4AEA-A66B-C3127D0FD4A0}" type="presParOf" srcId="{FCF1CEC2-E355-4611-929A-C86CA3EE21E4}" destId="{84159A96-C694-461F-BCA8-9B8C726731E6}" srcOrd="3" destOrd="0" presId="urn:microsoft.com/office/officeart/2016/7/layout/VerticalSolidActionList"/>
    <dgm:cxn modelId="{7A96E136-B6CF-4CC6-86C5-B4004183BC0E}" type="presParOf" srcId="{FCF1CEC2-E355-4611-929A-C86CA3EE21E4}" destId="{695FAC9F-C73B-4399-82F3-403532E70F36}" srcOrd="4" destOrd="0" presId="urn:microsoft.com/office/officeart/2016/7/layout/VerticalSolidActionList"/>
    <dgm:cxn modelId="{75CC5747-1240-43E5-9853-EBEA0263A481}" type="presParOf" srcId="{695FAC9F-C73B-4399-82F3-403532E70F36}" destId="{05D3EEFB-8B2F-429C-BE55-26E1D4C8010A}" srcOrd="0" destOrd="0" presId="urn:microsoft.com/office/officeart/2016/7/layout/VerticalSolidActionList"/>
    <dgm:cxn modelId="{42B0E3FE-A1AD-4F90-BC39-AB2522E3D6A4}" type="presParOf" srcId="{695FAC9F-C73B-4399-82F3-403532E70F36}" destId="{2F91047F-BBF4-407C-B9F4-0AECC216B69C}" srcOrd="1" destOrd="0" presId="urn:microsoft.com/office/officeart/2016/7/layout/VerticalSolidActionList"/>
    <dgm:cxn modelId="{90C4BF3C-BC5C-4108-8076-B31533906DE8}" type="presParOf" srcId="{FCF1CEC2-E355-4611-929A-C86CA3EE21E4}" destId="{D68B7168-15E9-43E5-B6F7-76A8E81B83B2}" srcOrd="5" destOrd="0" presId="urn:microsoft.com/office/officeart/2016/7/layout/VerticalSolidActionList"/>
    <dgm:cxn modelId="{50EC9987-37A5-4C3A-BEA9-CAE84C166CB3}" type="presParOf" srcId="{FCF1CEC2-E355-4611-929A-C86CA3EE21E4}" destId="{5C8D0DB1-EA52-4C92-BBFE-89E3472A7414}" srcOrd="6" destOrd="0" presId="urn:microsoft.com/office/officeart/2016/7/layout/VerticalSolidActionList"/>
    <dgm:cxn modelId="{1C244093-D133-4AEF-96AE-429D882C472C}" type="presParOf" srcId="{5C8D0DB1-EA52-4C92-BBFE-89E3472A7414}" destId="{0D0EA135-8775-4C23-9930-A5DE5C895C4A}" srcOrd="0" destOrd="0" presId="urn:microsoft.com/office/officeart/2016/7/layout/VerticalSolidActionList"/>
    <dgm:cxn modelId="{7854DFCF-950E-46F6-B636-4708C6F034C5}" type="presParOf" srcId="{5C8D0DB1-EA52-4C92-BBFE-89E3472A7414}" destId="{EB2663D0-8484-4A35-95CF-721DFF3F5B91}" srcOrd="1" destOrd="0" presId="urn:microsoft.com/office/officeart/2016/7/layout/VerticalSolidActionList"/>
    <dgm:cxn modelId="{7285A32E-853B-478B-86C9-F5FB7B90C441}" type="presParOf" srcId="{FCF1CEC2-E355-4611-929A-C86CA3EE21E4}" destId="{93B1B9B3-698A-4B23-A8CB-6AC44E0A9E9E}" srcOrd="7" destOrd="0" presId="urn:microsoft.com/office/officeart/2016/7/layout/VerticalSolidActionList"/>
    <dgm:cxn modelId="{52DC5DD1-1B4C-43A8-B7D8-4A4D8700009B}" type="presParOf" srcId="{FCF1CEC2-E355-4611-929A-C86CA3EE21E4}" destId="{D7FEFDDB-3DCB-4EB5-9365-5C14BAF8510B}" srcOrd="8" destOrd="0" presId="urn:microsoft.com/office/officeart/2016/7/layout/VerticalSolidActionList"/>
    <dgm:cxn modelId="{55F1E594-5573-426E-BDCB-C6E58F9D001A}" type="presParOf" srcId="{D7FEFDDB-3DCB-4EB5-9365-5C14BAF8510B}" destId="{26A6E1B0-DF18-4C9A-BCE7-DAE0FF3B766B}" srcOrd="0" destOrd="0" presId="urn:microsoft.com/office/officeart/2016/7/layout/VerticalSolidActionList"/>
    <dgm:cxn modelId="{CFC96267-06A8-46DD-905D-80E782EB23D0}" type="presParOf" srcId="{D7FEFDDB-3DCB-4EB5-9365-5C14BAF8510B}" destId="{4CCD9E78-8118-4057-8027-BB3D569EC450}" srcOrd="1" destOrd="0" presId="urn:microsoft.com/office/officeart/2016/7/layout/VerticalSolidAction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4CBD30BD-B6C6-4F01-8208-A7566B1EC642}" type="doc">
      <dgm:prSet loTypeId="urn:microsoft.com/office/officeart/2005/8/layout/hList1" loCatId="list" qsTypeId="urn:microsoft.com/office/officeart/2005/8/quickstyle/simple5#2" qsCatId="simple" csTypeId="urn:microsoft.com/office/officeart/2005/8/colors/colorful5#10" csCatId="colorful" phldr="1"/>
      <dgm:spPr/>
      <dgm:t>
        <a:bodyPr/>
        <a:lstStyle/>
        <a:p>
          <a:endParaRPr lang="en-US"/>
        </a:p>
      </dgm:t>
    </dgm:pt>
    <dgm:pt modelId="{3B79D0F4-317C-4883-90CD-AC54E2FACE42}" type="pres">
      <dgm:prSet presAssocID="{4CBD30BD-B6C6-4F01-8208-A7566B1EC642}" presName="Name0" presStyleCnt="0">
        <dgm:presLayoutVars>
          <dgm:dir/>
          <dgm:animLvl val="lvl"/>
          <dgm:resizeHandles val="exact"/>
        </dgm:presLayoutVars>
      </dgm:prSet>
      <dgm:spPr/>
    </dgm:pt>
  </dgm:ptLst>
  <dgm:cxnLst>
    <dgm:cxn modelId="{F257F65E-4570-41B7-A78E-5349A7FEC030}" type="presOf" srcId="{4CBD30BD-B6C6-4F01-8208-A7566B1EC642}" destId="{3B79D0F4-317C-4883-90CD-AC54E2FACE42}" srcOrd="0" destOrd="0" presId="urn:microsoft.com/office/officeart/2005/8/layout/hList1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1453F-09C9-4A99-AE6B-EFDEB5DA9305}">
      <dsp:nvSpPr>
        <dsp:cNvPr id="0" name=""/>
        <dsp:cNvSpPr/>
      </dsp:nvSpPr>
      <dsp:spPr>
        <a:xfrm>
          <a:off x="0" y="91153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b="1" u="sng" kern="1200"/>
            <a:t>Learning objectives: </a:t>
          </a:r>
          <a:endParaRPr lang="en-US" sz="3100" kern="1200"/>
        </a:p>
      </dsp:txBody>
      <dsp:txXfrm>
        <a:off x="60420" y="151573"/>
        <a:ext cx="7873982" cy="1116873"/>
      </dsp:txXfrm>
    </dsp:sp>
    <dsp:sp modelId="{E0A04FA9-8082-43BE-A4CC-D5230E643544}">
      <dsp:nvSpPr>
        <dsp:cNvPr id="0" name=""/>
        <dsp:cNvSpPr/>
      </dsp:nvSpPr>
      <dsp:spPr>
        <a:xfrm>
          <a:off x="0" y="1418147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Overview of health and social care service structures in Wales</a:t>
          </a:r>
        </a:p>
      </dsp:txBody>
      <dsp:txXfrm>
        <a:off x="60420" y="1478567"/>
        <a:ext cx="7873982" cy="1116873"/>
      </dsp:txXfrm>
    </dsp:sp>
    <dsp:sp modelId="{A6936B9A-0D37-4B45-8B7B-1692CA5E3BE3}">
      <dsp:nvSpPr>
        <dsp:cNvPr id="0" name=""/>
        <dsp:cNvSpPr/>
      </dsp:nvSpPr>
      <dsp:spPr>
        <a:xfrm>
          <a:off x="0" y="2745141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Understanding the role of NHS Wales and Local Health Boards</a:t>
          </a:r>
        </a:p>
      </dsp:txBody>
      <dsp:txXfrm>
        <a:off x="60420" y="2805561"/>
        <a:ext cx="7873982" cy="1116873"/>
      </dsp:txXfrm>
    </dsp:sp>
    <dsp:sp modelId="{12B8344D-00DB-45FA-A3A6-0AEEF797D7C5}">
      <dsp:nvSpPr>
        <dsp:cNvPr id="0" name=""/>
        <dsp:cNvSpPr/>
      </dsp:nvSpPr>
      <dsp:spPr>
        <a:xfrm>
          <a:off x="0" y="4072134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Highlighting the impact of Welsh legislation on care delivery</a:t>
          </a:r>
        </a:p>
      </dsp:txBody>
      <dsp:txXfrm>
        <a:off x="60420" y="4132554"/>
        <a:ext cx="7873982" cy="1116873"/>
      </dsp:txXfrm>
    </dsp:sp>
    <dsp:sp modelId="{29D7A392-DC86-4EE2-83FE-4300335B10CE}">
      <dsp:nvSpPr>
        <dsp:cNvPr id="0" name=""/>
        <dsp:cNvSpPr/>
      </dsp:nvSpPr>
      <dsp:spPr>
        <a:xfrm>
          <a:off x="0" y="5399128"/>
          <a:ext cx="7994822" cy="123771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Importance of integrating health and social care services</a:t>
          </a:r>
        </a:p>
      </dsp:txBody>
      <dsp:txXfrm>
        <a:off x="60420" y="5459548"/>
        <a:ext cx="7873982" cy="11168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F376CA-9A01-46B3-B80B-B07AD347A653}">
      <dsp:nvSpPr>
        <dsp:cNvPr id="0" name=""/>
        <dsp:cNvSpPr/>
      </dsp:nvSpPr>
      <dsp:spPr>
        <a:xfrm>
          <a:off x="0" y="0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Through </a:t>
          </a:r>
          <a:r>
            <a:rPr lang="en-GB" sz="2000" b="1" kern="1200"/>
            <a:t>Public Health Wales</a:t>
          </a:r>
          <a:r>
            <a:rPr lang="en-GB" sz="2000" kern="1200"/>
            <a:t>, the NHS promotes healthier lifestyles and prevents illness by:</a:t>
          </a:r>
          <a:endParaRPr lang="en-US" sz="2000" kern="1200"/>
        </a:p>
      </dsp:txBody>
      <dsp:txXfrm>
        <a:off x="33006" y="33006"/>
        <a:ext cx="3751747" cy="1060880"/>
      </dsp:txXfrm>
    </dsp:sp>
    <dsp:sp modelId="{404F0BE2-8760-474C-82A0-92C76745B509}">
      <dsp:nvSpPr>
        <dsp:cNvPr id="0" name=""/>
        <dsp:cNvSpPr/>
      </dsp:nvSpPr>
      <dsp:spPr>
        <a:xfrm>
          <a:off x="424024" y="1331781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Running vaccination and screening programmes</a:t>
          </a:r>
          <a:endParaRPr lang="en-US" sz="2000" kern="1200"/>
        </a:p>
      </dsp:txBody>
      <dsp:txXfrm>
        <a:off x="457030" y="1364787"/>
        <a:ext cx="3840458" cy="1060880"/>
      </dsp:txXfrm>
    </dsp:sp>
    <dsp:sp modelId="{50CA73E9-4033-4D6C-ABC9-C7AB6F4BE5B5}">
      <dsp:nvSpPr>
        <dsp:cNvPr id="0" name=""/>
        <dsp:cNvSpPr/>
      </dsp:nvSpPr>
      <dsp:spPr>
        <a:xfrm>
          <a:off x="841719" y="2663563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Providing health education campaigns (e.g. smoking cessation, diet, physical activity)</a:t>
          </a:r>
          <a:endParaRPr lang="en-US" sz="2000" kern="1200"/>
        </a:p>
      </dsp:txBody>
      <dsp:txXfrm>
        <a:off x="874725" y="2696569"/>
        <a:ext cx="3846787" cy="1060880"/>
      </dsp:txXfrm>
    </dsp:sp>
    <dsp:sp modelId="{0F0748A5-B2B2-49B3-8846-2CEC5F1F660D}">
      <dsp:nvSpPr>
        <dsp:cNvPr id="0" name=""/>
        <dsp:cNvSpPr/>
      </dsp:nvSpPr>
      <dsp:spPr>
        <a:xfrm>
          <a:off x="1265743" y="3995345"/>
          <a:ext cx="5062975" cy="1126892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Monitoring infectious diseases and environmental health risks</a:t>
          </a:r>
          <a:endParaRPr lang="en-US" sz="2000" kern="1200"/>
        </a:p>
      </dsp:txBody>
      <dsp:txXfrm>
        <a:off x="1298749" y="4028351"/>
        <a:ext cx="3840458" cy="1060880"/>
      </dsp:txXfrm>
    </dsp:sp>
    <dsp:sp modelId="{B952F1C3-F6B5-433B-8867-7207A3E47C52}">
      <dsp:nvSpPr>
        <dsp:cNvPr id="0" name=""/>
        <dsp:cNvSpPr/>
      </dsp:nvSpPr>
      <dsp:spPr>
        <a:xfrm>
          <a:off x="4330495" y="863097"/>
          <a:ext cx="732480" cy="73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495303" y="863097"/>
        <a:ext cx="402864" cy="551191"/>
      </dsp:txXfrm>
    </dsp:sp>
    <dsp:sp modelId="{ECFDA5D3-7581-429D-924D-BDA5C27D2FD2}">
      <dsp:nvSpPr>
        <dsp:cNvPr id="0" name=""/>
        <dsp:cNvSpPr/>
      </dsp:nvSpPr>
      <dsp:spPr>
        <a:xfrm>
          <a:off x="4754519" y="2194878"/>
          <a:ext cx="732480" cy="73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4919327" y="2194878"/>
        <a:ext cx="402864" cy="551191"/>
      </dsp:txXfrm>
    </dsp:sp>
    <dsp:sp modelId="{1CFE9C74-CD4A-4641-9A2C-7B82EF802829}">
      <dsp:nvSpPr>
        <dsp:cNvPr id="0" name=""/>
        <dsp:cNvSpPr/>
      </dsp:nvSpPr>
      <dsp:spPr>
        <a:xfrm>
          <a:off x="5172214" y="3526660"/>
          <a:ext cx="732480" cy="73248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300" kern="1200"/>
        </a:p>
      </dsp:txBody>
      <dsp:txXfrm>
        <a:off x="5337022" y="3526660"/>
        <a:ext cx="402864" cy="5511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AD2E1A-B241-4800-B980-3DD3C70F166A}">
      <dsp:nvSpPr>
        <dsp:cNvPr id="0" name=""/>
        <dsp:cNvSpPr/>
      </dsp:nvSpPr>
      <dsp:spPr>
        <a:xfrm rot="5400000">
          <a:off x="2317519" y="1097869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E244BB-5E87-426E-9251-1D0CE8824C6A}">
      <dsp:nvSpPr>
        <dsp:cNvPr id="0" name=""/>
        <dsp:cNvSpPr/>
      </dsp:nvSpPr>
      <dsp:spPr>
        <a:xfrm>
          <a:off x="1226140" y="29069"/>
          <a:ext cx="3294957" cy="1136111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Board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(Sets vision)</a:t>
          </a:r>
        </a:p>
      </dsp:txBody>
      <dsp:txXfrm>
        <a:off x="1281610" y="84539"/>
        <a:ext cx="3184017" cy="1025171"/>
      </dsp:txXfrm>
    </dsp:sp>
    <dsp:sp modelId="{6C965999-C147-4C57-BE80-A4C561C9A6B1}">
      <dsp:nvSpPr>
        <dsp:cNvPr id="0" name=""/>
        <dsp:cNvSpPr/>
      </dsp:nvSpPr>
      <dsp:spPr>
        <a:xfrm>
          <a:off x="3685165" y="137424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E39C8DA-87D3-41A5-B525-E4BF68E6DC7C}">
      <dsp:nvSpPr>
        <dsp:cNvPr id="0" name=""/>
        <dsp:cNvSpPr/>
      </dsp:nvSpPr>
      <dsp:spPr>
        <a:xfrm rot="5400000">
          <a:off x="4237163" y="2374097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5958314"/>
            <a:satOff val="124"/>
            <a:lumOff val="67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331A2-321D-4AD4-B67B-D048D62FB982}">
      <dsp:nvSpPr>
        <dsp:cNvPr id="0" name=""/>
        <dsp:cNvSpPr/>
      </dsp:nvSpPr>
      <dsp:spPr>
        <a:xfrm>
          <a:off x="2973104" y="1305298"/>
          <a:ext cx="3640318" cy="1136111"/>
        </a:xfrm>
        <a:prstGeom prst="roundRect">
          <a:avLst>
            <a:gd name="adj" fmla="val 1667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 Run services and budgets)</a:t>
          </a:r>
        </a:p>
      </dsp:txBody>
      <dsp:txXfrm>
        <a:off x="3028574" y="1360768"/>
        <a:ext cx="3529378" cy="1025171"/>
      </dsp:txXfrm>
    </dsp:sp>
    <dsp:sp modelId="{E978D145-5B6F-4251-86B1-5B7594805188}">
      <dsp:nvSpPr>
        <dsp:cNvPr id="0" name=""/>
        <dsp:cNvSpPr/>
      </dsp:nvSpPr>
      <dsp:spPr>
        <a:xfrm>
          <a:off x="5604809" y="1413652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199F889-909B-449B-B978-BBA3D3390273}">
      <dsp:nvSpPr>
        <dsp:cNvPr id="0" name=""/>
        <dsp:cNvSpPr/>
      </dsp:nvSpPr>
      <dsp:spPr>
        <a:xfrm rot="5400000">
          <a:off x="5741734" y="3650326"/>
          <a:ext cx="964168" cy="1097671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11916628"/>
            <a:satOff val="247"/>
            <a:lumOff val="13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FA55BAC-497E-44EF-AA76-12CA530ADE8E}">
      <dsp:nvSpPr>
        <dsp:cNvPr id="0" name=""/>
        <dsp:cNvSpPr/>
      </dsp:nvSpPr>
      <dsp:spPr>
        <a:xfrm>
          <a:off x="4720067" y="2581526"/>
          <a:ext cx="3155533" cy="1136111"/>
        </a:xfrm>
        <a:prstGeom prst="roundRect">
          <a:avLst>
            <a:gd name="adj" fmla="val 1667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Clinicians (Doctors, Nurses, Therapists, Pharmacists) – provide care directly to patients.</a:t>
          </a:r>
        </a:p>
      </dsp:txBody>
      <dsp:txXfrm>
        <a:off x="4775537" y="2636996"/>
        <a:ext cx="3044593" cy="1025171"/>
      </dsp:txXfrm>
    </dsp:sp>
    <dsp:sp modelId="{42CFC484-82F5-45C4-8AAF-944D226BDC1B}">
      <dsp:nvSpPr>
        <dsp:cNvPr id="0" name=""/>
        <dsp:cNvSpPr/>
      </dsp:nvSpPr>
      <dsp:spPr>
        <a:xfrm>
          <a:off x="7109380" y="2689880"/>
          <a:ext cx="1180482" cy="9182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5D67D25-AEA1-49AC-AEEC-040A874035D4}">
      <dsp:nvSpPr>
        <dsp:cNvPr id="0" name=""/>
        <dsp:cNvSpPr/>
      </dsp:nvSpPr>
      <dsp:spPr>
        <a:xfrm>
          <a:off x="6467030" y="3857754"/>
          <a:ext cx="2966476" cy="1136111"/>
        </a:xfrm>
        <a:prstGeom prst="roundRect">
          <a:avLst>
            <a:gd name="adj" fmla="val 1667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Support staff (Assistants, Admin, Cleaners, porters)</a:t>
          </a:r>
        </a:p>
      </dsp:txBody>
      <dsp:txXfrm>
        <a:off x="6522500" y="3913224"/>
        <a:ext cx="2855536" cy="102517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697E2C-F6FB-4265-A44D-5D809D2007F0}">
      <dsp:nvSpPr>
        <dsp:cNvPr id="0" name=""/>
        <dsp:cNvSpPr/>
      </dsp:nvSpPr>
      <dsp:spPr>
        <a:xfrm rot="5400000">
          <a:off x="2396632" y="1272113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993406-A98A-485D-A1DC-1AB92BDB7EFE}">
      <dsp:nvSpPr>
        <dsp:cNvPr id="0" name=""/>
        <dsp:cNvSpPr/>
      </dsp:nvSpPr>
      <dsp:spPr>
        <a:xfrm>
          <a:off x="1385885" y="30783"/>
          <a:ext cx="3170213" cy="1448288"/>
        </a:xfrm>
        <a:prstGeom prst="roundRect">
          <a:avLst>
            <a:gd name="adj" fmla="val 1667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Local Authority / Care Provider Board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(sets policy &amp; oversees services)</a:t>
          </a:r>
        </a:p>
      </dsp:txBody>
      <dsp:txXfrm>
        <a:off x="1456597" y="101495"/>
        <a:ext cx="3028789" cy="1306864"/>
      </dsp:txXfrm>
    </dsp:sp>
    <dsp:sp modelId="{7890EFC8-75DD-4C6D-B14D-FD3ADCCCE9D4}">
      <dsp:nvSpPr>
        <dsp:cNvPr id="0" name=""/>
        <dsp:cNvSpPr/>
      </dsp:nvSpPr>
      <dsp:spPr>
        <a:xfrm>
          <a:off x="3809185" y="280132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FDECD9D-9A90-45F8-B9BC-A60F344B16FF}">
      <dsp:nvSpPr>
        <dsp:cNvPr id="0" name=""/>
        <dsp:cNvSpPr/>
      </dsp:nvSpPr>
      <dsp:spPr>
        <a:xfrm rot="5400000">
          <a:off x="4296858" y="2708456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5958314"/>
            <a:satOff val="124"/>
            <a:lumOff val="671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22F6CF-74A0-48B3-A13C-7DD765CDD492}">
      <dsp:nvSpPr>
        <dsp:cNvPr id="0" name=""/>
        <dsp:cNvSpPr/>
      </dsp:nvSpPr>
      <dsp:spPr>
        <a:xfrm>
          <a:off x="3134306" y="1486353"/>
          <a:ext cx="3473823" cy="1409835"/>
        </a:xfrm>
        <a:prstGeom prst="roundRect">
          <a:avLst>
            <a:gd name="adj" fmla="val 16670"/>
          </a:avLst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Senior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(manage budgets, staffing &amp; compliance)</a:t>
          </a:r>
        </a:p>
      </dsp:txBody>
      <dsp:txXfrm>
        <a:off x="3203141" y="1555188"/>
        <a:ext cx="3336153" cy="1272165"/>
      </dsp:txXfrm>
    </dsp:sp>
    <dsp:sp modelId="{AF71985C-091A-42EA-928D-977F25ACDA48}">
      <dsp:nvSpPr>
        <dsp:cNvPr id="0" name=""/>
        <dsp:cNvSpPr/>
      </dsp:nvSpPr>
      <dsp:spPr>
        <a:xfrm>
          <a:off x="5709410" y="1716475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F5B7F1-4719-41C4-B36C-260299F1952C}">
      <dsp:nvSpPr>
        <dsp:cNvPr id="0" name=""/>
        <dsp:cNvSpPr/>
      </dsp:nvSpPr>
      <dsp:spPr>
        <a:xfrm rot="5400000">
          <a:off x="6195248" y="4209865"/>
          <a:ext cx="995826" cy="1133713"/>
        </a:xfrm>
        <a:prstGeom prst="bentUpArrow">
          <a:avLst>
            <a:gd name="adj1" fmla="val 32840"/>
            <a:gd name="adj2" fmla="val 25000"/>
            <a:gd name="adj3" fmla="val 35780"/>
          </a:avLst>
        </a:prstGeom>
        <a:solidFill>
          <a:schemeClr val="accent5">
            <a:tint val="50000"/>
            <a:hueOff val="-11916628"/>
            <a:satOff val="247"/>
            <a:lumOff val="13438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EF8AF3-2301-4F8A-B6A5-1706517409B8}">
      <dsp:nvSpPr>
        <dsp:cNvPr id="0" name=""/>
        <dsp:cNvSpPr/>
      </dsp:nvSpPr>
      <dsp:spPr>
        <a:xfrm>
          <a:off x="4882726" y="2922696"/>
          <a:ext cx="3773762" cy="1539967"/>
        </a:xfrm>
        <a:prstGeom prst="roundRect">
          <a:avLst>
            <a:gd name="adj" fmla="val 16670"/>
          </a:avLst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Social Workers / Care Managers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(assess needs, plan care, safeguard)</a:t>
          </a:r>
        </a:p>
      </dsp:txBody>
      <dsp:txXfrm>
        <a:off x="4957915" y="2997885"/>
        <a:ext cx="3623384" cy="1389589"/>
      </dsp:txXfrm>
    </dsp:sp>
    <dsp:sp modelId="{F9AED48F-D41B-4D89-A7DE-1E4F43121CA7}">
      <dsp:nvSpPr>
        <dsp:cNvPr id="0" name=""/>
        <dsp:cNvSpPr/>
      </dsp:nvSpPr>
      <dsp:spPr>
        <a:xfrm>
          <a:off x="7607800" y="3217883"/>
          <a:ext cx="1219243" cy="9484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8F78CF3-8BE6-4288-8FE6-F89804A1EB1B}">
      <dsp:nvSpPr>
        <dsp:cNvPr id="0" name=""/>
        <dsp:cNvSpPr/>
      </dsp:nvSpPr>
      <dsp:spPr>
        <a:xfrm>
          <a:off x="6631147" y="4424104"/>
          <a:ext cx="3452633" cy="1244454"/>
        </a:xfrm>
        <a:prstGeom prst="roundRect">
          <a:avLst>
            <a:gd name="adj" fmla="val 16670"/>
          </a:avLst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>
              <a:solidFill>
                <a:schemeClr val="tx1"/>
              </a:solidFill>
            </a:rPr>
            <a:t>Care staff and support workers (deliver personal care and daily support.</a:t>
          </a:r>
        </a:p>
      </dsp:txBody>
      <dsp:txXfrm>
        <a:off x="6691907" y="4484864"/>
        <a:ext cx="3331113" cy="112293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D3C91CE-4E2A-424F-BF1B-69383A97CD40}">
      <dsp:nvSpPr>
        <dsp:cNvPr id="0" name=""/>
        <dsp:cNvSpPr/>
      </dsp:nvSpPr>
      <dsp:spPr>
        <a:xfrm>
          <a:off x="0" y="147587"/>
          <a:ext cx="12192000" cy="21191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Other examples include:</a:t>
          </a:r>
          <a:endParaRPr lang="en-US" sz="3000" kern="1200"/>
        </a:p>
      </dsp:txBody>
      <dsp:txXfrm>
        <a:off x="103449" y="251036"/>
        <a:ext cx="11985102" cy="1912264"/>
      </dsp:txXfrm>
    </dsp:sp>
    <dsp:sp modelId="{2B8E4390-4328-40D8-80A7-E4EE6F87FE15}">
      <dsp:nvSpPr>
        <dsp:cNvPr id="0" name=""/>
        <dsp:cNvSpPr/>
      </dsp:nvSpPr>
      <dsp:spPr>
        <a:xfrm>
          <a:off x="0" y="2266750"/>
          <a:ext cx="12192000" cy="22356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7096" tIns="38100" rIns="213360" bIns="38100" numCol="1" spcCol="1270" anchor="t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🚌 </a:t>
          </a:r>
          <a:r>
            <a:rPr lang="en-GB" sz="2300" b="1" kern="1200"/>
            <a:t>Community transport</a:t>
          </a:r>
          <a:r>
            <a:rPr lang="en-GB" sz="2300" kern="1200"/>
            <a:t> – helping people get to appointments, shops or social activities.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🎨 </a:t>
          </a:r>
          <a:r>
            <a:rPr lang="en-GB" sz="2300" b="1" kern="1200"/>
            <a:t>Day centres and community groups</a:t>
          </a:r>
          <a:r>
            <a:rPr lang="en-GB" sz="2300" kern="1200"/>
            <a:t> – activities, social contact and support.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🏡 </a:t>
          </a:r>
          <a:r>
            <a:rPr lang="en-GB" sz="2300" b="1" kern="1200"/>
            <a:t>Home support</a:t>
          </a:r>
          <a:r>
            <a:rPr lang="en-GB" sz="2300" kern="1200"/>
            <a:t> – help with shopping, meals, personal care or household tasks.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🧑‍🤝‍🧑 </a:t>
          </a:r>
          <a:r>
            <a:rPr lang="en-GB" sz="2300" b="1" kern="1200"/>
            <a:t>Carer support groups</a:t>
          </a:r>
          <a:r>
            <a:rPr lang="en-GB" sz="2300" kern="1200"/>
            <a:t> – information, advice and peer support. </a:t>
          </a:r>
          <a:endParaRPr lang="en-US" sz="2300" kern="120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300" kern="1200"/>
            <a:t>🧘 </a:t>
          </a:r>
          <a:r>
            <a:rPr lang="en-GB" sz="2300" b="1" kern="1200"/>
            <a:t>Health and wellbeing activities</a:t>
          </a:r>
          <a:r>
            <a:rPr lang="en-GB" sz="2300" kern="1200"/>
            <a:t> – exercise, walking groups and social activities. </a:t>
          </a:r>
          <a:endParaRPr lang="en-US" sz="2300" kern="1200"/>
        </a:p>
      </dsp:txBody>
      <dsp:txXfrm>
        <a:off x="0" y="2266750"/>
        <a:ext cx="12192000" cy="2235600"/>
      </dsp:txXfrm>
    </dsp:sp>
    <dsp:sp modelId="{489B7F55-2EC7-4A90-A70C-5A6A669A7650}">
      <dsp:nvSpPr>
        <dsp:cNvPr id="0" name=""/>
        <dsp:cNvSpPr/>
      </dsp:nvSpPr>
      <dsp:spPr>
        <a:xfrm>
          <a:off x="0" y="4502350"/>
          <a:ext cx="12192000" cy="211916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In Wales, </a:t>
          </a:r>
          <a:r>
            <a:rPr lang="en-GB" sz="3000" b="1" kern="1200"/>
            <a:t>meals on wheels can form part of social care support</a:t>
          </a:r>
          <a:r>
            <a:rPr lang="en-GB" sz="3000" kern="1200"/>
            <a:t>, particularly where someone has assessed care and support needs. Local authorities have their own arrangements for providing meals at home.</a:t>
          </a:r>
          <a:endParaRPr lang="en-US" sz="3000" kern="1200"/>
        </a:p>
      </dsp:txBody>
      <dsp:txXfrm>
        <a:off x="103449" y="4605799"/>
        <a:ext cx="11985102" cy="191226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1E565D-32C5-41D1-A5EC-D7B7D5B89277}">
      <dsp:nvSpPr>
        <dsp:cNvPr id="0" name=""/>
        <dsp:cNvSpPr/>
      </dsp:nvSpPr>
      <dsp:spPr>
        <a:xfrm>
          <a:off x="0" y="7374"/>
          <a:ext cx="11044469" cy="3354390"/>
        </a:xfrm>
        <a:prstGeom prst="round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marL="0" lvl="0" indent="0" algn="l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700" kern="1200" dirty="0"/>
            <a:t>Wales has </a:t>
          </a:r>
          <a:r>
            <a:rPr lang="en-US" sz="4700" kern="1200" dirty="0" err="1"/>
            <a:t>emphasised</a:t>
          </a:r>
          <a:r>
            <a:rPr lang="en-US" sz="4700" kern="1200" dirty="0"/>
            <a:t> </a:t>
          </a:r>
          <a:r>
            <a:rPr lang="en-US" sz="4700" b="1" kern="1200" dirty="0"/>
            <a:t>“joined-up services”</a:t>
          </a:r>
          <a:r>
            <a:rPr lang="en-US" sz="4700" kern="1200" dirty="0"/>
            <a:t> to reduce gaps between hospital care, community services, and social care.</a:t>
          </a:r>
        </a:p>
      </dsp:txBody>
      <dsp:txXfrm>
        <a:off x="163748" y="171122"/>
        <a:ext cx="10716973" cy="302689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D13481-3219-4112-BCB6-EA0D47392085}">
      <dsp:nvSpPr>
        <dsp:cNvPr id="0" name=""/>
        <dsp:cNvSpPr/>
      </dsp:nvSpPr>
      <dsp:spPr>
        <a:xfrm>
          <a:off x="0" y="0"/>
          <a:ext cx="9444166" cy="140017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Think long-term</a:t>
          </a:r>
          <a:r>
            <a:rPr lang="en-GB" sz="2800" kern="1200"/>
            <a:t> about how their decisions affect people in the future.</a:t>
          </a:r>
          <a:endParaRPr lang="en-US" sz="2800" kern="1200"/>
        </a:p>
      </dsp:txBody>
      <dsp:txXfrm>
        <a:off x="41010" y="41010"/>
        <a:ext cx="7933267" cy="1318155"/>
      </dsp:txXfrm>
    </dsp:sp>
    <dsp:sp modelId="{0197ECF6-D48D-4AD1-891E-E79C3AEFDA48}">
      <dsp:nvSpPr>
        <dsp:cNvPr id="0" name=""/>
        <dsp:cNvSpPr/>
      </dsp:nvSpPr>
      <dsp:spPr>
        <a:xfrm>
          <a:off x="833308" y="1633537"/>
          <a:ext cx="9444166" cy="140017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Work together</a:t>
          </a:r>
          <a:r>
            <a:rPr lang="en-GB" sz="2800" kern="1200"/>
            <a:t> to improve the social, economic, environmental, and cultural well-being of Wales.</a:t>
          </a:r>
          <a:endParaRPr lang="en-US" sz="2800" kern="1200"/>
        </a:p>
      </dsp:txBody>
      <dsp:txXfrm>
        <a:off x="874318" y="1674547"/>
        <a:ext cx="7618723" cy="1318155"/>
      </dsp:txXfrm>
    </dsp:sp>
    <dsp:sp modelId="{5F759BD8-CDCF-4579-BE3B-200F821C7B55}">
      <dsp:nvSpPr>
        <dsp:cNvPr id="0" name=""/>
        <dsp:cNvSpPr/>
      </dsp:nvSpPr>
      <dsp:spPr>
        <a:xfrm>
          <a:off x="1666617" y="3267075"/>
          <a:ext cx="9444166" cy="140017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Involve people</a:t>
          </a:r>
          <a:r>
            <a:rPr lang="en-GB" sz="2800" kern="1200"/>
            <a:t> in shaping the future of their communities.</a:t>
          </a:r>
          <a:endParaRPr lang="en-US" sz="2800" kern="1200"/>
        </a:p>
      </dsp:txBody>
      <dsp:txXfrm>
        <a:off x="1707627" y="3308085"/>
        <a:ext cx="7618723" cy="1318155"/>
      </dsp:txXfrm>
    </dsp:sp>
    <dsp:sp modelId="{7ECC61F9-4350-4DDF-985A-28E1EF369A64}">
      <dsp:nvSpPr>
        <dsp:cNvPr id="0" name=""/>
        <dsp:cNvSpPr/>
      </dsp:nvSpPr>
      <dsp:spPr>
        <a:xfrm>
          <a:off x="8534052" y="1061799"/>
          <a:ext cx="910113" cy="910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738827" y="1061799"/>
        <a:ext cx="500563" cy="684860"/>
      </dsp:txXfrm>
    </dsp:sp>
    <dsp:sp modelId="{B10C8311-2397-44B4-85AD-896F81195DD5}">
      <dsp:nvSpPr>
        <dsp:cNvPr id="0" name=""/>
        <dsp:cNvSpPr/>
      </dsp:nvSpPr>
      <dsp:spPr>
        <a:xfrm>
          <a:off x="9367361" y="2686002"/>
          <a:ext cx="910113" cy="910113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9572136" y="2686002"/>
        <a:ext cx="500563" cy="68486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9709F7-34AE-4C4E-ABE7-AFF88D472D8F}">
      <dsp:nvSpPr>
        <dsp:cNvPr id="0" name=""/>
        <dsp:cNvSpPr/>
      </dsp:nvSpPr>
      <dsp:spPr>
        <a:xfrm>
          <a:off x="621853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Staffing levels, recruitment and retention.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621853" y="2509"/>
        <a:ext cx="2437949" cy="1462769"/>
      </dsp:txXfrm>
    </dsp:sp>
    <dsp:sp modelId="{FBC89F5F-5364-4833-ABA3-6FD830A09AB1}">
      <dsp:nvSpPr>
        <dsp:cNvPr id="0" name=""/>
        <dsp:cNvSpPr/>
      </dsp:nvSpPr>
      <dsp:spPr>
        <a:xfrm>
          <a:off x="3303598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2025358"/>
                <a:satOff val="-138"/>
                <a:lumOff val="32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025358"/>
                <a:satOff val="-138"/>
                <a:lumOff val="32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025358"/>
                <a:satOff val="-138"/>
                <a:lumOff val="32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 Training and professional development.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3303598" y="2509"/>
        <a:ext cx="2437949" cy="1462769"/>
      </dsp:txXfrm>
    </dsp:sp>
    <dsp:sp modelId="{CFA15ECE-43C6-4F1F-A791-E5D3B23E86B1}">
      <dsp:nvSpPr>
        <dsp:cNvPr id="0" name=""/>
        <dsp:cNvSpPr/>
      </dsp:nvSpPr>
      <dsp:spPr>
        <a:xfrm>
          <a:off x="5985342" y="250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 Funding and available resources.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5985342" y="2509"/>
        <a:ext cx="2437949" cy="1462769"/>
      </dsp:txXfrm>
    </dsp:sp>
    <dsp:sp modelId="{97E06510-76EB-44F9-9B6B-1718746A89C7}">
      <dsp:nvSpPr>
        <dsp:cNvPr id="0" name=""/>
        <dsp:cNvSpPr/>
      </dsp:nvSpPr>
      <dsp:spPr>
        <a:xfrm>
          <a:off x="621853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Policy and legislation changes.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621853" y="1709074"/>
        <a:ext cx="2437949" cy="1462769"/>
      </dsp:txXfrm>
    </dsp:sp>
    <dsp:sp modelId="{50B86CEA-8E8B-41A7-81F5-320E6FAF32D4}">
      <dsp:nvSpPr>
        <dsp:cNvPr id="0" name=""/>
        <dsp:cNvSpPr/>
      </dsp:nvSpPr>
      <dsp:spPr>
        <a:xfrm>
          <a:off x="3303598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Technology and digital innovation.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3303598" y="1709074"/>
        <a:ext cx="2437949" cy="1462769"/>
      </dsp:txXfrm>
    </dsp:sp>
    <dsp:sp modelId="{F81E4C68-821B-437A-A8F7-E7926B3F2E95}">
      <dsp:nvSpPr>
        <dsp:cNvPr id="0" name=""/>
        <dsp:cNvSpPr/>
      </dsp:nvSpPr>
      <dsp:spPr>
        <a:xfrm>
          <a:off x="5985342" y="1709074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10126791"/>
                <a:satOff val="-688"/>
                <a:lumOff val="163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0126791"/>
                <a:satOff val="-688"/>
                <a:lumOff val="163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0126791"/>
                <a:satOff val="-688"/>
                <a:lumOff val="163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Equality, diversity, and inclusion.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5985342" y="1709074"/>
        <a:ext cx="2437949" cy="1462769"/>
      </dsp:txXfrm>
    </dsp:sp>
    <dsp:sp modelId="{45679817-FBB9-4798-B524-69D1596E1BDF}">
      <dsp:nvSpPr>
        <dsp:cNvPr id="0" name=""/>
        <dsp:cNvSpPr/>
      </dsp:nvSpPr>
      <dsp:spPr>
        <a:xfrm>
          <a:off x="3303598" y="3415639"/>
          <a:ext cx="2437949" cy="1462769"/>
        </a:xfrm>
        <a:prstGeom prst="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b="1" kern="1200">
              <a:solidFill>
                <a:schemeClr val="bg1"/>
              </a:solidFill>
            </a:rPr>
            <a:t>External pressures (e.g., pandemics, socio-economic issues).</a:t>
          </a:r>
          <a:endParaRPr lang="en-US" sz="2100" b="1" kern="1200">
            <a:solidFill>
              <a:schemeClr val="bg1"/>
            </a:solidFill>
          </a:endParaRPr>
        </a:p>
      </dsp:txBody>
      <dsp:txXfrm>
        <a:off x="3303598" y="3415639"/>
        <a:ext cx="2437949" cy="146276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A0429E9-0B6D-48A4-92C1-027E42EEA15F}">
      <dsp:nvSpPr>
        <dsp:cNvPr id="0" name=""/>
        <dsp:cNvSpPr/>
      </dsp:nvSpPr>
      <dsp:spPr>
        <a:xfrm>
          <a:off x="0" y="248910"/>
          <a:ext cx="8266669" cy="151164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solidFill>
                <a:schemeClr val="tx1"/>
              </a:solidFill>
            </a:rPr>
            <a:t>Health: NHS staffing shortages → longer waiting times. </a:t>
          </a:r>
        </a:p>
      </dsp:txBody>
      <dsp:txXfrm>
        <a:off x="73792" y="322702"/>
        <a:ext cx="8119085" cy="1364056"/>
      </dsp:txXfrm>
    </dsp:sp>
    <dsp:sp modelId="{25A673FF-8C40-42AE-A755-95FAB1DC93DE}">
      <dsp:nvSpPr>
        <dsp:cNvPr id="0" name=""/>
        <dsp:cNvSpPr/>
      </dsp:nvSpPr>
      <dsp:spPr>
        <a:xfrm>
          <a:off x="0" y="1869990"/>
          <a:ext cx="8266669" cy="1511640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>
              <a:solidFill>
                <a:schemeClr val="tx1"/>
              </a:solidFill>
            </a:rPr>
            <a:t>Care: funding cuts → reduced quality of residential care.</a:t>
          </a:r>
          <a:endParaRPr lang="en-GB" sz="3800" b="1" kern="1200">
            <a:solidFill>
              <a:schemeClr val="tx1"/>
            </a:solidFill>
          </a:endParaRPr>
        </a:p>
      </dsp:txBody>
      <dsp:txXfrm>
        <a:off x="73792" y="1943782"/>
        <a:ext cx="8119085" cy="1364056"/>
      </dsp:txXfrm>
    </dsp:sp>
    <dsp:sp modelId="{08E08A1F-E76A-47D8-9EBF-630A4BF27910}">
      <dsp:nvSpPr>
        <dsp:cNvPr id="0" name=""/>
        <dsp:cNvSpPr/>
      </dsp:nvSpPr>
      <dsp:spPr>
        <a:xfrm>
          <a:off x="0" y="3491070"/>
          <a:ext cx="8266669" cy="1511640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b="1" kern="1200" dirty="0">
              <a:solidFill>
                <a:schemeClr val="tx1"/>
              </a:solidFill>
            </a:rPr>
            <a:t>Cross-sector: safeguarding failures due to poor communication.</a:t>
          </a:r>
        </a:p>
      </dsp:txBody>
      <dsp:txXfrm>
        <a:off x="73792" y="3564862"/>
        <a:ext cx="8119085" cy="136405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71BE20-802C-42C0-8DF8-7663C25DCD53}">
      <dsp:nvSpPr>
        <dsp:cNvPr id="0" name=""/>
        <dsp:cNvSpPr/>
      </dsp:nvSpPr>
      <dsp:spPr>
        <a:xfrm>
          <a:off x="0" y="441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045F848-543E-4833-9430-FEA61F9BB2A3}">
      <dsp:nvSpPr>
        <dsp:cNvPr id="0" name=""/>
        <dsp:cNvSpPr/>
      </dsp:nvSpPr>
      <dsp:spPr>
        <a:xfrm>
          <a:off x="0" y="441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Promote inclusive organisational culture.</a:t>
          </a:r>
        </a:p>
      </dsp:txBody>
      <dsp:txXfrm>
        <a:off x="0" y="441"/>
        <a:ext cx="4646905" cy="722453"/>
      </dsp:txXfrm>
    </dsp:sp>
    <dsp:sp modelId="{A702E9D7-BD68-4B26-9061-67A95EAC53F4}">
      <dsp:nvSpPr>
        <dsp:cNvPr id="0" name=""/>
        <dsp:cNvSpPr/>
      </dsp:nvSpPr>
      <dsp:spPr>
        <a:xfrm>
          <a:off x="0" y="722894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2797D6C-979C-4CFD-88DE-169BE55A46CD}">
      <dsp:nvSpPr>
        <dsp:cNvPr id="0" name=""/>
        <dsp:cNvSpPr/>
      </dsp:nvSpPr>
      <dsp:spPr>
        <a:xfrm>
          <a:off x="0" y="722894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Strengthen multi-agency communication and collaboration.</a:t>
          </a:r>
        </a:p>
      </dsp:txBody>
      <dsp:txXfrm>
        <a:off x="0" y="722894"/>
        <a:ext cx="4646905" cy="722453"/>
      </dsp:txXfrm>
    </dsp:sp>
    <dsp:sp modelId="{2C711465-4C82-48A1-ABDA-B7492B3ED437}">
      <dsp:nvSpPr>
        <dsp:cNvPr id="0" name=""/>
        <dsp:cNvSpPr/>
      </dsp:nvSpPr>
      <dsp:spPr>
        <a:xfrm>
          <a:off x="0" y="1445347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35E6AE4-CE30-45E9-AB84-64A1C7182904}">
      <dsp:nvSpPr>
        <dsp:cNvPr id="0" name=""/>
        <dsp:cNvSpPr/>
      </dsp:nvSpPr>
      <dsp:spPr>
        <a:xfrm>
          <a:off x="0" y="1445347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Leadership and accountability frameworks.</a:t>
          </a:r>
        </a:p>
      </dsp:txBody>
      <dsp:txXfrm>
        <a:off x="0" y="1445347"/>
        <a:ext cx="4646905" cy="722453"/>
      </dsp:txXfrm>
    </dsp:sp>
    <dsp:sp modelId="{82FDF162-03E4-4DF4-BF08-9FCC3C4806C3}">
      <dsp:nvSpPr>
        <dsp:cNvPr id="0" name=""/>
        <dsp:cNvSpPr/>
      </dsp:nvSpPr>
      <dsp:spPr>
        <a:xfrm>
          <a:off x="0" y="2167801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560E5CA-3059-471B-89EA-DD748646F927}">
      <dsp:nvSpPr>
        <dsp:cNvPr id="0" name=""/>
        <dsp:cNvSpPr/>
      </dsp:nvSpPr>
      <dsp:spPr>
        <a:xfrm>
          <a:off x="0" y="2167801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Investment in training and digital innovation.</a:t>
          </a:r>
        </a:p>
      </dsp:txBody>
      <dsp:txXfrm>
        <a:off x="0" y="2167801"/>
        <a:ext cx="4646905" cy="722453"/>
      </dsp:txXfrm>
    </dsp:sp>
    <dsp:sp modelId="{9A7A12D5-157C-47A2-B534-58087CC1C788}">
      <dsp:nvSpPr>
        <dsp:cNvPr id="0" name=""/>
        <dsp:cNvSpPr/>
      </dsp:nvSpPr>
      <dsp:spPr>
        <a:xfrm>
          <a:off x="0" y="2890254"/>
          <a:ext cx="4646905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836F13A-A2F3-4A3F-AF9A-1592556F99E7}">
      <dsp:nvSpPr>
        <dsp:cNvPr id="0" name=""/>
        <dsp:cNvSpPr/>
      </dsp:nvSpPr>
      <dsp:spPr>
        <a:xfrm>
          <a:off x="0" y="2890254"/>
          <a:ext cx="4646905" cy="72245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/>
            <a:t>• Staff wellbeing and resilience initiatives.</a:t>
          </a:r>
        </a:p>
      </dsp:txBody>
      <dsp:txXfrm>
        <a:off x="0" y="2890254"/>
        <a:ext cx="4646905" cy="72245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a) The beliefs and values of staff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b) The way roles and responsibilities are arranged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c) How people talk to each other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>
              <a:solidFill>
                <a:schemeClr val="tx1"/>
              </a:solidFill>
            </a:rPr>
            <a:t>d) The rules of professional conduct</a:t>
          </a: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b="1" kern="1200" dirty="0"/>
            <a:t>Question 1.</a:t>
          </a:r>
        </a:p>
      </dsp:txBody>
      <dsp:txXfrm>
        <a:off x="3038462" y="1773960"/>
        <a:ext cx="2444647" cy="103354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>
              <a:solidFill>
                <a:schemeClr val="tx1"/>
              </a:solidFill>
            </a:rPr>
            <a:t>a) A care plan written and shared with all staff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b) Clear safeguarding records available to the right people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c) Handovers where key information is missed out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6248" tIns="206248" rIns="206248" bIns="206248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d) Social workers and nurses meeting to plan service user support</a:t>
          </a:r>
          <a:endParaRPr lang="en-GB" sz="2900" b="1" kern="1200" dirty="0">
            <a:solidFill>
              <a:schemeClr val="tx1"/>
            </a:solidFill>
          </a:endParaRP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b="1" kern="1200" dirty="0"/>
            <a:t>Question 3.</a:t>
          </a:r>
        </a:p>
      </dsp:txBody>
      <dsp:txXfrm>
        <a:off x="3038462" y="1773960"/>
        <a:ext cx="2444647" cy="103354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A5C068-2D84-449D-95B5-561F6D9D9182}">
      <dsp:nvSpPr>
        <dsp:cNvPr id="0" name=""/>
        <dsp:cNvSpPr/>
      </dsp:nvSpPr>
      <dsp:spPr>
        <a:xfrm rot="16200000">
          <a:off x="985027" y="-985027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>
              <a:solidFill>
                <a:schemeClr val="tx1"/>
              </a:solidFill>
            </a:rPr>
            <a:t>a) Staffing levels</a:t>
          </a:r>
        </a:p>
      </dsp:txBody>
      <dsp:txXfrm rot="5400000">
        <a:off x="-1" y="1"/>
        <a:ext cx="4260786" cy="1718048"/>
      </dsp:txXfrm>
    </dsp:sp>
    <dsp:sp modelId="{DCB8763D-C653-4C21-A5CD-4E2BC93482A4}">
      <dsp:nvSpPr>
        <dsp:cNvPr id="0" name=""/>
        <dsp:cNvSpPr/>
      </dsp:nvSpPr>
      <dsp:spPr>
        <a:xfrm>
          <a:off x="4260786" y="0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b) Training opportunities</a:t>
          </a:r>
        </a:p>
      </dsp:txBody>
      <dsp:txXfrm>
        <a:off x="4260786" y="0"/>
        <a:ext cx="4260786" cy="1718048"/>
      </dsp:txXfrm>
    </dsp:sp>
    <dsp:sp modelId="{5649B481-EABA-4B4B-889D-4ED122F86756}">
      <dsp:nvSpPr>
        <dsp:cNvPr id="0" name=""/>
        <dsp:cNvSpPr/>
      </dsp:nvSpPr>
      <dsp:spPr>
        <a:xfrm rot="10800000">
          <a:off x="0" y="2290731"/>
          <a:ext cx="4260786" cy="2290731"/>
        </a:xfrm>
        <a:prstGeom prst="round1Rect">
          <a:avLst/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c) Funding and resources</a:t>
          </a:r>
        </a:p>
      </dsp:txBody>
      <dsp:txXfrm rot="10800000">
        <a:off x="0" y="2863414"/>
        <a:ext cx="4260786" cy="1718048"/>
      </dsp:txXfrm>
    </dsp:sp>
    <dsp:sp modelId="{919DAF5E-8478-422C-A46E-AB8B0C4E556E}">
      <dsp:nvSpPr>
        <dsp:cNvPr id="0" name=""/>
        <dsp:cNvSpPr/>
      </dsp:nvSpPr>
      <dsp:spPr>
        <a:xfrm rot="5400000">
          <a:off x="5245813" y="1305704"/>
          <a:ext cx="2290731" cy="4260786"/>
        </a:xfrm>
        <a:prstGeom prst="round1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34696" tIns="234696" rIns="234696" bIns="23469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d) All of the above</a:t>
          </a:r>
          <a:endParaRPr lang="en-GB" sz="3300" b="1" kern="1200" dirty="0">
            <a:solidFill>
              <a:schemeClr val="tx1"/>
            </a:solidFill>
          </a:endParaRPr>
        </a:p>
      </dsp:txBody>
      <dsp:txXfrm rot="-5400000">
        <a:off x="4260786" y="2863414"/>
        <a:ext cx="4260786" cy="1718048"/>
      </dsp:txXfrm>
    </dsp:sp>
    <dsp:sp modelId="{298C6AC1-99D7-495B-AC67-AA5FA6792BF4}">
      <dsp:nvSpPr>
        <dsp:cNvPr id="0" name=""/>
        <dsp:cNvSpPr/>
      </dsp:nvSpPr>
      <dsp:spPr>
        <a:xfrm>
          <a:off x="2982550" y="1718048"/>
          <a:ext cx="2556471" cy="1145365"/>
        </a:xfrm>
        <a:prstGeom prst="roundRect">
          <a:avLst/>
        </a:prstGeom>
        <a:gradFill rotWithShape="0">
          <a:gsLst>
            <a:gs pos="0">
              <a:schemeClr val="accent5">
                <a:tint val="4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5">
                <a:tint val="4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b="1" kern="1200" dirty="0"/>
            <a:t>Question 4.</a:t>
          </a:r>
        </a:p>
      </dsp:txBody>
      <dsp:txXfrm>
        <a:off x="3038462" y="1773960"/>
        <a:ext cx="2444647" cy="103354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EF6DD9-7E87-4040-BA75-13909AE18A9B}">
      <dsp:nvSpPr>
        <dsp:cNvPr id="0" name=""/>
        <dsp:cNvSpPr/>
      </dsp:nvSpPr>
      <dsp:spPr>
        <a:xfrm>
          <a:off x="1737360" y="2215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Q1: Answer: b) The way roles and responsibilities are arranged</a:t>
          </a:r>
        </a:p>
      </dsp:txBody>
      <dsp:txXfrm>
        <a:off x="1737360" y="2215"/>
        <a:ext cx="6949440" cy="971895"/>
      </dsp:txXfrm>
    </dsp:sp>
    <dsp:sp modelId="{1152B551-6FBF-4D44-BABA-D5D567443F6B}">
      <dsp:nvSpPr>
        <dsp:cNvPr id="0" name=""/>
        <dsp:cNvSpPr/>
      </dsp:nvSpPr>
      <dsp:spPr>
        <a:xfrm>
          <a:off x="0" y="2215"/>
          <a:ext cx="1737360" cy="9718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2215"/>
        <a:ext cx="1737360" cy="971895"/>
      </dsp:txXfrm>
    </dsp:sp>
    <dsp:sp modelId="{C0FAC624-F35A-44E8-AB08-22C1E67C7467}">
      <dsp:nvSpPr>
        <dsp:cNvPr id="0" name=""/>
        <dsp:cNvSpPr/>
      </dsp:nvSpPr>
      <dsp:spPr>
        <a:xfrm>
          <a:off x="1737360" y="1032424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2986166"/>
            <a:satOff val="667"/>
            <a:lumOff val="1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2986166"/>
              <a:satOff val="667"/>
              <a:lumOff val="1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tx1"/>
              </a:solidFill>
            </a:rPr>
            <a:t>Q2: Answer: c) Staff feel valued, respected and safe to raise concerns</a:t>
          </a:r>
        </a:p>
      </dsp:txBody>
      <dsp:txXfrm>
        <a:off x="1737360" y="1032424"/>
        <a:ext cx="6949440" cy="971895"/>
      </dsp:txXfrm>
    </dsp:sp>
    <dsp:sp modelId="{B94177E2-D286-469E-A6DD-9C6E1D8E5A71}">
      <dsp:nvSpPr>
        <dsp:cNvPr id="0" name=""/>
        <dsp:cNvSpPr/>
      </dsp:nvSpPr>
      <dsp:spPr>
        <a:xfrm>
          <a:off x="0" y="1032424"/>
          <a:ext cx="1737360" cy="971895"/>
        </a:xfrm>
        <a:prstGeom prst="rect">
          <a:avLst/>
        </a:prstGeom>
        <a:solidFill>
          <a:schemeClr val="accent5">
            <a:hueOff val="-3038037"/>
            <a:satOff val="-207"/>
            <a:lumOff val="490"/>
            <a:alphaOff val="0"/>
          </a:schemeClr>
        </a:solidFill>
        <a:ln w="19050" cap="flat" cmpd="sng" algn="ctr">
          <a:solidFill>
            <a:schemeClr val="accent5">
              <a:hueOff val="-3038037"/>
              <a:satOff val="-207"/>
              <a:lumOff val="49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1032424"/>
        <a:ext cx="1737360" cy="971895"/>
      </dsp:txXfrm>
    </dsp:sp>
    <dsp:sp modelId="{2F91047F-BBF4-407C-B9F4-0AECC216B69C}">
      <dsp:nvSpPr>
        <dsp:cNvPr id="0" name=""/>
        <dsp:cNvSpPr/>
      </dsp:nvSpPr>
      <dsp:spPr>
        <a:xfrm>
          <a:off x="1737360" y="2062633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5972333"/>
              <a:satOff val="1333"/>
              <a:lumOff val="20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Q3: Answer: c) Handovers where key information is missed out</a:t>
          </a:r>
        </a:p>
      </dsp:txBody>
      <dsp:txXfrm>
        <a:off x="1737360" y="2062633"/>
        <a:ext cx="6949440" cy="971895"/>
      </dsp:txXfrm>
    </dsp:sp>
    <dsp:sp modelId="{05D3EEFB-8B2F-429C-BE55-26E1D4C8010A}">
      <dsp:nvSpPr>
        <dsp:cNvPr id="0" name=""/>
        <dsp:cNvSpPr/>
      </dsp:nvSpPr>
      <dsp:spPr>
        <a:xfrm>
          <a:off x="0" y="2062633"/>
          <a:ext cx="1737360" cy="971895"/>
        </a:xfrm>
        <a:prstGeom prst="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accent5">
              <a:hueOff val="-6076075"/>
              <a:satOff val="-413"/>
              <a:lumOff val="98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2062633"/>
        <a:ext cx="1737360" cy="971895"/>
      </dsp:txXfrm>
    </dsp:sp>
    <dsp:sp modelId="{EB2663D0-8484-4A35-95CF-721DFF3F5B91}">
      <dsp:nvSpPr>
        <dsp:cNvPr id="0" name=""/>
        <dsp:cNvSpPr/>
      </dsp:nvSpPr>
      <dsp:spPr>
        <a:xfrm>
          <a:off x="1737360" y="3092842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8958499"/>
            <a:satOff val="2000"/>
            <a:lumOff val="3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8958499"/>
              <a:satOff val="2000"/>
              <a:lumOff val="3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Q4: Answer: d) All of the above</a:t>
          </a:r>
        </a:p>
      </dsp:txBody>
      <dsp:txXfrm>
        <a:off x="1737360" y="3092842"/>
        <a:ext cx="6949440" cy="971895"/>
      </dsp:txXfrm>
    </dsp:sp>
    <dsp:sp modelId="{0D0EA135-8775-4C23-9930-A5DE5C895C4A}">
      <dsp:nvSpPr>
        <dsp:cNvPr id="0" name=""/>
        <dsp:cNvSpPr/>
      </dsp:nvSpPr>
      <dsp:spPr>
        <a:xfrm>
          <a:off x="0" y="3092842"/>
          <a:ext cx="1737360" cy="971895"/>
        </a:xfrm>
        <a:prstGeom prst="rect">
          <a:avLst/>
        </a:prstGeom>
        <a:solidFill>
          <a:schemeClr val="accent5">
            <a:hueOff val="-9114112"/>
            <a:satOff val="-620"/>
            <a:lumOff val="1471"/>
            <a:alphaOff val="0"/>
          </a:schemeClr>
        </a:solidFill>
        <a:ln w="19050" cap="flat" cmpd="sng" algn="ctr">
          <a:solidFill>
            <a:schemeClr val="accent5">
              <a:hueOff val="-9114112"/>
              <a:satOff val="-620"/>
              <a:lumOff val="1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3092842"/>
        <a:ext cx="1737360" cy="971895"/>
      </dsp:txXfrm>
    </dsp:sp>
    <dsp:sp modelId="{4CCD9E78-8118-4057-8027-BB3D569EC450}">
      <dsp:nvSpPr>
        <dsp:cNvPr id="0" name=""/>
        <dsp:cNvSpPr/>
      </dsp:nvSpPr>
      <dsp:spPr>
        <a:xfrm>
          <a:off x="1737360" y="4123051"/>
          <a:ext cx="6949440" cy="971895"/>
        </a:xfrm>
        <a:prstGeom prst="rect">
          <a:avLst/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-11944666"/>
              <a:satOff val="2667"/>
              <a:lumOff val="40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4838" tIns="246861" rIns="134838" bIns="246861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tx1"/>
              </a:solidFill>
            </a:rPr>
            <a:t>Q5: Answer: b) It ensures safeguarding, coordination and better outcomes</a:t>
          </a:r>
        </a:p>
      </dsp:txBody>
      <dsp:txXfrm>
        <a:off x="1737360" y="4123051"/>
        <a:ext cx="6949440" cy="971895"/>
      </dsp:txXfrm>
    </dsp:sp>
    <dsp:sp modelId="{26A6E1B0-DF18-4C9A-BCE7-DAE0FF3B766B}">
      <dsp:nvSpPr>
        <dsp:cNvPr id="0" name=""/>
        <dsp:cNvSpPr/>
      </dsp:nvSpPr>
      <dsp:spPr>
        <a:xfrm>
          <a:off x="0" y="4123051"/>
          <a:ext cx="1737360" cy="971895"/>
        </a:xfrm>
        <a:prstGeom prst="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accent5">
              <a:hueOff val="-12152150"/>
              <a:satOff val="-826"/>
              <a:lumOff val="196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935" tIns="96002" rIns="91935" bIns="96002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>
              <a:solidFill>
                <a:schemeClr val="tx1"/>
              </a:solidFill>
            </a:rPr>
            <a:t>Answer</a:t>
          </a:r>
        </a:p>
      </dsp:txBody>
      <dsp:txXfrm>
        <a:off x="0" y="4123051"/>
        <a:ext cx="1737360" cy="97189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StepDownProcess">
  <dgm:title val=""/>
  <dgm:desc val=""/>
  <dgm:catLst>
    <dgm:cat type="process" pri="16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60" srcId="0" destId="10" srcOrd="0" destOrd="0"/>
        <dgm:cxn modelId="12" srcId="10" destId="11" srcOrd="0" destOrd="0"/>
        <dgm:cxn modelId="70" srcId="0" destId="20" srcOrd="1" destOrd="0"/>
        <dgm:cxn modelId="22" srcId="20" destId="21" srcOrd="0" destOrd="0"/>
        <dgm:cxn modelId="80" srcId="0" destId="30" srcOrd="2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t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t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hoose name="Name3">
      <dgm:if name="Name4" func="var" arg="dir" op="equ" val="norm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if>
      <dgm:else name="Name5">
        <dgm:constrLst>
          <dgm:constr type="alignOff" forName="rootnode" val="0.48"/>
          <dgm:constr type="primFontSz" for="des" forName="ParentText" val="65"/>
          <dgm:constr type="primFontSz" for="des" forName="ChildText" refType="primFontSz" refFor="des" refForName="ParentText" op="lte"/>
          <dgm:constr type="w" for="ch" forName="composite" refType="w"/>
          <dgm:constr type="h" for="ch" forName="composite" refType="h"/>
          <dgm:constr type="sp" refType="h" refFor="ch" refForName="composite" op="equ" fact="-0.38"/>
        </dgm:constrLst>
      </dgm:else>
    </dgm:choose>
    <dgm:forEach name="nodesForEach" axis="ch" ptType="node">
      <dgm:layoutNode name="composite">
        <dgm:alg type="composite">
          <dgm:param type="ar" val="1.2439"/>
        </dgm:alg>
        <dgm:shape xmlns:r="http://schemas.openxmlformats.org/officeDocument/2006/relationships" r:blip="">
          <dgm:adjLst/>
        </dgm:shape>
        <dgm:choose name="Name6">
          <dgm:if name="Name7" func="var" arg="dir" op="equ" val="norm">
            <dgm:constrLst>
              <dgm:constr type="l" for="ch" forName="bentUpArrow1" refType="w" fact="0.0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refFor="ch" refForName="ParentText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refFor="ch" refForName="ParentText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if>
          <dgm:else name="Name8">
            <dgm:constrLst>
              <dgm:constr type="r" for="ch" forName="bentUpArrow1" refType="w" fact="0.97"/>
              <dgm:constr type="t" for="ch" forName="bentUpArrow1" refType="h" fact="0.524"/>
              <dgm:constr type="w" for="ch" forName="bentUpArrow1" refType="w" fact="0.3844"/>
              <dgm:constr type="h" for="ch" forName="bentUpArrow1" refType="h" fact="0.42"/>
              <dgm:constr type="l" for="ch" forName="ParentText" refType="w" fact="0.4316"/>
              <dgm:constr type="t" for="ch" forName="ParentText" refType="h" fact="0"/>
              <dgm:constr type="w" for="ch" forName="ParentText" refType="w" fact="0.5684"/>
              <dgm:constr type="h" for="ch" forName="ParentText" refType="h" fact="0.4949"/>
              <dgm:constr type="l" for="ch" forName="ChildText" refType="w" fact="0"/>
              <dgm:constr type="t" for="ch" forName="ChildText" refType="h" fact="0.05"/>
              <dgm:constr type="w" for="ch" forName="ChildText" refType="w" fact="0.4134"/>
              <dgm:constr type="h" for="ch" forName="ChildText" refType="h" fact="0.4"/>
              <dgm:constr type="l" for="ch" forName="FinalChildText" refType="w" fact="0"/>
              <dgm:constr type="t" for="ch" forName="FinalChildText" refType="h" fact="0.05"/>
              <dgm:constr type="w" for="ch" forName="FinalChildText" refType="w" fact="0.4134"/>
              <dgm:constr type="h" for="ch" forName="FinalChildText" refType="h" fact="0.4"/>
            </dgm:constrLst>
          </dgm:else>
        </dgm:choose>
        <dgm:choose name="Name9">
          <dgm:if name="Name10" axis="followSib" ptType="node" func="cnt" op="gte" val="1">
            <dgm:layoutNode name="bentUpArrow1" styleLbl="alignImgPlace1">
              <dgm:alg type="sp"/>
              <dgm:choose name="Name11">
                <dgm:if name="Name12" func="var" arg="dir" op="equ" val="norm">
                  <dgm:shape xmlns:r="http://schemas.openxmlformats.org/officeDocument/2006/relationships" rot="90" type="bentUpArrow" r:blip="">
                    <dgm:adjLst>
                      <dgm:adj idx="1" val="0.3284"/>
                      <dgm:adj idx="2" val="0.25"/>
                      <dgm:adj idx="3" val="0.3578"/>
                    </dgm:adjLst>
                  </dgm:shape>
                </dgm:if>
                <dgm:else name="Name13">
                  <dgm:shape xmlns:r="http://schemas.openxmlformats.org/officeDocument/2006/relationships" rot="180" type="bentArrow" r:blip="">
                    <dgm:adjLst>
                      <dgm:adj idx="1" val="0.3284"/>
                      <dgm:adj idx="2" val="0.25"/>
                      <dgm:adj idx="3" val="0.3578"/>
                      <dgm:adj idx="4" val="0"/>
                    </dgm:adjLst>
                  </dgm:shape>
                </dgm:else>
              </dgm:choose>
              <dgm:presOf/>
            </dgm:layoutNode>
          </dgm:if>
          <dgm:else name="Name14"/>
        </dgm:choose>
        <dgm:layoutNode name="ParentText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66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15">
          <dgm:if name="Name16" axis="followSib" ptType="node" func="cnt" op="equ" val="0">
            <dgm:choose name="Name17">
              <dgm:if name="Name18" axis="ch" ptType="node" func="cnt" op="gte" val="1">
                <dgm:layoutNode name="FinalChildText" styleLbl="revTx">
                  <dgm:varLst>
                    <dgm:chMax val="0"/>
                    <dgm:chPref val="0"/>
                    <dgm:bulletEnabled val="1"/>
                  </dgm:varLst>
                  <dgm:alg type="tx">
                    <dgm:param type="stBulletLvl" val="1"/>
                    <dgm:param type="txAnchorVertCh" val="mid"/>
                    <dgm:param type="parTxLTRAlign" val="l"/>
                  </dgm:alg>
                  <dgm:shape xmlns:r="http://schemas.openxmlformats.org/officeDocument/2006/relationships" type="rect" r:blip="">
                    <dgm:adjLst/>
                  </dgm:shape>
                  <dgm:presOf axis="des" ptType="node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9"/>
            </dgm:choose>
          </dgm:if>
          <dgm:else name="Name20">
            <dgm:layoutNode name="ChildText" styleLbl="revTx">
              <dgm:varLst>
                <dgm:chMax val="0"/>
                <dgm:chPref val="0"/>
                <dgm:bulletEnabled val="1"/>
              </dgm:varLst>
              <dgm:alg type="tx">
                <dgm:param type="stBulletLvl" val="1"/>
                <dgm:param type="txAnchorVertCh" val="mid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else>
        </dgm:choos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6/7/layout/VerticalSolidActionList">
  <dgm:title val="Vertical Solid Action List"/>
  <dgm:desc val="Use to show non-sequential or grouped lists of information. Works well with large amounts of text. All text has the same level of emphasis, and direction is not implied."/>
  <dgm:catLst>
    <dgm:cat type="list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  <dgm:pt modelId="5">
          <dgm:prSet phldr="1"/>
        </dgm:pt>
        <dgm:pt modelId="5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7" srcId="0" destId="4" srcOrd="3" destOrd="0"/>
        <dgm:cxn modelId="8" srcId="0" destId="5" srcOrd="4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  <dgm:cxn modelId="53" srcId="5" destId="5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6"/>
      <dgm:constr type="primFontSz" for="des" forName="parentText" op="equ" val="28"/>
      <dgm:constr type="primFontSz" for="des" forName="descendantText" refType="primFontSz" refFor="des" refForName="parentText" op="lte" fact="0.82"/>
      <dgm:constr type="primFontSz" for="des" forName="parentText" refType="primFontSz" refFor="des" refForName="descendantText" op="lte" fact="1.25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2"/>
          <dgm:constr type="w" for="ch" forName="descendantText" refType="w" fact="0.8"/>
          <dgm:constr type="h" for="ch" forName="parentText" refType="h"/>
          <dgm:constr type="h" for="ch" forName="descendantText" refType="h" refFor="ch" refForName="parentText"/>
        </dgm:constrLst>
        <dgm:ruleLst/>
        <dgm:layoutNode name="parentText" styleLbl="alignNode1">
          <dgm:varLst>
            <dgm:chMax val="1"/>
            <dgm:bulletEnabled/>
          </dgm:varLst>
          <dgm:alg type="tx"/>
          <dgm:shape xmlns:r="http://schemas.openxmlformats.org/officeDocument/2006/relationships" type="rect" r:blip="" zOrderOff="3">
            <dgm:adjLst/>
          </dgm:shape>
          <dgm:presOf axis="self" ptType="node"/>
          <dgm:constrLst>
            <dgm:constr type="tMarg" refType="h" fact="0.28"/>
            <dgm:constr type="bMarg" refType="h" fact="0.28"/>
            <dgm:constr type="lMarg" refType="w" fact="0.15"/>
            <dgm:constr type="rMarg" refType="w" fact="0.15"/>
          </dgm:constrLst>
          <dgm:ruleLst>
            <dgm:rule type="primFontSz" val="15" fact="NaN" max="NaN"/>
          </dgm:ruleLst>
        </dgm:layoutNode>
        <dgm:layoutNode name="descendantText" styleLbl="alignAccFollowNode1">
          <dgm:varLst>
            <dgm:bulletEnabled/>
          </dgm:varLst>
          <dgm:alg type="tx">
            <dgm:param type="stBulletLvl" val="0"/>
            <dgm:param type="parTxLTRAlign" val="l"/>
            <dgm:param type="shpTxLTRAlignCh" val="l"/>
            <dgm:param type="parTxRTLAlign" val="r"/>
            <dgm:param type="shpTxRTLAlignCh" val="r"/>
          </dgm:alg>
          <dgm:choose name="Name10">
            <dgm:if name="Name11" func="var" arg="dir" op="equ" val="norm">
              <dgm:shape xmlns:r="http://schemas.openxmlformats.org/officeDocument/2006/relationships" type="rect" r:blip="">
                <dgm:adjLst/>
              </dgm:shape>
            </dgm:if>
            <dgm:else name="Name12">
              <dgm:shape xmlns:r="http://schemas.openxmlformats.org/officeDocument/2006/relationships" type="rect" r:blip="">
                <dgm:adjLst/>
              </dgm:shape>
            </dgm:else>
          </dgm:choose>
          <dgm:presOf axis="des" ptType="node"/>
          <dgm:constrLst>
            <dgm:constr type="primFontSz" val="24"/>
            <dgm:constr type="lMarg" refType="w" fact="0.055"/>
            <dgm:constr type="rMarg" refType="w" fact="0.055"/>
            <dgm:constr type="tMarg" refType="h" fact="0.72"/>
            <dgm:constr type="bMarg" refType="h" fact="0.72"/>
          </dgm:constrLst>
          <dgm:ruleLst>
            <dgm:rule type="primFontSz" val="11" fact="NaN" max="NaN"/>
          </dgm:ruleLst>
        </dgm:layoutNod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#1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#1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4#1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#3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3#1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3#2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3#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#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5#2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802BB-CD7B-3800-FDD2-8617F083D0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8625B5A-9C8C-B69C-94AA-96448940FC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530055-D383-C426-AF77-427BE4A65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B00AD4-C1D8-B9D3-BA79-F3E0B9B9D0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A3E305-638F-492C-9B44-7122A6CC32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40250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3E40F-4778-2E3A-1A0C-B86525525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B73A90-7106-9F61-276B-0B9CF52E0C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39B890-4CC3-203B-A461-E1BDEF55BF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4ACF2A-1373-86F4-C239-5F3702529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4D5D84-AC2B-4FD0-21C4-9F06F429F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4481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28BF4-6E8A-A8E2-FB52-B4B5E4DAC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D55EFB4-4852-C98B-A229-C8C6A828C9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B91BD-E719-9EAE-602C-F3C72B789B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6B1E-A701-8F5E-38C0-B70927805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2B73F-BE99-99B6-49F0-9C8C616C9F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2426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5E65C-49D1-4341-B96C-CECFB7EFF3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3064B-ACB7-06BF-0680-28AC5D84F43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81A4D6-0D70-98D6-512C-F44F427015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2BD4C3-A3C8-FE08-7E6B-4FF8C210CC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B0D820-787B-661C-FD3E-4BEF92B55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9B5E270-B084-414A-C14D-D3727CF97D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96985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5F15A-5C11-1E24-3EB6-B12D3FFE0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DE26BE3-B56F-649C-4197-E911463B69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DAF733-6BB8-F1F5-805B-7B530DBCCA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69DF83-FFE0-9F97-9D66-E73B89B53AD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C93DC6-109F-6E69-7433-7318B4953E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1FDDAE-23DD-FE25-9944-DCD4254EF7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CA46A6-E32C-2343-C023-AB13D65CBA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890127-1510-7254-2B75-9990DED242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748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58990-3061-5E36-8812-612BFCE88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0211BB-1DBC-737B-6109-8B9677D69F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6E1105-7240-461A-AD0A-115B5C7D80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7F3511-9D65-C025-B553-20D9E9E7A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4835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C1CFE8-DEB1-751E-23BE-467214A1F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F2EE18F-2FAE-4191-9B0F-1CAD15BD7B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EBAC14-57C1-E4E7-2262-4B0751F11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803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A9D752-5BCA-CD77-7F91-10E17F195A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2BB641-51DC-15F0-2190-CEBC9E6CB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CD0DF60-13A1-4A49-E1EA-DB8CE7E737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7ED994-C0AC-F3B3-CE13-4EF4F7CF20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0E9515-5E4F-1337-696B-479490BB0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4CD2E97-A77C-D115-438E-EC831D1A4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32554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B209CB-6048-3C0B-E580-9BD3C0E2AD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8969873-E6A8-C9C3-6E5A-138CDC35132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675565-F8AE-BADD-170F-28DE507651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B64F75-58DB-F39E-73B8-0E6D6B3388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17FEFC-F30F-6177-7F7E-A4AB5DE897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CB6230-C4EA-A9DA-125A-A978569879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09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F49E9-5EBB-2983-8395-0E42BB6C0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A2AB87-FB8C-C1B8-2112-6E0775FCA95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FB8F9E-7D6D-ED53-D4FA-DC544D1968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128508-B496-6739-E7AD-CA64C83E2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E30193-D7EA-BE71-4014-D63BD8F1DC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9185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C0D72CF-C550-113C-01B2-F78F7DE8285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BCBC08F-23C3-1542-D0C2-B380A15347D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96170-30F3-C7F9-3B5A-90890ACA7C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34D407-5794-A3F1-AB49-5170A81C8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C81969-5D78-BA71-7BA5-DBEB076373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1014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B39E7C-DA58-B4D8-AFCE-D4C187A482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C9810B-BCDE-D56F-8451-38E5B71C2E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458F49-246D-EB61-16D9-500D759F406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9D1D3EE-9765-4A85-86AF-441FA3ACFC68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30F515-63D7-C923-5901-657BD9C323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BF9AB9-8E69-9812-C371-23184ADDAC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FC2AC9-2C03-491E-93B3-A82541BECC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2324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sv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gif"/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gi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who.int/" TargetMode="External"/><Relationship Id="rId3" Type="http://schemas.openxmlformats.org/officeDocument/2006/relationships/hyperlink" Target="http://www.cqc.org.uk/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hyperlink" Target="https://www.nihr.ac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cie.org.uk/" TargetMode="External"/><Relationship Id="rId5" Type="http://schemas.openxmlformats.org/officeDocument/2006/relationships/hyperlink" Target="https://www.nice.org.uk/" TargetMode="External"/><Relationship Id="rId10" Type="http://schemas.openxmlformats.org/officeDocument/2006/relationships/hyperlink" Target="https://gov.wales/" TargetMode="External"/><Relationship Id="rId4" Type="http://schemas.openxmlformats.org/officeDocument/2006/relationships/hyperlink" Target="https://careinspectorate.wales/" TargetMode="External"/><Relationship Id="rId9" Type="http://schemas.openxmlformats.org/officeDocument/2006/relationships/hyperlink" Target="https://www.ons.gov.uk/" TargetMode="Externa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ppr.org/" TargetMode="External"/><Relationship Id="rId13" Type="http://schemas.openxmlformats.org/officeDocument/2006/relationships/hyperlink" Target="https://ifs.org.uk/" TargetMode="External"/><Relationship Id="rId3" Type="http://schemas.openxmlformats.org/officeDocument/2006/relationships/hyperlink" Target="https://publications.parliament.uk/pa/cm/cmhealth.htm" TargetMode="External"/><Relationship Id="rId7" Type="http://schemas.openxmlformats.org/officeDocument/2006/relationships/hyperlink" Target="http://health.org.uk/" TargetMode="External"/><Relationship Id="rId12" Type="http://schemas.openxmlformats.org/officeDocument/2006/relationships/hyperlink" Target="https://cepr.org/" TargetMode="External"/><Relationship Id="rId2" Type="http://schemas.openxmlformats.org/officeDocument/2006/relationships/hyperlink" Target="https://www.gov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sp-uk.net/" TargetMode="External"/><Relationship Id="rId11" Type="http://schemas.openxmlformats.org/officeDocument/2006/relationships/hyperlink" Target="https://www.un.org/development/desa/pd/" TargetMode="External"/><Relationship Id="rId5" Type="http://schemas.openxmlformats.org/officeDocument/2006/relationships/hyperlink" Target="https://www.nuffieldtrust.org.uk/" TargetMode="External"/><Relationship Id="rId10" Type="http://schemas.openxmlformats.org/officeDocument/2006/relationships/hyperlink" Target="https://eurohealthobservatory.who.int/" TargetMode="External"/><Relationship Id="rId4" Type="http://schemas.openxmlformats.org/officeDocument/2006/relationships/hyperlink" Target="https://www.jrf.org.uk/" TargetMode="External"/><Relationship Id="rId9" Type="http://schemas.openxmlformats.org/officeDocument/2006/relationships/hyperlink" Target="https://www.rand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1" name="Rectangle 1030">
            <a:extLst>
              <a:ext uri="{FF2B5EF4-FFF2-40B4-BE49-F238E27FC236}">
                <a16:creationId xmlns:a16="http://schemas.microsoft.com/office/drawing/2014/main" id="{FA69AAE0-49D5-4C8B-8BA2-55898C00E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2" name="Picture 51" descr="Pins and thread forming a heptagon">
            <a:extLst>
              <a:ext uri="{FF2B5EF4-FFF2-40B4-BE49-F238E27FC236}">
                <a16:creationId xmlns:a16="http://schemas.microsoft.com/office/drawing/2014/main" id="{EE71D789-9431-E9C8-A676-A6374A825E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9005" r="17658" b="-1"/>
          <a:stretch>
            <a:fillRect/>
          </a:stretch>
        </p:blipFill>
        <p:spPr>
          <a:xfrm>
            <a:off x="-4" y="-4"/>
            <a:ext cx="7534640" cy="6857984"/>
          </a:xfrm>
          <a:custGeom>
            <a:avLst/>
            <a:gdLst/>
            <a:ahLst/>
            <a:cxnLst/>
            <a:rect l="l" t="t" r="r" b="b"/>
            <a:pathLst>
              <a:path w="7534640" h="6857984">
                <a:moveTo>
                  <a:pt x="0" y="0"/>
                </a:moveTo>
                <a:lnTo>
                  <a:pt x="7534640" y="0"/>
                </a:lnTo>
                <a:lnTo>
                  <a:pt x="7534640" y="3832811"/>
                </a:lnTo>
                <a:lnTo>
                  <a:pt x="7344853" y="3826712"/>
                </a:lnTo>
                <a:cubicBezTo>
                  <a:pt x="7344853" y="3826712"/>
                  <a:pt x="7341511" y="3826712"/>
                  <a:pt x="7341511" y="3826712"/>
                </a:cubicBezTo>
                <a:cubicBezTo>
                  <a:pt x="7274667" y="3823370"/>
                  <a:pt x="7211169" y="3823370"/>
                  <a:pt x="7144324" y="3820027"/>
                </a:cubicBezTo>
                <a:cubicBezTo>
                  <a:pt x="6913719" y="3820027"/>
                  <a:pt x="6683113" y="3820027"/>
                  <a:pt x="6455848" y="3820027"/>
                </a:cubicBezTo>
                <a:cubicBezTo>
                  <a:pt x="6231926" y="3910265"/>
                  <a:pt x="5987951" y="3833396"/>
                  <a:pt x="5767372" y="3903581"/>
                </a:cubicBezTo>
                <a:cubicBezTo>
                  <a:pt x="5533423" y="3900239"/>
                  <a:pt x="5312845" y="3970423"/>
                  <a:pt x="5082238" y="4000503"/>
                </a:cubicBezTo>
                <a:cubicBezTo>
                  <a:pt x="4908446" y="4013871"/>
                  <a:pt x="4731314" y="3997160"/>
                  <a:pt x="4570892" y="4067345"/>
                </a:cubicBezTo>
                <a:cubicBezTo>
                  <a:pt x="4447233" y="4124161"/>
                  <a:pt x="4350312" y="4197688"/>
                  <a:pt x="4483996" y="4348083"/>
                </a:cubicBezTo>
                <a:cubicBezTo>
                  <a:pt x="4644419" y="4344742"/>
                  <a:pt x="4627708" y="4598742"/>
                  <a:pt x="4788129" y="4561979"/>
                </a:cubicBezTo>
                <a:cubicBezTo>
                  <a:pt x="4754709" y="4678954"/>
                  <a:pt x="4641076" y="4618795"/>
                  <a:pt x="4600971" y="4705690"/>
                </a:cubicBezTo>
                <a:cubicBezTo>
                  <a:pt x="4684524" y="4779217"/>
                  <a:pt x="4844945" y="4725744"/>
                  <a:pt x="4871683" y="4879480"/>
                </a:cubicBezTo>
                <a:cubicBezTo>
                  <a:pt x="4838262" y="5039902"/>
                  <a:pt x="4945210" y="5019849"/>
                  <a:pt x="5032105" y="5029876"/>
                </a:cubicBezTo>
                <a:cubicBezTo>
                  <a:pt x="5239317" y="5049930"/>
                  <a:pt x="5439843" y="5063297"/>
                  <a:pt x="5643713" y="5096719"/>
                </a:cubicBezTo>
                <a:cubicBezTo>
                  <a:pt x="5693844" y="5106745"/>
                  <a:pt x="5810819" y="5083350"/>
                  <a:pt x="5800794" y="5186956"/>
                </a:cubicBezTo>
                <a:cubicBezTo>
                  <a:pt x="5790767" y="5270508"/>
                  <a:pt x="5700529" y="5240431"/>
                  <a:pt x="5643713" y="5243772"/>
                </a:cubicBezTo>
                <a:cubicBezTo>
                  <a:pt x="5329553" y="5283879"/>
                  <a:pt x="5012052" y="5220378"/>
                  <a:pt x="4701235" y="5223719"/>
                </a:cubicBezTo>
                <a:cubicBezTo>
                  <a:pt x="4664472" y="5223719"/>
                  <a:pt x="4657787" y="5334009"/>
                  <a:pt x="4577576" y="5297246"/>
                </a:cubicBezTo>
                <a:cubicBezTo>
                  <a:pt x="4788129" y="5397510"/>
                  <a:pt x="5767372" y="5424248"/>
                  <a:pt x="6094900" y="5477721"/>
                </a:cubicBezTo>
                <a:cubicBezTo>
                  <a:pt x="5754004" y="5858724"/>
                  <a:pt x="5429817" y="5628117"/>
                  <a:pt x="5159105" y="5842012"/>
                </a:cubicBezTo>
                <a:cubicBezTo>
                  <a:pt x="5159105" y="5842012"/>
                  <a:pt x="5212580" y="5842012"/>
                  <a:pt x="5443187" y="5912197"/>
                </a:cubicBezTo>
                <a:cubicBezTo>
                  <a:pt x="5627002" y="5969012"/>
                  <a:pt x="5536765" y="6049223"/>
                  <a:pt x="6001321" y="6202962"/>
                </a:cubicBezTo>
                <a:cubicBezTo>
                  <a:pt x="5824188" y="6253093"/>
                  <a:pt x="5593581" y="6156172"/>
                  <a:pt x="5506685" y="6416857"/>
                </a:cubicBezTo>
                <a:cubicBezTo>
                  <a:pt x="5643713" y="6463648"/>
                  <a:pt x="5807477" y="6420200"/>
                  <a:pt x="5904398" y="6543858"/>
                </a:cubicBezTo>
                <a:cubicBezTo>
                  <a:pt x="5934478" y="6580622"/>
                  <a:pt x="5964557" y="6604017"/>
                  <a:pt x="6001321" y="6624068"/>
                </a:cubicBezTo>
                <a:cubicBezTo>
                  <a:pt x="5984612" y="6630754"/>
                  <a:pt x="5964557" y="6637437"/>
                  <a:pt x="5951188" y="6644121"/>
                </a:cubicBezTo>
                <a:cubicBezTo>
                  <a:pt x="5977925" y="6667518"/>
                  <a:pt x="6663060" y="6794517"/>
                  <a:pt x="6836850" y="6797860"/>
                </a:cubicBezTo>
                <a:cubicBezTo>
                  <a:pt x="6761652" y="6822926"/>
                  <a:pt x="6636845" y="6844075"/>
                  <a:pt x="6553814" y="6856412"/>
                </a:cubicBezTo>
                <a:lnTo>
                  <a:pt x="6542822" y="6857984"/>
                </a:lnTo>
                <a:lnTo>
                  <a:pt x="0" y="6857984"/>
                </a:ln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34636" y="2946400"/>
            <a:ext cx="4592238" cy="2058697"/>
          </a:xfrm>
        </p:spPr>
        <p:txBody>
          <a:bodyPr anchor="b">
            <a:noAutofit/>
          </a:bodyPr>
          <a:lstStyle/>
          <a:p>
            <a:pPr algn="l"/>
            <a:r>
              <a:rPr lang="en-US" sz="4000" b="1" dirty="0"/>
              <a:t>ORGANISATIONAL STRUCTURE, DEVOLUTION AND HEALTH AND SOCIAL CARE FUNDING IN WALES</a:t>
            </a:r>
            <a:endParaRPr lang="en-GB" sz="40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6350" y="5284753"/>
            <a:ext cx="5395975" cy="646785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Stephanie John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3E8EC17-F204-4CF8-A639-7F2AAC10758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16082033"/>
              </p:ext>
            </p:extLst>
          </p:nvPr>
        </p:nvGraphicFramePr>
        <p:xfrm>
          <a:off x="0" y="-1"/>
          <a:ext cx="12192000" cy="69407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2" name="TextBox 9">
            <a:extLst>
              <a:ext uri="{FF2B5EF4-FFF2-40B4-BE49-F238E27FC236}">
                <a16:creationId xmlns:a16="http://schemas.microsoft.com/office/drawing/2014/main" id="{D8DAC9E3-B7DD-01A0-51FB-5C8BA948AEE3}"/>
              </a:ext>
            </a:extLst>
          </p:cNvPr>
          <p:cNvGraphicFramePr/>
          <p:nvPr/>
        </p:nvGraphicFramePr>
        <p:xfrm>
          <a:off x="2273954" y="212735"/>
          <a:ext cx="7994822" cy="67279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03B426-1F33-0D84-D43E-7FAE808A4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5B5E9A5-F538-BD3A-FC3E-76A7684FE11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14300" y="-8467"/>
            <a:ext cx="12306300" cy="68664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828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A8384FB5-9ADC-4DDC-881B-597D56F5B1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1199E1B1-A8C0-4FE8-A5A8-1CB41D69F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84A8DE83-DE75-4B41-9DB4-A7EC0B0DEC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8128856" cy="1575461"/>
          </a:xfrm>
          <a:prstGeom prst="rect">
            <a:avLst/>
          </a:prstGeom>
          <a:gradFill>
            <a:gsLst>
              <a:gs pos="0">
                <a:schemeClr val="accent1">
                  <a:alpha val="41000"/>
                </a:schemeClr>
              </a:gs>
              <a:gs pos="74000">
                <a:schemeClr val="accent1">
                  <a:lumMod val="60000"/>
                  <a:lumOff val="40000"/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61" name="Rectangle 2060">
            <a:extLst>
              <a:ext uri="{FF2B5EF4-FFF2-40B4-BE49-F238E27FC236}">
                <a16:creationId xmlns:a16="http://schemas.microsoft.com/office/drawing/2014/main" id="{A7009A0A-BEF5-4EAC-AF15-E4F9F002E2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-1"/>
            <a:ext cx="12192002" cy="1574311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78000">
                <a:schemeClr val="accent1">
                  <a:alpha val="15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87948A-7B87-0C69-079D-AA113E13A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9713" y="248038"/>
            <a:ext cx="7063721" cy="11592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organisational structures? </a:t>
            </a:r>
          </a:p>
        </p:txBody>
      </p:sp>
      <p:pic>
        <p:nvPicPr>
          <p:cNvPr id="2050" name="Picture 2" descr="Organizational Structure for Companies With Examples and Benefits">
            <a:extLst>
              <a:ext uri="{FF2B5EF4-FFF2-40B4-BE49-F238E27FC236}">
                <a16:creationId xmlns:a16="http://schemas.microsoft.com/office/drawing/2014/main" id="{9C63B1D8-4508-F060-60E0-C9039C7EE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84" b="15184"/>
          <a:stretch>
            <a:fillRect/>
          </a:stretch>
        </p:blipFill>
        <p:spPr bwMode="auto">
          <a:xfrm>
            <a:off x="1300618" y="1822348"/>
            <a:ext cx="9590762" cy="4596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5807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46" name="Rectangle 1045">
            <a:extLst>
              <a:ext uri="{FF2B5EF4-FFF2-40B4-BE49-F238E27FC236}">
                <a16:creationId xmlns:a16="http://schemas.microsoft.com/office/drawing/2014/main" id="{8C790BE2-4E4F-4AAF-81A2-4A6F4885EB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8" name="Rectangle 1047">
            <a:extLst>
              <a:ext uri="{FF2B5EF4-FFF2-40B4-BE49-F238E27FC236}">
                <a16:creationId xmlns:a16="http://schemas.microsoft.com/office/drawing/2014/main" id="{D28B54C3-B57B-472A-B96E-1FCB67093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1" y="0"/>
            <a:ext cx="12191999" cy="6858000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</a:schemeClr>
              </a:gs>
              <a:gs pos="100000">
                <a:srgbClr val="000000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0" name="Rectangle 1049">
            <a:extLst>
              <a:ext uri="{FF2B5EF4-FFF2-40B4-BE49-F238E27FC236}">
                <a16:creationId xmlns:a16="http://schemas.microsoft.com/office/drawing/2014/main" id="{7DB3C429-F8DA-49B9-AF84-21996FCF7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559294"/>
            <a:ext cx="12191999" cy="6298279"/>
          </a:xfrm>
          <a:prstGeom prst="rect">
            <a:avLst/>
          </a:prstGeom>
          <a:gradFill>
            <a:gsLst>
              <a:gs pos="1000">
                <a:schemeClr val="accent1">
                  <a:lumMod val="75000"/>
                  <a:alpha val="59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2" name="Rectangle 1051">
            <a:extLst>
              <a:ext uri="{FF2B5EF4-FFF2-40B4-BE49-F238E27FC236}">
                <a16:creationId xmlns:a16="http://schemas.microsoft.com/office/drawing/2014/main" id="{C4C9F2B0-1044-46EB-8AEB-C3BFFDE6C2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-428"/>
            <a:ext cx="6096001" cy="6858000"/>
          </a:xfrm>
          <a:prstGeom prst="rect">
            <a:avLst/>
          </a:prstGeom>
          <a:gradFill>
            <a:gsLst>
              <a:gs pos="13000">
                <a:srgbClr val="000000">
                  <a:alpha val="72000"/>
                </a:srgbClr>
              </a:gs>
              <a:gs pos="99000">
                <a:schemeClr val="accent1">
                  <a:lumMod val="50000"/>
                  <a:alpha val="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B5625-74B7-0DFB-F941-491E45F332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9428" y="1981441"/>
            <a:ext cx="9947305" cy="1090657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6600" dirty="0">
                <a:solidFill>
                  <a:srgbClr val="FFFFFF"/>
                </a:solidFill>
              </a:rPr>
              <a:t>The NHS, </a:t>
            </a:r>
            <a:br>
              <a:rPr lang="en-US" sz="6600" dirty="0">
                <a:solidFill>
                  <a:srgbClr val="FFFFFF"/>
                </a:solidFill>
              </a:rPr>
            </a:br>
            <a:r>
              <a:rPr lang="en-US" sz="6600" dirty="0">
                <a:solidFill>
                  <a:srgbClr val="FFFFFF"/>
                </a:solidFill>
              </a:rPr>
              <a:t>What is it and what is its role?</a:t>
            </a:r>
          </a:p>
        </p:txBody>
      </p:sp>
      <p:sp>
        <p:nvSpPr>
          <p:cNvPr id="1054" name="Freeform: Shape 1053">
            <a:extLst>
              <a:ext uri="{FF2B5EF4-FFF2-40B4-BE49-F238E27FC236}">
                <a16:creationId xmlns:a16="http://schemas.microsoft.com/office/drawing/2014/main" id="{32B3ACB3-D689-442E-8A40-8680B0FEB8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4063256" y="400727"/>
            <a:ext cx="4065484" cy="8849062"/>
          </a:xfrm>
          <a:custGeom>
            <a:avLst/>
            <a:gdLst>
              <a:gd name="connsiteX0" fmla="*/ 0 w 4065484"/>
              <a:gd name="connsiteY0" fmla="*/ 4424531 h 8849062"/>
              <a:gd name="connsiteX1" fmla="*/ 3899197 w 4065484"/>
              <a:gd name="connsiteY1" fmla="*/ 8840480 h 8849062"/>
              <a:gd name="connsiteX2" fmla="*/ 4065484 w 4065484"/>
              <a:gd name="connsiteY2" fmla="*/ 8849062 h 8849062"/>
              <a:gd name="connsiteX3" fmla="*/ 4065483 w 4065484"/>
              <a:gd name="connsiteY3" fmla="*/ 0 h 8849062"/>
              <a:gd name="connsiteX4" fmla="*/ 3899197 w 4065484"/>
              <a:gd name="connsiteY4" fmla="*/ 8581 h 8849062"/>
              <a:gd name="connsiteX5" fmla="*/ 0 w 4065484"/>
              <a:gd name="connsiteY5" fmla="*/ 4424531 h 88490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065484" h="8849062">
                <a:moveTo>
                  <a:pt x="0" y="4424531"/>
                </a:moveTo>
                <a:cubicBezTo>
                  <a:pt x="0" y="6722831"/>
                  <a:pt x="1709076" y="8613167"/>
                  <a:pt x="3899197" y="8840480"/>
                </a:cubicBezTo>
                <a:lnTo>
                  <a:pt x="4065484" y="8849062"/>
                </a:lnTo>
                <a:lnTo>
                  <a:pt x="4065483" y="0"/>
                </a:lnTo>
                <a:lnTo>
                  <a:pt x="3899197" y="8581"/>
                </a:lnTo>
                <a:cubicBezTo>
                  <a:pt x="1709075" y="235897"/>
                  <a:pt x="0" y="2126232"/>
                  <a:pt x="0" y="44245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5000"/>
                </a:schemeClr>
              </a:gs>
              <a:gs pos="68000">
                <a:schemeClr val="accent1">
                  <a:alpha val="15000"/>
                </a:schemeClr>
              </a:gs>
            </a:gsLst>
            <a:lin ang="21594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1026" name="Picture 2" descr="Branding – People's History of the NHS">
            <a:extLst>
              <a:ext uri="{FF2B5EF4-FFF2-40B4-BE49-F238E27FC236}">
                <a16:creationId xmlns:a16="http://schemas.microsoft.com/office/drawing/2014/main" id="{CBC645FB-99EF-DFAD-7FBB-97E5141956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0502" r="-1" b="4432"/>
          <a:stretch>
            <a:fillRect/>
          </a:stretch>
        </p:blipFill>
        <p:spPr bwMode="auto">
          <a:xfrm>
            <a:off x="2343302" y="3351745"/>
            <a:ext cx="7519558" cy="3506255"/>
          </a:xfrm>
          <a:custGeom>
            <a:avLst/>
            <a:gdLst/>
            <a:ahLst/>
            <a:cxnLst/>
            <a:rect l="l" t="t" r="r" b="b"/>
            <a:pathLst>
              <a:path w="7519558" h="3506255">
                <a:moveTo>
                  <a:pt x="3759779" y="0"/>
                </a:moveTo>
                <a:cubicBezTo>
                  <a:pt x="5713450" y="0"/>
                  <a:pt x="7320331" y="1484777"/>
                  <a:pt x="7513560" y="3387468"/>
                </a:cubicBezTo>
                <a:lnTo>
                  <a:pt x="7519558" y="3506255"/>
                </a:lnTo>
                <a:lnTo>
                  <a:pt x="0" y="3506255"/>
                </a:lnTo>
                <a:lnTo>
                  <a:pt x="5998" y="3387468"/>
                </a:lnTo>
                <a:cubicBezTo>
                  <a:pt x="199227" y="1484777"/>
                  <a:pt x="1806109" y="0"/>
                  <a:pt x="3759779" y="0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635550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5" name="Rectangle 2054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7" name="Rectangle 2056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2059" name="Picture 2058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2061" name="Rectangle 2060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63" name="Rectangle 2062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pic>
        <p:nvPicPr>
          <p:cNvPr id="2050" name="Picture 2" descr="Rainbow Thank You GIF by Ecard Mint">
            <a:extLst>
              <a:ext uri="{FF2B5EF4-FFF2-40B4-BE49-F238E27FC236}">
                <a16:creationId xmlns:a16="http://schemas.microsoft.com/office/drawing/2014/main" id="{77BE3548-C6FB-FEFE-6F0A-7AE9F8207E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20807" y="1666309"/>
            <a:ext cx="5468347" cy="3516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343546E-760A-887B-52F2-D3928A9E82C1}"/>
              </a:ext>
            </a:extLst>
          </p:cNvPr>
          <p:cNvSpPr txBox="1"/>
          <p:nvPr/>
        </p:nvSpPr>
        <p:spPr>
          <a:xfrm>
            <a:off x="6597016" y="1000897"/>
            <a:ext cx="4589328" cy="49520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The </a:t>
            </a:r>
            <a:r>
              <a:rPr lang="en-US" sz="3200" b="1" dirty="0"/>
              <a:t>role of the NHS in Wales</a:t>
            </a:r>
            <a:r>
              <a:rPr lang="en-US" sz="3200" dirty="0"/>
              <a:t> is to provide publicly funded health and care services to everyone living in Wales, free at the point of need. It is part of the wider UK National Health Service but is </a:t>
            </a:r>
            <a:r>
              <a:rPr lang="en-US" sz="3200" b="1" dirty="0"/>
              <a:t>run separately</a:t>
            </a:r>
            <a:r>
              <a:rPr lang="en-US" sz="3200" dirty="0"/>
              <a:t> under the devolved Welsh Government</a:t>
            </a:r>
          </a:p>
        </p:txBody>
      </p:sp>
    </p:spTree>
    <p:extLst>
      <p:ext uri="{BB962C8B-B14F-4D97-AF65-F5344CB8AC3E}">
        <p14:creationId xmlns:p14="http://schemas.microsoft.com/office/powerpoint/2010/main" val="37718842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D55D796-1A34-62DF-5E1B-8F8118A40BFB}"/>
              </a:ext>
            </a:extLst>
          </p:cNvPr>
          <p:cNvSpPr txBox="1"/>
          <p:nvPr/>
        </p:nvSpPr>
        <p:spPr>
          <a:xfrm>
            <a:off x="6240162" y="988542"/>
            <a:ext cx="5350476" cy="4964448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dirty="0"/>
              <a:t>The NHS in Wales delivers a full range of health services, including: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Primary care</a:t>
            </a:r>
            <a:r>
              <a:rPr lang="en-US" sz="2400" dirty="0"/>
              <a:t> (GPs, dentists, opticians, and pharmacies)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Secondary care</a:t>
            </a:r>
            <a:r>
              <a:rPr lang="en-US" sz="2400" dirty="0"/>
              <a:t> (hospital treatments, surgery, and specialist clinics)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Community care</a:t>
            </a:r>
            <a:r>
              <a:rPr lang="en-US" sz="2400" dirty="0"/>
              <a:t> (district nurses, health visitors, and community mental health services)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1" dirty="0"/>
              <a:t>Emergency and urgent care</a:t>
            </a:r>
            <a:r>
              <a:rPr lang="en-US" sz="2400" dirty="0"/>
              <a:t> (ambulance services and A&amp;E departments)</a:t>
            </a:r>
          </a:p>
        </p:txBody>
      </p:sp>
      <p:pic>
        <p:nvPicPr>
          <p:cNvPr id="3074" name="Picture 2" descr="Teddy Bear Doctor GIF">
            <a:extLst>
              <a:ext uri="{FF2B5EF4-FFF2-40B4-BE49-F238E27FC236}">
                <a16:creationId xmlns:a16="http://schemas.microsoft.com/office/drawing/2014/main" id="{2449B7CB-AF73-163C-EA82-35CE4C3856F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045" y="348141"/>
            <a:ext cx="5150562" cy="6161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727274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8" name="Rectangle 4117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B945DB-3CF2-AE92-89A5-AB01D9C48E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9657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Public Health Wales</a:t>
            </a:r>
          </a:p>
        </p:txBody>
      </p:sp>
      <p:pic>
        <p:nvPicPr>
          <p:cNvPr id="4114" name="Picture 4113">
            <a:extLst>
              <a:ext uri="{FF2B5EF4-FFF2-40B4-BE49-F238E27FC236}">
                <a16:creationId xmlns:a16="http://schemas.microsoft.com/office/drawing/2014/main" id="{5B6404D2-E72E-FAF3-CCE0-0FEE0186DBB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53" r="4897"/>
          <a:stretch>
            <a:fillRect/>
          </a:stretch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4120" name="!!Arc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122" name="!!Oval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4113" name="Content Placeholder 2">
            <a:extLst>
              <a:ext uri="{FF2B5EF4-FFF2-40B4-BE49-F238E27FC236}">
                <a16:creationId xmlns:a16="http://schemas.microsoft.com/office/drawing/2014/main" id="{864B1AEB-25DC-6C1D-DCF2-7AD1E9CF5DC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2083241"/>
              </p:ext>
            </p:extLst>
          </p:nvPr>
        </p:nvGraphicFramePr>
        <p:xfrm>
          <a:off x="838200" y="1370637"/>
          <a:ext cx="6328719" cy="5122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23331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D7F64A8-D625-4F61-A290-B499BB62AC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9F185E-BA29-AEFE-5A06-4BF837D7B2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5480" y="-48215"/>
            <a:ext cx="5801917" cy="222876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Supporting Social and Community Care</a:t>
            </a:r>
            <a:br>
              <a:rPr lang="en-US" sz="4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0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9" name="Graphic 8" descr="Person with Cane">
            <a:extLst>
              <a:ext uri="{FF2B5EF4-FFF2-40B4-BE49-F238E27FC236}">
                <a16:creationId xmlns:a16="http://schemas.microsoft.com/office/drawing/2014/main" id="{E88B57E1-EC29-355B-3EF8-52C095FB4D7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736948" y="2694018"/>
            <a:ext cx="1198532" cy="11985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21364B-BACE-E39D-4B14-C2454E407FBA}"/>
              </a:ext>
            </a:extLst>
          </p:cNvPr>
          <p:cNvSpPr txBox="1"/>
          <p:nvPr/>
        </p:nvSpPr>
        <p:spPr>
          <a:xfrm>
            <a:off x="2187364" y="2180546"/>
            <a:ext cx="5399685" cy="39485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3200" dirty="0"/>
              <a:t>The NHS in Wales works closely with </a:t>
            </a:r>
            <a:r>
              <a:rPr lang="en-US" sz="3200" b="1" dirty="0"/>
              <a:t>local authorities</a:t>
            </a:r>
            <a:r>
              <a:rPr lang="en-US" sz="3200" dirty="0"/>
              <a:t> and the </a:t>
            </a:r>
            <a:r>
              <a:rPr lang="en-US" sz="3200" b="1" dirty="0"/>
              <a:t>Welsh Government</a:t>
            </a:r>
            <a:r>
              <a:rPr lang="en-US" sz="3200" dirty="0"/>
              <a:t> to integrate health and social care especially for older people, those with disabilities, or people with long-term conditions</a:t>
            </a:r>
          </a:p>
        </p:txBody>
      </p:sp>
      <p:pic>
        <p:nvPicPr>
          <p:cNvPr id="15" name="Graphic 14" descr="Person with Cane">
            <a:extLst>
              <a:ext uri="{FF2B5EF4-FFF2-40B4-BE49-F238E27FC236}">
                <a16:creationId xmlns:a16="http://schemas.microsoft.com/office/drawing/2014/main" id="{42433356-DB38-4E61-9302-7F34F78D8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>
            <a:alphaModFix amt="15000"/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6641431" y="816337"/>
            <a:ext cx="5225327" cy="5225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10844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7" name="Rectangle 5126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NHS 111 Wales">
            <a:extLst>
              <a:ext uri="{FF2B5EF4-FFF2-40B4-BE49-F238E27FC236}">
                <a16:creationId xmlns:a16="http://schemas.microsoft.com/office/drawing/2014/main" id="{9FC265B9-E39F-B35C-9C24-1519395386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76"/>
          <a:stretch>
            <a:fillRect/>
          </a:stretch>
        </p:blipFill>
        <p:spPr bwMode="auto">
          <a:xfrm>
            <a:off x="2522356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527736-B9B8-A7C4-91AF-38E46895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714" y="1959146"/>
            <a:ext cx="3822189" cy="1899912"/>
          </a:xfrm>
        </p:spPr>
        <p:txBody>
          <a:bodyPr>
            <a:normAutofit fontScale="90000"/>
          </a:bodyPr>
          <a:lstStyle/>
          <a:p>
            <a:r>
              <a:rPr lang="en-GB" sz="4000" dirty="0"/>
              <a:t>The </a:t>
            </a:r>
            <a:r>
              <a:rPr lang="en-GB" sz="4000" b="1" dirty="0"/>
              <a:t>Welsh Government</a:t>
            </a:r>
            <a:r>
              <a:rPr lang="en-GB" sz="4000" dirty="0"/>
              <a:t> sets health policy, allocates budgets, and oversees performance via </a:t>
            </a:r>
            <a:r>
              <a:rPr lang="en-GB" sz="4000" b="1" dirty="0"/>
              <a:t>seven Local Health Boards (LHBs)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29454388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25000"/>
            <a:lumOff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 descr="Doctor">
            <a:extLst>
              <a:ext uri="{FF2B5EF4-FFF2-40B4-BE49-F238E27FC236}">
                <a16:creationId xmlns:a16="http://schemas.microsoft.com/office/drawing/2014/main" id="{ABCFB49D-2D47-BD20-C99D-A3F87B58257B}"/>
              </a:ext>
            </a:extLst>
          </p:cNvPr>
          <p:cNvSpPr/>
          <p:nvPr/>
        </p:nvSpPr>
        <p:spPr>
          <a:xfrm>
            <a:off x="1189307" y="250016"/>
            <a:ext cx="1246476" cy="1246476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2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FA704DBA-68EB-6468-E93E-04758C563A55}"/>
              </a:ext>
            </a:extLst>
          </p:cNvPr>
          <p:cNvGrpSpPr/>
          <p:nvPr/>
        </p:nvGrpSpPr>
        <p:grpSpPr>
          <a:xfrm>
            <a:off x="130718" y="1640253"/>
            <a:ext cx="3561362" cy="1068408"/>
            <a:chOff x="9209" y="998238"/>
            <a:chExt cx="3561362" cy="1068408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6901EA5-69A2-D127-5F83-E2C4A4FB52E1}"/>
                </a:ext>
              </a:extLst>
            </p:cNvPr>
            <p:cNvSpPr/>
            <p:nvPr/>
          </p:nvSpPr>
          <p:spPr>
            <a:xfrm>
              <a:off x="9209" y="1532442"/>
              <a:ext cx="3561362" cy="53420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4" name="TextBox 23">
              <a:extLst>
                <a:ext uri="{FF2B5EF4-FFF2-40B4-BE49-F238E27FC236}">
                  <a16:creationId xmlns:a16="http://schemas.microsoft.com/office/drawing/2014/main" id="{5E537943-B141-BAC2-A047-C202B6940E4D}"/>
                </a:ext>
              </a:extLst>
            </p:cNvPr>
            <p:cNvSpPr txBox="1"/>
            <p:nvPr/>
          </p:nvSpPr>
          <p:spPr>
            <a:xfrm>
              <a:off x="9209" y="998238"/>
              <a:ext cx="3561362" cy="53420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b="1" kern="1200" dirty="0"/>
                <a:t>NHS Wales/England: Local Health Boards or NHS Trusts</a:t>
              </a:r>
              <a:endParaRPr lang="en-GB" sz="2000" kern="120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C5D4682-B92A-8424-141F-E487A6C5E68B}"/>
              </a:ext>
            </a:extLst>
          </p:cNvPr>
          <p:cNvGrpSpPr/>
          <p:nvPr/>
        </p:nvGrpSpPr>
        <p:grpSpPr>
          <a:xfrm>
            <a:off x="130718" y="2318218"/>
            <a:ext cx="3561362" cy="3847128"/>
            <a:chOff x="9209" y="1676203"/>
            <a:chExt cx="3561362" cy="3847128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5043CF21-3D4C-782B-FED2-BC860FFF66C1}"/>
                </a:ext>
              </a:extLst>
            </p:cNvPr>
            <p:cNvSpPr/>
            <p:nvPr/>
          </p:nvSpPr>
          <p:spPr>
            <a:xfrm>
              <a:off x="9209" y="2176100"/>
              <a:ext cx="3561362" cy="3347231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TextBox 21">
              <a:extLst>
                <a:ext uri="{FF2B5EF4-FFF2-40B4-BE49-F238E27FC236}">
                  <a16:creationId xmlns:a16="http://schemas.microsoft.com/office/drawing/2014/main" id="{3B985986-80DF-4A28-26BA-69BCDFE1D647}"/>
                </a:ext>
              </a:extLst>
            </p:cNvPr>
            <p:cNvSpPr txBox="1"/>
            <p:nvPr/>
          </p:nvSpPr>
          <p:spPr>
            <a:xfrm>
              <a:off x="9209" y="1676203"/>
              <a:ext cx="3561362" cy="33472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These are the organisations that manage hospitals, GP services, and community health care.</a:t>
              </a:r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They make sure services are safe, funded, and meet government standards.</a:t>
              </a:r>
              <a:endParaRPr lang="en-US" sz="2000" b="1" kern="1200" dirty="0"/>
            </a:p>
          </p:txBody>
        </p:sp>
      </p:grpSp>
      <p:sp>
        <p:nvSpPr>
          <p:cNvPr id="7" name="Rectangle 6" descr="Hierarchy">
            <a:extLst>
              <a:ext uri="{FF2B5EF4-FFF2-40B4-BE49-F238E27FC236}">
                <a16:creationId xmlns:a16="http://schemas.microsoft.com/office/drawing/2014/main" id="{2161C239-B755-1D98-169E-B4E613A7E23B}"/>
              </a:ext>
            </a:extLst>
          </p:cNvPr>
          <p:cNvSpPr/>
          <p:nvPr/>
        </p:nvSpPr>
        <p:spPr>
          <a:xfrm>
            <a:off x="5472762" y="250016"/>
            <a:ext cx="1246476" cy="1246476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B075765B-765F-7301-ACFD-894E75E4F40A}"/>
              </a:ext>
            </a:extLst>
          </p:cNvPr>
          <p:cNvGrpSpPr/>
          <p:nvPr/>
        </p:nvGrpSpPr>
        <p:grpSpPr>
          <a:xfrm>
            <a:off x="4315319" y="1672028"/>
            <a:ext cx="3561362" cy="1036633"/>
            <a:chOff x="4193810" y="1030013"/>
            <a:chExt cx="3561362" cy="1036633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CABC3702-AE6A-C1AD-E4AA-BBAF21299726}"/>
                </a:ext>
              </a:extLst>
            </p:cNvPr>
            <p:cNvSpPr/>
            <p:nvPr/>
          </p:nvSpPr>
          <p:spPr>
            <a:xfrm>
              <a:off x="4193810" y="1532442"/>
              <a:ext cx="3561362" cy="53420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TextBox 19">
              <a:extLst>
                <a:ext uri="{FF2B5EF4-FFF2-40B4-BE49-F238E27FC236}">
                  <a16:creationId xmlns:a16="http://schemas.microsoft.com/office/drawing/2014/main" id="{2D613D39-EDD8-0CB0-B4A0-604D204A6053}"/>
                </a:ext>
              </a:extLst>
            </p:cNvPr>
            <p:cNvSpPr txBox="1"/>
            <p:nvPr/>
          </p:nvSpPr>
          <p:spPr>
            <a:xfrm>
              <a:off x="4193810" y="1030013"/>
              <a:ext cx="3561362" cy="53420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b="1" kern="1200" dirty="0"/>
                <a:t>Hierarchy (Levels of Responsibility)</a:t>
              </a:r>
              <a:endParaRPr lang="en-GB" sz="2000" kern="1200" dirty="0"/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03815FA8-3441-8A90-BF4A-AD7C4426587B}"/>
              </a:ext>
            </a:extLst>
          </p:cNvPr>
          <p:cNvGrpSpPr/>
          <p:nvPr/>
        </p:nvGrpSpPr>
        <p:grpSpPr>
          <a:xfrm>
            <a:off x="4315319" y="2305861"/>
            <a:ext cx="3561362" cy="3859485"/>
            <a:chOff x="4193810" y="1663846"/>
            <a:chExt cx="3561362" cy="3859485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404AA549-43AF-0461-92A3-F1B7DDD13232}"/>
                </a:ext>
              </a:extLst>
            </p:cNvPr>
            <p:cNvSpPr/>
            <p:nvPr/>
          </p:nvSpPr>
          <p:spPr>
            <a:xfrm>
              <a:off x="4193810" y="2176100"/>
              <a:ext cx="3561362" cy="3347231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73C174EF-9B68-D698-9CD2-DA64392EAF3B}"/>
                </a:ext>
              </a:extLst>
            </p:cNvPr>
            <p:cNvSpPr txBox="1"/>
            <p:nvPr/>
          </p:nvSpPr>
          <p:spPr>
            <a:xfrm>
              <a:off x="4193810" y="1663846"/>
              <a:ext cx="3561362" cy="33472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Board – sets the vision, strategy, and overall direction.</a:t>
              </a:r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Senior Managers – organise budgets, staff, and day-to-day running of hospitals and services.</a:t>
              </a:r>
              <a:endParaRPr lang="en-US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Clinicians (Doctors, Nurses, Therapists, Pharmacists) – provide care directly to patients.</a:t>
              </a:r>
              <a:endParaRPr lang="en-US" b="1" kern="1200" dirty="0"/>
            </a:p>
            <a:p>
              <a:pPr marL="0" lvl="0" indent="0" algn="ctr" defTabSz="71120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b="1" kern="1200" dirty="0"/>
                <a:t>Support Staff (Healthcare assistants, admin, cleaners, porters) – keep services running smoothly.</a:t>
              </a:r>
              <a:endParaRPr lang="en-US" b="1" kern="1200" dirty="0"/>
            </a:p>
          </p:txBody>
        </p:sp>
      </p:grpSp>
      <p:sp>
        <p:nvSpPr>
          <p:cNvPr id="10" name="Rectangle 9" descr="Stethoscope">
            <a:extLst>
              <a:ext uri="{FF2B5EF4-FFF2-40B4-BE49-F238E27FC236}">
                <a16:creationId xmlns:a16="http://schemas.microsoft.com/office/drawing/2014/main" id="{A3878AC4-6600-F417-C131-EECE2258609B}"/>
              </a:ext>
            </a:extLst>
          </p:cNvPr>
          <p:cNvSpPr/>
          <p:nvPr/>
        </p:nvSpPr>
        <p:spPr>
          <a:xfrm>
            <a:off x="9657363" y="292944"/>
            <a:ext cx="1246476" cy="1246476"/>
          </a:xfrm>
          <a:prstGeom prst="rect">
            <a:avLst/>
          </a:prstGeom>
          <a:blipFill>
            <a:blip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8A1A69-192E-AAAA-EF55-722AF479887C}"/>
              </a:ext>
            </a:extLst>
          </p:cNvPr>
          <p:cNvGrpSpPr/>
          <p:nvPr/>
        </p:nvGrpSpPr>
        <p:grpSpPr>
          <a:xfrm>
            <a:off x="8499920" y="1692448"/>
            <a:ext cx="3561362" cy="1016213"/>
            <a:chOff x="8378411" y="1050433"/>
            <a:chExt cx="3561362" cy="1016213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8C2197C8-9D8B-0BCE-A0B7-2AA6BD887F92}"/>
                </a:ext>
              </a:extLst>
            </p:cNvPr>
            <p:cNvSpPr/>
            <p:nvPr/>
          </p:nvSpPr>
          <p:spPr>
            <a:xfrm>
              <a:off x="8378411" y="1532442"/>
              <a:ext cx="3561362" cy="534204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TextBox 15">
              <a:extLst>
                <a:ext uri="{FF2B5EF4-FFF2-40B4-BE49-F238E27FC236}">
                  <a16:creationId xmlns:a16="http://schemas.microsoft.com/office/drawing/2014/main" id="{2C91AA18-9007-7126-F875-1E50D41FE49A}"/>
                </a:ext>
              </a:extLst>
            </p:cNvPr>
            <p:cNvSpPr txBox="1"/>
            <p:nvPr/>
          </p:nvSpPr>
          <p:spPr>
            <a:xfrm>
              <a:off x="8378411" y="1050433"/>
              <a:ext cx="3561362" cy="53420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7556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  <a:defRPr b="1"/>
              </a:pPr>
              <a:r>
                <a:rPr lang="en-GB" sz="2000" b="1" kern="1200" dirty="0"/>
                <a:t>Why have this structure?</a:t>
              </a:r>
              <a:endParaRPr lang="en-GB" sz="2000" kern="1200" dirty="0"/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457643C-B06F-0547-5AC2-BC5CDC7E4428}"/>
              </a:ext>
            </a:extLst>
          </p:cNvPr>
          <p:cNvGrpSpPr/>
          <p:nvPr/>
        </p:nvGrpSpPr>
        <p:grpSpPr>
          <a:xfrm>
            <a:off x="8499920" y="2206232"/>
            <a:ext cx="3561362" cy="3959114"/>
            <a:chOff x="8378411" y="1564217"/>
            <a:chExt cx="3561362" cy="395911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11E7003E-102F-B3BA-B288-F05F767FD443}"/>
                </a:ext>
              </a:extLst>
            </p:cNvPr>
            <p:cNvSpPr/>
            <p:nvPr/>
          </p:nvSpPr>
          <p:spPr>
            <a:xfrm>
              <a:off x="8378411" y="2176100"/>
              <a:ext cx="3561362" cy="3347231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7DAD3724-93F9-A9EC-7401-0606272DFB06}"/>
                </a:ext>
              </a:extLst>
            </p:cNvPr>
            <p:cNvSpPr txBox="1"/>
            <p:nvPr/>
          </p:nvSpPr>
          <p:spPr>
            <a:xfrm>
              <a:off x="8378411" y="1564217"/>
              <a:ext cx="3561362" cy="3347231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0" tIns="0" rIns="0" bIns="0" numCol="1" spcCol="1270" anchor="t" anchorCtr="0">
              <a:noAutofit/>
            </a:bodyPr>
            <a:lstStyle/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endParaRPr lang="en-GB" sz="2000" b="1" kern="1200" dirty="0"/>
            </a:p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Ensures accountability – everyone knows who they answer to and what their role is.</a:t>
              </a:r>
            </a:p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Promotes teamwork  doctors, nurses, social workers, can work tother effectively.</a:t>
              </a:r>
              <a:endParaRPr lang="en-US" sz="2000" b="1" kern="1200" dirty="0"/>
            </a:p>
            <a:p>
              <a:pPr marL="0" lvl="0" indent="0" algn="ctr" defTabSz="5778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2000" b="1" kern="1200" dirty="0"/>
                <a:t>Helps with safety and quality – decisions flow from leadership to frontline staff so care is consistent.</a:t>
              </a:r>
              <a:endParaRPr lang="en-US" sz="2000" b="1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2551799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0F4C92C9-E2C0-AF42-A522-CF767A9BCF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499" r="28043" b="-2"/>
          <a:stretch>
            <a:fillRect/>
          </a:stretch>
        </p:blipFill>
        <p:spPr>
          <a:xfrm rot="5400000">
            <a:off x="3584531" y="-1749468"/>
            <a:ext cx="5022935" cy="12192001"/>
          </a:xfrm>
          <a:custGeom>
            <a:avLst/>
            <a:gdLst/>
            <a:ahLst/>
            <a:cxnLst/>
            <a:rect l="l" t="t" r="r" b="b"/>
            <a:pathLst>
              <a:path w="5620032" h="6856412">
                <a:moveTo>
                  <a:pt x="13187" y="0"/>
                </a:moveTo>
                <a:lnTo>
                  <a:pt x="5620032" y="0"/>
                </a:lnTo>
                <a:lnTo>
                  <a:pt x="5620032" y="6856412"/>
                </a:lnTo>
                <a:lnTo>
                  <a:pt x="0" y="6856412"/>
                </a:lnTo>
                <a:lnTo>
                  <a:pt x="64318" y="6298274"/>
                </a:lnTo>
                <a:cubicBezTo>
                  <a:pt x="203221" y="4970220"/>
                  <a:pt x="240510" y="3632077"/>
                  <a:pt x="97152" y="2276000"/>
                </a:cubicBezTo>
                <a:cubicBezTo>
                  <a:pt x="35713" y="1694824"/>
                  <a:pt x="7455" y="1116942"/>
                  <a:pt x="6154" y="541737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93832" y="-879182"/>
            <a:ext cx="7998388" cy="3679524"/>
          </a:xfrm>
        </p:spPr>
        <p:txBody>
          <a:bodyPr>
            <a:normAutofit/>
          </a:bodyPr>
          <a:lstStyle/>
          <a:p>
            <a:r>
              <a:rPr lang="en-GB" sz="4800" b="1" dirty="0"/>
              <a:t>Health Sector Organisational Structure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291DEF78-E247-785C-F625-11D569EE38E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19769149"/>
              </p:ext>
            </p:extLst>
          </p:nvPr>
        </p:nvGraphicFramePr>
        <p:xfrm>
          <a:off x="509393" y="1515650"/>
          <a:ext cx="10659648" cy="5022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51" name="Rectangle 6150">
            <a:extLst>
              <a:ext uri="{FF2B5EF4-FFF2-40B4-BE49-F238E27FC236}">
                <a16:creationId xmlns:a16="http://schemas.microsoft.com/office/drawing/2014/main" id="{B7BD7FCF-A254-4A97-A15C-319B676226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53" name="Freeform: Shape 6152">
            <a:extLst>
              <a:ext uri="{FF2B5EF4-FFF2-40B4-BE49-F238E27FC236}">
                <a16:creationId xmlns:a16="http://schemas.microsoft.com/office/drawing/2014/main" id="{52FFAF72-6204-4676-9C6F-9A4CC4D918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2B287-5756-4B53-9A21-30A5C5B01F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4620584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Commitment to Equity and Free Access</a:t>
            </a:r>
            <a:b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NHS in Wales emphasizes </a:t>
            </a: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equal access to healthcare</a:t>
            </a: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based on need, not ability to pay.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b="1" u="sng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For example: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Prescriptions are </a:t>
            </a: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free</a:t>
            </a: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for everyone in Wales.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There’s a strong focus on </a:t>
            </a:r>
            <a:r>
              <a:rPr 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reducing health inequalities</a:t>
            </a:r>
            <a: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and supporting rural and deprived communities</a:t>
            </a:r>
            <a:br>
              <a:rPr lang="en-US" sz="2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2400" kern="120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C142410-D5C1-77D3-7F10-EB147D497589}"/>
              </a:ext>
            </a:extLst>
          </p:cNvPr>
          <p:cNvSpPr txBox="1"/>
          <p:nvPr/>
        </p:nvSpPr>
        <p:spPr>
          <a:xfrm>
            <a:off x="643467" y="5277684"/>
            <a:ext cx="4620584" cy="775494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i="1" kern="1200" dirty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To see how the NHS in Wales differs to Scotland and England, please view the handout</a:t>
            </a:r>
          </a:p>
        </p:txBody>
      </p:sp>
      <p:pic>
        <p:nvPicPr>
          <p:cNvPr id="6146" name="Picture 2" descr="NHS Wales Transparent">
            <a:extLst>
              <a:ext uri="{FF2B5EF4-FFF2-40B4-BE49-F238E27FC236}">
                <a16:creationId xmlns:a16="http://schemas.microsoft.com/office/drawing/2014/main" id="{5BE892FA-641B-C436-3B2C-A9EDC422D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06253" y="1805363"/>
            <a:ext cx="4942280" cy="3247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481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F45E57A-7828-826F-0EEC-ADDAEB3A3FF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l="4198" r="6787" b="2"/>
          <a:stretch>
            <a:fillRect/>
          </a:stretch>
        </p:blipFill>
        <p:spPr>
          <a:xfrm>
            <a:off x="0" y="1282"/>
            <a:ext cx="12192000" cy="6856718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1185551E-5C20-AC59-FEEE-7B531890DC8D}"/>
              </a:ext>
            </a:extLst>
          </p:cNvPr>
          <p:cNvSpPr/>
          <p:nvPr/>
        </p:nvSpPr>
        <p:spPr>
          <a:xfrm>
            <a:off x="0" y="964504"/>
            <a:ext cx="5983266" cy="5636712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altLang="en-US" b="1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u="sng" dirty="0"/>
              <a:t>Local Authority Social Services</a:t>
            </a:r>
            <a:endParaRPr lang="en-US" altLang="en-US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Heads of Service / Directors of Social Services</a:t>
            </a:r>
            <a:r>
              <a:rPr lang="en-US" altLang="en-US" dirty="0"/>
              <a:t>: Oversee adult and children’s social care in a local authority.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They set policies, manage budgets, and ensure legal duties are met (e.g. safeguarding, care assessments).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Team Managers / Senior Social Workers</a:t>
            </a:r>
            <a:r>
              <a:rPr lang="en-US" altLang="en-US" dirty="0"/>
              <a:t>: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Supervise frontline staff, allocate cases, and ensure safe practice.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Social Workers</a:t>
            </a:r>
            <a:r>
              <a:rPr lang="en-US" altLang="en-US" dirty="0"/>
              <a:t> assess people’s needs, develop care plans, safeguard vulnerable adults/children, and coordinate with health and education professionals.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b="1" dirty="0"/>
              <a:t>Care Staff / Support Workers</a:t>
            </a:r>
            <a:r>
              <a:rPr lang="en-US" altLang="en-US" dirty="0"/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dirty="0"/>
              <a:t>provide direct day-to-day support, personal care, and community assistance.</a:t>
            </a:r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b="1" u="sng" dirty="0"/>
          </a:p>
          <a:p>
            <a:pPr indent="-22860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altLang="en-US" dirty="0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E3CA1E82-CA3B-AF3E-7EFE-7ACAEEAA92F7}"/>
              </a:ext>
            </a:extLst>
          </p:cNvPr>
          <p:cNvSpPr/>
          <p:nvPr/>
        </p:nvSpPr>
        <p:spPr>
          <a:xfrm>
            <a:off x="6384100" y="964505"/>
            <a:ext cx="5540170" cy="5636711"/>
          </a:xfrm>
          <a:prstGeom prst="round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u="sng" dirty="0"/>
              <a:t>Care Homes / Independent Providers</a:t>
            </a:r>
            <a:endParaRPr lang="en-US" altLang="en-US" sz="2400" u="sng" dirty="0"/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dirty="0"/>
              <a:t>Registered Manager</a:t>
            </a:r>
            <a:r>
              <a:rPr lang="en-US" altLang="en-US" sz="2400" dirty="0"/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dirty="0"/>
              <a:t>Legally responsible for the safe running of the care home, staff training, and meeting Care Inspectorate standards.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b="1" dirty="0"/>
              <a:t>Supervisors / Senior Carers</a:t>
            </a:r>
            <a:r>
              <a:rPr lang="en-US" altLang="en-US" sz="2400" dirty="0"/>
              <a:t> </a:t>
            </a:r>
          </a:p>
          <a:p>
            <a:pPr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 sz="2400" dirty="0"/>
              <a:t>Oversee daily routines, allocate duties, and support junior staff.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3B7B952-C976-178A-6E36-8601B6986B9B}"/>
              </a:ext>
            </a:extLst>
          </p:cNvPr>
          <p:cNvSpPr txBox="1"/>
          <p:nvPr/>
        </p:nvSpPr>
        <p:spPr>
          <a:xfrm>
            <a:off x="2372498" y="1282"/>
            <a:ext cx="7648832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4000" b="1" dirty="0" err="1">
                <a:solidFill>
                  <a:schemeClr val="bg1"/>
                </a:solidFill>
                <a:latin typeface="+mj-lt"/>
                <a:ea typeface="+mj-ea"/>
                <a:cs typeface="+mj-cs"/>
              </a:rPr>
              <a:t>Organisational</a:t>
            </a:r>
            <a:r>
              <a:rPr lang="en-US" sz="4000" b="1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 Structures – Social Care</a:t>
            </a:r>
            <a:endParaRPr lang="en-GB" sz="4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4649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D37A48-9711-6072-25C4-9F2E17CC9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5025" y="1"/>
            <a:ext cx="4719964" cy="180730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sz="3100" b="1" dirty="0">
                <a:latin typeface="Arial" panose="020B0604020202020204" pitchFamily="34" charset="0"/>
              </a:rPr>
              <a:t>Regulation and Accountability</a:t>
            </a:r>
            <a:br>
              <a:rPr lang="en-US" altLang="en-US" sz="3100" dirty="0">
                <a:latin typeface="Arial" panose="020B0604020202020204" pitchFamily="34" charset="0"/>
              </a:rPr>
            </a:br>
            <a:r>
              <a:rPr lang="en-US" altLang="en-US" sz="3100" b="1" dirty="0">
                <a:latin typeface="Arial" panose="020B0604020202020204" pitchFamily="34" charset="0"/>
              </a:rPr>
              <a:t>for social care services:</a:t>
            </a:r>
            <a:endParaRPr lang="en-GB" sz="31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4C9D1-A946-13EA-B882-772EDAA08D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2917" y="1954060"/>
            <a:ext cx="4719963" cy="4597052"/>
          </a:xfrm>
        </p:spPr>
        <p:txBody>
          <a:bodyPr>
            <a:normAutofit lnSpcReduction="10000"/>
          </a:bodyPr>
          <a:lstStyle/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Wales</a:t>
            </a:r>
            <a:r>
              <a:rPr lang="en-US" altLang="en-US" sz="2400" dirty="0">
                <a:latin typeface="Arial" panose="020B0604020202020204" pitchFamily="34" charset="0"/>
              </a:rPr>
              <a:t>: </a:t>
            </a:r>
            <a:r>
              <a:rPr lang="en-US" altLang="en-US" sz="2400" b="1" dirty="0">
                <a:latin typeface="Arial" panose="020B0604020202020204" pitchFamily="34" charset="0"/>
              </a:rPr>
              <a:t>Care Inspectorate Wales (CIW)</a:t>
            </a:r>
            <a:r>
              <a:rPr lang="en-US" altLang="en-US" sz="2400" dirty="0">
                <a:latin typeface="Arial" panose="020B0604020202020204" pitchFamily="34" charset="0"/>
              </a:rPr>
              <a:t> inspects services to ensure safety, quality, and compliance.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b="1" dirty="0">
                <a:latin typeface="Arial" panose="020B0604020202020204" pitchFamily="34" charset="0"/>
              </a:rPr>
              <a:t>England</a:t>
            </a:r>
            <a:r>
              <a:rPr lang="en-US" altLang="en-US" sz="2400" dirty="0">
                <a:latin typeface="Arial" panose="020B0604020202020204" pitchFamily="34" charset="0"/>
              </a:rPr>
              <a:t>: </a:t>
            </a:r>
            <a:r>
              <a:rPr lang="en-US" altLang="en-US" sz="2400" b="1" dirty="0">
                <a:latin typeface="Arial" panose="020B0604020202020204" pitchFamily="34" charset="0"/>
              </a:rPr>
              <a:t>Care Quality Commission (CQC)</a:t>
            </a:r>
            <a:r>
              <a:rPr lang="en-US" altLang="en-US" sz="2400" dirty="0">
                <a:latin typeface="Arial" panose="020B0604020202020204" pitchFamily="34" charset="0"/>
              </a:rPr>
              <a:t> monitors and rates care services.</a:t>
            </a: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lang="en-US" altLang="en-US" sz="2400" dirty="0">
              <a:latin typeface="Arial" panose="020B0604020202020204" pitchFamily="34" charset="0"/>
            </a:endParaRPr>
          </a:p>
          <a:p>
            <a:pPr mar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en-US" altLang="en-US" sz="2400" dirty="0">
                <a:latin typeface="Arial" panose="020B0604020202020204" pitchFamily="34" charset="0"/>
              </a:rPr>
              <a:t>Both inspectorates protect service users by making sure </a:t>
            </a:r>
            <a:r>
              <a:rPr lang="en-US" altLang="en-US" sz="2400" dirty="0" err="1">
                <a:latin typeface="Arial" panose="020B0604020202020204" pitchFamily="34" charset="0"/>
              </a:rPr>
              <a:t>organisations</a:t>
            </a:r>
            <a:r>
              <a:rPr lang="en-US" altLang="en-US" sz="2400" dirty="0">
                <a:latin typeface="Arial" panose="020B0604020202020204" pitchFamily="34" charset="0"/>
              </a:rPr>
              <a:t> follow the law, provide safe care, and train staff properly.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31AE86A-F424-D190-CEE7-19CFDEF2A33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>
            <a:off x="6195912" y="10"/>
            <a:ext cx="4472089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015235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Content Placeholder 3">
            <a:extLst>
              <a:ext uri="{FF2B5EF4-FFF2-40B4-BE49-F238E27FC236}">
                <a16:creationId xmlns:a16="http://schemas.microsoft.com/office/drawing/2014/main" id="{EBCA4B71-7A32-D551-071D-140A285335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942" r="29530" b="-1"/>
          <a:stretch>
            <a:fillRect/>
          </a:stretch>
        </p:blipFill>
        <p:spPr>
          <a:xfrm rot="5400000">
            <a:off x="3186828" y="-623168"/>
            <a:ext cx="5818343" cy="914400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0"/>
            <a:ext cx="9144000" cy="1143000"/>
          </a:xfrm>
        </p:spPr>
        <p:txBody>
          <a:bodyPr>
            <a:normAutofit/>
          </a:bodyPr>
          <a:lstStyle/>
          <a:p>
            <a:r>
              <a:rPr dirty="0"/>
              <a:t>Social Care </a:t>
            </a:r>
            <a:r>
              <a:rPr dirty="0" err="1"/>
              <a:t>Organisational</a:t>
            </a:r>
            <a:r>
              <a:rPr dirty="0"/>
              <a:t> Structure</a:t>
            </a:r>
          </a:p>
        </p:txBody>
      </p:sp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EB50978E-1774-65C3-4907-CB3012D43527}"/>
              </a:ext>
            </a:extLst>
          </p:cNvPr>
          <p:cNvGraphicFramePr/>
          <p:nvPr/>
        </p:nvGraphicFramePr>
        <p:xfrm>
          <a:off x="223381" y="1070975"/>
          <a:ext cx="11469667" cy="5699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B3BD774D-BB0C-56B1-D659-318B3B0C7CF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1440590"/>
              </p:ext>
            </p:extLst>
          </p:nvPr>
        </p:nvGraphicFramePr>
        <p:xfrm>
          <a:off x="812800" y="685800"/>
          <a:ext cx="10541000" cy="5372895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270500">
                  <a:extLst>
                    <a:ext uri="{9D8B030D-6E8A-4147-A177-3AD203B41FA5}">
                      <a16:colId xmlns:a16="http://schemas.microsoft.com/office/drawing/2014/main" val="1588135439"/>
                    </a:ext>
                  </a:extLst>
                </a:gridCol>
                <a:gridCol w="5270500">
                  <a:extLst>
                    <a:ext uri="{9D8B030D-6E8A-4147-A177-3AD203B41FA5}">
                      <a16:colId xmlns:a16="http://schemas.microsoft.com/office/drawing/2014/main" val="1074215674"/>
                    </a:ext>
                  </a:extLst>
                </a:gridCol>
              </a:tblGrid>
              <a:tr h="47759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Funding source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What does it mean?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0220132"/>
                  </a:ext>
                </a:extLst>
              </a:tr>
              <a:tr h="835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🏛️ Welsh Government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Provides funding to local authorities through the local government settlement and specific grants.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52650918"/>
                  </a:ext>
                </a:extLst>
              </a:tr>
              <a:tr h="11939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🏘️ Local authorities/councils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Use their budgets to provide or arrange social care services. Their funding includes Welsh Government support, council tax and other income.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52805304"/>
                  </a:ext>
                </a:extLst>
              </a:tr>
              <a:tr h="835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🧾 Service user contributions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Some people may contribute towards the cost of their care following a financial assessment.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84497791"/>
                  </a:ext>
                </a:extLst>
              </a:tr>
              <a:tr h="83578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❤️ Voluntary/third sector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Charities and voluntary organisations may receive grants and donations to provide support.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26594332"/>
                  </a:ext>
                </a:extLst>
              </a:tr>
              <a:tr h="119397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🏢 Private providers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Care homes and domiciliary care companies can provide services commissioned by councils or paid for privately.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416361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843252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10F7E-09FA-89AA-8FB0-E816AA1A8D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E0B05DCB-BCCF-4DD1-6228-B6D23592230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80448115"/>
              </p:ext>
            </p:extLst>
          </p:nvPr>
        </p:nvGraphicFramePr>
        <p:xfrm>
          <a:off x="0" y="88900"/>
          <a:ext cx="12192000" cy="67691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43086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7126C0-AF9C-C929-1674-BC017CA11B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57715" y="467271"/>
            <a:ext cx="4195674" cy="205252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/>
              <a:t>The question of funding.</a:t>
            </a:r>
          </a:p>
        </p:txBody>
      </p:sp>
      <p:sp>
        <p:nvSpPr>
          <p:cNvPr id="17" name="Oval 16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2965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14AB45-656A-3CD7-B3C7-BAD316431B0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" b="1"/>
          <a:stretch>
            <a:fillRect/>
          </a:stretch>
        </p:blipFill>
        <p:spPr>
          <a:xfrm>
            <a:off x="505418" y="554151"/>
            <a:ext cx="5742189" cy="5742189"/>
          </a:xfrm>
          <a:custGeom>
            <a:avLst/>
            <a:gdLst/>
            <a:ahLst/>
            <a:cxnLst/>
            <a:rect l="l" t="t" r="r" b="b"/>
            <a:pathLst>
              <a:path w="1838528" h="1838528">
                <a:moveTo>
                  <a:pt x="919264" y="0"/>
                </a:moveTo>
                <a:cubicBezTo>
                  <a:pt x="1426959" y="0"/>
                  <a:pt x="1838528" y="411569"/>
                  <a:pt x="1838528" y="919264"/>
                </a:cubicBezTo>
                <a:cubicBezTo>
                  <a:pt x="1838528" y="1426959"/>
                  <a:pt x="1426959" y="1838528"/>
                  <a:pt x="919264" y="1838528"/>
                </a:cubicBezTo>
                <a:cubicBezTo>
                  <a:pt x="411569" y="1838528"/>
                  <a:pt x="0" y="1426959"/>
                  <a:pt x="0" y="919264"/>
                </a:cubicBezTo>
                <a:cubicBezTo>
                  <a:pt x="0" y="411569"/>
                  <a:pt x="411569" y="0"/>
                  <a:pt x="919264" y="0"/>
                </a:cubicBezTo>
                <a:close/>
              </a:path>
            </a:pathLst>
          </a:custGeom>
        </p:spPr>
      </p:pic>
      <p:sp>
        <p:nvSpPr>
          <p:cNvPr id="19" name="!!plus graphic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956" y="703679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1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1" name="!!circle graphic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2753" y="1562696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1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BD08BFD-1843-1771-3EA8-6CC554983F35}"/>
              </a:ext>
            </a:extLst>
          </p:cNvPr>
          <p:cNvSpPr txBox="1"/>
          <p:nvPr/>
        </p:nvSpPr>
        <p:spPr>
          <a:xfrm>
            <a:off x="6657715" y="2990818"/>
            <a:ext cx="4195673" cy="291387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Funding can come through </a:t>
            </a:r>
            <a:r>
              <a:rPr lang="en-US" sz="2000" b="1" dirty="0">
                <a:solidFill>
                  <a:schemeClr val="tx1">
                    <a:alpha val="80000"/>
                  </a:schemeClr>
                </a:solidFill>
              </a:rPr>
              <a:t>local authority budgets, Welsh Government grants, charitable/voluntary-sector funding, donations and, depending on the service, contributions from individuals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. Welsh Government also provides grants to third-sector </a:t>
            </a:r>
            <a:r>
              <a:rPr lang="en-US" sz="2000" dirty="0" err="1">
                <a:solidFill>
                  <a:schemeClr val="tx1">
                    <a:alpha val="80000"/>
                  </a:schemeClr>
                </a:solidFill>
              </a:rPr>
              <a:t>organisations</a:t>
            </a:r>
            <a:r>
              <a:rPr lang="en-US" sz="2000" dirty="0">
                <a:solidFill>
                  <a:schemeClr val="tx1">
                    <a:alpha val="80000"/>
                  </a:schemeClr>
                </a:solidFill>
              </a:rPr>
              <a:t> delivering social care and community support</a:t>
            </a:r>
          </a:p>
        </p:txBody>
      </p:sp>
      <p:sp>
        <p:nvSpPr>
          <p:cNvPr id="23" name="!!dot graphic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54149" y="5775082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25" name="!!Straight Connector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949251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981C9F3-DDDA-4EF6-9D3D-0B955296B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F8A981E-6C01-464B-9B2A-810AFEC27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3B704F-0F44-5F7E-9721-60B194371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292" y="-237539"/>
            <a:ext cx="10037116" cy="2734056"/>
          </a:xfrm>
        </p:spPr>
        <p:txBody>
          <a:bodyPr anchor="b">
            <a:normAutofit/>
          </a:bodyPr>
          <a:lstStyle/>
          <a:p>
            <a:r>
              <a:rPr lang="en-US" sz="8000" dirty="0">
                <a:solidFill>
                  <a:schemeClr val="tx2"/>
                </a:solidFill>
              </a:rPr>
              <a:t>Integration of Health &amp; Social Care</a:t>
            </a:r>
            <a:endParaRPr lang="en-GB" sz="8000" dirty="0">
              <a:solidFill>
                <a:schemeClr val="tx2"/>
              </a:solidFill>
            </a:endParaRP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7931A0D-5E1E-4D69-AAA6-391468183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732568" y="246028"/>
            <a:ext cx="255495" cy="546559"/>
          </a:xfrm>
          <a:prstGeom prst="line">
            <a:avLst/>
          </a:prstGeom>
          <a:ln w="127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6" name="Group 15">
            <a:extLst>
              <a:ext uri="{FF2B5EF4-FFF2-40B4-BE49-F238E27FC236}">
                <a16:creationId xmlns:a16="http://schemas.microsoft.com/office/drawing/2014/main" id="{F0B556A9-8937-4D81-807B-8A0601C7B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725036" y="930255"/>
            <a:ext cx="338328" cy="182880"/>
            <a:chOff x="4089400" y="933450"/>
            <a:chExt cx="338328" cy="341938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C039522-A5A3-4F5E-9DD1-92F91EE5B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8B2A60CE-9C81-4C0C-B6B7-98F888FAA5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CF19E69-3223-4875-8F87-289CC82CF6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40441" y="6522756"/>
            <a:ext cx="10717187" cy="0"/>
          </a:xfrm>
          <a:prstGeom prst="line">
            <a:avLst/>
          </a:prstGeom>
          <a:ln w="12700" cap="sq">
            <a:solidFill>
              <a:schemeClr val="tx2"/>
            </a:solidFill>
            <a:headEnd type="non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2" name="Group 21">
            <a:extLst>
              <a:ext uri="{FF2B5EF4-FFF2-40B4-BE49-F238E27FC236}">
                <a16:creationId xmlns:a16="http://schemas.microsoft.com/office/drawing/2014/main" id="{9A8C13C4-D732-42E9-BEC6-704D3B64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2829917" y="6400800"/>
            <a:ext cx="338328" cy="240175"/>
            <a:chOff x="4089400" y="933450"/>
            <a:chExt cx="338328" cy="341938"/>
          </a:xfrm>
        </p:grpSpPr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5516202-0BD8-419D-8BF7-97BAEA4DF2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258564" y="933450"/>
              <a:ext cx="0" cy="341938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95BE3FD7-EE7B-4784-A604-9F4F8D45C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089400" y="1104419"/>
              <a:ext cx="338328" cy="0"/>
            </a:xfrm>
            <a:prstGeom prst="line">
              <a:avLst/>
            </a:prstGeom>
            <a:ln w="12700">
              <a:solidFill>
                <a:schemeClr val="tx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ADEE02A-6EF5-F493-5D46-F1E18708225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86598846"/>
              </p:ext>
            </p:extLst>
          </p:nvPr>
        </p:nvGraphicFramePr>
        <p:xfrm>
          <a:off x="731520" y="2742546"/>
          <a:ext cx="11044469" cy="33691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403328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EC7823C-FDD6-429C-986C-063FDEBF9E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9CF7FE1C-8BC5-4B0C-A2BC-93AB72C90F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68100" y="-1"/>
            <a:ext cx="10423900" cy="5920155"/>
          </a:xfrm>
          <a:custGeom>
            <a:avLst/>
            <a:gdLst>
              <a:gd name="connsiteX0" fmla="*/ 10423900 w 10423900"/>
              <a:gd name="connsiteY0" fmla="*/ 0 h 5491534"/>
              <a:gd name="connsiteX1" fmla="*/ 3493157 w 10423900"/>
              <a:gd name="connsiteY1" fmla="*/ 0 h 5491534"/>
              <a:gd name="connsiteX2" fmla="*/ 3493018 w 10423900"/>
              <a:gd name="connsiteY2" fmla="*/ 31 h 5491534"/>
              <a:gd name="connsiteX3" fmla="*/ 3245493 w 10423900"/>
              <a:gd name="connsiteY3" fmla="*/ 104839 h 5491534"/>
              <a:gd name="connsiteX4" fmla="*/ 4434802 w 10423900"/>
              <a:gd name="connsiteY4" fmla="*/ 284558 h 5491534"/>
              <a:gd name="connsiteX5" fmla="*/ 4011937 w 10423900"/>
              <a:gd name="connsiteY5" fmla="*/ 395559 h 5491534"/>
              <a:gd name="connsiteX6" fmla="*/ 3573213 w 10423900"/>
              <a:gd name="connsiteY6" fmla="*/ 474847 h 5491534"/>
              <a:gd name="connsiteX7" fmla="*/ 3097489 w 10423900"/>
              <a:gd name="connsiteY7" fmla="*/ 532990 h 5491534"/>
              <a:gd name="connsiteX8" fmla="*/ 2664052 w 10423900"/>
              <a:gd name="connsiteY8" fmla="*/ 649279 h 5491534"/>
              <a:gd name="connsiteX9" fmla="*/ 3795218 w 10423900"/>
              <a:gd name="connsiteY9" fmla="*/ 696852 h 5491534"/>
              <a:gd name="connsiteX10" fmla="*/ 3208492 w 10423900"/>
              <a:gd name="connsiteY10" fmla="*/ 802568 h 5491534"/>
              <a:gd name="connsiteX11" fmla="*/ 2727483 w 10423900"/>
              <a:gd name="connsiteY11" fmla="*/ 939999 h 5491534"/>
              <a:gd name="connsiteX12" fmla="*/ 2389190 w 10423900"/>
              <a:gd name="connsiteY12" fmla="*/ 1003429 h 5491534"/>
              <a:gd name="connsiteX13" fmla="*/ 2029754 w 10423900"/>
              <a:gd name="connsiteY13" fmla="*/ 1019287 h 5491534"/>
              <a:gd name="connsiteX14" fmla="*/ 1945181 w 10423900"/>
              <a:gd name="connsiteY14" fmla="*/ 1119716 h 5491534"/>
              <a:gd name="connsiteX15" fmla="*/ 2056184 w 10423900"/>
              <a:gd name="connsiteY15" fmla="*/ 1225434 h 5491534"/>
              <a:gd name="connsiteX16" fmla="*/ 2225329 w 10423900"/>
              <a:gd name="connsiteY16" fmla="*/ 1236004 h 5491534"/>
              <a:gd name="connsiteX17" fmla="*/ 3234920 w 10423900"/>
              <a:gd name="connsiteY17" fmla="*/ 1262435 h 5491534"/>
              <a:gd name="connsiteX18" fmla="*/ 0 w 10423900"/>
              <a:gd name="connsiteY18" fmla="*/ 1495009 h 5491534"/>
              <a:gd name="connsiteX19" fmla="*/ 438724 w 10423900"/>
              <a:gd name="connsiteY19" fmla="*/ 1637728 h 5491534"/>
              <a:gd name="connsiteX20" fmla="*/ 586726 w 10423900"/>
              <a:gd name="connsiteY20" fmla="*/ 2028877 h 5491534"/>
              <a:gd name="connsiteX21" fmla="*/ 1125878 w 10423900"/>
              <a:gd name="connsiteY21" fmla="*/ 2250882 h 5491534"/>
              <a:gd name="connsiteX22" fmla="*/ 1474744 w 10423900"/>
              <a:gd name="connsiteY22" fmla="*/ 2330169 h 5491534"/>
              <a:gd name="connsiteX23" fmla="*/ 2272901 w 10423900"/>
              <a:gd name="connsiteY23" fmla="*/ 2446458 h 5491534"/>
              <a:gd name="connsiteX24" fmla="*/ 2389190 w 10423900"/>
              <a:gd name="connsiteY24" fmla="*/ 2636747 h 5491534"/>
              <a:gd name="connsiteX25" fmla="*/ 2489621 w 10423900"/>
              <a:gd name="connsiteY25" fmla="*/ 2848179 h 5491534"/>
              <a:gd name="connsiteX26" fmla="*/ 2701053 w 10423900"/>
              <a:gd name="connsiteY26" fmla="*/ 2985611 h 5491534"/>
              <a:gd name="connsiteX27" fmla="*/ 1057165 w 10423900"/>
              <a:gd name="connsiteY27" fmla="*/ 2964468 h 5491534"/>
              <a:gd name="connsiteX28" fmla="*/ 2912485 w 10423900"/>
              <a:gd name="connsiteY28" fmla="*/ 3408477 h 5491534"/>
              <a:gd name="connsiteX29" fmla="*/ 2748626 w 10423900"/>
              <a:gd name="connsiteY29" fmla="*/ 3582909 h 5491534"/>
              <a:gd name="connsiteX30" fmla="*/ 3763503 w 10423900"/>
              <a:gd name="connsiteY30" fmla="*/ 3820771 h 5491534"/>
              <a:gd name="connsiteX31" fmla="*/ 3219063 w 10423900"/>
              <a:gd name="connsiteY31" fmla="*/ 3847199 h 5491534"/>
              <a:gd name="connsiteX32" fmla="*/ 6385269 w 10423900"/>
              <a:gd name="connsiteY32" fmla="*/ 4840933 h 5491534"/>
              <a:gd name="connsiteX33" fmla="*/ 10285854 w 10423900"/>
              <a:gd name="connsiteY33" fmla="*/ 5471118 h 5491534"/>
              <a:gd name="connsiteX34" fmla="*/ 10423900 w 10423900"/>
              <a:gd name="connsiteY34" fmla="*/ 5491534 h 54915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3900" h="5491534">
                <a:moveTo>
                  <a:pt x="10423900" y="0"/>
                </a:moveTo>
                <a:lnTo>
                  <a:pt x="3493157" y="0"/>
                </a:lnTo>
                <a:lnTo>
                  <a:pt x="3493018" y="31"/>
                </a:lnTo>
                <a:cubicBezTo>
                  <a:pt x="3414969" y="12668"/>
                  <a:pt x="3328744" y="21588"/>
                  <a:pt x="3245493" y="104839"/>
                </a:cubicBezTo>
                <a:cubicBezTo>
                  <a:pt x="3668357" y="162984"/>
                  <a:pt x="4075366" y="51981"/>
                  <a:pt x="4434802" y="284558"/>
                </a:cubicBezTo>
                <a:cubicBezTo>
                  <a:pt x="4302656" y="400846"/>
                  <a:pt x="4154654" y="374416"/>
                  <a:pt x="4011937" y="395559"/>
                </a:cubicBezTo>
                <a:cubicBezTo>
                  <a:pt x="3863934" y="416704"/>
                  <a:pt x="3721217" y="453704"/>
                  <a:pt x="3573213" y="474847"/>
                </a:cubicBezTo>
                <a:cubicBezTo>
                  <a:pt x="3414639" y="501275"/>
                  <a:pt x="3256063" y="506562"/>
                  <a:pt x="3097489" y="532990"/>
                </a:cubicBezTo>
                <a:cubicBezTo>
                  <a:pt x="2965345" y="554135"/>
                  <a:pt x="2822627" y="517133"/>
                  <a:pt x="2664052" y="649279"/>
                </a:cubicBezTo>
                <a:cubicBezTo>
                  <a:pt x="3055203" y="744424"/>
                  <a:pt x="3409352" y="601706"/>
                  <a:pt x="3795218" y="696852"/>
                </a:cubicBezTo>
                <a:cubicBezTo>
                  <a:pt x="3567928" y="781425"/>
                  <a:pt x="3382924" y="754995"/>
                  <a:pt x="3208492" y="802568"/>
                </a:cubicBezTo>
                <a:cubicBezTo>
                  <a:pt x="3049916" y="850140"/>
                  <a:pt x="2859627" y="797282"/>
                  <a:pt x="2727483" y="939999"/>
                </a:cubicBezTo>
                <a:cubicBezTo>
                  <a:pt x="2627052" y="1051000"/>
                  <a:pt x="2521336" y="1066858"/>
                  <a:pt x="2389190" y="1003429"/>
                </a:cubicBezTo>
                <a:cubicBezTo>
                  <a:pt x="2272901" y="945284"/>
                  <a:pt x="2146043" y="961142"/>
                  <a:pt x="2029754" y="1019287"/>
                </a:cubicBezTo>
                <a:cubicBezTo>
                  <a:pt x="1987468" y="1040430"/>
                  <a:pt x="1945181" y="1066858"/>
                  <a:pt x="1945181" y="1119716"/>
                </a:cubicBezTo>
                <a:cubicBezTo>
                  <a:pt x="1945181" y="1193719"/>
                  <a:pt x="1998039" y="1214862"/>
                  <a:pt x="2056184" y="1225434"/>
                </a:cubicBezTo>
                <a:cubicBezTo>
                  <a:pt x="2109042" y="1236004"/>
                  <a:pt x="2172471" y="1246577"/>
                  <a:pt x="2225329" y="1236004"/>
                </a:cubicBezTo>
                <a:cubicBezTo>
                  <a:pt x="2563622" y="1177861"/>
                  <a:pt x="2896629" y="1273005"/>
                  <a:pt x="3234920" y="1262435"/>
                </a:cubicBezTo>
                <a:cubicBezTo>
                  <a:pt x="2172471" y="1489724"/>
                  <a:pt x="1099450" y="1415723"/>
                  <a:pt x="0" y="1495009"/>
                </a:cubicBezTo>
                <a:cubicBezTo>
                  <a:pt x="142717" y="1653583"/>
                  <a:pt x="327721" y="1521439"/>
                  <a:pt x="438724" y="1637728"/>
                </a:cubicBezTo>
                <a:cubicBezTo>
                  <a:pt x="333006" y="1880875"/>
                  <a:pt x="375293" y="2013020"/>
                  <a:pt x="586726" y="2028877"/>
                </a:cubicBezTo>
                <a:cubicBezTo>
                  <a:pt x="792873" y="2044734"/>
                  <a:pt x="1014877" y="1960161"/>
                  <a:pt x="1125878" y="2250882"/>
                </a:cubicBezTo>
                <a:cubicBezTo>
                  <a:pt x="1157593" y="2340740"/>
                  <a:pt x="1353170" y="2314312"/>
                  <a:pt x="1474744" y="2330169"/>
                </a:cubicBezTo>
                <a:cubicBezTo>
                  <a:pt x="1739034" y="2367170"/>
                  <a:pt x="2019183" y="2330169"/>
                  <a:pt x="2272901" y="2446458"/>
                </a:cubicBezTo>
                <a:cubicBezTo>
                  <a:pt x="2373332" y="2488744"/>
                  <a:pt x="2442048" y="2520459"/>
                  <a:pt x="2389190" y="2636747"/>
                </a:cubicBezTo>
                <a:cubicBezTo>
                  <a:pt x="2336332" y="2758321"/>
                  <a:pt x="2405048" y="2800607"/>
                  <a:pt x="2489621" y="2848179"/>
                </a:cubicBezTo>
                <a:cubicBezTo>
                  <a:pt x="2553051" y="2885180"/>
                  <a:pt x="2648195" y="2874609"/>
                  <a:pt x="2701053" y="2985611"/>
                </a:cubicBezTo>
                <a:cubicBezTo>
                  <a:pt x="2146043" y="2969753"/>
                  <a:pt x="1606888" y="2879895"/>
                  <a:pt x="1057165" y="2964468"/>
                </a:cubicBezTo>
                <a:cubicBezTo>
                  <a:pt x="1659748" y="3175900"/>
                  <a:pt x="2320474" y="3165328"/>
                  <a:pt x="2912485" y="3408477"/>
                </a:cubicBezTo>
                <a:cubicBezTo>
                  <a:pt x="2891342" y="3493050"/>
                  <a:pt x="2753911" y="3456048"/>
                  <a:pt x="2748626" y="3582909"/>
                </a:cubicBezTo>
                <a:cubicBezTo>
                  <a:pt x="3060489" y="3715055"/>
                  <a:pt x="3435782" y="3625195"/>
                  <a:pt x="3763503" y="3820771"/>
                </a:cubicBezTo>
                <a:cubicBezTo>
                  <a:pt x="3573213" y="3910629"/>
                  <a:pt x="3398782" y="3762626"/>
                  <a:pt x="3219063" y="3847199"/>
                </a:cubicBezTo>
                <a:cubicBezTo>
                  <a:pt x="3277208" y="3974060"/>
                  <a:pt x="5909545" y="4756360"/>
                  <a:pt x="6385269" y="4840933"/>
                </a:cubicBezTo>
                <a:cubicBezTo>
                  <a:pt x="7171204" y="4982659"/>
                  <a:pt x="9157515" y="5302348"/>
                  <a:pt x="10285854" y="5471118"/>
                </a:cubicBezTo>
                <a:lnTo>
                  <a:pt x="10423900" y="5491534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0651F5E-0457-4065-ACB2-8B81590C2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050098" flipH="1" flipV="1">
            <a:off x="-160709" y="3977842"/>
            <a:ext cx="7507400" cy="3166385"/>
          </a:xfrm>
          <a:custGeom>
            <a:avLst/>
            <a:gdLst>
              <a:gd name="connsiteX0" fmla="*/ 5497485 w 7507400"/>
              <a:gd name="connsiteY0" fmla="*/ 2912009 h 3166385"/>
              <a:gd name="connsiteX1" fmla="*/ 7034681 w 7507400"/>
              <a:gd name="connsiteY1" fmla="*/ 3151263 h 3166385"/>
              <a:gd name="connsiteX2" fmla="*/ 7137723 w 7507400"/>
              <a:gd name="connsiteY2" fmla="*/ 3166385 h 3166385"/>
              <a:gd name="connsiteX3" fmla="*/ 7507400 w 7507400"/>
              <a:gd name="connsiteY3" fmla="*/ 875071 h 3166385"/>
              <a:gd name="connsiteX4" fmla="*/ 2083578 w 7507400"/>
              <a:gd name="connsiteY4" fmla="*/ 0 h 3166385"/>
              <a:gd name="connsiteX5" fmla="*/ 2023081 w 7507400"/>
              <a:gd name="connsiteY5" fmla="*/ 5468 h 3166385"/>
              <a:gd name="connsiteX6" fmla="*/ 1865374 w 7507400"/>
              <a:gd name="connsiteY6" fmla="*/ 76313 h 3166385"/>
              <a:gd name="connsiteX7" fmla="*/ 1634010 w 7507400"/>
              <a:gd name="connsiteY7" fmla="*/ 119359 h 3166385"/>
              <a:gd name="connsiteX8" fmla="*/ 1388186 w 7507400"/>
              <a:gd name="connsiteY8" fmla="*/ 130121 h 3166385"/>
              <a:gd name="connsiteX9" fmla="*/ 1330344 w 7507400"/>
              <a:gd name="connsiteY9" fmla="*/ 198275 h 3166385"/>
              <a:gd name="connsiteX10" fmla="*/ 1406262 w 7507400"/>
              <a:gd name="connsiteY10" fmla="*/ 270018 h 3166385"/>
              <a:gd name="connsiteX11" fmla="*/ 1521942 w 7507400"/>
              <a:gd name="connsiteY11" fmla="*/ 277191 h 3166385"/>
              <a:gd name="connsiteX12" fmla="*/ 2212420 w 7507400"/>
              <a:gd name="connsiteY12" fmla="*/ 295128 h 3166385"/>
              <a:gd name="connsiteX13" fmla="*/ 0 w 7507400"/>
              <a:gd name="connsiteY13" fmla="*/ 452960 h 3166385"/>
              <a:gd name="connsiteX14" fmla="*/ 300051 w 7507400"/>
              <a:gd name="connsiteY14" fmla="*/ 549813 h 3166385"/>
              <a:gd name="connsiteX15" fmla="*/ 401272 w 7507400"/>
              <a:gd name="connsiteY15" fmla="*/ 815258 h 3166385"/>
              <a:gd name="connsiteX16" fmla="*/ 770008 w 7507400"/>
              <a:gd name="connsiteY16" fmla="*/ 965917 h 3166385"/>
              <a:gd name="connsiteX17" fmla="*/ 1008605 w 7507400"/>
              <a:gd name="connsiteY17" fmla="*/ 1019724 h 3166385"/>
              <a:gd name="connsiteX18" fmla="*/ 1554478 w 7507400"/>
              <a:gd name="connsiteY18" fmla="*/ 1098641 h 3166385"/>
              <a:gd name="connsiteX19" fmla="*/ 1634010 w 7507400"/>
              <a:gd name="connsiteY19" fmla="*/ 1227777 h 3166385"/>
              <a:gd name="connsiteX20" fmla="*/ 1702696 w 7507400"/>
              <a:gd name="connsiteY20" fmla="*/ 1371261 h 3166385"/>
              <a:gd name="connsiteX21" fmla="*/ 1847299 w 7507400"/>
              <a:gd name="connsiteY21" fmla="*/ 1464526 h 3166385"/>
              <a:gd name="connsiteX22" fmla="*/ 723015 w 7507400"/>
              <a:gd name="connsiteY22" fmla="*/ 1450177 h 3166385"/>
              <a:gd name="connsiteX23" fmla="*/ 1991901 w 7507400"/>
              <a:gd name="connsiteY23" fmla="*/ 1751495 h 3166385"/>
              <a:gd name="connsiteX24" fmla="*/ 1879835 w 7507400"/>
              <a:gd name="connsiteY24" fmla="*/ 1869870 h 3166385"/>
              <a:gd name="connsiteX25" fmla="*/ 2573927 w 7507400"/>
              <a:gd name="connsiteY25" fmla="*/ 2031290 h 3166385"/>
              <a:gd name="connsiteX26" fmla="*/ 2201575 w 7507400"/>
              <a:gd name="connsiteY26" fmla="*/ 2049225 h 3166385"/>
              <a:gd name="connsiteX27" fmla="*/ 4367000 w 7507400"/>
              <a:gd name="connsiteY27" fmla="*/ 2723602 h 3166385"/>
              <a:gd name="connsiteX28" fmla="*/ 5497485 w 7507400"/>
              <a:gd name="connsiteY28" fmla="*/ 2912009 h 316638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507400" h="3166385">
                <a:moveTo>
                  <a:pt x="5497485" y="2912009"/>
                </a:moveTo>
                <a:cubicBezTo>
                  <a:pt x="6033497" y="2998226"/>
                  <a:pt x="6619155" y="3089592"/>
                  <a:pt x="7034681" y="3151263"/>
                </a:cubicBezTo>
                <a:lnTo>
                  <a:pt x="7137723" y="3166385"/>
                </a:lnTo>
                <a:lnTo>
                  <a:pt x="7507400" y="875071"/>
                </a:lnTo>
                <a:lnTo>
                  <a:pt x="2083578" y="0"/>
                </a:lnTo>
                <a:lnTo>
                  <a:pt x="2023081" y="5468"/>
                </a:lnTo>
                <a:cubicBezTo>
                  <a:pt x="1965692" y="12642"/>
                  <a:pt x="1910562" y="27887"/>
                  <a:pt x="1865374" y="76313"/>
                </a:cubicBezTo>
                <a:cubicBezTo>
                  <a:pt x="1796688" y="151642"/>
                  <a:pt x="1724387" y="162404"/>
                  <a:pt x="1634010" y="119359"/>
                </a:cubicBezTo>
                <a:cubicBezTo>
                  <a:pt x="1554478" y="79900"/>
                  <a:pt x="1467718" y="90662"/>
                  <a:pt x="1388186" y="130121"/>
                </a:cubicBezTo>
                <a:cubicBezTo>
                  <a:pt x="1359266" y="144469"/>
                  <a:pt x="1330344" y="162404"/>
                  <a:pt x="1330344" y="198275"/>
                </a:cubicBezTo>
                <a:cubicBezTo>
                  <a:pt x="1330344" y="248495"/>
                  <a:pt x="1366496" y="262843"/>
                  <a:pt x="1406262" y="270018"/>
                </a:cubicBezTo>
                <a:cubicBezTo>
                  <a:pt x="1442412" y="277191"/>
                  <a:pt x="1485792" y="284366"/>
                  <a:pt x="1521942" y="277191"/>
                </a:cubicBezTo>
                <a:cubicBezTo>
                  <a:pt x="1753307" y="237734"/>
                  <a:pt x="1981057" y="302301"/>
                  <a:pt x="2212420" y="295128"/>
                </a:cubicBezTo>
                <a:cubicBezTo>
                  <a:pt x="1485792" y="449373"/>
                  <a:pt x="751934" y="399154"/>
                  <a:pt x="0" y="452960"/>
                </a:cubicBezTo>
                <a:cubicBezTo>
                  <a:pt x="97608" y="560573"/>
                  <a:pt x="224135" y="470896"/>
                  <a:pt x="300051" y="549813"/>
                </a:cubicBezTo>
                <a:cubicBezTo>
                  <a:pt x="227750" y="714820"/>
                  <a:pt x="256671" y="804497"/>
                  <a:pt x="401272" y="815258"/>
                </a:cubicBezTo>
                <a:cubicBezTo>
                  <a:pt x="542261" y="826019"/>
                  <a:pt x="694093" y="768625"/>
                  <a:pt x="770008" y="965917"/>
                </a:cubicBezTo>
                <a:cubicBezTo>
                  <a:pt x="791699" y="1026898"/>
                  <a:pt x="925458" y="1008963"/>
                  <a:pt x="1008605" y="1019724"/>
                </a:cubicBezTo>
                <a:cubicBezTo>
                  <a:pt x="1189357" y="1044833"/>
                  <a:pt x="1380957" y="1019724"/>
                  <a:pt x="1554478" y="1098641"/>
                </a:cubicBezTo>
                <a:cubicBezTo>
                  <a:pt x="1623165" y="1127337"/>
                  <a:pt x="1670160" y="1148860"/>
                  <a:pt x="1634010" y="1227777"/>
                </a:cubicBezTo>
                <a:cubicBezTo>
                  <a:pt x="1597859" y="1310280"/>
                  <a:pt x="1644855" y="1338976"/>
                  <a:pt x="1702696" y="1371261"/>
                </a:cubicBezTo>
                <a:cubicBezTo>
                  <a:pt x="1746077" y="1396370"/>
                  <a:pt x="1811148" y="1389197"/>
                  <a:pt x="1847299" y="1464526"/>
                </a:cubicBezTo>
                <a:cubicBezTo>
                  <a:pt x="1467717" y="1453764"/>
                  <a:pt x="1098981" y="1392783"/>
                  <a:pt x="723015" y="1450177"/>
                </a:cubicBezTo>
                <a:cubicBezTo>
                  <a:pt x="1135131" y="1593662"/>
                  <a:pt x="1587014" y="1586487"/>
                  <a:pt x="1991901" y="1751495"/>
                </a:cubicBezTo>
                <a:cubicBezTo>
                  <a:pt x="1977441" y="1808889"/>
                  <a:pt x="1883449" y="1783778"/>
                  <a:pt x="1879835" y="1869870"/>
                </a:cubicBezTo>
                <a:cubicBezTo>
                  <a:pt x="2093123" y="1959548"/>
                  <a:pt x="2349794" y="1898566"/>
                  <a:pt x="2573927" y="2031290"/>
                </a:cubicBezTo>
                <a:cubicBezTo>
                  <a:pt x="2443785" y="2092271"/>
                  <a:pt x="2324488" y="1991831"/>
                  <a:pt x="2201575" y="2049225"/>
                </a:cubicBezTo>
                <a:cubicBezTo>
                  <a:pt x="2241342" y="2135316"/>
                  <a:pt x="4041644" y="2666208"/>
                  <a:pt x="4367000" y="2723602"/>
                </a:cubicBezTo>
                <a:cubicBezTo>
                  <a:pt x="4615085" y="2767993"/>
                  <a:pt x="5038048" y="2838109"/>
                  <a:pt x="5497485" y="2912009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4C455D-DDDE-3873-0EE0-CCA6C830F1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51094" y="1058780"/>
            <a:ext cx="5602705" cy="309211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Well-being of Future Generations (Wales) Act 2015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is a Welsh law designed to make sure that everything the government and public bodies do </a:t>
            </a: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takes the future into account</a:t>
            </a:r>
            <a: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, not just today’s needs.</a:t>
            </a:r>
            <a:br>
              <a: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3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6B2C1E-7146-7C6F-E403-D142EB1B75F1}"/>
              </a:ext>
            </a:extLst>
          </p:cNvPr>
          <p:cNvSpPr txBox="1"/>
          <p:nvPr/>
        </p:nvSpPr>
        <p:spPr>
          <a:xfrm>
            <a:off x="2895348" y="284205"/>
            <a:ext cx="640130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5400" b="1" dirty="0"/>
              <a:t>Relevant legislation</a:t>
            </a:r>
            <a:endParaRPr lang="en-GB" sz="5400" b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09DD619-8535-269D-BB45-51FF2A360672}"/>
              </a:ext>
            </a:extLst>
          </p:cNvPr>
          <p:cNvSpPr txBox="1"/>
          <p:nvPr/>
        </p:nvSpPr>
        <p:spPr>
          <a:xfrm>
            <a:off x="327328" y="4744995"/>
            <a:ext cx="513604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Overall goal: To make Wales a </a:t>
            </a:r>
            <a:r>
              <a:rPr lang="en-US" sz="2400" b="1" dirty="0"/>
              <a:t>better place to live, now and in the future, </a:t>
            </a:r>
            <a:r>
              <a:rPr lang="en-US" sz="2400" dirty="0"/>
              <a:t>by balancing how we use resources, protect the planet, and support communities</a:t>
            </a:r>
            <a:endParaRPr lang="en-GB" sz="2400" dirty="0"/>
          </a:p>
        </p:txBody>
      </p:sp>
      <p:pic>
        <p:nvPicPr>
          <p:cNvPr id="7170" name="Picture 2" descr="dragon GIF">
            <a:extLst>
              <a:ext uri="{FF2B5EF4-FFF2-40B4-BE49-F238E27FC236}">
                <a16:creationId xmlns:a16="http://schemas.microsoft.com/office/drawing/2014/main" id="{D03276D7-7BB1-A260-3589-24328C714A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74126" y="3798518"/>
            <a:ext cx="5644630" cy="2822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The Well-being of Future Generations | GOV.WALES">
            <a:extLst>
              <a:ext uri="{FF2B5EF4-FFF2-40B4-BE49-F238E27FC236}">
                <a16:creationId xmlns:a16="http://schemas.microsoft.com/office/drawing/2014/main" id="{FFEF7437-90E2-DA2B-957E-37F1901607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158" y="1207535"/>
            <a:ext cx="3362305" cy="3362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59912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650AB2E4-4226-456E-9000-F22AC1C69655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552" b="101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0F0D9-B1DB-F774-E039-C3D67AB7CB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lvl="0"/>
            <a:r>
              <a:rPr lang="en-GB" dirty="0"/>
              <a:t>Public organisations in Wales (like councils, health boards, and the Welsh Government) must:</a:t>
            </a:r>
            <a:endParaRPr lang="en-US" dirty="0"/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DC3B7AC9-B5EE-8BF7-3E17-B886FFA3053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1710112"/>
              </p:ext>
            </p:extLst>
          </p:nvPr>
        </p:nvGraphicFramePr>
        <p:xfrm>
          <a:off x="838200" y="1825625"/>
          <a:ext cx="11110784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2002835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03" name="Rectangle 4102">
            <a:extLst>
              <a:ext uri="{FF2B5EF4-FFF2-40B4-BE49-F238E27FC236}">
                <a16:creationId xmlns:a16="http://schemas.microsoft.com/office/drawing/2014/main" id="{91DC6ABD-215C-4EA8-A483-CEF5B99AB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9609" y="679731"/>
            <a:ext cx="4171994" cy="373654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Factors Impacting Service Delivery.  </a:t>
            </a:r>
            <a:b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47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 you think they are?</a:t>
            </a:r>
          </a:p>
        </p:txBody>
      </p:sp>
      <p:grpSp>
        <p:nvGrpSpPr>
          <p:cNvPr id="4105" name="Group 4104">
            <a:extLst>
              <a:ext uri="{FF2B5EF4-FFF2-40B4-BE49-F238E27FC236}">
                <a16:creationId xmlns:a16="http://schemas.microsoft.com/office/drawing/2014/main" id="{3AF6A671-C637-4547-85F4-51B6D18813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416432" y="1"/>
            <a:ext cx="2446384" cy="5777808"/>
            <a:chOff x="329184" y="1"/>
            <a:chExt cx="524256" cy="5777808"/>
          </a:xfrm>
        </p:grpSpPr>
        <p:cxnSp>
          <p:nvCxnSpPr>
            <p:cNvPr id="4106" name="Straight Connector 4105">
              <a:extLst>
                <a:ext uri="{FF2B5EF4-FFF2-40B4-BE49-F238E27FC236}">
                  <a16:creationId xmlns:a16="http://schemas.microsoft.com/office/drawing/2014/main" id="{C575CF26-3D3C-4C5A-A2B7-00432016E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329184" y="5777809"/>
              <a:ext cx="521208" cy="0"/>
            </a:xfrm>
            <a:prstGeom prst="line">
              <a:avLst/>
            </a:prstGeom>
            <a:ln w="15240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07" name="Rectangle 4106">
              <a:extLst>
                <a:ext uri="{FF2B5EF4-FFF2-40B4-BE49-F238E27FC236}">
                  <a16:creationId xmlns:a16="http://schemas.microsoft.com/office/drawing/2014/main" id="{99413ED5-9ED4-4772-BCE4-2BCAE6B12E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29184" y="1"/>
              <a:ext cx="524256" cy="553211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109" name="Rectangle 4108">
            <a:extLst>
              <a:ext uri="{FF2B5EF4-FFF2-40B4-BE49-F238E27FC236}">
                <a16:creationId xmlns:a16="http://schemas.microsoft.com/office/drawing/2014/main" id="{04357C93-F0CB-4A1C-8F77-4E90637898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6598" y="269324"/>
            <a:ext cx="6116779" cy="620877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098" name="Picture 2" descr="Collaborate President Biden GIF by Creative Courage">
            <a:extLst>
              <a:ext uri="{FF2B5EF4-FFF2-40B4-BE49-F238E27FC236}">
                <a16:creationId xmlns:a16="http://schemas.microsoft.com/office/drawing/2014/main" id="{686FB4D1-2719-4BDC-607E-06128BF2C9B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40572" y="569297"/>
            <a:ext cx="5608830" cy="5608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Close up of a blue leaf&#10;&#10;AI-generated content may be incorrect.">
            <a:extLst>
              <a:ext uri="{FF2B5EF4-FFF2-40B4-BE49-F238E27FC236}">
                <a16:creationId xmlns:a16="http://schemas.microsoft.com/office/drawing/2014/main" id="{2CEF172C-92F6-CC98-5AD4-40BC621A1889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prstClr val="black"/>
              <a:schemeClr val="tx2">
                <a:tint val="45000"/>
                <a:satMod val="400000"/>
              </a:schemeClr>
            </a:duotone>
            <a:alphaModFix amt="25000"/>
          </a:blip>
          <a:srcRect l="10300" r="39638" b="-1"/>
          <a:stretch>
            <a:fillRect/>
          </a:stretch>
        </p:blipFill>
        <p:spPr>
          <a:xfrm rot="5400000">
            <a:off x="2667000" y="-2667000"/>
            <a:ext cx="6858000" cy="12192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096684E-623C-1B7F-7C23-C46E7246E4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365126"/>
            <a:ext cx="7886700" cy="13255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b="1" dirty="0"/>
              <a:t>Factors that impact service delivery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F2D514-817D-66EF-6D72-D1111FA0AE3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622854" y="1878227"/>
          <a:ext cx="9045146" cy="48809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9700024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B0B44E-BD84-16F9-FAC6-7EC06A3D82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" b="113"/>
          <a:stretch>
            <a:fillRect/>
          </a:stretch>
        </p:blipFill>
        <p:spPr>
          <a:xfrm rot="5400000">
            <a:off x="2667001" y="-2663240"/>
            <a:ext cx="6858000" cy="1219200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62216" y="-438765"/>
            <a:ext cx="9267568" cy="1616203"/>
          </a:xfrm>
        </p:spPr>
        <p:txBody>
          <a:bodyPr anchor="b">
            <a:normAutofit/>
          </a:bodyPr>
          <a:lstStyle/>
          <a:p>
            <a:r>
              <a:rPr lang="en-GB" sz="8000" b="1" dirty="0">
                <a:solidFill>
                  <a:schemeClr val="bg1"/>
                </a:solidFill>
              </a:rPr>
              <a:t>The implications: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0DBDEAA-A653-1A1E-C5C1-3794AC7C87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0947318"/>
              </p:ext>
            </p:extLst>
          </p:nvPr>
        </p:nvGraphicFramePr>
        <p:xfrm>
          <a:off x="2080055" y="1445742"/>
          <a:ext cx="8266669" cy="52516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/>
              <a:t>Improving Service Delivery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1213C4D1-95EF-F51B-EB64-90AE9F88AF9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990"/>
          <a:stretch>
            <a:fillRect/>
          </a:stretch>
        </p:blipFill>
        <p:spPr>
          <a:xfrm rot="5400000">
            <a:off x="5718412" y="377588"/>
            <a:ext cx="6858000" cy="6102825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31707FF-B31D-EB48-A65C-1BFBF910103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80907572"/>
              </p:ext>
            </p:extLst>
          </p:nvPr>
        </p:nvGraphicFramePr>
        <p:xfrm>
          <a:off x="761802" y="2743200"/>
          <a:ext cx="4646905" cy="361314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Quiz Time GIF by Williamsburgvets">
            <a:extLst>
              <a:ext uri="{FF2B5EF4-FFF2-40B4-BE49-F238E27FC236}">
                <a16:creationId xmlns:a16="http://schemas.microsoft.com/office/drawing/2014/main" id="{1859BE53-5B67-7386-5350-9496D485B17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342859" y="1225153"/>
            <a:ext cx="5421465" cy="4407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83853" y="67708"/>
            <a:ext cx="5051302" cy="1616203"/>
          </a:xfrm>
        </p:spPr>
        <p:txBody>
          <a:bodyPr anchor="b">
            <a:normAutofit/>
          </a:bodyPr>
          <a:lstStyle/>
          <a:p>
            <a:r>
              <a:rPr lang="en-GB" sz="3200" b="1" dirty="0"/>
              <a:t>Q1: What does organisational structure describe?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D7DA515-4FCF-A9C4-0C4E-679CF9A22FC2}"/>
              </a:ext>
            </a:extLst>
          </p:cNvPr>
          <p:cNvGraphicFramePr/>
          <p:nvPr/>
        </p:nvGraphicFramePr>
        <p:xfrm>
          <a:off x="1948719" y="1884013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t>Q2: Which of the following shows positive organisational culture?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0AB38C4-479B-A7BC-99F8-161896512FA3}"/>
              </a:ext>
            </a:extLst>
          </p:cNvPr>
          <p:cNvGrpSpPr/>
          <p:nvPr/>
        </p:nvGrpSpPr>
        <p:grpSpPr>
          <a:xfrm>
            <a:off x="1835214" y="1710954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21" name="Rectangle: Single Corner Rounded 20">
              <a:extLst>
                <a:ext uri="{FF2B5EF4-FFF2-40B4-BE49-F238E27FC236}">
                  <a16:creationId xmlns:a16="http://schemas.microsoft.com/office/drawing/2014/main" id="{4A18457B-5CA3-E237-5277-D9903C28BEEC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2" name="Rectangle: Single Corner Rounded 4">
              <a:extLst>
                <a:ext uri="{FF2B5EF4-FFF2-40B4-BE49-F238E27FC236}">
                  <a16:creationId xmlns:a16="http://schemas.microsoft.com/office/drawing/2014/main" id="{D45D3055-CC58-2DAC-CB59-99941F909ADB}"/>
                </a:ext>
              </a:extLst>
            </p:cNvPr>
            <p:cNvSpPr txBox="1"/>
            <p:nvPr/>
          </p:nvSpPr>
          <p:spPr>
            <a:xfrm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/>
              <a:endParaRPr lang="en-GB" sz="3200" b="1" dirty="0"/>
            </a:p>
            <a:p>
              <a:pPr algn="ctr"/>
              <a:r>
                <a:rPr lang="en-GB" sz="3200" b="1" dirty="0"/>
                <a:t>a) Staff feel unsupported and blamed</a:t>
              </a:r>
            </a:p>
          </p:txBody>
        </p:sp>
      </p:grpSp>
      <p:grpSp>
        <p:nvGrpSpPr>
          <p:cNvPr id="9" name="Group 8">
            <a:extLst>
              <a:ext uri="{FF2B5EF4-FFF2-40B4-BE49-F238E27FC236}">
                <a16:creationId xmlns:a16="http://schemas.microsoft.com/office/drawing/2014/main" id="{982E6E61-F7F0-6719-1438-2F49B2BB6C22}"/>
              </a:ext>
            </a:extLst>
          </p:cNvPr>
          <p:cNvGrpSpPr/>
          <p:nvPr/>
        </p:nvGrpSpPr>
        <p:grpSpPr>
          <a:xfrm>
            <a:off x="6096000" y="1710955"/>
            <a:ext cx="4260786" cy="2290731"/>
            <a:chOff x="4260786" y="0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9" name="Rectangle: Single Corner Rounded 18">
              <a:extLst>
                <a:ext uri="{FF2B5EF4-FFF2-40B4-BE49-F238E27FC236}">
                  <a16:creationId xmlns:a16="http://schemas.microsoft.com/office/drawing/2014/main" id="{4BAF3E5B-7DB3-6505-E14D-A3E15B144C52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20" name="Rectangle: Single Corner Rounded 6">
              <a:extLst>
                <a:ext uri="{FF2B5EF4-FFF2-40B4-BE49-F238E27FC236}">
                  <a16:creationId xmlns:a16="http://schemas.microsoft.com/office/drawing/2014/main" id="{3135DB9F-ACFD-00B4-196E-3D556859F9E8}"/>
                </a:ext>
              </a:extLst>
            </p:cNvPr>
            <p:cNvSpPr txBox="1"/>
            <p:nvPr/>
          </p:nvSpPr>
          <p:spPr>
            <a:xfrm>
              <a:off x="4260786" y="0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000" b="1" dirty="0"/>
                <a:t>b)</a:t>
              </a:r>
              <a:r>
                <a:rPr lang="en-GB" sz="3200" dirty="0"/>
                <a:t> Information is kept secret from teams</a:t>
              </a:r>
              <a:endParaRPr lang="en-GB" sz="3000" b="1" dirty="0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F67EC092-2885-58DC-9CB6-05E32F459E41}"/>
              </a:ext>
            </a:extLst>
          </p:cNvPr>
          <p:cNvGrpSpPr/>
          <p:nvPr/>
        </p:nvGrpSpPr>
        <p:grpSpPr>
          <a:xfrm>
            <a:off x="1835214" y="4001685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576FDD37-9809-7DC1-ADA2-A0AAB7BC1B72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8">
              <a:extLst>
                <a:ext uri="{FF2B5EF4-FFF2-40B4-BE49-F238E27FC236}">
                  <a16:creationId xmlns:a16="http://schemas.microsoft.com/office/drawing/2014/main" id="{5133BC5D-C444-80B0-A56E-0DF7EBB91029}"/>
                </a:ext>
              </a:extLst>
            </p:cNvPr>
            <p:cNvSpPr txBox="1"/>
            <p:nvPr/>
          </p:nvSpPr>
          <p:spPr>
            <a:xfrm rot="21600000"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dirty="0"/>
                <a:t>c) Staff feel valued, respected and safe to raise concerns</a:t>
              </a:r>
            </a:p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000" b="1" dirty="0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E6F80D8-B920-474D-4056-95080E3AE647}"/>
              </a:ext>
            </a:extLst>
          </p:cNvPr>
          <p:cNvGrpSpPr/>
          <p:nvPr/>
        </p:nvGrpSpPr>
        <p:grpSpPr>
          <a:xfrm>
            <a:off x="6096000" y="4001685"/>
            <a:ext cx="4260786" cy="2291495"/>
            <a:chOff x="4260786" y="2290731"/>
            <a:chExt cx="4260786" cy="2291495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734F699D-C184-5D46-D237-3F136AA0F987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10">
              <a:extLst>
                <a:ext uri="{FF2B5EF4-FFF2-40B4-BE49-F238E27FC236}">
                  <a16:creationId xmlns:a16="http://schemas.microsoft.com/office/drawing/2014/main" id="{3DA9CD3B-6674-64C4-D518-F7E8BFE70127}"/>
                </a:ext>
              </a:extLst>
            </p:cNvPr>
            <p:cNvSpPr txBox="1"/>
            <p:nvPr/>
          </p:nvSpPr>
          <p:spPr>
            <a:xfrm>
              <a:off x="4260786" y="2864178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13360" tIns="213360" rIns="213360" bIns="213360" numCol="1" spcCol="1270" anchor="ctr" anchorCtr="0">
              <a:noAutofit/>
            </a:bodyPr>
            <a:lstStyle/>
            <a:p>
              <a:r>
                <a:rPr lang="en-GB" sz="3200" dirty="0"/>
                <a:t>d) Managers ignore staff suggestions</a:t>
              </a:r>
            </a:p>
          </p:txBody>
        </p:sp>
      </p:grpSp>
      <p:grpSp>
        <p:nvGrpSpPr>
          <p:cNvPr id="12" name="Group 11">
            <a:extLst>
              <a:ext uri="{FF2B5EF4-FFF2-40B4-BE49-F238E27FC236}">
                <a16:creationId xmlns:a16="http://schemas.microsoft.com/office/drawing/2014/main" id="{C522F007-02E1-21BA-2E26-9C3F23B8ED4D}"/>
              </a:ext>
            </a:extLst>
          </p:cNvPr>
          <p:cNvGrpSpPr/>
          <p:nvPr/>
        </p:nvGrpSpPr>
        <p:grpSpPr>
          <a:xfrm>
            <a:off x="4817765" y="3429002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13" name="Rectangle: Rounded Corners 12">
              <a:extLst>
                <a:ext uri="{FF2B5EF4-FFF2-40B4-BE49-F238E27FC236}">
                  <a16:creationId xmlns:a16="http://schemas.microsoft.com/office/drawing/2014/main" id="{14B994C3-CAB6-4252-399A-52BC69EBD921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Rounded Corners 12">
              <a:extLst>
                <a:ext uri="{FF2B5EF4-FFF2-40B4-BE49-F238E27FC236}">
                  <a16:creationId xmlns:a16="http://schemas.microsoft.com/office/drawing/2014/main" id="{843BA838-02A6-60E6-7FB4-A9B5D492799C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14300" tIns="114300" rIns="114300" bIns="114300" numCol="1" spcCol="1270" anchor="ctr" anchorCtr="0">
              <a:noAutofit/>
            </a:bodyPr>
            <a:lstStyle/>
            <a:p>
              <a:pPr algn="ctr" defTabSz="1333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000" b="1" dirty="0"/>
                <a:t>Question 2.</a:t>
              </a:r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73173" y="196067"/>
            <a:ext cx="8229600" cy="1143000"/>
          </a:xfrm>
        </p:spPr>
        <p:txBody>
          <a:bodyPr>
            <a:normAutofit fontScale="90000"/>
          </a:bodyPr>
          <a:lstStyle/>
          <a:p>
            <a:r>
              <a:t>Q3: Which is an example of poor communication?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E7F95EDA-D6A9-D80E-BBA1-14EF8AD858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3630461"/>
              </p:ext>
            </p:extLst>
          </p:nvPr>
        </p:nvGraphicFramePr>
        <p:xfrm>
          <a:off x="1981201" y="1508971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27185" y="274638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Q4: Which factor can impact service delivery?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36B44B1D-19F3-4A4B-5325-CF5BED8AF3D6}"/>
              </a:ext>
            </a:extLst>
          </p:cNvPr>
          <p:cNvGraphicFramePr/>
          <p:nvPr/>
        </p:nvGraphicFramePr>
        <p:xfrm>
          <a:off x="1981200" y="1686804"/>
          <a:ext cx="8521573" cy="45814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12854"/>
            <a:ext cx="8229600" cy="1143000"/>
          </a:xfrm>
        </p:spPr>
        <p:txBody>
          <a:bodyPr>
            <a:normAutofit fontScale="90000"/>
          </a:bodyPr>
          <a:lstStyle/>
          <a:p>
            <a:r>
              <a:rPr dirty="0"/>
              <a:t>Q5: Why is communication import</a:t>
            </a:r>
            <a:r>
              <a:rPr lang="en-GB" dirty="0"/>
              <a:t>ant </a:t>
            </a:r>
            <a:r>
              <a:rPr dirty="0"/>
              <a:t>across health</a:t>
            </a:r>
            <a:r>
              <a:rPr lang="en-GB" dirty="0"/>
              <a:t> and social </a:t>
            </a:r>
            <a:r>
              <a:rPr dirty="0"/>
              <a:t>care?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73B16F91-CDE8-41BA-D94B-8BF54D7D4C7D}"/>
              </a:ext>
            </a:extLst>
          </p:cNvPr>
          <p:cNvGrpSpPr/>
          <p:nvPr/>
        </p:nvGrpSpPr>
        <p:grpSpPr>
          <a:xfrm>
            <a:off x="1835214" y="1756250"/>
            <a:ext cx="4260787" cy="2290731"/>
            <a:chOff x="-1" y="0"/>
            <a:chExt cx="4260787" cy="2290731"/>
          </a:xfrm>
          <a:scene3d>
            <a:camera prst="orthographicFront"/>
            <a:lightRig rig="flat" dir="t"/>
          </a:scene3d>
        </p:grpSpPr>
        <p:sp>
          <p:nvSpPr>
            <p:cNvPr id="17" name="Rectangle: Single Corner Rounded 16">
              <a:extLst>
                <a:ext uri="{FF2B5EF4-FFF2-40B4-BE49-F238E27FC236}">
                  <a16:creationId xmlns:a16="http://schemas.microsoft.com/office/drawing/2014/main" id="{21AB1081-3496-7068-050E-D2FC879F085D}"/>
                </a:ext>
              </a:extLst>
            </p:cNvPr>
            <p:cNvSpPr/>
            <p:nvPr/>
          </p:nvSpPr>
          <p:spPr>
            <a:xfrm rot="16200000">
              <a:off x="985027" y="-985027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hueOff val="0"/>
                <a:satOff val="0"/>
                <a:lumOff val="0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8" name="Rectangle: Single Corner Rounded 4">
              <a:extLst>
                <a:ext uri="{FF2B5EF4-FFF2-40B4-BE49-F238E27FC236}">
                  <a16:creationId xmlns:a16="http://schemas.microsoft.com/office/drawing/2014/main" id="{657B1DC0-7A34-30C2-5A32-A69F89AB6C01}"/>
                </a:ext>
              </a:extLst>
            </p:cNvPr>
            <p:cNvSpPr txBox="1"/>
            <p:nvPr/>
          </p:nvSpPr>
          <p:spPr>
            <a:xfrm rot="21600000">
              <a:off x="-1" y="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>
                  <a:solidFill>
                    <a:schemeClr val="tx1"/>
                  </a:solidFill>
                </a:rPr>
                <a:t>a) It reduces paperwork</a:t>
              </a:r>
            </a:p>
          </p:txBody>
        </p:sp>
      </p:grpSp>
      <p:grpSp>
        <p:nvGrpSpPr>
          <p:cNvPr id="5" name="Group 4">
            <a:extLst>
              <a:ext uri="{FF2B5EF4-FFF2-40B4-BE49-F238E27FC236}">
                <a16:creationId xmlns:a16="http://schemas.microsoft.com/office/drawing/2014/main" id="{32386426-9412-9ADA-D7F6-9380A07F789E}"/>
              </a:ext>
            </a:extLst>
          </p:cNvPr>
          <p:cNvGrpSpPr/>
          <p:nvPr/>
        </p:nvGrpSpPr>
        <p:grpSpPr>
          <a:xfrm>
            <a:off x="6096000" y="1742128"/>
            <a:ext cx="4260786" cy="2304852"/>
            <a:chOff x="4260786" y="-14121"/>
            <a:chExt cx="4260786" cy="2304852"/>
          </a:xfrm>
          <a:scene3d>
            <a:camera prst="orthographicFront"/>
            <a:lightRig rig="flat" dir="t"/>
          </a:scene3d>
        </p:grpSpPr>
        <p:sp>
          <p:nvSpPr>
            <p:cNvPr id="15" name="Rectangle: Single Corner Rounded 14">
              <a:extLst>
                <a:ext uri="{FF2B5EF4-FFF2-40B4-BE49-F238E27FC236}">
                  <a16:creationId xmlns:a16="http://schemas.microsoft.com/office/drawing/2014/main" id="{85819C8A-9C83-ACBA-ADB9-EB9C619A8621}"/>
                </a:ext>
              </a:extLst>
            </p:cNvPr>
            <p:cNvSpPr/>
            <p:nvPr/>
          </p:nvSpPr>
          <p:spPr>
            <a:xfrm>
              <a:off x="4260786" y="0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3311292"/>
                <a:satOff val="13270"/>
                <a:lumOff val="2876"/>
                <a:alphaOff val="0"/>
              </a:schemeClr>
            </a:fillRef>
            <a:effectRef idx="1">
              <a:schemeClr val="accent5">
                <a:hueOff val="-3311292"/>
                <a:satOff val="13270"/>
                <a:lumOff val="2876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6" name="Rectangle: Single Corner Rounded 6">
              <a:extLst>
                <a:ext uri="{FF2B5EF4-FFF2-40B4-BE49-F238E27FC236}">
                  <a16:creationId xmlns:a16="http://schemas.microsoft.com/office/drawing/2014/main" id="{07D45647-1510-C110-EBF7-BBD5D3420E45}"/>
                </a:ext>
              </a:extLst>
            </p:cNvPr>
            <p:cNvSpPr txBox="1"/>
            <p:nvPr/>
          </p:nvSpPr>
          <p:spPr>
            <a:xfrm>
              <a:off x="4260786" y="-14121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200" b="1" dirty="0"/>
                <a:t>b) It ensures safeguarding, coordination and better outcomes</a:t>
              </a:r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200" b="1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0964F77-6B61-43DB-E975-7A80323A54DF}"/>
              </a:ext>
            </a:extLst>
          </p:cNvPr>
          <p:cNvGrpSpPr/>
          <p:nvPr/>
        </p:nvGrpSpPr>
        <p:grpSpPr>
          <a:xfrm>
            <a:off x="1835214" y="4046981"/>
            <a:ext cx="4260786" cy="2290731"/>
            <a:chOff x="0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3" name="Rectangle: Single Corner Rounded 12">
              <a:extLst>
                <a:ext uri="{FF2B5EF4-FFF2-40B4-BE49-F238E27FC236}">
                  <a16:creationId xmlns:a16="http://schemas.microsoft.com/office/drawing/2014/main" id="{68E137A0-DDF6-F14C-47BC-8A058829F446}"/>
                </a:ext>
              </a:extLst>
            </p:cNvPr>
            <p:cNvSpPr/>
            <p:nvPr/>
          </p:nvSpPr>
          <p:spPr>
            <a:xfrm rot="10800000">
              <a:off x="0" y="2290731"/>
              <a:ext cx="4260786" cy="2290731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6622584"/>
                <a:satOff val="26541"/>
                <a:lumOff val="5752"/>
                <a:alphaOff val="0"/>
              </a:schemeClr>
            </a:fillRef>
            <a:effectRef idx="1">
              <a:schemeClr val="accent5">
                <a:hueOff val="-6622584"/>
                <a:satOff val="26541"/>
                <a:lumOff val="5752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4" name="Rectangle: Single Corner Rounded 8">
              <a:extLst>
                <a:ext uri="{FF2B5EF4-FFF2-40B4-BE49-F238E27FC236}">
                  <a16:creationId xmlns:a16="http://schemas.microsoft.com/office/drawing/2014/main" id="{A99B28FA-2981-A29B-E203-6DE8FB693A0E}"/>
                </a:ext>
              </a:extLst>
            </p:cNvPr>
            <p:cNvSpPr txBox="1"/>
            <p:nvPr/>
          </p:nvSpPr>
          <p:spPr>
            <a:xfrm>
              <a:off x="0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/>
                <a:t>c) </a:t>
              </a:r>
              <a:r>
                <a:rPr lang="en-GB" sz="3600" b="1" dirty="0"/>
                <a:t>It replaces organisational culture</a:t>
              </a:r>
            </a:p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GB" sz="3500" b="1" dirty="0"/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475AC32A-F0C2-536C-B0C2-2F0F48DB18FE}"/>
              </a:ext>
            </a:extLst>
          </p:cNvPr>
          <p:cNvGrpSpPr/>
          <p:nvPr/>
        </p:nvGrpSpPr>
        <p:grpSpPr>
          <a:xfrm>
            <a:off x="6096000" y="4046981"/>
            <a:ext cx="4260786" cy="2290731"/>
            <a:chOff x="4260786" y="2290731"/>
            <a:chExt cx="4260786" cy="2290731"/>
          </a:xfrm>
          <a:scene3d>
            <a:camera prst="orthographicFront"/>
            <a:lightRig rig="flat" dir="t"/>
          </a:scene3d>
        </p:grpSpPr>
        <p:sp>
          <p:nvSpPr>
            <p:cNvPr id="11" name="Rectangle: Single Corner Rounded 10">
              <a:extLst>
                <a:ext uri="{FF2B5EF4-FFF2-40B4-BE49-F238E27FC236}">
                  <a16:creationId xmlns:a16="http://schemas.microsoft.com/office/drawing/2014/main" id="{389BBB00-662F-A1B0-6860-37AC315498DD}"/>
                </a:ext>
              </a:extLst>
            </p:cNvPr>
            <p:cNvSpPr/>
            <p:nvPr/>
          </p:nvSpPr>
          <p:spPr>
            <a:xfrm rot="5400000">
              <a:off x="5245813" y="1305704"/>
              <a:ext cx="2290731" cy="4260786"/>
            </a:xfrm>
            <a:prstGeom prst="round1Rect">
              <a:avLst/>
            </a:prstGeom>
            <a:sp3d prstMaterial="dkEdge">
              <a:bevelT w="8200" h="38100"/>
            </a:sp3d>
          </p:spPr>
          <p:style>
            <a:lnRef idx="0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hueOff val="-9933876"/>
                <a:satOff val="39811"/>
                <a:lumOff val="8628"/>
                <a:alphaOff val="0"/>
              </a:schemeClr>
            </a:fillRef>
            <a:effectRef idx="1">
              <a:schemeClr val="accent5">
                <a:hueOff val="-9933876"/>
                <a:satOff val="39811"/>
                <a:lumOff val="8628"/>
                <a:alphaOff val="0"/>
              </a:schemeClr>
            </a:effectRef>
            <a:fontRef idx="minor">
              <a:schemeClr val="dk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2" name="Rectangle: Single Corner Rounded 10">
              <a:extLst>
                <a:ext uri="{FF2B5EF4-FFF2-40B4-BE49-F238E27FC236}">
                  <a16:creationId xmlns:a16="http://schemas.microsoft.com/office/drawing/2014/main" id="{CD4B19CE-9E62-DDC3-2C28-F726E417E9F8}"/>
                </a:ext>
              </a:extLst>
            </p:cNvPr>
            <p:cNvSpPr txBox="1"/>
            <p:nvPr/>
          </p:nvSpPr>
          <p:spPr>
            <a:xfrm>
              <a:off x="4260786" y="2863414"/>
              <a:ext cx="4260786" cy="1718048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/>
            </a:fontRef>
          </p:style>
          <p:txBody>
            <a:bodyPr spcFirstLastPara="0" vert="horz" wrap="square" lIns="248920" tIns="248920" rIns="248920" bIns="248920" numCol="1" spcCol="1270" anchor="ctr" anchorCtr="0">
              <a:noAutofit/>
            </a:bodyPr>
            <a:lstStyle/>
            <a:p>
              <a:r>
                <a:rPr lang="en-GB" sz="3600" b="1" dirty="0"/>
                <a:t>d) It makes the workplace more relaxed</a:t>
              </a:r>
            </a:p>
          </p:txBody>
        </p:sp>
      </p:grpSp>
      <p:grpSp>
        <p:nvGrpSpPr>
          <p:cNvPr id="8" name="Group 7">
            <a:extLst>
              <a:ext uri="{FF2B5EF4-FFF2-40B4-BE49-F238E27FC236}">
                <a16:creationId xmlns:a16="http://schemas.microsoft.com/office/drawing/2014/main" id="{4233902B-2334-926C-52D9-76D35B8754E3}"/>
              </a:ext>
            </a:extLst>
          </p:cNvPr>
          <p:cNvGrpSpPr/>
          <p:nvPr/>
        </p:nvGrpSpPr>
        <p:grpSpPr>
          <a:xfrm>
            <a:off x="4817765" y="3474298"/>
            <a:ext cx="2556471" cy="1145365"/>
            <a:chOff x="2982550" y="1718048"/>
            <a:chExt cx="2556471" cy="1145365"/>
          </a:xfrm>
          <a:scene3d>
            <a:camera prst="orthographicFront"/>
            <a:lightRig rig="flat" dir="t"/>
          </a:scene3d>
        </p:grpSpPr>
        <p:sp>
          <p:nvSpPr>
            <p:cNvPr id="9" name="Rectangle: Rounded Corners 8">
              <a:extLst>
                <a:ext uri="{FF2B5EF4-FFF2-40B4-BE49-F238E27FC236}">
                  <a16:creationId xmlns:a16="http://schemas.microsoft.com/office/drawing/2014/main" id="{D59A24C5-3E22-0C6F-4FB2-43D8B75ED4BD}"/>
                </a:ext>
              </a:extLst>
            </p:cNvPr>
            <p:cNvSpPr/>
            <p:nvPr/>
          </p:nvSpPr>
          <p:spPr>
            <a:xfrm>
              <a:off x="2982550" y="1718048"/>
              <a:ext cx="2556471" cy="1145365"/>
            </a:xfrm>
            <a:prstGeom prst="roundRect">
              <a:avLst/>
            </a:prstGeom>
            <a:sp3d prstMaterial="dkEdge">
              <a:bevelT w="8200" h="38100"/>
            </a:sp3d>
          </p:spPr>
          <p:style>
            <a:lnRef idx="1">
              <a:schemeClr val="lt1">
                <a:hueOff val="0"/>
                <a:satOff val="0"/>
                <a:lumOff val="0"/>
                <a:alphaOff val="0"/>
              </a:schemeClr>
            </a:lnRef>
            <a:fillRef idx="2">
              <a:schemeClr val="accent5">
                <a:tint val="40000"/>
                <a:hueOff val="0"/>
                <a:satOff val="0"/>
                <a:lumOff val="0"/>
                <a:alphaOff val="0"/>
              </a:schemeClr>
            </a:fillRef>
            <a:effectRef idx="1">
              <a:schemeClr val="accent5"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10" name="Rectangle: Rounded Corners 12">
              <a:extLst>
                <a:ext uri="{FF2B5EF4-FFF2-40B4-BE49-F238E27FC236}">
                  <a16:creationId xmlns:a16="http://schemas.microsoft.com/office/drawing/2014/main" id="{6E2C39E4-4C63-E13E-1AB3-C0369BF3F78C}"/>
                </a:ext>
              </a:extLst>
            </p:cNvPr>
            <p:cNvSpPr txBox="1"/>
            <p:nvPr/>
          </p:nvSpPr>
          <p:spPr>
            <a:xfrm>
              <a:off x="3038462" y="1773960"/>
              <a:ext cx="2444647" cy="1033541"/>
            </a:xfrm>
            <a:prstGeom prst="rect">
              <a:avLst/>
            </a:prstGeom>
            <a:sp3d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33350" tIns="133350" rIns="133350" bIns="133350" numCol="1" spcCol="1270" anchor="ctr" anchorCtr="0">
              <a:noAutofit/>
            </a:bodyPr>
            <a:lstStyle/>
            <a:p>
              <a:pPr algn="ctr" defTabSz="1555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dirty="0"/>
                <a:t>Question 5.</a:t>
              </a:r>
            </a:p>
          </p:txBody>
        </p:sp>
      </p:grp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Quiz Answers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3CA97FB-3407-7875-637E-8E19F5671E6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52600" y="1386746"/>
          <a:ext cx="8686800" cy="50971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Rectangle 8202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8205" name="Picture 8204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8207" name="Rectangle 8206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209" name="Rectangle 8208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39887E-EB60-CF8C-6A3A-92C13A538A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13749" y="2177757"/>
            <a:ext cx="4589328" cy="1889135"/>
          </a:xfrm>
        </p:spPr>
        <p:txBody>
          <a:bodyPr anchor="b">
            <a:normAutofit fontScale="90000"/>
          </a:bodyPr>
          <a:lstStyle/>
          <a:p>
            <a:r>
              <a:rPr lang="en-GB" sz="8000" dirty="0"/>
              <a:t>Break time!</a:t>
            </a:r>
          </a:p>
        </p:txBody>
      </p:sp>
      <p:pic>
        <p:nvPicPr>
          <p:cNvPr id="8194" name="Picture 2">
            <a:extLst>
              <a:ext uri="{FF2B5EF4-FFF2-40B4-BE49-F238E27FC236}">
                <a16:creationId xmlns:a16="http://schemas.microsoft.com/office/drawing/2014/main" id="{DC4E7BDD-457F-CAA4-94B8-37BA9C1DA7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931029" y="895610"/>
            <a:ext cx="5047903" cy="5058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935334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Wood human figure">
            <a:extLst>
              <a:ext uri="{FF2B5EF4-FFF2-40B4-BE49-F238E27FC236}">
                <a16:creationId xmlns:a16="http://schemas.microsoft.com/office/drawing/2014/main" id="{3AC86CFE-76EB-184A-3077-4578EEE4718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5882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A9CE46C-EFE5-3716-E001-2428B98513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9958" y="2250972"/>
            <a:ext cx="3445765" cy="3692028"/>
          </a:xfrm>
          <a:noFill/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8800" dirty="0"/>
              <a:t>Social policy. What is it?</a:t>
            </a:r>
          </a:p>
        </p:txBody>
      </p:sp>
    </p:spTree>
    <p:extLst>
      <p:ext uri="{BB962C8B-B14F-4D97-AF65-F5344CB8AC3E}">
        <p14:creationId xmlns:p14="http://schemas.microsoft.com/office/powerpoint/2010/main" val="229512191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E4CBDBB-4FBD-4B9E-BD01-054A81D431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B01A6F03-171F-40B2-8B2C-A061B89241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72C4834C-B602-4125-8264-BD0D55A588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3172EE5-132F-4DD4-8855-4DBBD9C346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95844" y="1110000"/>
            <a:ext cx="10195740" cy="4629235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9E39FAA-C2D4-EEB3-E685-F8187154D9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9701" y="3694585"/>
            <a:ext cx="8188026" cy="2044650"/>
          </a:xfrm>
        </p:spPr>
        <p:txBody>
          <a:bodyPr anchor="b">
            <a:noAutofit/>
          </a:bodyPr>
          <a:lstStyle/>
          <a:p>
            <a:pPr algn="ctr"/>
            <a:r>
              <a:rPr lang="en-GB" sz="3600" b="1" dirty="0"/>
              <a:t>Social policy</a:t>
            </a:r>
            <a:r>
              <a:rPr lang="en-GB" sz="3600" dirty="0"/>
              <a:t> is the set of </a:t>
            </a:r>
            <a:r>
              <a:rPr lang="en-GB" sz="3600" b="1" dirty="0"/>
              <a:t>plans, laws, and actions</a:t>
            </a:r>
            <a:r>
              <a:rPr lang="en-GB" sz="3600" dirty="0"/>
              <a:t> that governments use to </a:t>
            </a:r>
            <a:r>
              <a:rPr lang="en-GB" sz="3600" b="1" dirty="0"/>
              <a:t>improve people’s lives and well-being</a:t>
            </a:r>
            <a:r>
              <a:rPr lang="en-GB" sz="3600" dirty="0"/>
              <a:t>.</a:t>
            </a:r>
            <a:br>
              <a:rPr lang="en-GB" sz="3600" dirty="0"/>
            </a:br>
            <a:br>
              <a:rPr lang="en-GB" sz="3600" dirty="0"/>
            </a:br>
            <a:r>
              <a:rPr lang="en-GB" sz="3600" b="1" dirty="0"/>
              <a:t>Social policy</a:t>
            </a:r>
            <a:r>
              <a:rPr lang="en-GB" sz="3600" dirty="0"/>
              <a:t> is about how a country tries to make sure everyone has a decent quality of life by providing things like healthcare, education, housing, jobs, and social care</a:t>
            </a:r>
            <a:br>
              <a:rPr lang="en-GB" sz="3600" dirty="0"/>
            </a:b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967697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D7B6173-1D58-48E2-83CF-37350F31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2EBFA83-D4DB-4CA0-B229-9E44634D7F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B0DAC8FB-A162-44E3-A606-C855A03A5B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952" cy="686238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21BDEC81-16A7-4451-B893-C15000083B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6A515A1-4D80-430E-BE0A-71A290516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8542" y="729175"/>
            <a:ext cx="11099352" cy="5399650"/>
          </a:xfrm>
          <a:prstGeom prst="rect">
            <a:avLst/>
          </a:prstGeom>
          <a:solidFill>
            <a:schemeClr val="bg1"/>
          </a:solidFill>
          <a:ln w="3492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b="1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CDEBA-57A3-8ECE-CC4F-72FFF4206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32638" y="-284810"/>
            <a:ext cx="4589328" cy="1889135"/>
          </a:xfrm>
        </p:spPr>
        <p:txBody>
          <a:bodyPr anchor="b">
            <a:normAutofit/>
          </a:bodyPr>
          <a:lstStyle/>
          <a:p>
            <a:r>
              <a:rPr lang="en-GB" sz="4800" dirty="0"/>
              <a:t>Examples:</a:t>
            </a:r>
          </a:p>
        </p:txBody>
      </p:sp>
      <p:pic>
        <p:nvPicPr>
          <p:cNvPr id="7" name="Graphic 6" descr="Family">
            <a:extLst>
              <a:ext uri="{FF2B5EF4-FFF2-40B4-BE49-F238E27FC236}">
                <a16:creationId xmlns:a16="http://schemas.microsoft.com/office/drawing/2014/main" id="{528F13EC-13EB-454C-7BDD-477A25B086E1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93889" y="1087395"/>
            <a:ext cx="4161900" cy="41619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DE693D-D807-5922-E2D5-BBEC4A52F4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32638" y="1608705"/>
            <a:ext cx="6453707" cy="434428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The </a:t>
            </a:r>
            <a:r>
              <a:rPr lang="en-GB" sz="2000" b="1" dirty="0"/>
              <a:t>NHS</a:t>
            </a:r>
            <a:r>
              <a:rPr lang="en-GB" sz="2000" dirty="0"/>
              <a:t> provides free healthcare.</a:t>
            </a:r>
          </a:p>
          <a:p>
            <a:pPr marL="0" indent="0">
              <a:buNone/>
            </a:pPr>
            <a:r>
              <a:rPr lang="en-GB" sz="2000" b="1" dirty="0"/>
              <a:t>Education policies</a:t>
            </a:r>
            <a:r>
              <a:rPr lang="en-GB" sz="2000" dirty="0"/>
              <a:t> make sure children go to school.</a:t>
            </a:r>
          </a:p>
          <a:p>
            <a:pPr marL="0" indent="0">
              <a:buNone/>
            </a:pPr>
            <a:r>
              <a:rPr lang="en-GB" sz="2000" b="1" dirty="0"/>
              <a:t>Housing policies</a:t>
            </a:r>
            <a:r>
              <a:rPr lang="en-GB" sz="2000" dirty="0"/>
              <a:t> help people find safe, affordable homes.</a:t>
            </a:r>
          </a:p>
          <a:p>
            <a:pPr marL="0" indent="0">
              <a:buNone/>
            </a:pPr>
            <a:r>
              <a:rPr lang="en-GB" sz="2000" b="1" dirty="0"/>
              <a:t>Welfare benefits</a:t>
            </a:r>
            <a:r>
              <a:rPr lang="en-GB" sz="2000" dirty="0"/>
              <a:t> support people who are unemployed or disabled.</a:t>
            </a:r>
          </a:p>
          <a:p>
            <a:pPr marL="0" indent="0">
              <a:buNone/>
            </a:pPr>
            <a:r>
              <a:rPr lang="en-GB" sz="2000" b="1" dirty="0"/>
              <a:t>Equality laws</a:t>
            </a:r>
            <a:r>
              <a:rPr lang="en-GB" sz="2000" dirty="0"/>
              <a:t> protect people from discrimination.</a:t>
            </a:r>
          </a:p>
          <a:p>
            <a:pPr marL="0" indent="0">
              <a:buNone/>
            </a:pPr>
            <a:br>
              <a:rPr lang="en-GB" sz="2000" dirty="0"/>
            </a:br>
            <a:endParaRPr lang="en-GB" sz="2000" dirty="0"/>
          </a:p>
          <a:p>
            <a:pPr marL="0" indent="0" algn="ctr">
              <a:buNone/>
            </a:pPr>
            <a:r>
              <a:rPr lang="en-GB" sz="2000" b="1" dirty="0"/>
              <a:t>The Main Aim</a:t>
            </a:r>
          </a:p>
          <a:p>
            <a:pPr marL="0" indent="0" algn="ctr">
              <a:buNone/>
            </a:pPr>
            <a:r>
              <a:rPr lang="en-GB" sz="2000" dirty="0"/>
              <a:t>To create a </a:t>
            </a:r>
            <a:r>
              <a:rPr lang="en-GB" sz="2000" b="1" dirty="0"/>
              <a:t>fairer, healthier, and more equal society</a:t>
            </a:r>
            <a:r>
              <a:rPr lang="en-GB" sz="2000" dirty="0"/>
              <a:t> where everyone has the chance to live well.</a:t>
            </a:r>
          </a:p>
          <a:p>
            <a:pPr marL="0" indent="0">
              <a:buNone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708388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8" name="Rectangle 9227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218" name="Picture 2" descr="Working in groups | Principles of assessment for learning | Resource | RSC  Education">
            <a:extLst>
              <a:ext uri="{FF2B5EF4-FFF2-40B4-BE49-F238E27FC236}">
                <a16:creationId xmlns:a16="http://schemas.microsoft.com/office/drawing/2014/main" id="{6BA6A622-D87F-86F8-1921-469C6B702C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42" r="2941" b="-1"/>
          <a:stretch>
            <a:fillRect/>
          </a:stretch>
        </p:blipFill>
        <p:spPr bwMode="auto">
          <a:xfrm>
            <a:off x="1" y="10"/>
            <a:ext cx="9669642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230" name="Rectangle 9229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4E0839-BE46-0B09-B04B-CF26210CDF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58509" y="630114"/>
            <a:ext cx="3092768" cy="518991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4000" b="1" u="sng" dirty="0"/>
              <a:t>Activity</a:t>
            </a:r>
          </a:p>
          <a:p>
            <a:pPr marL="0" indent="0">
              <a:buNone/>
            </a:pPr>
            <a:endParaRPr lang="en-US" sz="4000" dirty="0"/>
          </a:p>
          <a:p>
            <a:pPr marL="0" indent="0">
              <a:buNone/>
            </a:pPr>
            <a:r>
              <a:rPr lang="en-US" sz="4000" dirty="0"/>
              <a:t>Refer to the handout and work in groups to complete the activity.</a:t>
            </a:r>
          </a:p>
        </p:txBody>
      </p:sp>
    </p:spTree>
    <p:extLst>
      <p:ext uri="{BB962C8B-B14F-4D97-AF65-F5344CB8AC3E}">
        <p14:creationId xmlns:p14="http://schemas.microsoft.com/office/powerpoint/2010/main" val="142554312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2">
            <a:extLst>
              <a:ext uri="{FF2B5EF4-FFF2-40B4-BE49-F238E27FC236}">
                <a16:creationId xmlns:a16="http://schemas.microsoft.com/office/drawing/2014/main" id="{78784466-7559-7A7D-F841-BE9DCCEB82E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14147352"/>
              </p:ext>
            </p:extLst>
          </p:nvPr>
        </p:nvGraphicFramePr>
        <p:xfrm>
          <a:off x="869092" y="0"/>
          <a:ext cx="1066800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981200" y="234780"/>
            <a:ext cx="8513805" cy="6190735"/>
          </a:xfrm>
          <a:solidFill>
            <a:schemeClr val="bg1"/>
          </a:solid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Resources.</a:t>
            </a:r>
            <a:r>
              <a:rPr b="1" dirty="0"/>
              <a:t> </a:t>
            </a:r>
            <a:endParaRPr lang="en-GB" b="1" dirty="0"/>
          </a:p>
          <a:p>
            <a:pPr marL="0" indent="0" algn="ctr">
              <a:buNone/>
            </a:pPr>
            <a:endParaRPr lang="en-GB" b="1" dirty="0"/>
          </a:p>
          <a:p>
            <a:r>
              <a:rPr sz="2400" b="1" dirty="0"/>
              <a:t>Care Inspectorate Wales. (2023). Annual report. Welsh Government.</a:t>
            </a:r>
          </a:p>
          <a:p>
            <a:r>
              <a:rPr sz="2400" b="1" dirty="0"/>
              <a:t> Department for Education. (2020). Teachers’ standards. UK Government.</a:t>
            </a:r>
          </a:p>
          <a:p>
            <a:r>
              <a:rPr sz="2400" b="1" dirty="0"/>
              <a:t> NHS England. (2023). The structure of the NHS in England.</a:t>
            </a:r>
          </a:p>
          <a:p>
            <a:r>
              <a:rPr sz="2400" b="1" dirty="0"/>
              <a:t> NHS Wales. (2023). A Healthier Wales: Long-term plan for health and social care.</a:t>
            </a:r>
          </a:p>
          <a:p>
            <a:r>
              <a:rPr sz="2400" b="1" dirty="0"/>
              <a:t> Skills for Care. (2024). The state of the adult social care sector and workforce.</a:t>
            </a:r>
          </a:p>
          <a:p>
            <a:r>
              <a:rPr sz="2400" b="1" dirty="0"/>
              <a:t> Welsh Government. (2014). Social Services and Well-being (Wales) Act 2014.</a:t>
            </a:r>
          </a:p>
          <a:p>
            <a:r>
              <a:rPr sz="2400" b="1" dirty="0"/>
              <a:t> Welsh Government. (2025). Education Workforce Council: Code of Professional Conduct and Practice.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EB8459-2C7C-0743-D2E5-D345A8A3B5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573" y="216844"/>
            <a:ext cx="10515600" cy="1325563"/>
          </a:xfrm>
        </p:spPr>
        <p:txBody>
          <a:bodyPr/>
          <a:lstStyle/>
          <a:p>
            <a:r>
              <a:rPr lang="en-US" dirty="0"/>
              <a:t>Useful resources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35C792-5D66-65AA-C56D-26286DA3E1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4058" y="1920596"/>
            <a:ext cx="11753335" cy="4351338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GB" sz="9600" dirty="0"/>
              <a:t>National Institute for Health Care Research  </a:t>
            </a:r>
            <a:r>
              <a:rPr lang="en-GB" sz="9600" dirty="0">
                <a:hlinkClick r:id="rId2"/>
              </a:rPr>
              <a:t>https://www.nihr.ac.uk/</a:t>
            </a:r>
            <a:r>
              <a:rPr lang="en-GB" sz="9600" dirty="0"/>
              <a:t> 	</a:t>
            </a:r>
          </a:p>
          <a:p>
            <a:pPr>
              <a:buNone/>
            </a:pPr>
            <a:r>
              <a:rPr lang="en-GB" sz="9600" dirty="0"/>
              <a:t>	Care Quality Commission </a:t>
            </a:r>
            <a:r>
              <a:rPr lang="en-GB" sz="9600" dirty="0">
                <a:hlinkClick r:id="rId3"/>
              </a:rPr>
              <a:t>http://www.cqc.org.uk</a:t>
            </a:r>
            <a:r>
              <a:rPr lang="en-GB" sz="9600" dirty="0"/>
              <a:t>  </a:t>
            </a:r>
          </a:p>
          <a:p>
            <a:pPr>
              <a:buNone/>
            </a:pPr>
            <a:r>
              <a:rPr lang="en-GB" sz="9600" dirty="0"/>
              <a:t>	Care Inspectorate Wales  </a:t>
            </a:r>
            <a:r>
              <a:rPr lang="en-GB" sz="9600" dirty="0">
                <a:hlinkClick r:id="rId4"/>
              </a:rPr>
              <a:t>https://careinspectorate.wales/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National Institute for Health and Care Excellence (NICE) </a:t>
            </a:r>
            <a:r>
              <a:rPr lang="en-GB" sz="9600" dirty="0">
                <a:hlinkClick r:id="rId5"/>
              </a:rPr>
              <a:t>https://www.nice.org.uk/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Social Care Institute for Excellence: </a:t>
            </a:r>
            <a:r>
              <a:rPr lang="en-GB" sz="9600" dirty="0">
                <a:hlinkClick r:id="rId6"/>
              </a:rPr>
              <a:t>https://www.scie.org.uk/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King’s Fund: </a:t>
            </a:r>
            <a:r>
              <a:rPr lang="en-GB" sz="9600" dirty="0">
                <a:hlinkClick r:id="rId7"/>
              </a:rPr>
              <a:t>https://www.kingsfund.org.uk/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World Health Organisation: </a:t>
            </a:r>
            <a:r>
              <a:rPr lang="en-GB" sz="9600" dirty="0">
                <a:hlinkClick r:id="rId8"/>
              </a:rPr>
              <a:t>https://www.who.int/</a:t>
            </a:r>
            <a:r>
              <a:rPr lang="en-GB" sz="9600" dirty="0"/>
              <a:t> 	</a:t>
            </a:r>
          </a:p>
          <a:p>
            <a:pPr>
              <a:buNone/>
            </a:pPr>
            <a:r>
              <a:rPr lang="en-GB" sz="9600" dirty="0"/>
              <a:t>	Office for National Statistics: </a:t>
            </a:r>
            <a:r>
              <a:rPr lang="en-GB" sz="9600" dirty="0">
                <a:hlinkClick r:id="rId9"/>
              </a:rPr>
              <a:t>https://www.ons.gov.uk/</a:t>
            </a:r>
            <a:r>
              <a:rPr lang="en-GB" sz="9600" dirty="0"/>
              <a:t> </a:t>
            </a:r>
          </a:p>
          <a:p>
            <a:pPr>
              <a:buNone/>
            </a:pPr>
            <a:r>
              <a:rPr lang="en-GB" sz="9600" dirty="0"/>
              <a:t>	Welsh Government </a:t>
            </a:r>
            <a:r>
              <a:rPr lang="en-GB" sz="9600" dirty="0">
                <a:hlinkClick r:id="rId10"/>
              </a:rPr>
              <a:t>https://gov.wales/</a:t>
            </a:r>
            <a:r>
              <a:rPr lang="en-GB" sz="9600" dirty="0"/>
              <a:t> 	</a:t>
            </a:r>
          </a:p>
          <a:p>
            <a:pPr>
              <a:buNone/>
            </a:pPr>
            <a:r>
              <a:rPr lang="en-GB" sz="9600" dirty="0"/>
              <a:t>	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6336908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7C4EFAD-D9F7-10FE-247A-16FD814ED3E8}"/>
              </a:ext>
            </a:extLst>
          </p:cNvPr>
          <p:cNvSpPr txBox="1"/>
          <p:nvPr/>
        </p:nvSpPr>
        <p:spPr>
          <a:xfrm>
            <a:off x="621957" y="428178"/>
            <a:ext cx="10948086" cy="60016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dirty="0"/>
              <a:t>UK Government: </a:t>
            </a:r>
            <a:r>
              <a:rPr lang="en-GB" sz="2400" dirty="0">
                <a:hlinkClick r:id="rId2"/>
              </a:rPr>
              <a:t>https://www.gov.uk/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Health of Commons Health Committee Reports: </a:t>
            </a:r>
            <a:r>
              <a:rPr lang="en-GB" sz="2400" dirty="0">
                <a:hlinkClick r:id="rId3"/>
              </a:rPr>
              <a:t>https://publications.parliament.uk/pa/cm/cmhealth.htm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Joseph Rowntree Foundation: </a:t>
            </a:r>
            <a:r>
              <a:rPr lang="en-GB" sz="2400" dirty="0">
                <a:hlinkClick r:id="rId4"/>
              </a:rPr>
              <a:t>https://www.jrf.org.uk/</a:t>
            </a:r>
            <a:endParaRPr lang="en-GB" sz="2400" dirty="0"/>
          </a:p>
          <a:p>
            <a:pPr>
              <a:buNone/>
            </a:pPr>
            <a:r>
              <a:rPr lang="en-GB" sz="2400" dirty="0"/>
              <a:t>	Nuffield Trust: </a:t>
            </a:r>
            <a:r>
              <a:rPr lang="en-GB" sz="2400" dirty="0">
                <a:hlinkClick r:id="rId5"/>
              </a:rPr>
              <a:t>https://www.nuffieldtrust.org.uk/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Critical Appraisal Skills Programme.  </a:t>
            </a:r>
            <a:r>
              <a:rPr lang="en-GB" sz="2400" dirty="0">
                <a:hlinkClick r:id="rId6"/>
              </a:rPr>
              <a:t>https://casp-uk.net/</a:t>
            </a:r>
            <a:r>
              <a:rPr lang="en-GB" sz="2400" dirty="0"/>
              <a:t>     </a:t>
            </a:r>
          </a:p>
          <a:p>
            <a:pPr>
              <a:buNone/>
            </a:pPr>
            <a:r>
              <a:rPr lang="en-GB" sz="2400" dirty="0"/>
              <a:t>	Health Foundation  </a:t>
            </a:r>
            <a:r>
              <a:rPr lang="en-GB" sz="2400" dirty="0">
                <a:hlinkClick r:id="rId7"/>
              </a:rPr>
              <a:t>http://health.org.uk/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Institute for Public Policy Research (IPPR) </a:t>
            </a:r>
            <a:r>
              <a:rPr lang="en-GB" sz="2400" dirty="0">
                <a:hlinkClick r:id="rId8"/>
              </a:rPr>
              <a:t>https://www.ippr.org/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Rand Corporation  </a:t>
            </a:r>
            <a:r>
              <a:rPr lang="en-GB" sz="2400" dirty="0">
                <a:hlinkClick r:id="rId9"/>
              </a:rPr>
              <a:t>https://www.rand.org/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European Observatory on Health Systems and Policies  </a:t>
            </a:r>
            <a:r>
              <a:rPr lang="en-GB" sz="2400" dirty="0">
                <a:hlinkClick r:id="rId10"/>
              </a:rPr>
              <a:t>https://eurohealthobservatory.who.int/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   	United Nations Population Division  </a:t>
            </a:r>
            <a:r>
              <a:rPr lang="en-GB" sz="2400" dirty="0">
                <a:hlinkClick r:id="rId11"/>
              </a:rPr>
              <a:t>https://www.un.org/development/desa/pd/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Centre for Economic Policy Research  </a:t>
            </a:r>
            <a:r>
              <a:rPr lang="en-GB" sz="2400" dirty="0">
                <a:hlinkClick r:id="rId12"/>
              </a:rPr>
              <a:t>https://cepr.org/</a:t>
            </a:r>
            <a:r>
              <a:rPr lang="en-GB" sz="2400" dirty="0"/>
              <a:t>  </a:t>
            </a:r>
          </a:p>
          <a:p>
            <a:pPr>
              <a:buNone/>
            </a:pPr>
            <a:r>
              <a:rPr lang="en-GB" sz="2400" dirty="0"/>
              <a:t>	Institute for Fiscal Studies </a:t>
            </a:r>
            <a:r>
              <a:rPr lang="en-GB" sz="2400" dirty="0">
                <a:hlinkClick r:id="rId13"/>
              </a:rPr>
              <a:t>https://ifs.org.uk/</a:t>
            </a:r>
            <a:r>
              <a:rPr lang="en-GB" sz="2400" dirty="0"/>
              <a:t> </a:t>
            </a:r>
          </a:p>
          <a:p>
            <a:pPr>
              <a:buNone/>
            </a:pPr>
            <a:r>
              <a:rPr lang="en-GB" sz="2400" dirty="0"/>
              <a:t>	Institute for Public Policy Research  </a:t>
            </a:r>
            <a:r>
              <a:rPr lang="en-GB" sz="2400" dirty="0">
                <a:hlinkClick r:id="rId8"/>
              </a:rPr>
              <a:t>https://www.ippr.org/</a:t>
            </a:r>
            <a:r>
              <a:rPr lang="en-GB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749515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108</TotalTime>
  <Words>2293</Words>
  <Application>Microsoft Office PowerPoint</Application>
  <PresentationFormat>Widescreen</PresentationFormat>
  <Paragraphs>219</Paragraphs>
  <Slides>41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41</vt:i4>
      </vt:variant>
    </vt:vector>
  </HeadingPairs>
  <TitlesOfParts>
    <vt:vector size="46" baseType="lpstr">
      <vt:lpstr>Aptos</vt:lpstr>
      <vt:lpstr>Aptos Display</vt:lpstr>
      <vt:lpstr>Arial</vt:lpstr>
      <vt:lpstr>Calibri</vt:lpstr>
      <vt:lpstr>Office Theme</vt:lpstr>
      <vt:lpstr>ORGANISATIONAL STRUCTURE, DEVOLUTION AND HEALTH AND SOCIAL CARE FUNDING IN WALES</vt:lpstr>
      <vt:lpstr>PowerPoint Presentation</vt:lpstr>
      <vt:lpstr>PowerPoint Presentation</vt:lpstr>
      <vt:lpstr>What are organisational structures? </vt:lpstr>
      <vt:lpstr>The NHS,  What is it and what is its role?</vt:lpstr>
      <vt:lpstr>PowerPoint Presentation</vt:lpstr>
      <vt:lpstr>PowerPoint Presentation</vt:lpstr>
      <vt:lpstr>Public Health Wales</vt:lpstr>
      <vt:lpstr>Supporting Social and Community Care </vt:lpstr>
      <vt:lpstr>The Welsh Government sets health policy, allocates budgets, and oversees performance via seven Local Health Boards (LHBs)</vt:lpstr>
      <vt:lpstr>PowerPoint Presentation</vt:lpstr>
      <vt:lpstr>Health Sector Organisational Structure</vt:lpstr>
      <vt:lpstr>Commitment to Equity and Free Access The NHS in Wales emphasizes equal access to healthcare based on need, not ability to pay.   For example: Prescriptions are free for everyone in Wales. There’s a strong focus on reducing health inequalities and supporting rural and deprived communities </vt:lpstr>
      <vt:lpstr>PowerPoint Presentation</vt:lpstr>
      <vt:lpstr>Regulation and Accountability for social care services:</vt:lpstr>
      <vt:lpstr>Social Care Organisational Structure</vt:lpstr>
      <vt:lpstr>PowerPoint Presentation</vt:lpstr>
      <vt:lpstr>PowerPoint Presentation</vt:lpstr>
      <vt:lpstr>The question of funding.</vt:lpstr>
      <vt:lpstr>Integration of Health &amp; Social Care</vt:lpstr>
      <vt:lpstr>The Well-being of Future Generations (Wales) Act 2015 is a Welsh law designed to make sure that everything the government and public bodies do takes the future into account, not just today’s needs. </vt:lpstr>
      <vt:lpstr>Public organisations in Wales (like councils, health boards, and the Welsh Government) must:</vt:lpstr>
      <vt:lpstr>Factors Impacting Service Delivery.   What do you think they are?</vt:lpstr>
      <vt:lpstr>Factors that impact service delivery</vt:lpstr>
      <vt:lpstr>The implications:</vt:lpstr>
      <vt:lpstr>Improving Service Delivery</vt:lpstr>
      <vt:lpstr>PowerPoint Presentation</vt:lpstr>
      <vt:lpstr>Q1: What does organisational structure describe?</vt:lpstr>
      <vt:lpstr>Q2: Which of the following shows positive organisational culture?</vt:lpstr>
      <vt:lpstr>Q3: Which is an example of poor communication?</vt:lpstr>
      <vt:lpstr>Q4: Which factor can impact service delivery?</vt:lpstr>
      <vt:lpstr>Q5: Why is communication important across health and social care?</vt:lpstr>
      <vt:lpstr>Quiz Answers</vt:lpstr>
      <vt:lpstr>Break time!</vt:lpstr>
      <vt:lpstr>Social policy. What is it?</vt:lpstr>
      <vt:lpstr>Social policy is the set of plans, laws, and actions that governments use to improve people’s lives and well-being.  Social policy is about how a country tries to make sure everyone has a decent quality of life by providing things like healthcare, education, housing, jobs, and social care </vt:lpstr>
      <vt:lpstr>Examples:</vt:lpstr>
      <vt:lpstr>PowerPoint Presentation</vt:lpstr>
      <vt:lpstr>PowerPoint Presentation</vt:lpstr>
      <vt:lpstr>Useful resources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Stephanie John</dc:creator>
  <cp:lastModifiedBy>Stephanie John</cp:lastModifiedBy>
  <cp:revision>1</cp:revision>
  <dcterms:created xsi:type="dcterms:W3CDTF">2025-10-06T18:21:19Z</dcterms:created>
  <dcterms:modified xsi:type="dcterms:W3CDTF">2026-10-07T12:57:50Z</dcterms:modified>
</cp:coreProperties>
</file>