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6" r:id="rId2"/>
    <p:sldId id="295" r:id="rId3"/>
    <p:sldId id="280" r:id="rId4"/>
    <p:sldId id="278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96" r:id="rId13"/>
    <p:sldId id="288" r:id="rId14"/>
    <p:sldId id="297" r:id="rId15"/>
    <p:sldId id="289" r:id="rId16"/>
    <p:sldId id="290" r:id="rId17"/>
    <p:sldId id="292" r:id="rId18"/>
    <p:sldId id="293" r:id="rId19"/>
    <p:sldId id="294" r:id="rId20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64" d="100"/>
          <a:sy n="64" d="100"/>
        </p:scale>
        <p:origin x="48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914400" y="1346948"/>
            <a:ext cx="10363200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4"/>
          <p:cNvSpPr/>
          <p:nvPr/>
        </p:nvSpPr>
        <p:spPr>
          <a:xfrm>
            <a:off x="914400" y="4282764"/>
            <a:ext cx="10363200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914400" y="1484779"/>
            <a:ext cx="10363200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13"/>
          <p:cNvGrpSpPr>
            <a:grpSpLocks noChangeAspect="1"/>
          </p:cNvGrpSpPr>
          <p:nvPr/>
        </p:nvGrpSpPr>
        <p:grpSpPr bwMode="auto">
          <a:xfrm>
            <a:off x="9645651" y="4106863"/>
            <a:ext cx="1219200" cy="914400"/>
            <a:chOff x="9685338" y="4460675"/>
            <a:chExt cx="1080904" cy="1080902"/>
          </a:xfrm>
        </p:grpSpPr>
        <p:sp>
          <p:nvSpPr>
            <p:cNvPr id="8" name="Oval 7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15"/>
            <p:cNvSpPr>
              <a:spLocks noChangeArrowheads="1"/>
            </p:cNvSpPr>
            <p:nvPr/>
          </p:nvSpPr>
          <p:spPr bwMode="auto"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algn="ctr">
              <a:solidFill>
                <a:srgbClr val="FF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endParaRPr lang="en-GB" altLang="en-US" sz="180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10124440" cy="3035808"/>
          </a:xfrm>
        </p:spPr>
        <p:txBody>
          <a:bodyPr>
            <a:noAutofit/>
          </a:bodyPr>
          <a:lstStyle>
            <a:lvl1pPr algn="l">
              <a:lnSpc>
                <a:spcPct val="80000"/>
              </a:lnSpc>
              <a:defRPr sz="6400" b="0" cap="all" baseline="0">
                <a:blipFill dpi="0" rotWithShape="1">
                  <a:blip r:embed="rId3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1/25/2019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083734" y="6272214"/>
            <a:ext cx="6326717" cy="365125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658351" y="4227513"/>
            <a:ext cx="1193800" cy="639762"/>
          </a:xfrm>
        </p:spPr>
        <p:txBody>
          <a:bodyPr/>
          <a:lstStyle>
            <a:lvl1pPr>
              <a:defRPr sz="2800" b="1"/>
            </a:lvl1pPr>
          </a:lstStyle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2078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1/25/2019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4432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5" name="Group 10"/>
          <p:cNvGrpSpPr>
            <a:grpSpLocks noChangeAspect="1"/>
          </p:cNvGrpSpPr>
          <p:nvPr/>
        </p:nvGrpSpPr>
        <p:grpSpPr bwMode="auto">
          <a:xfrm>
            <a:off x="844551" y="2430463"/>
            <a:ext cx="1219200" cy="914400"/>
            <a:chOff x="9685338" y="4460675"/>
            <a:chExt cx="1080904" cy="1080902"/>
          </a:xfrm>
        </p:grpSpPr>
        <p:sp>
          <p:nvSpPr>
            <p:cNvPr id="6" name="Oval 5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7" name="Oval 13"/>
            <p:cNvSpPr>
              <a:spLocks noChangeArrowheads="1"/>
            </p:cNvSpPr>
            <p:nvPr/>
          </p:nvSpPr>
          <p:spPr bwMode="auto"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algn="ctr">
              <a:solidFill>
                <a:srgbClr val="FF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endParaRPr lang="en-GB" altLang="en-US" sz="180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/>
          <a:lstStyle>
            <a:lvl1pPr>
              <a:lnSpc>
                <a:spcPct val="80000"/>
              </a:lnSpc>
              <a:defRPr sz="6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3" y="5020056"/>
            <a:ext cx="9052560" cy="1066800"/>
          </a:xfrm>
        </p:spPr>
        <p:txBody>
          <a:bodyPr>
            <a:normAutofit/>
          </a:bodyPr>
          <a:lstStyle>
            <a:lvl1pPr marL="0" indent="0">
              <a:buNone/>
              <a:defRPr sz="18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214"/>
            <a:ext cx="2643717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1/25/2019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285" y="6272214"/>
            <a:ext cx="6326716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485" y="2508251"/>
            <a:ext cx="1187449" cy="720725"/>
          </a:xfrm>
        </p:spPr>
        <p:txBody>
          <a:bodyPr/>
          <a:lstStyle>
            <a:lvl1pPr>
              <a:defRPr sz="2800"/>
            </a:lvl1pPr>
          </a:lstStyle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2955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2194560"/>
            <a:ext cx="48768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89624" y="2194560"/>
            <a:ext cx="48768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1/25/2019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3511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048256"/>
            <a:ext cx="48768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4400" y="2743200"/>
            <a:ext cx="48768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27724" y="2048256"/>
            <a:ext cx="48768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27724" y="2743200"/>
            <a:ext cx="48768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1/25/2019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0858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1/25/2019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99760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1/25/2019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6365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303741" y="2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6" name="Group 10"/>
          <p:cNvGrpSpPr>
            <a:grpSpLocks/>
          </p:cNvGrpSpPr>
          <p:nvPr/>
        </p:nvGrpSpPr>
        <p:grpSpPr bwMode="auto">
          <a:xfrm>
            <a:off x="11364384" y="6254750"/>
            <a:ext cx="522816" cy="393700"/>
            <a:chOff x="8532189" y="5068824"/>
            <a:chExt cx="393192" cy="393192"/>
          </a:xfrm>
        </p:grpSpPr>
        <p:sp>
          <p:nvSpPr>
            <p:cNvPr id="7" name="Oval 6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8" name="Oval 13"/>
            <p:cNvSpPr>
              <a:spLocks noChangeAspect="1"/>
            </p:cNvSpPr>
            <p:nvPr/>
          </p:nvSpPr>
          <p:spPr bwMode="auto"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algn="ctr">
              <a:solidFill>
                <a:srgbClr val="FF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endParaRPr lang="en-GB" altLang="en-US" sz="180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/>
          <a:lstStyle>
            <a:lvl1pPr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1/25/2019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0222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303741" y="2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6" name="Group 10"/>
          <p:cNvGrpSpPr>
            <a:grpSpLocks/>
          </p:cNvGrpSpPr>
          <p:nvPr/>
        </p:nvGrpSpPr>
        <p:grpSpPr bwMode="auto">
          <a:xfrm>
            <a:off x="11364384" y="6254750"/>
            <a:ext cx="522816" cy="393700"/>
            <a:chOff x="8532189" y="5068824"/>
            <a:chExt cx="393192" cy="393192"/>
          </a:xfrm>
        </p:grpSpPr>
        <p:sp>
          <p:nvSpPr>
            <p:cNvPr id="7" name="Oval 6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8" name="Oval 13"/>
            <p:cNvSpPr>
              <a:spLocks noChangeAspect="1"/>
            </p:cNvSpPr>
            <p:nvPr/>
          </p:nvSpPr>
          <p:spPr bwMode="auto"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algn="ctr">
              <a:solidFill>
                <a:srgbClr val="FF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endParaRPr lang="en-GB" altLang="en-US" sz="180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/>
          <a:lstStyle>
            <a:lvl1pPr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1/25/2019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43982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1/25/2019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86874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533400"/>
            <a:ext cx="2552700" cy="5638800"/>
          </a:xfrm>
        </p:spPr>
        <p:txBody>
          <a:bodyPr vert="eaVert"/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1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1/25/2019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5906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1"/>
          <p:cNvGrpSpPr>
            <a:grpSpLocks/>
          </p:cNvGrpSpPr>
          <p:nvPr/>
        </p:nvGrpSpPr>
        <p:grpSpPr bwMode="auto">
          <a:xfrm>
            <a:off x="11364384" y="6254750"/>
            <a:ext cx="522816" cy="393700"/>
            <a:chOff x="8532189" y="5068824"/>
            <a:chExt cx="393192" cy="393192"/>
          </a:xfrm>
        </p:grpSpPr>
        <p:sp>
          <p:nvSpPr>
            <p:cNvPr id="8" name="Oval 7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35" name="Oval 8"/>
            <p:cNvSpPr>
              <a:spLocks noChangeAspect="1"/>
            </p:cNvSpPr>
            <p:nvPr/>
          </p:nvSpPr>
          <p:spPr bwMode="auto"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algn="ctr">
              <a:solidFill>
                <a:srgbClr val="FF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endParaRPr lang="en-GB" altLang="en-US" sz="180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484189"/>
            <a:ext cx="10363200" cy="16097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914400" y="2120900"/>
            <a:ext cx="10363200" cy="405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90418" y="6272214"/>
            <a:ext cx="32723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1/25/2019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0" y="6272214"/>
            <a:ext cx="63267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468" y="6272214"/>
            <a:ext cx="6392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spc="-7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1493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200" kern="1200" cap="all">
          <a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Rockwell Condensed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Rockwell Condensed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Rockwell Condensed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Rockwell Condensed"/>
        </a:defRPr>
      </a:lvl5pPr>
      <a:lvl6pPr marL="4572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Rockwell Condensed"/>
        </a:defRPr>
      </a:lvl6pPr>
      <a:lvl7pPr marL="9144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Rockwell Condensed"/>
        </a:defRPr>
      </a:lvl7pPr>
      <a:lvl8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Rockwell Condensed"/>
        </a:defRPr>
      </a:lvl8pPr>
      <a:lvl9pPr marL="1828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200">
          <a:solidFill>
            <a:schemeClr val="tx1"/>
          </a:solidFill>
          <a:latin typeface="Rockwell Condensed"/>
        </a:defRPr>
      </a:lvl9pPr>
    </p:titleStyle>
    <p:bodyStyle>
      <a:lvl1pPr marL="182563" indent="-182563" algn="l" rtl="0" eaLnBrk="1" fontAlgn="base" hangingPunct="1">
        <a:lnSpc>
          <a:spcPct val="90000"/>
        </a:lnSpc>
        <a:spcBef>
          <a:spcPts val="1200"/>
        </a:spcBef>
        <a:spcAft>
          <a:spcPct val="0"/>
        </a:spcAft>
        <a:buClr>
          <a:srgbClr val="9E3611"/>
        </a:buClr>
        <a:buSzPct val="85000"/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1" fontAlgn="base" hangingPunct="1">
        <a:lnSpc>
          <a:spcPct val="90000"/>
        </a:lnSpc>
        <a:spcBef>
          <a:spcPts val="400"/>
        </a:spcBef>
        <a:spcAft>
          <a:spcPts val="200"/>
        </a:spcAft>
        <a:buClr>
          <a:srgbClr val="9E3611"/>
        </a:buClr>
        <a:buSzPct val="85000"/>
        <a:buFont typeface="Wingdings" panose="05000000000000000000" pitchFamily="2" charset="2"/>
        <a:buChar char="§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1" fontAlgn="base" hangingPunct="1">
        <a:lnSpc>
          <a:spcPct val="90000"/>
        </a:lnSpc>
        <a:spcBef>
          <a:spcPts val="400"/>
        </a:spcBef>
        <a:spcAft>
          <a:spcPts val="200"/>
        </a:spcAft>
        <a:buClr>
          <a:srgbClr val="9E3611"/>
        </a:buClr>
        <a:buSzPct val="85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1" fontAlgn="base" hangingPunct="1">
        <a:lnSpc>
          <a:spcPct val="90000"/>
        </a:lnSpc>
        <a:spcBef>
          <a:spcPts val="400"/>
        </a:spcBef>
        <a:spcAft>
          <a:spcPts val="200"/>
        </a:spcAft>
        <a:buClr>
          <a:srgbClr val="9E3611"/>
        </a:buClr>
        <a:buSzPct val="85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eaLnBrk="1" fontAlgn="base" hangingPunct="1">
        <a:lnSpc>
          <a:spcPct val="90000"/>
        </a:lnSpc>
        <a:spcBef>
          <a:spcPts val="400"/>
        </a:spcBef>
        <a:spcAft>
          <a:spcPts val="200"/>
        </a:spcAft>
        <a:buClr>
          <a:srgbClr val="9E3611"/>
        </a:buClr>
        <a:buSzPct val="85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31AE746-A354-4AA1-9064-AF9F8917B9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5739" y="2062065"/>
            <a:ext cx="10384971" cy="1447898"/>
          </a:xfrm>
        </p:spPr>
        <p:txBody>
          <a:bodyPr>
            <a:normAutofit fontScale="90000"/>
          </a:bodyPr>
          <a:lstStyle/>
          <a:p>
            <a:pPr algn="ctr" fontAlgn="ctr"/>
            <a:r>
              <a:rPr lang="en-GB" u="sng" dirty="0">
                <a:solidFill>
                  <a:srgbClr val="00090E"/>
                </a:solidFill>
                <a:latin typeface="inherit"/>
              </a:rPr>
              <a:t/>
            </a:r>
            <a:br>
              <a:rPr lang="en-GB" u="sng" dirty="0">
                <a:solidFill>
                  <a:srgbClr val="00090E"/>
                </a:solidFill>
                <a:latin typeface="inherit"/>
              </a:rPr>
            </a:br>
            <a:r>
              <a:rPr lang="en-GB" u="sng" dirty="0" smtClean="0">
                <a:solidFill>
                  <a:srgbClr val="00090E"/>
                </a:solidFill>
                <a:latin typeface="inherit"/>
              </a:rPr>
              <a:t>Forensic Recovery and Examination</a:t>
            </a:r>
            <a:br>
              <a:rPr lang="en-GB" u="sng" dirty="0" smtClean="0">
                <a:solidFill>
                  <a:srgbClr val="00090E"/>
                </a:solidFill>
                <a:latin typeface="inherit"/>
              </a:rPr>
            </a:br>
            <a:r>
              <a:rPr lang="en-GB" u="sng" dirty="0" smtClean="0">
                <a:solidFill>
                  <a:srgbClr val="00090E"/>
                </a:solidFill>
                <a:latin typeface="inherit"/>
              </a:rPr>
              <a:t>BMPS6009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38B196DE-34CF-41C9-859F-D78BAE0632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Wynne Jones</a:t>
            </a:r>
          </a:p>
        </p:txBody>
      </p:sp>
    </p:spTree>
    <p:extLst>
      <p:ext uri="{BB962C8B-B14F-4D97-AF65-F5344CB8AC3E}">
        <p14:creationId xmlns:p14="http://schemas.microsoft.com/office/powerpoint/2010/main" val="38736499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D094611-C631-40C8-AC0C-38EADAD1C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history of forensic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AAFB979-7379-4A6B-93A9-5190F657D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762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B806897-177A-49E3-A5E5-F93C294408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Knowledge check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5BE874E-CEE4-4327-94EA-1D9266F858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When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was ‘Forensic Science’ first used?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form of Forensic Science most commonly convicts criminals?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When was the first fingerprint database created in the UK?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When was the first ‘bullet’ comparison made?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When was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dna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evidence first used to convict someone?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fingerprints?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6092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E687748-027B-4673-B5F3-637CCD778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Forensic Science - A Short history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="" xmlns:a16="http://schemas.microsoft.com/office/drawing/2014/main" id="{F75E74C6-C00F-4329-825D-E84D53C03D9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52147" y="2192000"/>
            <a:ext cx="3796931" cy="3574310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="" xmlns:a16="http://schemas.microsoft.com/office/drawing/2014/main" id="{14A02DE0-1FEF-4190-9211-1149F2E06B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37535" y="1788670"/>
            <a:ext cx="5640065" cy="3977640"/>
          </a:xfrm>
        </p:spPr>
        <p:txBody>
          <a:bodyPr/>
          <a:lstStyle/>
          <a:p>
            <a:pPr lvl="0"/>
            <a:endParaRPr lang="en-US" sz="2800" b="1" dirty="0" smtClean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0"/>
            <a:r>
              <a:rPr lang="en-US" sz="2800" b="1" dirty="0" smtClean="0">
                <a:solidFill>
                  <a:srgbClr val="000000"/>
                </a:solidFill>
                <a:latin typeface="Arial" panose="020B0604020202020204" pitchFamily="34" charset="0"/>
              </a:rPr>
              <a:t>700 </a:t>
            </a:r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BC -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Archaeologists discovered fingerprints in Ancient Babylon dating back to 700BC imprinted in clay </a:t>
            </a:r>
            <a:r>
              <a:rPr lang="en-US" sz="2800" dirty="0" smtClean="0">
                <a:solidFill>
                  <a:srgbClr val="000000"/>
                </a:solidFill>
                <a:latin typeface="Arial" panose="020B0604020202020204" pitchFamily="34" charset="0"/>
              </a:rPr>
              <a:t>tablets used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for criminal records and business transaction records.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4225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3E451B4-16FB-4BAC-9960-9C7F30548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13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FBB931E7-E3FF-41C5-9295-7572E9D00B9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08463" y="2194560"/>
            <a:ext cx="4305211" cy="3626814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4A17DC66-E6EB-43B0-B1BE-57F74E2F39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44817" y="2194560"/>
            <a:ext cx="5521607" cy="3977640"/>
          </a:xfrm>
        </p:spPr>
        <p:txBody>
          <a:bodyPr/>
          <a:lstStyle/>
          <a:p>
            <a:pPr lvl="0"/>
            <a:r>
              <a:rPr lang="en-US" sz="2800" b="1" dirty="0" smtClean="0">
                <a:solidFill>
                  <a:srgbClr val="000000"/>
                </a:solidFill>
                <a:latin typeface="Arial" panose="020B0604020202020204" pitchFamily="34" charset="0"/>
              </a:rPr>
              <a:t>Around </a:t>
            </a:r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1235 AD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-Sung Tzu, a Judge during China's Sung Dynasty uses the study of bugs to solve a murder.</a:t>
            </a:r>
          </a:p>
          <a:p>
            <a:pPr lvl="0"/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1248 AD –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The first book on forensic medicine and science is published in China ‘The Washing Away of Wrongs’.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39204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1FD96A1-D8CD-4474-B27A-C2BE31C3C5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15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78AC337-7593-449C-B800-203C1FC746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5109" y="1667511"/>
            <a:ext cx="6202221" cy="4504689"/>
          </a:xfrm>
        </p:spPr>
        <p:txBody>
          <a:bodyPr/>
          <a:lstStyle/>
          <a:p>
            <a:pPr lvl="0"/>
            <a:r>
              <a:rPr lang="en-US" sz="2400" b="1" dirty="0">
                <a:solidFill>
                  <a:srgbClr val="000000"/>
                </a:solidFill>
                <a:latin typeface="Arial" panose="020B0604020202020204" pitchFamily="34" charset="0"/>
              </a:rPr>
              <a:t>1447 - 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First use of dentistry to solve a </a:t>
            </a:r>
            <a:r>
              <a:rPr lang="en-US" sz="2400" dirty="0" smtClean="0">
                <a:solidFill>
                  <a:srgbClr val="000000"/>
                </a:solidFill>
                <a:latin typeface="Arial" panose="020B0604020202020204" pitchFamily="34" charset="0"/>
              </a:rPr>
              <a:t>crime used to identify 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the body of the missing French Duke of Burgundy.</a:t>
            </a:r>
          </a:p>
          <a:p>
            <a:pPr lvl="0"/>
            <a:r>
              <a:rPr lang="en-US" sz="2400" b="1" dirty="0">
                <a:solidFill>
                  <a:srgbClr val="000000"/>
                </a:solidFill>
                <a:latin typeface="Arial" panose="020B0604020202020204" pitchFamily="34" charset="0"/>
              </a:rPr>
              <a:t>1658 - 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Professor </a:t>
            </a:r>
            <a:r>
              <a:rPr lang="en-US" sz="2400" dirty="0" smtClean="0">
                <a:solidFill>
                  <a:srgbClr val="000000"/>
                </a:solidFill>
                <a:latin typeface="Arial" panose="020B0604020202020204" pitchFamily="34" charset="0"/>
              </a:rPr>
              <a:t>Marcello 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Malpighi, studies the lost secrets of </a:t>
            </a:r>
            <a:r>
              <a:rPr lang="en-US" sz="2400" dirty="0" smtClean="0">
                <a:solidFill>
                  <a:srgbClr val="000000"/>
                </a:solidFill>
                <a:latin typeface="Arial" panose="020B0604020202020204" pitchFamily="34" charset="0"/>
              </a:rPr>
              <a:t>fingerprints and discovers the 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features of fingerprints such as ridges, </a:t>
            </a:r>
            <a:r>
              <a:rPr lang="en-US" sz="2400" dirty="0" smtClean="0">
                <a:solidFill>
                  <a:srgbClr val="000000"/>
                </a:solidFill>
                <a:latin typeface="Arial" panose="020B0604020202020204" pitchFamily="34" charset="0"/>
              </a:rPr>
              <a:t>whorls 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and loops.</a:t>
            </a:r>
          </a:p>
          <a:p>
            <a:pPr lvl="0"/>
            <a:r>
              <a:rPr lang="en-US" sz="2400" b="1" dirty="0">
                <a:solidFill>
                  <a:srgbClr val="000000"/>
                </a:solidFill>
                <a:latin typeface="Arial" panose="020B0604020202020204" pitchFamily="34" charset="0"/>
              </a:rPr>
              <a:t>1786 - 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John Toms, from England, is convicted of murder. The first recorded use of physical matching forensics (mechanical fit).</a:t>
            </a:r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DD1F5A35-E3C2-427A-A772-698C3A6B0FE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872151" y="1667511"/>
            <a:ext cx="5091249" cy="3977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341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3F89DF6-249C-4EE7-B139-B22EA19C6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17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="" xmlns:a16="http://schemas.microsoft.com/office/drawing/2014/main" id="{E4DA4386-1111-4EF8-8F98-1F203F28BD5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25576" y="2006082"/>
            <a:ext cx="4962040" cy="3573624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2827BB0A-B76C-42CD-A3E6-F85927E2B4F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endParaRPr lang="en-US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0"/>
            <a:endParaRPr lang="en-US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0"/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1823 -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Professor John Evangelist </a:t>
            </a:r>
            <a:r>
              <a:rPr lang="en-US" sz="2800" dirty="0" err="1">
                <a:solidFill>
                  <a:srgbClr val="000000"/>
                </a:solidFill>
                <a:latin typeface="Arial" panose="020B0604020202020204" pitchFamily="34" charset="0"/>
              </a:rPr>
              <a:t>Purkinji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 published his thesis discussing 9 fingerprint patterns.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42184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A64CEBC-8532-478C-B155-AEAF5440D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19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8D2FE90-E7D2-4356-A6DE-4A304A0D10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3487" y="1576771"/>
            <a:ext cx="7007087" cy="4472609"/>
          </a:xfrm>
        </p:spPr>
        <p:txBody>
          <a:bodyPr/>
          <a:lstStyle/>
          <a:p>
            <a:pPr lvl="0"/>
            <a:r>
              <a:rPr lang="en-US" sz="2800" b="1" dirty="0" smtClean="0">
                <a:solidFill>
                  <a:srgbClr val="000000"/>
                </a:solidFill>
                <a:latin typeface="Arial" panose="020B0604020202020204" pitchFamily="34" charset="0"/>
              </a:rPr>
              <a:t>1836 </a:t>
            </a:r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-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James Marsh, </a:t>
            </a:r>
            <a:r>
              <a:rPr lang="en-US" sz="2800" dirty="0" smtClean="0">
                <a:solidFill>
                  <a:srgbClr val="000000"/>
                </a:solidFill>
                <a:latin typeface="Arial" panose="020B0604020202020204" pitchFamily="34" charset="0"/>
              </a:rPr>
              <a:t>further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improves and develops a test used to trace the presence of arsenic in human tissues, known as the Marsh Test. It is the first toxicology evidence presented to a jury in court.</a:t>
            </a:r>
          </a:p>
          <a:p>
            <a:pPr lvl="0"/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1839 -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British Dr John Davy discovers the relationship between body temperature and time of death by experimenting on dead soldiers.</a:t>
            </a:r>
          </a:p>
          <a:p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="" xmlns:a16="http://schemas.microsoft.com/office/drawing/2014/main" id="{D5A0B816-A0ED-41FB-99F1-DA7744E05E0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070574" y="1908311"/>
            <a:ext cx="4021362" cy="3809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271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7CDD17F-681D-4464-BF47-DBF02FCA1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19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28FCF8E4-AB0F-4D37-BAB7-79CFAFF316F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03486" y="2631234"/>
            <a:ext cx="2694480" cy="287382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C9342D83-63F2-4C0D-A4F7-0D68FF7E05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07296" y="705678"/>
            <a:ext cx="7559129" cy="5466522"/>
          </a:xfrm>
        </p:spPr>
        <p:txBody>
          <a:bodyPr/>
          <a:lstStyle/>
          <a:p>
            <a:pPr lvl="0"/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1863 -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German scientist </a:t>
            </a:r>
            <a:r>
              <a:rPr lang="en-US" sz="2800" dirty="0" err="1">
                <a:solidFill>
                  <a:srgbClr val="000000"/>
                </a:solidFill>
                <a:latin typeface="Arial" panose="020B0604020202020204" pitchFamily="34" charset="0"/>
              </a:rPr>
              <a:t>Schonbein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 improves presumptive blood testing. </a:t>
            </a:r>
          </a:p>
          <a:p>
            <a:pPr lvl="0"/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1864 </a:t>
            </a:r>
            <a:r>
              <a:rPr lang="en-US" sz="2800" b="1" dirty="0" smtClean="0">
                <a:solidFill>
                  <a:srgbClr val="000000"/>
                </a:solidFill>
                <a:latin typeface="Arial" panose="020B0604020202020204" pitchFamily="34" charset="0"/>
              </a:rPr>
              <a:t>–F</a:t>
            </a:r>
            <a:r>
              <a:rPr lang="en-US" sz="2800" dirty="0" smtClean="0">
                <a:solidFill>
                  <a:srgbClr val="000000"/>
                </a:solidFill>
                <a:latin typeface="Arial" panose="020B0604020202020204" pitchFamily="34" charset="0"/>
              </a:rPr>
              <a:t>irst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detective </a:t>
            </a:r>
            <a:r>
              <a:rPr lang="en-US" sz="2800" dirty="0" smtClean="0">
                <a:solidFill>
                  <a:srgbClr val="000000"/>
                </a:solidFill>
                <a:latin typeface="Arial" panose="020B0604020202020204" pitchFamily="34" charset="0"/>
              </a:rPr>
              <a:t>use of photography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to identify and record criminals as well as documentation of crime scenes and evidence.</a:t>
            </a:r>
          </a:p>
          <a:p>
            <a:pPr lvl="0"/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1877 -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Thomas Taylor discovers that markings on palms of hands can be used to detect criminals just as well as fingerprints.</a:t>
            </a:r>
          </a:p>
          <a:p>
            <a:pPr lvl="0"/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1880 -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Scottish Henry Faulds used fingerprints to prove a suspect was innocent. The first time fingerprints were used to prove innocence instead of guilt.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50911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E7A10E1-D929-454D-AD93-EFF5263EC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19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4F15C37-D6D5-47FE-BD30-012C3C3DC6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399" y="2194560"/>
            <a:ext cx="5864087" cy="3977640"/>
          </a:xfrm>
        </p:spPr>
        <p:txBody>
          <a:bodyPr/>
          <a:lstStyle/>
          <a:p>
            <a:pPr lvl="0"/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1889 -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Forensic detective Alexandre </a:t>
            </a:r>
            <a:r>
              <a:rPr lang="en-US" sz="2800" dirty="0" err="1">
                <a:solidFill>
                  <a:srgbClr val="000000"/>
                </a:solidFill>
                <a:latin typeface="Arial" panose="020B0604020202020204" pitchFamily="34" charset="0"/>
              </a:rPr>
              <a:t>Lacassagne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 solves a crime by discovering gun barrels make a unique impression on bullets, just like fingerprints. He is the father of ballistic forensics.</a:t>
            </a:r>
          </a:p>
          <a:p>
            <a:pPr lvl="0"/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1892 -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The first official fingerprint classification system is introduced in Britain by Sir Francis Galton.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E7A72185-1227-41C6-8CE0-08ADB52FEEE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880247" y="2930226"/>
            <a:ext cx="3895682" cy="2505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88288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6F7A07F-E820-4E6F-80CB-53F70FC67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20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D255BCA2-D0A8-4249-8005-8CB34F17B02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25576" y="2193925"/>
            <a:ext cx="4934047" cy="4179886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8BDE7E40-5A8D-4241-90E5-D5519502D0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372" y="1488882"/>
            <a:ext cx="5080228" cy="3977640"/>
          </a:xfrm>
        </p:spPr>
        <p:txBody>
          <a:bodyPr/>
          <a:lstStyle/>
          <a:p>
            <a:pPr lvl="0"/>
            <a:r>
              <a:rPr lang="en-US" sz="2800" b="1" dirty="0" smtClean="0">
                <a:solidFill>
                  <a:srgbClr val="000000"/>
                </a:solidFill>
                <a:latin typeface="Arial" panose="020B0604020202020204" pitchFamily="34" charset="0"/>
              </a:rPr>
              <a:t>1901 </a:t>
            </a:r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-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Karl Landsteiner discovers human blood groups. Max Richter adapts the techniques to identify blood stains in murders.</a:t>
            </a:r>
          </a:p>
          <a:p>
            <a:pPr lvl="0"/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1901 -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Head of Scotland Yard, Sir Edward Richard Henry, orders that fingerprint identification replaces anthropometry identification (measurement of certain body parts) permanently.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97785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6F7A07F-E820-4E6F-80CB-53F70FC67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20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8BDE7E40-5A8D-4241-90E5-D5519502D0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4400" y="2194560"/>
            <a:ext cx="10352024" cy="3977640"/>
          </a:xfrm>
        </p:spPr>
        <p:txBody>
          <a:bodyPr/>
          <a:lstStyle/>
          <a:p>
            <a:pPr lvl="0"/>
            <a:endParaRPr lang="en-US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0"/>
            <a:r>
              <a:rPr lang="en-US" sz="2800" b="1" dirty="0" smtClean="0">
                <a:solidFill>
                  <a:srgbClr val="000000"/>
                </a:solidFill>
                <a:latin typeface="Arial" panose="020B0604020202020204" pitchFamily="34" charset="0"/>
              </a:rPr>
              <a:t>1904 </a:t>
            </a:r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-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Georg Popp, a German forensic scientist, uses geology for the first time to solve the murder of a woman in a field. </a:t>
            </a:r>
          </a:p>
          <a:p>
            <a:pPr lvl="0"/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The suspect left his scarf behind, which contained microscopic particles of coal as well as a variety of unique minerals. The murderer worked in a gasworks where the same type of coal and minerals were found in the factory and on his work clothes and in his home.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95308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8F5A6B9-48AC-461F-88C9-AC71C7F72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20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BF1A3C1-597C-4143-B1FB-0CED3A9E12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399" y="2194560"/>
            <a:ext cx="6490253" cy="3977640"/>
          </a:xfrm>
        </p:spPr>
        <p:txBody>
          <a:bodyPr/>
          <a:lstStyle/>
          <a:p>
            <a:pPr lvl="0"/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1906 -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Sir James Mackenzie builds the first reliable polygraph (lie detector). </a:t>
            </a:r>
          </a:p>
          <a:p>
            <a:r>
              <a:rPr lang="en-GB" sz="2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credibility of the polygraph was challenged almost as soon as it was invented in 1921, and there is much debate about its accuracy.</a:t>
            </a:r>
          </a:p>
          <a:p>
            <a:r>
              <a:rPr lang="en-GB" sz="2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experts say the fundamental premise is flawed.</a:t>
            </a:r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C96E5E65-497F-4DEF-9442-0F56505776F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525662" y="2489005"/>
            <a:ext cx="4231721" cy="3388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57571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8F5A6B9-48AC-461F-88C9-AC71C7F72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cap="none" dirty="0">
                <a:solidFill>
                  <a:srgbClr val="000000"/>
                </a:solidFill>
                <a:ea typeface="+mn-ea"/>
                <a:cs typeface="+mn-cs"/>
              </a:rPr>
              <a:t>1910 Edmund </a:t>
            </a:r>
            <a:r>
              <a:rPr lang="en-US" sz="4400" cap="none" dirty="0" err="1">
                <a:solidFill>
                  <a:srgbClr val="000000"/>
                </a:solidFill>
                <a:ea typeface="+mn-ea"/>
                <a:cs typeface="+mn-cs"/>
              </a:rPr>
              <a:t>Locard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BF1A3C1-597C-4143-B1FB-0CED3A9E12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399" y="1540565"/>
            <a:ext cx="5963479" cy="4631635"/>
          </a:xfrm>
        </p:spPr>
        <p:txBody>
          <a:bodyPr/>
          <a:lstStyle/>
          <a:p>
            <a:pPr lvl="0"/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1910 -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Edmund </a:t>
            </a:r>
            <a:r>
              <a:rPr lang="en-US" sz="2800" dirty="0" err="1">
                <a:solidFill>
                  <a:srgbClr val="000000"/>
                </a:solidFill>
                <a:latin typeface="Arial" panose="020B0604020202020204" pitchFamily="34" charset="0"/>
              </a:rPr>
              <a:t>Locard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 establishes the worlds first ever specialist forensic laboratories in Lyons, France. </a:t>
            </a:r>
          </a:p>
          <a:p>
            <a:pPr lvl="0"/>
            <a:r>
              <a:rPr lang="en-US" sz="2800" dirty="0" err="1">
                <a:solidFill>
                  <a:srgbClr val="000000"/>
                </a:solidFill>
                <a:latin typeface="Arial" panose="020B0604020202020204" pitchFamily="34" charset="0"/>
              </a:rPr>
              <a:t>Locard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 pushed for the development of forensics and insisted that every police force in the world should have forensic laboratories and specialist forensic scientists rather than leaving all investigations to detectives. </a:t>
            </a:r>
          </a:p>
          <a:p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="" xmlns:a16="http://schemas.microsoft.com/office/drawing/2014/main" id="{199EAD7B-4C4D-4F41-ADBD-6FF634EF9A5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976097" y="2273369"/>
            <a:ext cx="4876800" cy="3166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87854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7DC3539-19DE-49DC-A439-F11350D85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20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9B8B31BF-850C-4B07-A0D5-891E586C351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04244" y="2705878"/>
            <a:ext cx="4124348" cy="3032449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D37BE2E4-9495-499F-BC2A-B24B0C4809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7496" y="715617"/>
            <a:ext cx="5958928" cy="5456583"/>
          </a:xfrm>
        </p:spPr>
        <p:txBody>
          <a:bodyPr/>
          <a:lstStyle/>
          <a:p>
            <a:pPr lvl="0"/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1933 </a:t>
            </a:r>
            <a:r>
              <a:rPr lang="en-US" sz="2800" b="1" dirty="0" smtClean="0">
                <a:solidFill>
                  <a:srgbClr val="000000"/>
                </a:solidFill>
                <a:latin typeface="Arial" panose="020B0604020202020204" pitchFamily="34" charset="0"/>
              </a:rPr>
              <a:t>-</a:t>
            </a:r>
            <a:r>
              <a:rPr lang="en-US" sz="2800" dirty="0" smtClean="0">
                <a:solidFill>
                  <a:srgbClr val="000000"/>
                </a:solidFill>
                <a:latin typeface="Arial" panose="020B0604020202020204" pitchFamily="34" charset="0"/>
              </a:rPr>
              <a:t>Gonzales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introduces a forensic chemical test used to detect microscopic traces of gunshot residue (GSR).</a:t>
            </a:r>
          </a:p>
          <a:p>
            <a:pPr lvl="0"/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1937 -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Walter Specht develops a chemical test to detect blood. Even if the blood has been cleaned up.</a:t>
            </a:r>
          </a:p>
          <a:p>
            <a:pPr lvl="0"/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1945 -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Frank Lundquist, from Denmark, develops the acid phosphatase test for semen. This improved conviction rates of sex-murders and rapes.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87436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338061C-9337-442A-8242-A7E0DB51C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20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6259767-1BED-4E86-846A-F807A245EA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194560"/>
            <a:ext cx="5318450" cy="3977640"/>
          </a:xfrm>
        </p:spPr>
        <p:txBody>
          <a:bodyPr/>
          <a:lstStyle/>
          <a:p>
            <a:pPr lvl="0"/>
            <a:endParaRPr lang="en-US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0"/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1953 -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James Watson and Francis Crick publish a paper identifying the structure of DNA.</a:t>
            </a:r>
          </a:p>
          <a:p>
            <a:pPr lvl="0"/>
            <a:endParaRPr lang="en-US" sz="2800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0"/>
            <a:r>
              <a:rPr lang="en-US" sz="2800" b="1" dirty="0" smtClean="0">
                <a:solidFill>
                  <a:srgbClr val="000000"/>
                </a:solidFill>
                <a:latin typeface="Arial" panose="020B0604020202020204" pitchFamily="34" charset="0"/>
              </a:rPr>
              <a:t>1954 </a:t>
            </a:r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-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R. F </a:t>
            </a:r>
            <a:r>
              <a:rPr lang="en-US" sz="2800" dirty="0" err="1">
                <a:solidFill>
                  <a:srgbClr val="000000"/>
                </a:solidFill>
                <a:latin typeface="Arial" panose="020B0604020202020204" pitchFamily="34" charset="0"/>
              </a:rPr>
              <a:t>Borkenstein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 develops a field </a:t>
            </a:r>
            <a:r>
              <a:rPr lang="en-US" sz="2800" dirty="0" err="1">
                <a:solidFill>
                  <a:srgbClr val="000000"/>
                </a:solidFill>
                <a:latin typeface="Arial" panose="020B0604020202020204" pitchFamily="34" charset="0"/>
              </a:rPr>
              <a:t>breathalyser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 test.</a:t>
            </a:r>
          </a:p>
          <a:p>
            <a:pPr marL="0" lvl="0" indent="0">
              <a:buNone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431A1EB0-3901-4288-9804-99EF3C44AE1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811349" y="2422776"/>
            <a:ext cx="2843374" cy="16275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2E920F1F-0B4D-43B7-8207-50A0521DFB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8804" y="4011611"/>
            <a:ext cx="1933575" cy="236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0276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1DD4B48-7ED9-494B-A177-0D199D53F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20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EECB1DF-8D0D-469A-80AF-925AF330A9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399" y="2194560"/>
            <a:ext cx="5365103" cy="3977640"/>
          </a:xfrm>
        </p:spPr>
        <p:txBody>
          <a:bodyPr/>
          <a:lstStyle/>
          <a:p>
            <a:pPr lvl="0"/>
            <a:r>
              <a:rPr lang="en-US" sz="2800" b="1" dirty="0" smtClean="0">
                <a:solidFill>
                  <a:srgbClr val="000000"/>
                </a:solidFill>
                <a:latin typeface="Arial" panose="020B0604020202020204" pitchFamily="34" charset="0"/>
              </a:rPr>
              <a:t>1977 </a:t>
            </a:r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– </a:t>
            </a:r>
            <a:r>
              <a:rPr lang="en-US" sz="2800" dirty="0" err="1">
                <a:solidFill>
                  <a:srgbClr val="000000"/>
                </a:solidFill>
                <a:latin typeface="Arial" panose="020B0604020202020204" pitchFamily="34" charset="0"/>
              </a:rPr>
              <a:t>Fuseo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Arial" panose="020B0604020202020204" pitchFamily="34" charset="0"/>
              </a:rPr>
              <a:t>Matsummur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 and Masato Soba develop latent fingerprint collection by using a specialist fuming superglue.</a:t>
            </a:r>
          </a:p>
          <a:p>
            <a:pPr lvl="0"/>
            <a:r>
              <a:rPr lang="en-US" sz="2800" b="1" dirty="0" smtClean="0">
                <a:solidFill>
                  <a:srgbClr val="000000"/>
                </a:solidFill>
                <a:latin typeface="Arial" panose="020B0604020202020204" pitchFamily="34" charset="0"/>
              </a:rPr>
              <a:t>1978 </a:t>
            </a:r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-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An electrostatic document analysis device is invented for obtaining impressions on paper and similar materials (ESDA).</a:t>
            </a:r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94794EEE-266F-4F8F-9741-951E65D7111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50564" y="2799183"/>
            <a:ext cx="4988263" cy="2793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30137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867AE04-2892-4DBE-88BD-F06168D623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20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E2367A7F-0D38-4DF3-A6E8-EDEA397059C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14400" y="1642188"/>
            <a:ext cx="6027576" cy="4692121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3279E33B-EEE0-4D49-A369-FAF1DD59C9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53152" y="614238"/>
            <a:ext cx="4324448" cy="3977640"/>
          </a:xfrm>
        </p:spPr>
        <p:txBody>
          <a:bodyPr/>
          <a:lstStyle/>
          <a:p>
            <a:pPr lvl="0"/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1984 -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British Sir Alec Jeffreys discovers a method of identifying criminals from DNA. DNA is now considered undeniable forensic evidence and lead to the increase in the number of convictions. </a:t>
            </a:r>
            <a:endParaRPr lang="en-US" sz="2800" dirty="0" smtClean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0"/>
            <a:r>
              <a:rPr lang="en-US" sz="2800" b="1" dirty="0" smtClean="0">
                <a:solidFill>
                  <a:srgbClr val="000000"/>
                </a:solidFill>
                <a:latin typeface="Arial" panose="020B0604020202020204" pitchFamily="34" charset="0"/>
              </a:rPr>
              <a:t>1985 </a:t>
            </a:r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-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Just a year after its discovery, all of the UK police started using forensic DNA profiling.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07501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54A3B743-E2E2-4824-A941-1DCA552325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6711" y="1252539"/>
            <a:ext cx="4078577" cy="4352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6605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F3DD4308-A54C-43FC-A846-23ED0959448E}" vid="{B1181BC2-3B71-4C6D-A74D-0C5D76DF50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128</TotalTime>
  <Words>859</Words>
  <Application>Microsoft Office PowerPoint</Application>
  <PresentationFormat>Widescreen</PresentationFormat>
  <Paragraphs>66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inherit</vt:lpstr>
      <vt:lpstr>Rockwell</vt:lpstr>
      <vt:lpstr>Rockwell Condensed</vt:lpstr>
      <vt:lpstr>Verdana</vt:lpstr>
      <vt:lpstr>Wingdings</vt:lpstr>
      <vt:lpstr>Theme1</vt:lpstr>
      <vt:lpstr> Forensic Recovery and Examination BMPS6009</vt:lpstr>
      <vt:lpstr>The history of forensic evidence</vt:lpstr>
      <vt:lpstr>Knowledge check</vt:lpstr>
      <vt:lpstr>Forensic Science - A Short history</vt:lpstr>
      <vt:lpstr>13th Century</vt:lpstr>
      <vt:lpstr>15th Century</vt:lpstr>
      <vt:lpstr>17th Century</vt:lpstr>
      <vt:lpstr>19th Century</vt:lpstr>
      <vt:lpstr>19th Century</vt:lpstr>
      <vt:lpstr>19th Century</vt:lpstr>
      <vt:lpstr>20th Century</vt:lpstr>
      <vt:lpstr>20th Century</vt:lpstr>
      <vt:lpstr>20th Century</vt:lpstr>
      <vt:lpstr>1910 Edmund Locard</vt:lpstr>
      <vt:lpstr>20th Century</vt:lpstr>
      <vt:lpstr>20th Century</vt:lpstr>
      <vt:lpstr>20th Century</vt:lpstr>
      <vt:lpstr>20th Century</vt:lpstr>
      <vt:lpstr>PowerPoint Presentation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Wynne Jones</dc:creator>
  <cp:lastModifiedBy>Wynne Jones (Business &amp; Management)</cp:lastModifiedBy>
  <cp:revision>17</cp:revision>
  <dcterms:created xsi:type="dcterms:W3CDTF">2018-10-01T09:24:03Z</dcterms:created>
  <dcterms:modified xsi:type="dcterms:W3CDTF">2019-01-25T11:24:50Z</dcterms:modified>
</cp:coreProperties>
</file>