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29"/>
  </p:notesMasterIdLst>
  <p:handoutMasterIdLst>
    <p:handoutMasterId r:id="rId30"/>
  </p:handoutMasterIdLst>
  <p:sldIdLst>
    <p:sldId id="300" r:id="rId4"/>
    <p:sldId id="280" r:id="rId5"/>
    <p:sldId id="304" r:id="rId6"/>
    <p:sldId id="301" r:id="rId7"/>
    <p:sldId id="277" r:id="rId8"/>
    <p:sldId id="264" r:id="rId9"/>
    <p:sldId id="297" r:id="rId10"/>
    <p:sldId id="298" r:id="rId11"/>
    <p:sldId id="261" r:id="rId12"/>
    <p:sldId id="262" r:id="rId13"/>
    <p:sldId id="263" r:id="rId14"/>
    <p:sldId id="287" r:id="rId15"/>
    <p:sldId id="288" r:id="rId16"/>
    <p:sldId id="289" r:id="rId17"/>
    <p:sldId id="290" r:id="rId18"/>
    <p:sldId id="291" r:id="rId19"/>
    <p:sldId id="292" r:id="rId20"/>
    <p:sldId id="295" r:id="rId21"/>
    <p:sldId id="276" r:id="rId22"/>
    <p:sldId id="302" r:id="rId23"/>
    <p:sldId id="257" r:id="rId24"/>
    <p:sldId id="259" r:id="rId25"/>
    <p:sldId id="260" r:id="rId26"/>
    <p:sldId id="258" r:id="rId27"/>
    <p:sldId id="305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lema Khatun (1808827)" initials="HK(" lastIdx="1" clrIdx="0">
    <p:extLst>
      <p:ext uri="{19B8F6BF-5375-455C-9EA6-DF929625EA0E}">
        <p15:presenceInfo xmlns:p15="http://schemas.microsoft.com/office/powerpoint/2012/main" userId="Halema Khatun (180882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75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84BA50E2-60B2-47B3-A50B-CA80823D07A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4BF18A30-1EE6-4722-BE1A-6F5194F1548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8A62B079-E30E-420F-BB90-CCD14AB23D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F075805-0DB7-4D5F-94D8-8CE02CE56AD2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svprojectmanagement.com/conflict-resolution-climate-change-style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player.com/slide/4191799/" TargetMode="External"/><Relationship Id="rId2" Type="http://schemas.openxmlformats.org/officeDocument/2006/relationships/hyperlink" Target="Jackm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ortune.com/2014/04/10/6-great-teams-that-take-care-of-business/" TargetMode="External"/><Relationship Id="rId4" Type="http://schemas.openxmlformats.org/officeDocument/2006/relationships/hyperlink" Target="https://www.forbes.com/sites/grantfreeland/2008/06/01/talent-wins-games-teamwork-wins-chanmpionship/#a80e4324c8f1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-happy-manager.com/articles/define-teamwork/" TargetMode="External"/><Relationship Id="rId2" Type="http://schemas.openxmlformats.org/officeDocument/2006/relationships/hyperlink" Target="http://www.mspguide.org/tool/conflict-styl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orkplace-communication.com/advantages-teamwork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8C56AF0-402B-4130-8777-3E27917265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7698" y="692696"/>
            <a:ext cx="6982544" cy="1368152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HAAGI CONSULTATIONS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E8B67B-F83E-4FB3-BE6A-29557B08EA2E}"/>
              </a:ext>
            </a:extLst>
          </p:cNvPr>
          <p:cNvSpPr txBox="1"/>
          <p:nvPr/>
        </p:nvSpPr>
        <p:spPr>
          <a:xfrm>
            <a:off x="895542" y="1934526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work for a company that offers consultation services to organisations wishing to introduce team working into their operations.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 a group presentation to senior managers of a client outlining the steps and considerations for effective team building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C1981-DCC5-4745-A804-C1DAE1562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Iffat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1807077– Benefits of teamwork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Ayesha 1810150 – Team roles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Halema 1808827 – Stages of team development </a:t>
            </a:r>
          </a:p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Gzala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1808935 – Successful team development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Arshad 1808201 – Managing conflict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46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70759-AF5F-4039-A305-BD6B0411B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TEAM WORK</a:t>
            </a:r>
          </a:p>
        </p:txBody>
      </p:sp>
    </p:spTree>
    <p:extLst>
      <p:ext uri="{BB962C8B-B14F-4D97-AF65-F5344CB8AC3E}">
        <p14:creationId xmlns:p14="http://schemas.microsoft.com/office/powerpoint/2010/main" val="3774424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Team work is where two or more individuals work together (Smith, 2017) in a group to complete a project or achieve a target. Individuals within a group rely on each other, rather than depending on themselves. </a:t>
            </a:r>
          </a:p>
        </p:txBody>
      </p:sp>
      <p:pic>
        <p:nvPicPr>
          <p:cNvPr id="1026" name="Picture 2" descr="Image result for Team work">
            <a:extLst>
              <a:ext uri="{FF2B5EF4-FFF2-40B4-BE49-F238E27FC236}">
                <a16:creationId xmlns:a16="http://schemas.microsoft.com/office/drawing/2014/main" id="{6DD3D28A-F39B-4C6D-96AE-6E6F1029B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688" y="3284984"/>
            <a:ext cx="3818384" cy="214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38728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5400" cap="all" dirty="0">
              <a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236275-CB6A-4BB8-BF65-8C73B3672CCF}"/>
              </a:ext>
            </a:extLst>
          </p:cNvPr>
          <p:cNvSpPr txBox="1"/>
          <p:nvPr/>
        </p:nvSpPr>
        <p:spPr>
          <a:xfrm>
            <a:off x="1115616" y="476672"/>
            <a:ext cx="713075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DEFINITION OF TEAM WORK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1A2437-B027-4EE0-AA46-7B1EEA5B95B8}"/>
              </a:ext>
            </a:extLst>
          </p:cNvPr>
          <p:cNvSpPr txBox="1"/>
          <p:nvPr/>
        </p:nvSpPr>
        <p:spPr>
          <a:xfrm>
            <a:off x="6007090" y="5379074"/>
            <a:ext cx="32507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/>
              <a:t>Figure 1 – Team Work</a:t>
            </a:r>
          </a:p>
        </p:txBody>
      </p:sp>
    </p:spTree>
    <p:extLst>
      <p:ext uri="{BB962C8B-B14F-4D97-AF65-F5344CB8AC3E}">
        <p14:creationId xmlns:p14="http://schemas.microsoft.com/office/powerpoint/2010/main" val="1776372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3EAB6-FB49-4A02-B2BF-50C920E6B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BENEFITS OF 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0D075-BED7-4D76-88C7-BD002383C8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Arial" pitchFamily="34" charset="0"/>
              <a:buAutoNum type="arabicParenR"/>
            </a:pPr>
            <a:r>
              <a:rPr lang="en-GB" sz="2400" dirty="0"/>
              <a:t>Team work allows for everyone in a group to be productive. </a:t>
            </a:r>
          </a:p>
          <a:p>
            <a:pPr marL="457200" indent="-457200">
              <a:buFont typeface="Arial" pitchFamily="34" charset="0"/>
              <a:buAutoNum type="arabicParenR"/>
            </a:pPr>
            <a:endParaRPr lang="en-GB" sz="1800" dirty="0">
              <a:solidFill>
                <a:srgbClr val="FF0000"/>
              </a:solidFill>
            </a:endParaRPr>
          </a:p>
          <a:p>
            <a:pPr marL="457200" indent="-457200">
              <a:buFont typeface="Arial" pitchFamily="34" charset="0"/>
              <a:buAutoNum type="arabicParenR"/>
            </a:pPr>
            <a:r>
              <a:rPr lang="en-US" sz="2400" dirty="0"/>
              <a:t>Working as a team will improve work morale </a:t>
            </a:r>
            <a:r>
              <a:rPr lang="en-GB" sz="2400" dirty="0"/>
              <a:t>(</a:t>
            </a:r>
            <a:r>
              <a:rPr lang="en-GB" sz="2400" dirty="0" err="1"/>
              <a:t>Magloff</a:t>
            </a:r>
            <a:r>
              <a:rPr lang="en-GB" sz="2400" dirty="0"/>
              <a:t>, 2019)</a:t>
            </a:r>
            <a:r>
              <a:rPr lang="en-US" sz="2400" dirty="0"/>
              <a:t>.</a:t>
            </a:r>
          </a:p>
          <a:p>
            <a:pPr marL="0" indent="0">
              <a:buNone/>
            </a:pPr>
            <a:r>
              <a:rPr lang="en-US" sz="2400" dirty="0"/>
              <a:t> </a:t>
            </a:r>
            <a:endParaRPr lang="en-GB" sz="1800" dirty="0">
              <a:solidFill>
                <a:srgbClr val="FF0000"/>
              </a:solidFill>
            </a:endParaRPr>
          </a:p>
          <a:p>
            <a:pPr marL="457200" indent="-457200">
              <a:buAutoNum type="arabicParenR" startAt="3"/>
            </a:pPr>
            <a:endParaRPr lang="en-GB" sz="2400" dirty="0"/>
          </a:p>
          <a:p>
            <a:pPr marL="457200" indent="-457200">
              <a:buAutoNum type="arabicParenR" startAt="3"/>
            </a:pPr>
            <a:r>
              <a:rPr lang="en-GB" sz="2400" dirty="0"/>
              <a:t>Improves relationships within the work place (Workplace Communication, 2017). </a:t>
            </a:r>
            <a:endParaRPr lang="en-US" sz="1800" dirty="0">
              <a:solidFill>
                <a:srgbClr val="FF0000"/>
              </a:solidFill>
            </a:endParaRPr>
          </a:p>
          <a:p>
            <a:pPr marL="457200" indent="-457200">
              <a:buAutoNum type="arabicParenR" startAt="4"/>
            </a:pPr>
            <a:endParaRPr lang="en-US" sz="2400" dirty="0"/>
          </a:p>
          <a:p>
            <a:pPr marL="457200" indent="-457200">
              <a:buAutoNum type="arabicParenR" startAt="4"/>
            </a:pPr>
            <a:r>
              <a:rPr lang="en-US" sz="2400" dirty="0"/>
              <a:t>Allows for problem solving to be more easier. </a:t>
            </a:r>
            <a:endParaRPr lang="en-US" sz="1800" dirty="0">
              <a:solidFill>
                <a:srgbClr val="FF0000"/>
              </a:solidFill>
            </a:endParaRPr>
          </a:p>
          <a:p>
            <a:pPr marL="457200" indent="-457200">
              <a:buAutoNum type="arabicParenR" startAt="5"/>
            </a:pPr>
            <a:endParaRPr lang="en-GB" sz="2400" dirty="0"/>
          </a:p>
          <a:p>
            <a:pPr marL="457200" indent="-457200">
              <a:buAutoNum type="arabicParenR" startAt="5"/>
            </a:pPr>
            <a:r>
              <a:rPr lang="en-GB" sz="2400" dirty="0"/>
              <a:t>Projects or tasks can be completed much quicker. </a:t>
            </a:r>
            <a:endParaRPr lang="en-GB" sz="19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061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Box 2">
            <a:extLst>
              <a:ext uri="{FF2B5EF4-FFF2-40B4-BE49-F238E27FC236}">
                <a16:creationId xmlns:a16="http://schemas.microsoft.com/office/drawing/2014/main" id="{D5B1DA7A-9E12-4AD5-92EC-8D520F7685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4143" y="1700808"/>
            <a:ext cx="6335713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6000" b="1" dirty="0"/>
              <a:t>TEAM ROLE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5584A-35A2-4CD5-9B65-539096F37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TYPES OF TEAMS ROLE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D48F0-FC75-4865-866A-2A3E602ABE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Implementer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Resource investigator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Plant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Monitor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Shaper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Co-ordinator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Completer/Finisher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Team worker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specialist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WordArt 1">
            <a:extLst>
              <a:ext uri="{FF2B5EF4-FFF2-40B4-BE49-F238E27FC236}">
                <a16:creationId xmlns:a16="http://schemas.microsoft.com/office/drawing/2014/main" id="{A97900A3-851B-4380-A515-8FE3377AD7E1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503932" y="188914"/>
            <a:ext cx="8316218" cy="53657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 Black" panose="020B0A04020102020204" pitchFamily="34" charset="0"/>
              </a:rPr>
              <a:t>TEAM ROLE CATEGORIES</a:t>
            </a:r>
          </a:p>
        </p:txBody>
      </p:sp>
      <p:sp>
        <p:nvSpPr>
          <p:cNvPr id="5123" name="Rectangle 4">
            <a:extLst>
              <a:ext uri="{FF2B5EF4-FFF2-40B4-BE49-F238E27FC236}">
                <a16:creationId xmlns:a16="http://schemas.microsoft.com/office/drawing/2014/main" id="{C6F394F2-63A1-491A-AA45-EA2CA58E23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5124" name="Rectangle 5">
            <a:extLst>
              <a:ext uri="{FF2B5EF4-FFF2-40B4-BE49-F238E27FC236}">
                <a16:creationId xmlns:a16="http://schemas.microsoft.com/office/drawing/2014/main" id="{C699EDC2-9F4F-4AB1-B407-6F8DB565D4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pic>
        <p:nvPicPr>
          <p:cNvPr id="5125" name="Picture 9" descr="C:\Users\home\Desktop\Team+Role+Categories+Thinking+Roles+Action-oriented+Roles.jpg">
            <a:extLst>
              <a:ext uri="{FF2B5EF4-FFF2-40B4-BE49-F238E27FC236}">
                <a16:creationId xmlns:a16="http://schemas.microsoft.com/office/drawing/2014/main" id="{50BF978D-AFB1-4B5A-9D27-047724D7A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60" b="8612"/>
          <a:stretch>
            <a:fillRect/>
          </a:stretch>
        </p:blipFill>
        <p:spPr bwMode="auto">
          <a:xfrm>
            <a:off x="361139" y="725486"/>
            <a:ext cx="8136136" cy="4497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5D5431D-1694-4AEA-8043-E9A6F85277F6}"/>
              </a:ext>
            </a:extLst>
          </p:cNvPr>
          <p:cNvSpPr/>
          <p:nvPr/>
        </p:nvSpPr>
        <p:spPr>
          <a:xfrm>
            <a:off x="6156176" y="5322160"/>
            <a:ext cx="27897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Belbin, R.M., 2012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8E967-1D85-45BC-890F-A38C37AE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750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/>
            </a:br>
            <a:r>
              <a:rPr lang="en-GB" b="1"/>
              <a:t>Thinking </a:t>
            </a:r>
            <a:r>
              <a:rPr lang="en-GB" b="1" dirty="0"/>
              <a:t>Oriented Roles</a:t>
            </a:r>
            <a:br>
              <a:rPr lang="en-GB" dirty="0"/>
            </a:b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7671D17C-D11C-4F68-8092-7AE4E8EE0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- come up with ideas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Monitor-Evaluator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- analysing problems and evaluating ideas   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Specialist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-  specific knowledge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pic>
        <p:nvPicPr>
          <p:cNvPr id="6148" name="Picture 3" descr="Image result for belbin team role character signs">
            <a:extLst>
              <a:ext uri="{FF2B5EF4-FFF2-40B4-BE49-F238E27FC236}">
                <a16:creationId xmlns:a16="http://schemas.microsoft.com/office/drawing/2014/main" id="{932E1843-A198-4C49-AC9B-46718C3C05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484313"/>
            <a:ext cx="1008063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4" descr="Image result for belbin team role character signs">
            <a:extLst>
              <a:ext uri="{FF2B5EF4-FFF2-40B4-BE49-F238E27FC236}">
                <a16:creationId xmlns:a16="http://schemas.microsoft.com/office/drawing/2014/main" id="{9FDFE843-67F0-459B-AA25-577F4879B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708275"/>
            <a:ext cx="936625" cy="92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5" descr="Image result for belbin team role character signs">
            <a:extLst>
              <a:ext uri="{FF2B5EF4-FFF2-40B4-BE49-F238E27FC236}">
                <a16:creationId xmlns:a16="http://schemas.microsoft.com/office/drawing/2014/main" id="{C33BD02C-34E2-4311-B045-81D41B9F97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4508500"/>
            <a:ext cx="865187" cy="906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408C116-E95D-45E6-B6BC-879FD46ACE4D}"/>
              </a:ext>
            </a:extLst>
          </p:cNvPr>
          <p:cNvSpPr/>
          <p:nvPr/>
        </p:nvSpPr>
        <p:spPr>
          <a:xfrm>
            <a:off x="6156176" y="5260459"/>
            <a:ext cx="27897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Belbin, R.M., 2012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E066D05F-E4B5-4FCD-9274-B45BD983A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ACTION-ORIENTATED</a:t>
            </a:r>
            <a:r>
              <a:rPr lang="en-GB" altLang="en-US" dirty="0"/>
              <a:t> </a:t>
            </a:r>
            <a:r>
              <a:rPr lang="en-GB" altLang="en-US" b="1" dirty="0"/>
              <a:t>ROLE</a:t>
            </a:r>
            <a:r>
              <a:rPr lang="en-GB" alt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3C443-A4D5-4E66-BAC7-1E8C7C1AF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029590"/>
          </a:xfrm>
        </p:spPr>
        <p:txBody>
          <a:bodyPr rtlCol="0">
            <a:normAutofit fontScale="8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9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Shaper</a:t>
            </a:r>
            <a:r>
              <a:rPr lang="en-GB" sz="3900" b="1" dirty="0">
                <a:latin typeface="Arial" pitchFamily="34" charset="0"/>
                <a:cs typeface="Arial" pitchFamily="34" charset="0"/>
              </a:rPr>
              <a:t>- </a:t>
            </a:r>
            <a:r>
              <a:rPr lang="en-GB" sz="3900" dirty="0">
                <a:latin typeface="Arial" pitchFamily="34" charset="0"/>
                <a:cs typeface="Arial" pitchFamily="34" charset="0"/>
              </a:rPr>
              <a:t>Challenges the team to improve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3900" dirty="0">
              <a:latin typeface="Arial" pitchFamily="34" charset="0"/>
              <a:cs typeface="Arial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9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Implementer</a:t>
            </a:r>
            <a:r>
              <a:rPr lang="en-GB" sz="3900" b="1" dirty="0">
                <a:latin typeface="Arial" pitchFamily="34" charset="0"/>
                <a:cs typeface="Arial" pitchFamily="34" charset="0"/>
              </a:rPr>
              <a:t>- </a:t>
            </a:r>
            <a:r>
              <a:rPr lang="en-GB" sz="3900" dirty="0">
                <a:latin typeface="Arial" pitchFamily="34" charset="0"/>
                <a:cs typeface="Arial" pitchFamily="34" charset="0"/>
              </a:rPr>
              <a:t>They turn ideas into        plans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3900" dirty="0">
              <a:latin typeface="Arial" pitchFamily="34" charset="0"/>
              <a:cs typeface="Arial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9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Completer-Finisher</a:t>
            </a:r>
            <a:r>
              <a:rPr lang="en-GB" sz="3900" b="1" dirty="0">
                <a:latin typeface="Arial" pitchFamily="34" charset="0"/>
                <a:cs typeface="Arial" pitchFamily="34" charset="0"/>
              </a:rPr>
              <a:t>- </a:t>
            </a:r>
            <a:r>
              <a:rPr lang="en-GB" sz="3900" dirty="0">
                <a:latin typeface="Arial" pitchFamily="34" charset="0"/>
                <a:cs typeface="Arial" pitchFamily="34" charset="0"/>
              </a:rPr>
              <a:t>Ensures thorough, timely completion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8196" name="Picture 6" descr="Image result for belbin team role character signs">
            <a:extLst>
              <a:ext uri="{FF2B5EF4-FFF2-40B4-BE49-F238E27FC236}">
                <a16:creationId xmlns:a16="http://schemas.microsoft.com/office/drawing/2014/main" id="{2416CDFA-6039-48FB-9F25-B0E366D2D1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341438"/>
            <a:ext cx="865187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7" descr="Related image">
            <a:extLst>
              <a:ext uri="{FF2B5EF4-FFF2-40B4-BE49-F238E27FC236}">
                <a16:creationId xmlns:a16="http://schemas.microsoft.com/office/drawing/2014/main" id="{A8351CD8-4886-48C3-8A1D-D6BFB9B86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068638"/>
            <a:ext cx="865187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8" descr="Related image">
            <a:extLst>
              <a:ext uri="{FF2B5EF4-FFF2-40B4-BE49-F238E27FC236}">
                <a16:creationId xmlns:a16="http://schemas.microsoft.com/office/drawing/2014/main" id="{A6142087-4039-4FCE-A443-55027A66D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61" y="4378583"/>
            <a:ext cx="936625" cy="90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C53D8D3-56A7-4053-9297-F438E5CBD52A}"/>
              </a:ext>
            </a:extLst>
          </p:cNvPr>
          <p:cNvSpPr/>
          <p:nvPr/>
        </p:nvSpPr>
        <p:spPr>
          <a:xfrm>
            <a:off x="6156176" y="5260459"/>
            <a:ext cx="27897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Belbin, R.M., 2012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7628D-9D49-4C0A-A296-05AF3C05F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 </a:t>
            </a:r>
            <a:br>
              <a:rPr lang="en-GB" dirty="0"/>
            </a:br>
            <a:r>
              <a:rPr lang="en-GB" sz="4900" b="1" dirty="0">
                <a:latin typeface="Arial" pitchFamily="34" charset="0"/>
                <a:cs typeface="Arial" pitchFamily="34" charset="0"/>
              </a:rPr>
              <a:t>People Oriented Roles</a:t>
            </a:r>
            <a:br>
              <a:rPr lang="en-GB" dirty="0"/>
            </a:br>
            <a:endParaRPr lang="en-GB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A2F3736D-2507-43B1-985D-F3429289F0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7931224" cy="3617913"/>
          </a:xfrm>
        </p:spPr>
        <p:txBody>
          <a:bodyPr>
            <a:normAutofit lnSpcReduction="10000"/>
          </a:bodyPr>
          <a:lstStyle/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Co-ordinator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Acts as a chairman 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Team Worker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- helps the team to    work together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Resource Investigator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Explores outside opportunities</a:t>
            </a:r>
          </a:p>
        </p:txBody>
      </p:sp>
      <p:pic>
        <p:nvPicPr>
          <p:cNvPr id="9220" name="Picture 3" descr="Image result for belbin team role character signs">
            <a:extLst>
              <a:ext uri="{FF2B5EF4-FFF2-40B4-BE49-F238E27FC236}">
                <a16:creationId xmlns:a16="http://schemas.microsoft.com/office/drawing/2014/main" id="{0BCF95C2-D6D0-46E8-AF15-9601A47AC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35" y="1194290"/>
            <a:ext cx="1079500" cy="1030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4" descr="Image result for belbin team role character signs">
            <a:extLst>
              <a:ext uri="{FF2B5EF4-FFF2-40B4-BE49-F238E27FC236}">
                <a16:creationId xmlns:a16="http://schemas.microsoft.com/office/drawing/2014/main" id="{1455D0F5-F0C8-47FA-B889-FAA97B478A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565400"/>
            <a:ext cx="936625" cy="982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5" descr="Image result for belbin team role character signs">
            <a:extLst>
              <a:ext uri="{FF2B5EF4-FFF2-40B4-BE49-F238E27FC236}">
                <a16:creationId xmlns:a16="http://schemas.microsoft.com/office/drawing/2014/main" id="{889AA1E4-91A5-43C5-AE24-DE972EAB8E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4005263"/>
            <a:ext cx="1008063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58AD3DF-9899-4C0E-B07B-1B9E171FD735}"/>
              </a:ext>
            </a:extLst>
          </p:cNvPr>
          <p:cNvSpPr/>
          <p:nvPr/>
        </p:nvSpPr>
        <p:spPr>
          <a:xfrm>
            <a:off x="6156176" y="5260459"/>
            <a:ext cx="27897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Belbin, R.M., 2012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32DA3-9FAD-4FA6-985F-8263988F3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STAGES OF TEAM DEVELOPMENT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pic>
        <p:nvPicPr>
          <p:cNvPr id="6" name="Picture 2" descr="The five stages of team development in a graph: forming, storming, norming, performing, and adjourning.">
            <a:extLst>
              <a:ext uri="{FF2B5EF4-FFF2-40B4-BE49-F238E27FC236}">
                <a16:creationId xmlns:a16="http://schemas.microsoft.com/office/drawing/2014/main" id="{D8454DFB-A262-4D14-92B2-95253C8F21A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53108"/>
            <a:ext cx="6768752" cy="403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6F5C7F-5E3D-4231-BEDD-2CC4C6F8B9ED}"/>
              </a:ext>
            </a:extLst>
          </p:cNvPr>
          <p:cNvSpPr/>
          <p:nvPr/>
        </p:nvSpPr>
        <p:spPr>
          <a:xfrm>
            <a:off x="6300192" y="5388766"/>
            <a:ext cx="21832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</a:rPr>
              <a:t>SOURCE: Largent, D., 2016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2496806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BE29D-4D65-42CC-87D0-0E7343D4B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STAGE 1 -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FFCAF-5B58-4D15-98F7-78006917C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STARTING A NEW TEAM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DECIDING ON A TEAM LEADER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ADDING GOALS AND POLICIES</a:t>
            </a:r>
          </a:p>
        </p:txBody>
      </p:sp>
    </p:spTree>
    <p:extLst>
      <p:ext uri="{BB962C8B-B14F-4D97-AF65-F5344CB8AC3E}">
        <p14:creationId xmlns:p14="http://schemas.microsoft.com/office/powerpoint/2010/main" val="3845394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3EDDD-7538-46C6-9CEA-E7F7D3D7B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STAGE 2 -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4B687-204D-4C34-8B2C-E388AAF2B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LEADER TO TAKE AUTHORITY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</p:txBody>
      </p:sp>
    </p:spTree>
    <p:extLst>
      <p:ext uri="{BB962C8B-B14F-4D97-AF65-F5344CB8AC3E}">
        <p14:creationId xmlns:p14="http://schemas.microsoft.com/office/powerpoint/2010/main" val="12470305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D1F4C-48DC-4331-97E3-CD898FCAD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STAGE 3 -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29669-A08E-468A-9246-3866B9C83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337"/>
            <a:ext cx="8229600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RELATIONSHIPS ARE FORMED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ROLES AND DUTIES ARE UNDERSTOOD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MEMBERS BECOME COMMITTED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 CONFLICT</a:t>
            </a:r>
          </a:p>
        </p:txBody>
      </p:sp>
    </p:spTree>
    <p:extLst>
      <p:ext uri="{BB962C8B-B14F-4D97-AF65-F5344CB8AC3E}">
        <p14:creationId xmlns:p14="http://schemas.microsoft.com/office/powerpoint/2010/main" val="10528365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74C1C-92CC-410F-97A5-7C6F4941A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STAGE 4 -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CB56F-9897-4482-9DA2-1F223A3B1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COMITTED TO PERFORM WELL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TOGETHER AS ONE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TAKE EQUAL CREDIT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8702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ABEAA-588C-4748-9E82-52ACE1A5B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STAGE 5 -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F5B03-CF02-42E6-ACD2-BE5088AE5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GOALS HAVE BEEN ACCOMPLISHED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WRITE UPS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CELEBRATIONS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age result for celebrations">
            <a:extLst>
              <a:ext uri="{FF2B5EF4-FFF2-40B4-BE49-F238E27FC236}">
                <a16:creationId xmlns:a16="http://schemas.microsoft.com/office/drawing/2014/main" id="{E419E43A-6044-4C89-B571-8D4373AFC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51946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367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A0BBF5C-E18D-4D15-8681-1C915F79DC90}"/>
              </a:ext>
            </a:extLst>
          </p:cNvPr>
          <p:cNvSpPr/>
          <p:nvPr/>
        </p:nvSpPr>
        <p:spPr>
          <a:xfrm>
            <a:off x="2286000" y="198884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SUCCESSFUL TEAM DEVELOPMENT 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8357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1052736"/>
            <a:ext cx="5894412" cy="1080120"/>
          </a:xfrm>
          <a:noFill/>
          <a:ln>
            <a:noFill/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SUCCESSFUL TEAM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A0459-FFA7-4CE3-92AD-3FBD71B73C36}"/>
              </a:ext>
            </a:extLst>
          </p:cNvPr>
          <p:cNvSpPr txBox="1"/>
          <p:nvPr/>
        </p:nvSpPr>
        <p:spPr>
          <a:xfrm>
            <a:off x="755576" y="2276872"/>
            <a:ext cx="756084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COMPOSITION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64AFF-30CD-4D3B-9413-82FD2EB06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65294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 CONFLICT</a:t>
            </a:r>
          </a:p>
        </p:txBody>
      </p:sp>
    </p:spTree>
    <p:extLst>
      <p:ext uri="{BB962C8B-B14F-4D97-AF65-F5344CB8AC3E}">
        <p14:creationId xmlns:p14="http://schemas.microsoft.com/office/powerpoint/2010/main" val="17114262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E9AE0-667A-E446-A706-D98F4244A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Conflict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B695A-0E60-A641-9E33-891598543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Is conflict inevitable?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Why does conflict occur?</a:t>
            </a:r>
          </a:p>
          <a:p>
            <a:endParaRPr lang="en-US" dirty="0"/>
          </a:p>
          <a:p>
            <a:r>
              <a:rPr lang="en-US" dirty="0"/>
              <a:t>Can conflict be beneficial?</a:t>
            </a:r>
          </a:p>
          <a:p>
            <a:endParaRPr lang="en-US" dirty="0"/>
          </a:p>
          <a:p>
            <a:r>
              <a:rPr lang="en-US" dirty="0"/>
              <a:t>Can conflict be avoided?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9798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529FF-02A4-704C-B4E7-8F7DBE0B3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Dealing with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06E18-9C17-5D46-A78A-B1F672DE5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3ECACA4-9854-5440-80D4-17D16851C5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8614" y="2012157"/>
            <a:ext cx="4601309" cy="31723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A277BB-F0C7-3C4E-80B9-121CB93DB5EF}"/>
              </a:ext>
            </a:extLst>
          </p:cNvPr>
          <p:cNvSpPr txBox="1"/>
          <p:nvPr/>
        </p:nvSpPr>
        <p:spPr>
          <a:xfrm>
            <a:off x="6169403" y="5319500"/>
            <a:ext cx="234594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b="1" dirty="0"/>
              <a:t>SOURCE: </a:t>
            </a:r>
            <a:r>
              <a:rPr lang="en-US" sz="1350" b="1" dirty="0" err="1"/>
              <a:t>msp</a:t>
            </a:r>
            <a:r>
              <a:rPr lang="en-US" sz="1350" b="1" dirty="0"/>
              <a:t> guide,2012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FB3128-BC92-DD49-BFAE-E02E4948F457}"/>
              </a:ext>
            </a:extLst>
          </p:cNvPr>
          <p:cNvSpPr txBox="1"/>
          <p:nvPr/>
        </p:nvSpPr>
        <p:spPr>
          <a:xfrm>
            <a:off x="5754451" y="2317230"/>
            <a:ext cx="276089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“Essentially the TK Model is built on the premise that the two salient conflict variables are the relative importance of the relationships at hand and the substantive issues being discussed.” </a:t>
            </a:r>
            <a:r>
              <a:rPr lang="en-GB" b="1" i="1" dirty="0"/>
              <a:t>(</a:t>
            </a:r>
            <a:r>
              <a:rPr lang="en-GB" b="1" dirty="0" err="1"/>
              <a:t>Trippe</a:t>
            </a:r>
            <a:r>
              <a:rPr lang="en-GB" b="1" dirty="0"/>
              <a:t> and </a:t>
            </a:r>
            <a:r>
              <a:rPr lang="en-GB" b="1" dirty="0" err="1"/>
              <a:t>Baumoel</a:t>
            </a:r>
            <a:r>
              <a:rPr lang="en-GB" b="1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32483363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3E762-F057-1F46-ACA6-674EB7A25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Dealing with Conflict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9AF0FAA-1B1E-6D44-AC6C-442325FCD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Set ground rules at outset</a:t>
            </a:r>
          </a:p>
          <a:p>
            <a:r>
              <a:rPr lang="en-US" dirty="0"/>
              <a:t>Deal with immediately</a:t>
            </a:r>
          </a:p>
          <a:p>
            <a:r>
              <a:rPr lang="en-US" dirty="0"/>
              <a:t>Each viewpoint considered</a:t>
            </a:r>
          </a:p>
          <a:p>
            <a:r>
              <a:rPr lang="en-US" dirty="0"/>
              <a:t>Compromise</a:t>
            </a:r>
          </a:p>
          <a:p>
            <a:r>
              <a:rPr lang="en-US" dirty="0"/>
              <a:t>All viewpoints valid</a:t>
            </a:r>
          </a:p>
          <a:p>
            <a:r>
              <a:rPr lang="en-US" dirty="0"/>
              <a:t>Do not try to change a team member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7341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5A95-E929-5A49-A15C-E551A275E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C0024-1456-254A-8904-81B85B800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828" y="1268760"/>
            <a:ext cx="8229600" cy="39170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Belbin, R.M., 2012.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Team roles at work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2" action="ppaction://hlinkfile"/>
              </a:rPr>
              <a:t>Jackman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M, (2015) available from 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https://slideplayer.com/slide/4191799/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Accessed 08/05/19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Jordan, M, (2018). Available from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https://www.forbes.com/sites/grantfreeland/2008/06/01/talent-wins-games-teamwork-wins-chanmpionship/#a80e4324c8f1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accessed 08/05/19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Jennifer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Alsever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Jessi Hempel, Alex Taylor III, and Daniel Roberts, “6 Great Teams that Take Care of Business,” Fortune, April 10, 2014, available from </a:t>
            </a:r>
            <a:r>
              <a:rPr lang="en-GB" sz="64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http://fortune.com/2014/04/10/6-great-teams-that-take-care-of-business/</a:t>
            </a:r>
            <a:r>
              <a:rPr lang="en-GB" sz="6400" b="1" u="sng" dirty="0">
                <a:latin typeface="Arial" panose="020B0604020202020204" pitchFamily="34" charset="0"/>
                <a:cs typeface="Arial" panose="020B0604020202020204" pitchFamily="34" charset="0"/>
              </a:rPr>
              <a:t> accessed 06/10/19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Largent, D., 2016. Measuring and Understanding Team Development by Capturing Self-assessed Enthusiasm and Skill Levels. ACM Transactions on Computing Education (TOCE), 16(2), pp.1–27.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5574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21FC4-DF09-44E8-9D72-0F89CC234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F2E5D-7A34-42DF-8B13-FDE2D891D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17638"/>
            <a:ext cx="8229600" cy="39170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6400" dirty="0" err="1">
                <a:latin typeface="Arial" panose="020B0604020202020204" pitchFamily="34" charset="0"/>
                <a:cs typeface="Arial" panose="020B0604020202020204" pitchFamily="34" charset="0"/>
              </a:rPr>
              <a:t>Magloff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 L. (2019).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Teamwork in Business?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from: https://smallbusiness.chron.com/benefits-teamwork-business-3250.html [24 April 2019]</a:t>
            </a:r>
          </a:p>
          <a:p>
            <a:pPr marL="0" indent="0">
              <a:buNone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Msp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guide, 2012. Conflict Styles. [ONLINE] Available at: </a:t>
            </a: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http://www.mspguide.org/tool/conflict-styles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[Accessed 1 May 2019].</a:t>
            </a:r>
          </a:p>
          <a:p>
            <a:pPr marL="0" indent="0">
              <a:buNone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Smith, A. (2017).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Define Teamwork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from: </a:t>
            </a:r>
            <a:r>
              <a:rPr lang="en-US" sz="6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https://the-happy-manager.com/articles/define-teamwork/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[24 April 2019]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Trippe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B. &amp;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Baumoel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D., 2015. Beyond the Thomas-Kilmann Model: Into Extreme Conflict.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Negotiation Journal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31(2), pp.89–103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Workplace Communication. (2017).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Advantages of Teamwork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from: </a:t>
            </a:r>
            <a:r>
              <a:rPr lang="en-US" sz="6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http://www.workplace-communication.com/advantages-teamwork.html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[24 April 2019]</a:t>
            </a:r>
          </a:p>
          <a:p>
            <a:pPr marL="0" indent="0">
              <a:buNone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8919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45952</TotalTime>
  <Words>489</Words>
  <Application>Microsoft Office PowerPoint</Application>
  <PresentationFormat>On-screen Show (4:3)</PresentationFormat>
  <Paragraphs>135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Arial Black</vt:lpstr>
      <vt:lpstr>Calibri</vt:lpstr>
      <vt:lpstr>Myriad Pro</vt:lpstr>
      <vt:lpstr>Rockwell Condensed</vt:lpstr>
      <vt:lpstr>20140311PresentationUWTSDTemplate</vt:lpstr>
      <vt:lpstr>HAAGI CONSULTATIONS</vt:lpstr>
      <vt:lpstr>PowerPoint Presentation</vt:lpstr>
      <vt:lpstr>TEAM WORK</vt:lpstr>
      <vt:lpstr>PowerPoint Presentation</vt:lpstr>
      <vt:lpstr>BENEFITS OF TEAM WORK</vt:lpstr>
      <vt:lpstr>PowerPoint Presentation</vt:lpstr>
      <vt:lpstr>  TYPES OF TEAMS ROLE  </vt:lpstr>
      <vt:lpstr>PowerPoint Presentation</vt:lpstr>
      <vt:lpstr> Thinking Oriented Roles </vt:lpstr>
      <vt:lpstr>ACTION-ORIENTATED ROLE </vt:lpstr>
      <vt:lpstr>  People Oriented Roles </vt:lpstr>
      <vt:lpstr>STAGES OF TEAM DEVELOPMENT</vt:lpstr>
      <vt:lpstr>STAGE 1 - FORMING</vt:lpstr>
      <vt:lpstr>STAGE 2 - STORMING</vt:lpstr>
      <vt:lpstr>STAGE 3 - NORMING</vt:lpstr>
      <vt:lpstr>STAGE 4 - PERFORMING</vt:lpstr>
      <vt:lpstr>STAGE 5 - ADJOURNING</vt:lpstr>
      <vt:lpstr>PowerPoint Presentation</vt:lpstr>
      <vt:lpstr>PowerPoint Presentation</vt:lpstr>
      <vt:lpstr>TEAM CONFLICT</vt:lpstr>
      <vt:lpstr>Conflict </vt:lpstr>
      <vt:lpstr>Dealing with Conflict</vt:lpstr>
      <vt:lpstr>Dealing with Conflict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Halema Khatun (1808827)</cp:lastModifiedBy>
  <cp:revision>159</cp:revision>
  <dcterms:created xsi:type="dcterms:W3CDTF">2015-04-14T15:21:28Z</dcterms:created>
  <dcterms:modified xsi:type="dcterms:W3CDTF">2019-05-09T11:24:22Z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