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70" r:id="rId4"/>
    <p:sldId id="269" r:id="rId5"/>
    <p:sldId id="257" r:id="rId6"/>
    <p:sldId id="258" r:id="rId7"/>
    <p:sldId id="259" r:id="rId8"/>
    <p:sldId id="267" r:id="rId9"/>
    <p:sldId id="260" r:id="rId10"/>
    <p:sldId id="264" r:id="rId11"/>
    <p:sldId id="265"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100" d="100"/>
          <a:sy n="100" d="100"/>
        </p:scale>
        <p:origin x="7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5/16/2018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5/16/2018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ed.com/talks/richard_wilkinson" TargetMode="External"/><Relationship Id="rId3" Type="http://schemas.openxmlformats.org/officeDocument/2006/relationships/hyperlink" Target="http://www.globaleducation.edu.au/global-education/what-are-global-perspectives.html" TargetMode="External"/><Relationship Id="rId7" Type="http://schemas.openxmlformats.org/officeDocument/2006/relationships/hyperlink" Target="http://learning.gov.wales/docs/learningwales/publications/081204commonunderstschoolsen.pdf" TargetMode="External"/><Relationship Id="rId2" Type="http://schemas.openxmlformats.org/officeDocument/2006/relationships/hyperlink" Target="http://www.thecanadianencyclopedia.ca/en/article/bureaucracy-and-formal-organization/" TargetMode="External"/><Relationship Id="rId1" Type="http://schemas.openxmlformats.org/officeDocument/2006/relationships/slideLayout" Target="../slideLayouts/slideLayout2.xml"/><Relationship Id="rId6" Type="http://schemas.openxmlformats.org/officeDocument/2006/relationships/hyperlink" Target="http://learning.gov.wales/resources/browse-all/education-for-sustainable-development-and-global-citizenship/?lang=en" TargetMode="External"/><Relationship Id="rId5" Type="http://schemas.openxmlformats.org/officeDocument/2006/relationships/hyperlink" Target="https://www.hefcw.ac.uk/about_he_in_wales/about_higher_education_in_wales.aspx" TargetMode="External"/><Relationship Id="rId4" Type="http://schemas.openxmlformats.org/officeDocument/2006/relationships/hyperlink" Target="http://www.legislation.gov.uk/anaw/2015/2/contents/enacted" TargetMode="External"/><Relationship Id="rId9" Type="http://schemas.openxmlformats.org/officeDocument/2006/relationships/hyperlink" Target="https://www.tutor2u.net/politics/reference/types-of-globalisa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mcdonaldization.com/whatisit.shtml" TargetMode="External"/><Relationship Id="rId2" Type="http://schemas.openxmlformats.org/officeDocument/2006/relationships/hyperlink" Target="https://www.google.co.uk/search?source=hp&amp;ei=9zX8WqzYB4O-kwXjgY3ADw&amp;q=donaldson+report&amp;oq=donaldson+re&amp;gs_l=psy-ab.3.0.0l10.692.3400.0.4800.13.8.0.4.4.0.119.866.1j7.8.0....0...1c.1.64.psy-ab..1.12.998.0..0i131k1.0.je3dBatuvF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1B4A4-73E3-47E7-AD8D-B19AE39C34EE}"/>
              </a:ext>
            </a:extLst>
          </p:cNvPr>
          <p:cNvSpPr>
            <a:spLocks noGrp="1"/>
          </p:cNvSpPr>
          <p:nvPr>
            <p:ph type="ctrTitle"/>
          </p:nvPr>
        </p:nvSpPr>
        <p:spPr/>
        <p:txBody>
          <a:bodyPr>
            <a:noAutofit/>
          </a:bodyPr>
          <a:lstStyle/>
          <a:p>
            <a:r>
              <a:rPr lang="en-GB" sz="3200" dirty="0"/>
              <a:t>How does the concept of ESDGC (Education for Sustainable Development and Global Citizenship) contribute to reducing global inequalities?</a:t>
            </a:r>
          </a:p>
        </p:txBody>
      </p:sp>
      <p:sp>
        <p:nvSpPr>
          <p:cNvPr id="3" name="Subtitle 2">
            <a:extLst>
              <a:ext uri="{FF2B5EF4-FFF2-40B4-BE49-F238E27FC236}">
                <a16:creationId xmlns:a16="http://schemas.microsoft.com/office/drawing/2014/main" id="{77F72933-F109-4D94-B2A0-4CE7B3002452}"/>
              </a:ext>
            </a:extLst>
          </p:cNvPr>
          <p:cNvSpPr>
            <a:spLocks noGrp="1"/>
          </p:cNvSpPr>
          <p:nvPr>
            <p:ph type="subTitle" idx="1"/>
          </p:nvPr>
        </p:nvSpPr>
        <p:spPr/>
        <p:txBody>
          <a:bodyPr/>
          <a:lstStyle/>
          <a:p>
            <a:r>
              <a:rPr lang="en-GB" dirty="0"/>
              <a:t>Sjss5001 ass2</a:t>
            </a:r>
          </a:p>
          <a:p>
            <a:r>
              <a:rPr lang="en-GB" dirty="0"/>
              <a:t>By </a:t>
            </a:r>
            <a:r>
              <a:rPr lang="en-GB" dirty="0" err="1"/>
              <a:t>annie</a:t>
            </a:r>
            <a:r>
              <a:rPr lang="en-GB" dirty="0"/>
              <a:t> hall 1601300</a:t>
            </a:r>
          </a:p>
        </p:txBody>
      </p:sp>
    </p:spTree>
    <p:extLst>
      <p:ext uri="{BB962C8B-B14F-4D97-AF65-F5344CB8AC3E}">
        <p14:creationId xmlns:p14="http://schemas.microsoft.com/office/powerpoint/2010/main" val="3865794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C78F1-1F88-4673-BBBB-2A611C2D244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73160D6-90E7-4B03-AE54-7DF01C500850}"/>
              </a:ext>
            </a:extLst>
          </p:cNvPr>
          <p:cNvSpPr>
            <a:spLocks noGrp="1"/>
          </p:cNvSpPr>
          <p:nvPr>
            <p:ph sz="quarter" idx="13"/>
          </p:nvPr>
        </p:nvSpPr>
        <p:spPr/>
        <p:txBody>
          <a:bodyPr/>
          <a:lstStyle/>
          <a:p>
            <a:r>
              <a:rPr lang="en-GB" dirty="0"/>
              <a:t>Describes </a:t>
            </a:r>
            <a:r>
              <a:rPr lang="en-GB" dirty="0" err="1"/>
              <a:t>esdgc</a:t>
            </a:r>
            <a:r>
              <a:rPr lang="en-GB" dirty="0"/>
              <a:t> and successful futures report</a:t>
            </a:r>
          </a:p>
          <a:p>
            <a:r>
              <a:rPr lang="en-GB" dirty="0"/>
              <a:t>Gives an overview of globalization and its influences on education</a:t>
            </a:r>
          </a:p>
          <a:p>
            <a:r>
              <a:rPr lang="en-GB" dirty="0"/>
              <a:t>Explains what is being done in wales</a:t>
            </a:r>
          </a:p>
        </p:txBody>
      </p:sp>
      <p:sp>
        <p:nvSpPr>
          <p:cNvPr id="4" name="TextBox 3">
            <a:extLst>
              <a:ext uri="{FF2B5EF4-FFF2-40B4-BE49-F238E27FC236}">
                <a16:creationId xmlns:a16="http://schemas.microsoft.com/office/drawing/2014/main" id="{3B06D30A-DB60-46EE-9E8C-D33A4E20345C}"/>
              </a:ext>
            </a:extLst>
          </p:cNvPr>
          <p:cNvSpPr txBox="1"/>
          <p:nvPr/>
        </p:nvSpPr>
        <p:spPr>
          <a:xfrm>
            <a:off x="4429125" y="6239483"/>
            <a:ext cx="2800350"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22023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0103B-9643-41FB-B004-334CEC98B98A}"/>
              </a:ext>
            </a:extLst>
          </p:cNvPr>
          <p:cNvSpPr>
            <a:spLocks noGrp="1"/>
          </p:cNvSpPr>
          <p:nvPr>
            <p:ph type="title"/>
          </p:nvPr>
        </p:nvSpPr>
        <p:spPr/>
        <p:txBody>
          <a:bodyPr/>
          <a:lstStyle/>
          <a:p>
            <a:r>
              <a:rPr lang="en-GB" dirty="0"/>
              <a:t>Key features of </a:t>
            </a:r>
            <a:r>
              <a:rPr lang="en-GB" dirty="0" err="1"/>
              <a:t>esdgc</a:t>
            </a:r>
            <a:endParaRPr lang="en-GB" dirty="0"/>
          </a:p>
        </p:txBody>
      </p:sp>
      <p:sp>
        <p:nvSpPr>
          <p:cNvPr id="3" name="Content Placeholder 2">
            <a:extLst>
              <a:ext uri="{FF2B5EF4-FFF2-40B4-BE49-F238E27FC236}">
                <a16:creationId xmlns:a16="http://schemas.microsoft.com/office/drawing/2014/main" id="{98C80D05-AD8A-4308-8B5A-D04FE59E2C7F}"/>
              </a:ext>
            </a:extLst>
          </p:cNvPr>
          <p:cNvSpPr>
            <a:spLocks noGrp="1"/>
          </p:cNvSpPr>
          <p:nvPr>
            <p:ph sz="quarter" idx="13"/>
          </p:nvPr>
        </p:nvSpPr>
        <p:spPr/>
        <p:txBody>
          <a:bodyPr/>
          <a:lstStyle/>
          <a:p>
            <a:r>
              <a:rPr lang="en-GB" dirty="0"/>
              <a:t>Society, environment, economy</a:t>
            </a:r>
          </a:p>
          <a:p>
            <a:r>
              <a:rPr lang="en-GB" dirty="0"/>
              <a:t>Present and future generations</a:t>
            </a:r>
          </a:p>
          <a:p>
            <a:r>
              <a:rPr lang="en-GB" dirty="0"/>
              <a:t>Resources, power, human rights</a:t>
            </a:r>
          </a:p>
          <a:p>
            <a:r>
              <a:rPr lang="en-GB" dirty="0"/>
              <a:t>Local and global implications</a:t>
            </a:r>
          </a:p>
          <a:p>
            <a:r>
              <a:rPr lang="en-GB" dirty="0"/>
              <a:t>Individual and organisational responses </a:t>
            </a:r>
          </a:p>
          <a:p>
            <a:pPr marL="0" indent="0">
              <a:buNone/>
            </a:pPr>
            <a:r>
              <a:rPr lang="en-GB" dirty="0"/>
              <a:t>(Department for Children, Education, Lifelong Learning and Skills (DCELLS), 2008, p.4).</a:t>
            </a:r>
          </a:p>
          <a:p>
            <a:pPr marL="0" indent="0">
              <a:buNone/>
            </a:pPr>
            <a:endParaRPr lang="en-GB" dirty="0"/>
          </a:p>
        </p:txBody>
      </p:sp>
      <p:sp>
        <p:nvSpPr>
          <p:cNvPr id="4" name="TextBox 3">
            <a:extLst>
              <a:ext uri="{FF2B5EF4-FFF2-40B4-BE49-F238E27FC236}">
                <a16:creationId xmlns:a16="http://schemas.microsoft.com/office/drawing/2014/main" id="{2D460A48-3CEC-4949-B58D-D6C8CC0FF3CE}"/>
              </a:ext>
            </a:extLst>
          </p:cNvPr>
          <p:cNvSpPr txBox="1"/>
          <p:nvPr/>
        </p:nvSpPr>
        <p:spPr>
          <a:xfrm>
            <a:off x="3371850" y="6239483"/>
            <a:ext cx="4124325" cy="369332"/>
          </a:xfrm>
          <a:prstGeom prst="rect">
            <a:avLst/>
          </a:prstGeom>
          <a:noFill/>
        </p:spPr>
        <p:txBody>
          <a:bodyPr wrap="square" rtlCol="0">
            <a:spAutoFit/>
          </a:bodyPr>
          <a:lstStyle/>
          <a:p>
            <a:r>
              <a:rPr lang="en-GB" dirty="0"/>
              <a:t>(DCELLS, 2008; LEARNING WALES, 2017).</a:t>
            </a:r>
          </a:p>
        </p:txBody>
      </p:sp>
      <p:sp>
        <p:nvSpPr>
          <p:cNvPr id="5" name="TextBox 4">
            <a:extLst>
              <a:ext uri="{FF2B5EF4-FFF2-40B4-BE49-F238E27FC236}">
                <a16:creationId xmlns:a16="http://schemas.microsoft.com/office/drawing/2014/main" id="{51E520C2-2416-4890-BA4F-12ADC9E7FA45}"/>
              </a:ext>
            </a:extLst>
          </p:cNvPr>
          <p:cNvSpPr txBox="1"/>
          <p:nvPr/>
        </p:nvSpPr>
        <p:spPr>
          <a:xfrm>
            <a:off x="7086600" y="2662978"/>
            <a:ext cx="3952875" cy="2308324"/>
          </a:xfrm>
          <a:prstGeom prst="rect">
            <a:avLst/>
          </a:prstGeom>
          <a:noFill/>
        </p:spPr>
        <p:txBody>
          <a:bodyPr wrap="square" rtlCol="0">
            <a:spAutoFit/>
          </a:bodyPr>
          <a:lstStyle/>
          <a:p>
            <a:r>
              <a:rPr lang="en-GB" i="1" dirty="0"/>
              <a:t>‘Education for Sustainable Development and Global Citizenship (ESDGC) seeks to give learners, at all stages of education, an understanding of the impact of their choices on other people, the economy and the environment’ (LEARNING WALES, 2017, PARA.1).</a:t>
            </a:r>
          </a:p>
          <a:p>
            <a:endParaRPr lang="en-GB" dirty="0"/>
          </a:p>
        </p:txBody>
      </p:sp>
    </p:spTree>
    <p:extLst>
      <p:ext uri="{BB962C8B-B14F-4D97-AF65-F5344CB8AC3E}">
        <p14:creationId xmlns:p14="http://schemas.microsoft.com/office/powerpoint/2010/main" val="3025952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0E26A-F225-4018-9D58-FC9D1C70762B}"/>
              </a:ext>
            </a:extLst>
          </p:cNvPr>
          <p:cNvSpPr>
            <a:spLocks noGrp="1"/>
          </p:cNvSpPr>
          <p:nvPr>
            <p:ph type="title"/>
          </p:nvPr>
        </p:nvSpPr>
        <p:spPr/>
        <p:txBody>
          <a:bodyPr/>
          <a:lstStyle/>
          <a:p>
            <a:r>
              <a:rPr lang="en-GB" dirty="0"/>
              <a:t>WHY IS ESDGC IMPORTANT?</a:t>
            </a:r>
          </a:p>
        </p:txBody>
      </p:sp>
      <p:sp>
        <p:nvSpPr>
          <p:cNvPr id="3" name="Content Placeholder 2">
            <a:extLst>
              <a:ext uri="{FF2B5EF4-FFF2-40B4-BE49-F238E27FC236}">
                <a16:creationId xmlns:a16="http://schemas.microsoft.com/office/drawing/2014/main" id="{144B47AC-6256-45FB-AAC8-C97A7EF138CE}"/>
              </a:ext>
            </a:extLst>
          </p:cNvPr>
          <p:cNvSpPr>
            <a:spLocks noGrp="1"/>
          </p:cNvSpPr>
          <p:nvPr>
            <p:ph sz="quarter" idx="13"/>
          </p:nvPr>
        </p:nvSpPr>
        <p:spPr/>
        <p:txBody>
          <a:bodyPr/>
          <a:lstStyle/>
          <a:p>
            <a:r>
              <a:rPr lang="en-GB" dirty="0"/>
              <a:t>TO ADDRESS GLOBAL INEQUALITIES:</a:t>
            </a:r>
          </a:p>
          <a:p>
            <a:pPr lvl="1"/>
            <a:r>
              <a:rPr lang="en-GB" i="1" dirty="0"/>
              <a:t>‘Reducing inequality would not only make the economic system more stable, it would also make a major contribution to social and environmental sustainability’ (Wilkinson and </a:t>
            </a:r>
            <a:r>
              <a:rPr lang="en-GB" i="1" dirty="0" err="1"/>
              <a:t>pickett</a:t>
            </a:r>
            <a:r>
              <a:rPr lang="en-GB" i="1" dirty="0"/>
              <a:t>, 2010, p.270).</a:t>
            </a:r>
          </a:p>
          <a:p>
            <a:r>
              <a:rPr lang="en-GB" dirty="0"/>
              <a:t>KEY TO CHANGING VALUES AND ATTITUDES OF INDIVIDUALS (DCELLS, 2008, p.4).</a:t>
            </a:r>
          </a:p>
        </p:txBody>
      </p:sp>
      <p:sp>
        <p:nvSpPr>
          <p:cNvPr id="4" name="TextBox 3">
            <a:extLst>
              <a:ext uri="{FF2B5EF4-FFF2-40B4-BE49-F238E27FC236}">
                <a16:creationId xmlns:a16="http://schemas.microsoft.com/office/drawing/2014/main" id="{6EA7FA0B-0284-4887-BA84-A9756B3EB391}"/>
              </a:ext>
            </a:extLst>
          </p:cNvPr>
          <p:cNvSpPr txBox="1"/>
          <p:nvPr/>
        </p:nvSpPr>
        <p:spPr>
          <a:xfrm>
            <a:off x="3390901" y="6239483"/>
            <a:ext cx="5029200" cy="369332"/>
          </a:xfrm>
          <a:prstGeom prst="rect">
            <a:avLst/>
          </a:prstGeom>
          <a:noFill/>
        </p:spPr>
        <p:txBody>
          <a:bodyPr wrap="square" rtlCol="0">
            <a:spAutoFit/>
          </a:bodyPr>
          <a:lstStyle/>
          <a:p>
            <a:r>
              <a:rPr lang="en-GB" dirty="0"/>
              <a:t>(DCELLS, 2008; Wilkinson and Pickett, 2010).</a:t>
            </a:r>
          </a:p>
        </p:txBody>
      </p:sp>
    </p:spTree>
    <p:extLst>
      <p:ext uri="{BB962C8B-B14F-4D97-AF65-F5344CB8AC3E}">
        <p14:creationId xmlns:p14="http://schemas.microsoft.com/office/powerpoint/2010/main" val="511616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88DC8-1D05-4472-BD49-344D61BA6F4F}"/>
              </a:ext>
            </a:extLst>
          </p:cNvPr>
          <p:cNvSpPr>
            <a:spLocks noGrp="1"/>
          </p:cNvSpPr>
          <p:nvPr>
            <p:ph type="title"/>
          </p:nvPr>
        </p:nvSpPr>
        <p:spPr/>
        <p:txBody>
          <a:bodyPr/>
          <a:lstStyle/>
          <a:p>
            <a:br>
              <a:rPr lang="en-GB" dirty="0"/>
            </a:br>
            <a:r>
              <a:rPr lang="en-GB" dirty="0"/>
              <a:t>ORGANISATIONAL RESPONSE</a:t>
            </a:r>
          </a:p>
        </p:txBody>
      </p:sp>
      <p:sp>
        <p:nvSpPr>
          <p:cNvPr id="3" name="Content Placeholder 2">
            <a:extLst>
              <a:ext uri="{FF2B5EF4-FFF2-40B4-BE49-F238E27FC236}">
                <a16:creationId xmlns:a16="http://schemas.microsoft.com/office/drawing/2014/main" id="{9349D20F-EA92-4758-89B6-65D6244B1962}"/>
              </a:ext>
            </a:extLst>
          </p:cNvPr>
          <p:cNvSpPr>
            <a:spLocks noGrp="1"/>
          </p:cNvSpPr>
          <p:nvPr>
            <p:ph sz="quarter" idx="13"/>
          </p:nvPr>
        </p:nvSpPr>
        <p:spPr/>
        <p:txBody>
          <a:bodyPr>
            <a:normAutofit fontScale="92500" lnSpcReduction="20000"/>
          </a:bodyPr>
          <a:lstStyle/>
          <a:p>
            <a:pPr marL="0" indent="0">
              <a:buNone/>
            </a:pPr>
            <a:endParaRPr lang="en-GB" dirty="0"/>
          </a:p>
          <a:p>
            <a:r>
              <a:rPr lang="en-GB" dirty="0"/>
              <a:t>One global perspective in education is ‘sustainable futures’ (global education, 2014).</a:t>
            </a:r>
          </a:p>
          <a:p>
            <a:r>
              <a:rPr lang="en-GB" dirty="0"/>
              <a:t>This links with </a:t>
            </a:r>
            <a:r>
              <a:rPr lang="en-GB" i="1" dirty="0"/>
              <a:t>the Wellbeing of future generations act (wales) 2015 </a:t>
            </a:r>
            <a:r>
              <a:rPr lang="en-GB" dirty="0"/>
              <a:t>which has meant that:</a:t>
            </a:r>
          </a:p>
          <a:p>
            <a:pPr lvl="1"/>
            <a:r>
              <a:rPr lang="en-GB" dirty="0"/>
              <a:t> a ‘future generations commissioner for wales’ (</a:t>
            </a:r>
            <a:r>
              <a:rPr lang="en-GB" dirty="0" err="1"/>
              <a:t>ibid.part</a:t>
            </a:r>
            <a:r>
              <a:rPr lang="en-GB" dirty="0"/>
              <a:t> 3) has been appointed </a:t>
            </a:r>
          </a:p>
          <a:p>
            <a:pPr lvl="1"/>
            <a:r>
              <a:rPr lang="en-GB" dirty="0"/>
              <a:t>To ensure that public bodies have a duty to sustainable development</a:t>
            </a:r>
          </a:p>
          <a:p>
            <a:r>
              <a:rPr lang="en-GB" dirty="0"/>
              <a:t>The higher education funding council for wales (</a:t>
            </a:r>
            <a:r>
              <a:rPr lang="en-GB" dirty="0" err="1"/>
              <a:t>hefcw</a:t>
            </a:r>
            <a:r>
              <a:rPr lang="en-GB" dirty="0"/>
              <a:t>)(2018) is a public body:</a:t>
            </a:r>
          </a:p>
          <a:p>
            <a:pPr lvl="1"/>
            <a:r>
              <a:rPr lang="en-GB" dirty="0"/>
              <a:t>Sets strategies for he in wales</a:t>
            </a:r>
          </a:p>
          <a:p>
            <a:pPr lvl="1"/>
            <a:r>
              <a:rPr lang="en-GB" dirty="0"/>
              <a:t>Carries out research quality assessments</a:t>
            </a:r>
          </a:p>
          <a:p>
            <a:endParaRPr lang="en-GB" dirty="0"/>
          </a:p>
        </p:txBody>
      </p:sp>
      <p:sp>
        <p:nvSpPr>
          <p:cNvPr id="4" name="TextBox 3">
            <a:extLst>
              <a:ext uri="{FF2B5EF4-FFF2-40B4-BE49-F238E27FC236}">
                <a16:creationId xmlns:a16="http://schemas.microsoft.com/office/drawing/2014/main" id="{B81AAEF7-283D-497B-B7DC-FAA831AAC5A5}"/>
              </a:ext>
            </a:extLst>
          </p:cNvPr>
          <p:cNvSpPr txBox="1"/>
          <p:nvPr/>
        </p:nvSpPr>
        <p:spPr>
          <a:xfrm>
            <a:off x="2762250" y="6258533"/>
            <a:ext cx="6429375" cy="461665"/>
          </a:xfrm>
          <a:prstGeom prst="rect">
            <a:avLst/>
          </a:prstGeom>
          <a:noFill/>
        </p:spPr>
        <p:txBody>
          <a:bodyPr wrap="square" rtlCol="0">
            <a:spAutoFit/>
          </a:bodyPr>
          <a:lstStyle/>
          <a:p>
            <a:pPr algn="ctr"/>
            <a:r>
              <a:rPr lang="en-GB" sz="1200" dirty="0"/>
              <a:t>(GLOBAL EDUCATION, 2014; HEFCW, 2018; </a:t>
            </a:r>
            <a:r>
              <a:rPr lang="en-GB" sz="1200" i="1" dirty="0"/>
              <a:t>THE WELL BEING OF FUTURE GENERATIONS (WALES) ACT 2015</a:t>
            </a:r>
            <a:r>
              <a:rPr lang="en-GB" sz="1200" dirty="0"/>
              <a:t>).</a:t>
            </a:r>
          </a:p>
        </p:txBody>
      </p:sp>
    </p:spTree>
    <p:extLst>
      <p:ext uri="{BB962C8B-B14F-4D97-AF65-F5344CB8AC3E}">
        <p14:creationId xmlns:p14="http://schemas.microsoft.com/office/powerpoint/2010/main" val="582047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7AEDA-53A7-4FFC-B0F5-F61539EB3496}"/>
              </a:ext>
            </a:extLst>
          </p:cNvPr>
          <p:cNvSpPr>
            <a:spLocks noGrp="1"/>
          </p:cNvSpPr>
          <p:nvPr>
            <p:ph type="title"/>
          </p:nvPr>
        </p:nvSpPr>
        <p:spPr/>
        <p:txBody>
          <a:bodyPr/>
          <a:lstStyle/>
          <a:p>
            <a:r>
              <a:rPr lang="en-GB" dirty="0"/>
              <a:t>Role of globalization</a:t>
            </a:r>
          </a:p>
        </p:txBody>
      </p:sp>
      <p:sp>
        <p:nvSpPr>
          <p:cNvPr id="3" name="Content Placeholder 2">
            <a:extLst>
              <a:ext uri="{FF2B5EF4-FFF2-40B4-BE49-F238E27FC236}">
                <a16:creationId xmlns:a16="http://schemas.microsoft.com/office/drawing/2014/main" id="{41163642-6998-43DF-8BD4-0B5F75C83199}"/>
              </a:ext>
            </a:extLst>
          </p:cNvPr>
          <p:cNvSpPr>
            <a:spLocks noGrp="1"/>
          </p:cNvSpPr>
          <p:nvPr>
            <p:ph sz="quarter" idx="13"/>
          </p:nvPr>
        </p:nvSpPr>
        <p:spPr/>
        <p:txBody>
          <a:bodyPr>
            <a:normAutofit fontScale="92500" lnSpcReduction="20000"/>
          </a:bodyPr>
          <a:lstStyle/>
          <a:p>
            <a:r>
              <a:rPr lang="en-GB" dirty="0"/>
              <a:t>Globalization is often described in an economic context.</a:t>
            </a:r>
          </a:p>
          <a:p>
            <a:r>
              <a:rPr lang="en-GB" dirty="0"/>
              <a:t> Keohane and Nye (2000 </a:t>
            </a:r>
            <a:r>
              <a:rPr lang="en-GB" i="1" dirty="0"/>
              <a:t>cited in </a:t>
            </a:r>
            <a:r>
              <a:rPr lang="en-GB" dirty="0" err="1"/>
              <a:t>Goryakin</a:t>
            </a:r>
            <a:r>
              <a:rPr lang="en-GB" dirty="0"/>
              <a:t>, </a:t>
            </a:r>
            <a:r>
              <a:rPr lang="en-GB" i="1" dirty="0"/>
              <a:t>et al</a:t>
            </a:r>
            <a:r>
              <a:rPr lang="en-GB" dirty="0"/>
              <a:t>, 2015, p.1) explain three types:</a:t>
            </a:r>
          </a:p>
          <a:p>
            <a:pPr lvl="1"/>
            <a:r>
              <a:rPr lang="en-GB" dirty="0"/>
              <a:t>‘economic’, ‘political’, ‘cultural’.</a:t>
            </a:r>
          </a:p>
          <a:p>
            <a:r>
              <a:rPr lang="en-GB" dirty="0"/>
              <a:t>The gap between the rich and poor has increased because of the focus on business needs rather than well being (Wilkinson, 2011).</a:t>
            </a:r>
          </a:p>
          <a:p>
            <a:r>
              <a:rPr lang="en-GB" dirty="0" err="1"/>
              <a:t>Mcdonaldization</a:t>
            </a:r>
            <a:r>
              <a:rPr lang="en-GB" dirty="0"/>
              <a:t> theory = modernist values = rationalize everything (</a:t>
            </a:r>
            <a:r>
              <a:rPr lang="en-GB" dirty="0" err="1"/>
              <a:t>ritzer</a:t>
            </a:r>
            <a:r>
              <a:rPr lang="en-GB" dirty="0"/>
              <a:t>, 2008 </a:t>
            </a:r>
            <a:r>
              <a:rPr lang="en-GB" i="1" dirty="0"/>
              <a:t>cited in </a:t>
            </a:r>
            <a:r>
              <a:rPr lang="en-GB" b="1" i="1" dirty="0" err="1"/>
              <a:t>mcdonaldization</a:t>
            </a:r>
            <a:endParaRPr lang="en-GB" b="1" i="1" dirty="0"/>
          </a:p>
          <a:p>
            <a:r>
              <a:rPr lang="en-GB" dirty="0"/>
              <a:t>BROAD DEFINITION = ‘THE GROWING INTERCONNECTEDNESS AND INTERRELATEDNESS OF ALL ASPECTS OF SOCIETY’ (JONES, 2010, P.4).</a:t>
            </a:r>
          </a:p>
          <a:p>
            <a:endParaRPr lang="en-GB" dirty="0"/>
          </a:p>
        </p:txBody>
      </p:sp>
      <p:sp>
        <p:nvSpPr>
          <p:cNvPr id="4" name="TextBox 3">
            <a:extLst>
              <a:ext uri="{FF2B5EF4-FFF2-40B4-BE49-F238E27FC236}">
                <a16:creationId xmlns:a16="http://schemas.microsoft.com/office/drawing/2014/main" id="{E82E19DB-AC08-4B04-BF6D-03426C7BBD22}"/>
              </a:ext>
            </a:extLst>
          </p:cNvPr>
          <p:cNvSpPr txBox="1"/>
          <p:nvPr/>
        </p:nvSpPr>
        <p:spPr>
          <a:xfrm>
            <a:off x="3305174" y="6239483"/>
            <a:ext cx="4886325" cy="646331"/>
          </a:xfrm>
          <a:prstGeom prst="rect">
            <a:avLst/>
          </a:prstGeom>
          <a:noFill/>
        </p:spPr>
        <p:txBody>
          <a:bodyPr wrap="square" rtlCol="0">
            <a:spAutoFit/>
          </a:bodyPr>
          <a:lstStyle/>
          <a:p>
            <a:r>
              <a:rPr lang="en-GB" dirty="0"/>
              <a:t>(</a:t>
            </a:r>
            <a:r>
              <a:rPr lang="en-GB" dirty="0" err="1"/>
              <a:t>Goryakin</a:t>
            </a:r>
            <a:r>
              <a:rPr lang="en-GB" dirty="0"/>
              <a:t>, </a:t>
            </a:r>
            <a:r>
              <a:rPr lang="en-GB" i="1" dirty="0"/>
              <a:t>et al</a:t>
            </a:r>
            <a:r>
              <a:rPr lang="en-GB" dirty="0"/>
              <a:t>, 2015; Jones, 2010; Wilkinson, 2011).</a:t>
            </a:r>
          </a:p>
        </p:txBody>
      </p:sp>
    </p:spTree>
    <p:extLst>
      <p:ext uri="{BB962C8B-B14F-4D97-AF65-F5344CB8AC3E}">
        <p14:creationId xmlns:p14="http://schemas.microsoft.com/office/powerpoint/2010/main" val="1958613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09F0A-A082-46D1-8A3E-BC6F13AC793D}"/>
              </a:ext>
            </a:extLst>
          </p:cNvPr>
          <p:cNvSpPr>
            <a:spLocks noGrp="1"/>
          </p:cNvSpPr>
          <p:nvPr>
            <p:ph type="title"/>
          </p:nvPr>
        </p:nvSpPr>
        <p:spPr/>
        <p:txBody>
          <a:bodyPr/>
          <a:lstStyle/>
          <a:p>
            <a:r>
              <a:rPr lang="en-GB" dirty="0"/>
              <a:t>How are we connected?</a:t>
            </a:r>
          </a:p>
        </p:txBody>
      </p:sp>
      <p:sp>
        <p:nvSpPr>
          <p:cNvPr id="3" name="Content Placeholder 2">
            <a:extLst>
              <a:ext uri="{FF2B5EF4-FFF2-40B4-BE49-F238E27FC236}">
                <a16:creationId xmlns:a16="http://schemas.microsoft.com/office/drawing/2014/main" id="{7BB6ACEE-D3FB-49E1-9F8D-D3444697963D}"/>
              </a:ext>
            </a:extLst>
          </p:cNvPr>
          <p:cNvSpPr>
            <a:spLocks noGrp="1"/>
          </p:cNvSpPr>
          <p:nvPr>
            <p:ph sz="quarter" idx="13"/>
          </p:nvPr>
        </p:nvSpPr>
        <p:spPr/>
        <p:txBody>
          <a:bodyPr/>
          <a:lstStyle/>
          <a:p>
            <a:r>
              <a:rPr lang="en-GB" dirty="0"/>
              <a:t>Giddens (1990 cited in jones, 2010, p.5) describes the change in how space and time are experienced as ‘time-space </a:t>
            </a:r>
            <a:r>
              <a:rPr lang="en-GB" dirty="0" err="1"/>
              <a:t>distanciation</a:t>
            </a:r>
            <a:r>
              <a:rPr lang="en-GB" dirty="0"/>
              <a:t>’.</a:t>
            </a:r>
          </a:p>
          <a:p>
            <a:r>
              <a:rPr lang="en-GB" dirty="0"/>
              <a:t>This affects social relations</a:t>
            </a:r>
          </a:p>
          <a:p>
            <a:r>
              <a:rPr lang="en-GB" dirty="0"/>
              <a:t>And impacted by:</a:t>
            </a:r>
          </a:p>
          <a:p>
            <a:pPr lvl="1"/>
            <a:r>
              <a:rPr lang="en-GB" dirty="0" err="1"/>
              <a:t>Ict</a:t>
            </a:r>
            <a:endParaRPr lang="en-GB" dirty="0"/>
          </a:p>
          <a:p>
            <a:pPr lvl="1"/>
            <a:r>
              <a:rPr lang="en-GB" dirty="0"/>
              <a:t>Global media</a:t>
            </a:r>
          </a:p>
          <a:p>
            <a:pPr lvl="1"/>
            <a:r>
              <a:rPr lang="en-GB" dirty="0"/>
              <a:t>transportation </a:t>
            </a:r>
          </a:p>
        </p:txBody>
      </p:sp>
      <p:sp>
        <p:nvSpPr>
          <p:cNvPr id="4" name="TextBox 3">
            <a:extLst>
              <a:ext uri="{FF2B5EF4-FFF2-40B4-BE49-F238E27FC236}">
                <a16:creationId xmlns:a16="http://schemas.microsoft.com/office/drawing/2014/main" id="{2AE33E7E-9F49-44BF-83AD-13F640222F35}"/>
              </a:ext>
            </a:extLst>
          </p:cNvPr>
          <p:cNvSpPr txBox="1"/>
          <p:nvPr/>
        </p:nvSpPr>
        <p:spPr>
          <a:xfrm>
            <a:off x="4429125" y="6239483"/>
            <a:ext cx="2800350"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1879540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827AD-7A45-4607-8DE5-B080967DED10}"/>
              </a:ext>
            </a:extLst>
          </p:cNvPr>
          <p:cNvSpPr>
            <a:spLocks noGrp="1"/>
          </p:cNvSpPr>
          <p:nvPr>
            <p:ph type="title"/>
          </p:nvPr>
        </p:nvSpPr>
        <p:spPr/>
        <p:txBody>
          <a:bodyPr/>
          <a:lstStyle/>
          <a:p>
            <a:r>
              <a:rPr lang="en-GB" dirty="0"/>
              <a:t>Values for education</a:t>
            </a:r>
          </a:p>
        </p:txBody>
      </p:sp>
      <p:sp>
        <p:nvSpPr>
          <p:cNvPr id="3" name="Content Placeholder 2">
            <a:extLst>
              <a:ext uri="{FF2B5EF4-FFF2-40B4-BE49-F238E27FC236}">
                <a16:creationId xmlns:a16="http://schemas.microsoft.com/office/drawing/2014/main" id="{1718AAE0-9482-4201-9663-DA8AB666147F}"/>
              </a:ext>
            </a:extLst>
          </p:cNvPr>
          <p:cNvSpPr>
            <a:spLocks noGrp="1"/>
          </p:cNvSpPr>
          <p:nvPr>
            <p:ph sz="quarter" idx="13"/>
          </p:nvPr>
        </p:nvSpPr>
        <p:spPr/>
        <p:txBody>
          <a:bodyPr>
            <a:normAutofit/>
          </a:bodyPr>
          <a:lstStyle/>
          <a:p>
            <a:r>
              <a:rPr lang="en-GB" dirty="0"/>
              <a:t>Pedagogy- how lessons/lectures are delivered = Hierarchy vs flat model (egalitarianism). More common in Europe, children are more empowered and encouraged to plan lessons to learn whereas in this country, we are more instructed and measured (degree deadlines) standardisation, meritocracy, positivist values </a:t>
            </a:r>
          </a:p>
          <a:p>
            <a:r>
              <a:rPr lang="en-GB" dirty="0"/>
              <a:t>Top down assessment driven system e.g. schools and university – bureaucracy (</a:t>
            </a:r>
            <a:r>
              <a:rPr lang="en-GB" dirty="0" err="1"/>
              <a:t>Historica</a:t>
            </a:r>
            <a:r>
              <a:rPr lang="en-GB" dirty="0"/>
              <a:t> Canada, no date).</a:t>
            </a:r>
          </a:p>
          <a:p>
            <a:endParaRPr lang="en-GB" dirty="0"/>
          </a:p>
        </p:txBody>
      </p:sp>
      <p:sp>
        <p:nvSpPr>
          <p:cNvPr id="4" name="TextBox 3">
            <a:extLst>
              <a:ext uri="{FF2B5EF4-FFF2-40B4-BE49-F238E27FC236}">
                <a16:creationId xmlns:a16="http://schemas.microsoft.com/office/drawing/2014/main" id="{6EBAA09B-2FE1-435B-8519-8825D6F8A136}"/>
              </a:ext>
            </a:extLst>
          </p:cNvPr>
          <p:cNvSpPr txBox="1"/>
          <p:nvPr/>
        </p:nvSpPr>
        <p:spPr>
          <a:xfrm>
            <a:off x="3943350" y="6372225"/>
            <a:ext cx="3114675" cy="369332"/>
          </a:xfrm>
          <a:prstGeom prst="rect">
            <a:avLst/>
          </a:prstGeom>
          <a:noFill/>
        </p:spPr>
        <p:txBody>
          <a:bodyPr wrap="square" rtlCol="0">
            <a:spAutoFit/>
          </a:bodyPr>
          <a:lstStyle/>
          <a:p>
            <a:r>
              <a:rPr lang="en-GB" dirty="0"/>
              <a:t>(</a:t>
            </a:r>
            <a:r>
              <a:rPr lang="en-GB" dirty="0" err="1"/>
              <a:t>Historica</a:t>
            </a:r>
            <a:r>
              <a:rPr lang="en-GB" dirty="0"/>
              <a:t> Canada, no date).</a:t>
            </a:r>
          </a:p>
        </p:txBody>
      </p:sp>
    </p:spTree>
    <p:extLst>
      <p:ext uri="{BB962C8B-B14F-4D97-AF65-F5344CB8AC3E}">
        <p14:creationId xmlns:p14="http://schemas.microsoft.com/office/powerpoint/2010/main" val="593144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2B04E-9B74-40CE-854F-6E1223BD0780}"/>
              </a:ext>
            </a:extLst>
          </p:cNvPr>
          <p:cNvSpPr>
            <a:spLocks noGrp="1"/>
          </p:cNvSpPr>
          <p:nvPr>
            <p:ph type="title"/>
          </p:nvPr>
        </p:nvSpPr>
        <p:spPr/>
        <p:txBody>
          <a:bodyPr/>
          <a:lstStyle/>
          <a:p>
            <a:r>
              <a:rPr lang="en-GB" dirty="0"/>
              <a:t>Successful futures</a:t>
            </a:r>
          </a:p>
        </p:txBody>
      </p:sp>
      <p:sp>
        <p:nvSpPr>
          <p:cNvPr id="3" name="Content Placeholder 2">
            <a:extLst>
              <a:ext uri="{FF2B5EF4-FFF2-40B4-BE49-F238E27FC236}">
                <a16:creationId xmlns:a16="http://schemas.microsoft.com/office/drawing/2014/main" id="{A2BAB076-8464-4588-BA78-FF6EE59C143A}"/>
              </a:ext>
            </a:extLst>
          </p:cNvPr>
          <p:cNvSpPr>
            <a:spLocks noGrp="1"/>
          </p:cNvSpPr>
          <p:nvPr>
            <p:ph sz="quarter" idx="13"/>
          </p:nvPr>
        </p:nvSpPr>
        <p:spPr/>
        <p:txBody>
          <a:bodyPr>
            <a:normAutofit/>
          </a:bodyPr>
          <a:lstStyle/>
          <a:p>
            <a:r>
              <a:rPr lang="en-GB" dirty="0"/>
              <a:t>Addressing need for change in curriculum is linked with </a:t>
            </a:r>
            <a:r>
              <a:rPr lang="en-GB" dirty="0" err="1"/>
              <a:t>esdgc</a:t>
            </a:r>
            <a:endParaRPr lang="en-GB" dirty="0"/>
          </a:p>
          <a:p>
            <a:pPr lvl="1"/>
            <a:r>
              <a:rPr lang="en-GB" dirty="0"/>
              <a:t>Focus on global values  </a:t>
            </a:r>
          </a:p>
          <a:p>
            <a:pPr lvl="1"/>
            <a:r>
              <a:rPr lang="en-GB" dirty="0"/>
              <a:t>‘equality of outcomes’ (Donaldson, 2015, p.5).</a:t>
            </a:r>
          </a:p>
          <a:p>
            <a:r>
              <a:rPr lang="en-GB" dirty="0"/>
              <a:t>Wales has acted to do this with ESDGC and through </a:t>
            </a:r>
            <a:r>
              <a:rPr lang="en-GB" i="1" dirty="0"/>
              <a:t>the Well being of future generations (wales) act 2015</a:t>
            </a:r>
          </a:p>
        </p:txBody>
      </p:sp>
      <p:sp>
        <p:nvSpPr>
          <p:cNvPr id="4" name="TextBox 3">
            <a:extLst>
              <a:ext uri="{FF2B5EF4-FFF2-40B4-BE49-F238E27FC236}">
                <a16:creationId xmlns:a16="http://schemas.microsoft.com/office/drawing/2014/main" id="{F3C1813D-A0D9-4FB0-AD78-C719678F2C69}"/>
              </a:ext>
            </a:extLst>
          </p:cNvPr>
          <p:cNvSpPr txBox="1"/>
          <p:nvPr/>
        </p:nvSpPr>
        <p:spPr>
          <a:xfrm>
            <a:off x="4429125" y="6239483"/>
            <a:ext cx="2800350"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766224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C410A-3C47-4FB9-ABD5-2C39EDE97C5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0AC6789-4B26-4B01-B1BF-121F05D2FEA2}"/>
              </a:ext>
            </a:extLst>
          </p:cNvPr>
          <p:cNvSpPr>
            <a:spLocks noGrp="1"/>
          </p:cNvSpPr>
          <p:nvPr>
            <p:ph sz="quarter" idx="13"/>
          </p:nvPr>
        </p:nvSpPr>
        <p:spPr/>
        <p:txBody>
          <a:bodyPr>
            <a:normAutofit fontScale="92500" lnSpcReduction="10000"/>
          </a:bodyPr>
          <a:lstStyle/>
          <a:p>
            <a:r>
              <a:rPr lang="en-GB" dirty="0"/>
              <a:t>TOO MUCH FOCUS HAS BEEN ON RATIONALISATION AND THE ECONOMY WHEN TALKING ABOUT GLOBALIZATION</a:t>
            </a:r>
          </a:p>
          <a:p>
            <a:r>
              <a:rPr lang="en-GB" dirty="0"/>
              <a:t>THE EFFECTS ARE GLOBAL AND LOCAL INEQUALITIES</a:t>
            </a:r>
          </a:p>
          <a:p>
            <a:r>
              <a:rPr lang="en-GB" dirty="0"/>
              <a:t>THIS NEEDS TO BE ADDRESSED BY CHANGING THE PERSPECTIVES OF INDIVIDUALS IN SOCIETY</a:t>
            </a:r>
          </a:p>
          <a:p>
            <a:r>
              <a:rPr lang="en-GB" dirty="0"/>
              <a:t>ESDGC IS AN EFFECTIVE SOLOUTION BECAUSE ITS IN LINE WITH UN SUSTAINABLE DEVELOPMENT GOALS</a:t>
            </a:r>
          </a:p>
          <a:p>
            <a:r>
              <a:rPr lang="en-GB" dirty="0"/>
              <a:t>THIS IS HAPPENING IN OTHER COUNTRIES AND WILL HAPPEN IN WALES BY 2020</a:t>
            </a:r>
          </a:p>
          <a:p>
            <a:r>
              <a:rPr lang="en-GB" dirty="0"/>
              <a:t>WELL-BEING OF FUTURE GENERATIONS (WALES) ACT 2015 WILL ENSURE ORGANISATIONS COMPLY</a:t>
            </a:r>
          </a:p>
        </p:txBody>
      </p:sp>
      <p:sp>
        <p:nvSpPr>
          <p:cNvPr id="4" name="TextBox 3">
            <a:extLst>
              <a:ext uri="{FF2B5EF4-FFF2-40B4-BE49-F238E27FC236}">
                <a16:creationId xmlns:a16="http://schemas.microsoft.com/office/drawing/2014/main" id="{B618471E-9C63-4985-AEA3-7A602B103740}"/>
              </a:ext>
            </a:extLst>
          </p:cNvPr>
          <p:cNvSpPr txBox="1"/>
          <p:nvPr/>
        </p:nvSpPr>
        <p:spPr>
          <a:xfrm>
            <a:off x="4429125" y="6239483"/>
            <a:ext cx="2800350"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912903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546F2-B60F-4345-BFB8-E3456724359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17CB7C5C-C4B5-4983-A586-7F789741DC02}"/>
              </a:ext>
            </a:extLst>
          </p:cNvPr>
          <p:cNvSpPr>
            <a:spLocks noGrp="1"/>
          </p:cNvSpPr>
          <p:nvPr>
            <p:ph sz="quarter" idx="13"/>
          </p:nvPr>
        </p:nvSpPr>
        <p:spPr/>
        <p:txBody>
          <a:bodyPr>
            <a:normAutofit fontScale="47500" lnSpcReduction="20000"/>
          </a:bodyPr>
          <a:lstStyle/>
          <a:p>
            <a:r>
              <a:rPr lang="en-GB" dirty="0" err="1"/>
              <a:t>Historica</a:t>
            </a:r>
            <a:r>
              <a:rPr lang="en-GB" dirty="0"/>
              <a:t> Canada (no date) </a:t>
            </a:r>
            <a:r>
              <a:rPr lang="en-GB" i="1" dirty="0"/>
              <a:t>Bureaucracy and Formal Organisation </a:t>
            </a:r>
            <a:r>
              <a:rPr lang="en-GB" dirty="0">
                <a:hlinkClick r:id="rId2"/>
              </a:rPr>
              <a:t>http://www.thecanadianencyclopedia.ca/en/article/bureaucracy-and-formal-organization/</a:t>
            </a:r>
            <a:r>
              <a:rPr lang="en-GB" dirty="0"/>
              <a:t> (accessed: 9 may 2018). </a:t>
            </a:r>
          </a:p>
          <a:p>
            <a:r>
              <a:rPr lang="en-GB" dirty="0"/>
              <a:t>Global education (2014) </a:t>
            </a:r>
            <a:r>
              <a:rPr lang="en-GB" i="1" dirty="0"/>
              <a:t>What are global perspectives? </a:t>
            </a:r>
            <a:r>
              <a:rPr lang="en-GB" dirty="0">
                <a:hlinkClick r:id="rId3"/>
              </a:rPr>
              <a:t>http://www.globaleducation.edu.au/global-education/what-are-global-perspectives.html</a:t>
            </a:r>
            <a:r>
              <a:rPr lang="en-GB" dirty="0"/>
              <a:t> (Accessed: 9 may 2018).</a:t>
            </a:r>
          </a:p>
          <a:p>
            <a:r>
              <a:rPr lang="en-GB" i="1" dirty="0"/>
              <a:t>Well-being of Future Generations (Wales) Act 2015. </a:t>
            </a:r>
            <a:r>
              <a:rPr lang="en-GB" dirty="0"/>
              <a:t>[Online]. Available at:</a:t>
            </a:r>
            <a:r>
              <a:rPr lang="en-GB" i="1" dirty="0"/>
              <a:t> </a:t>
            </a:r>
            <a:r>
              <a:rPr lang="en-GB" u="sng" dirty="0">
                <a:hlinkClick r:id="rId4"/>
              </a:rPr>
              <a:t>http://www.legislation.gov.uk/anaw/2015/2/contents/enacted</a:t>
            </a:r>
            <a:r>
              <a:rPr lang="en-GB" dirty="0"/>
              <a:t> (Accessed: 24 April 2018).</a:t>
            </a:r>
          </a:p>
          <a:p>
            <a:r>
              <a:rPr lang="en-GB" dirty="0"/>
              <a:t>HEFCW (2018) </a:t>
            </a:r>
            <a:r>
              <a:rPr lang="en-GB" i="1" dirty="0"/>
              <a:t>About higher education in Wales </a:t>
            </a:r>
            <a:r>
              <a:rPr lang="en-GB" dirty="0">
                <a:hlinkClick r:id="rId5"/>
              </a:rPr>
              <a:t>https://www.hefcw.ac.uk/about_he_in_wales/about_higher_education_in_wales.aspx</a:t>
            </a:r>
            <a:r>
              <a:rPr lang="en-GB" dirty="0"/>
              <a:t> (accessed: 9 may 2018). </a:t>
            </a:r>
          </a:p>
          <a:p>
            <a:r>
              <a:rPr lang="en-GB" dirty="0"/>
              <a:t>LEARNING WALES (2017) </a:t>
            </a:r>
            <a:r>
              <a:rPr lang="en-GB" i="1" dirty="0"/>
              <a:t>Education for Sustainable Development and Global Citizenship :  </a:t>
            </a:r>
            <a:r>
              <a:rPr lang="en-GB" i="1" dirty="0">
                <a:hlinkClick r:id="rId6"/>
              </a:rPr>
              <a:t>http://learning.gov.wales/resources/browse-all/education-for-sustainable-development-and-global-citizenship/?lang=en</a:t>
            </a:r>
            <a:r>
              <a:rPr lang="en-GB" i="1" dirty="0"/>
              <a:t> </a:t>
            </a:r>
            <a:r>
              <a:rPr lang="en-GB" dirty="0"/>
              <a:t>(ACCESSED: 9 MAY 2018). </a:t>
            </a:r>
          </a:p>
          <a:p>
            <a:r>
              <a:rPr lang="en-GB" dirty="0"/>
              <a:t>Department for Children, Education, Lifelong Learning and Skills, (2008) </a:t>
            </a:r>
            <a:r>
              <a:rPr lang="en-GB" i="1" dirty="0"/>
              <a:t>Education for Sustainable Development and Global Citizenship A Common Understanding for Schools. </a:t>
            </a:r>
            <a:r>
              <a:rPr lang="en-GB" dirty="0"/>
              <a:t>CARDIFF:</a:t>
            </a:r>
            <a:r>
              <a:rPr lang="en-GB" i="1" dirty="0"/>
              <a:t> </a:t>
            </a:r>
            <a:r>
              <a:rPr lang="en-GB" dirty="0"/>
              <a:t>WELSH ASSEMBLY GOVERNMENT </a:t>
            </a:r>
            <a:r>
              <a:rPr lang="en-GB" i="1" dirty="0"/>
              <a:t>[ONLINE]. AVAILABLE AT: </a:t>
            </a:r>
            <a:r>
              <a:rPr lang="en-GB" i="1" dirty="0">
                <a:hlinkClick r:id="rId7"/>
              </a:rPr>
              <a:t>http://learning.gov.wales/docs/learningwales/publications/081204commonunderstschoolsen.pdf</a:t>
            </a:r>
            <a:r>
              <a:rPr lang="en-GB" i="1" dirty="0"/>
              <a:t> (ACCESSED: 9 MAY 2018).</a:t>
            </a:r>
          </a:p>
          <a:p>
            <a:r>
              <a:rPr lang="en-GB" dirty="0"/>
              <a:t>Wilkinson, R (2011) You Tube, July 2011. [Online]. Available at</a:t>
            </a:r>
            <a:r>
              <a:rPr lang="en-GB" i="1" dirty="0"/>
              <a:t>:</a:t>
            </a:r>
            <a:r>
              <a:rPr lang="en-GB" dirty="0"/>
              <a:t> </a:t>
            </a:r>
            <a:r>
              <a:rPr lang="en-GB" u="sng" dirty="0">
                <a:hlinkClick r:id="rId8"/>
              </a:rPr>
              <a:t>https://www.ted.com/talks/richard_wilkinson</a:t>
            </a:r>
            <a:r>
              <a:rPr lang="en-GB" dirty="0"/>
              <a:t> (Accessed: 5 may 2018).</a:t>
            </a:r>
          </a:p>
          <a:p>
            <a:r>
              <a:rPr lang="en-GB" dirty="0"/>
              <a:t>Tutor2u (2015)</a:t>
            </a:r>
            <a:r>
              <a:rPr lang="en-GB" i="1" dirty="0"/>
              <a:t> Types of globalisation </a:t>
            </a:r>
            <a:r>
              <a:rPr lang="en-GB" dirty="0">
                <a:hlinkClick r:id="rId9"/>
              </a:rPr>
              <a:t>https://www.tutor2u.net/politics/reference/types-of-globalisation</a:t>
            </a:r>
            <a:r>
              <a:rPr lang="en-GB" dirty="0"/>
              <a:t> (accessed: 9 may 2018). </a:t>
            </a:r>
          </a:p>
        </p:txBody>
      </p:sp>
    </p:spTree>
    <p:extLst>
      <p:ext uri="{BB962C8B-B14F-4D97-AF65-F5344CB8AC3E}">
        <p14:creationId xmlns:p14="http://schemas.microsoft.com/office/powerpoint/2010/main" val="2127260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0772-DF4E-4986-B2E7-D985E3199BFA}"/>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85E83824-D994-4C79-BFEE-4230BCFABB81}"/>
              </a:ext>
            </a:extLst>
          </p:cNvPr>
          <p:cNvSpPr>
            <a:spLocks noGrp="1"/>
          </p:cNvSpPr>
          <p:nvPr>
            <p:ph sz="quarter" idx="13"/>
          </p:nvPr>
        </p:nvSpPr>
        <p:spPr/>
        <p:txBody>
          <a:bodyPr>
            <a:normAutofit fontScale="62500" lnSpcReduction="20000"/>
          </a:bodyPr>
          <a:lstStyle/>
          <a:p>
            <a:pPr marL="0" indent="0">
              <a:buNone/>
            </a:pPr>
            <a:endParaRPr lang="en-GB" dirty="0"/>
          </a:p>
          <a:p>
            <a:r>
              <a:rPr lang="en-GB" dirty="0" err="1"/>
              <a:t>Goryakin</a:t>
            </a:r>
            <a:r>
              <a:rPr lang="en-GB" dirty="0"/>
              <a:t>, y., </a:t>
            </a:r>
            <a:r>
              <a:rPr lang="en-GB" dirty="0" err="1"/>
              <a:t>Lobstein</a:t>
            </a:r>
            <a:r>
              <a:rPr lang="en-GB" dirty="0"/>
              <a:t>, t., James, w.p.t. and </a:t>
            </a:r>
            <a:r>
              <a:rPr lang="en-GB" dirty="0" err="1"/>
              <a:t>Suhrckeb</a:t>
            </a:r>
            <a:r>
              <a:rPr lang="en-GB" dirty="0"/>
              <a:t>, m. (2015) ‘The impact of economic, political and social globalization on overweight and obesity in the 56 low and middle income countries’, </a:t>
            </a:r>
            <a:r>
              <a:rPr lang="en-GB" i="1" dirty="0"/>
              <a:t>social science and medicine, </a:t>
            </a:r>
            <a:r>
              <a:rPr lang="en-GB" dirty="0"/>
              <a:t>133 (may), pp.67-76.</a:t>
            </a:r>
          </a:p>
          <a:p>
            <a:r>
              <a:rPr lang="en-GB" dirty="0"/>
              <a:t>Donaldson, g (2015). </a:t>
            </a:r>
            <a:r>
              <a:rPr lang="en-GB" i="1" dirty="0"/>
              <a:t>Successful futures. </a:t>
            </a:r>
            <a:r>
              <a:rPr lang="en-GB" dirty="0"/>
              <a:t>Wales: crown copyright. [online]. </a:t>
            </a:r>
            <a:r>
              <a:rPr lang="en-GB" dirty="0">
                <a:hlinkClick r:id="rId2"/>
              </a:rPr>
              <a:t>A</a:t>
            </a:r>
            <a:r>
              <a:rPr lang="en-GB" dirty="0"/>
              <a:t>vailable at: </a:t>
            </a:r>
            <a:r>
              <a:rPr lang="en-GB" dirty="0">
                <a:hlinkClick r:id="rId2"/>
              </a:rPr>
              <a:t>https://www.google.co.uk/</a:t>
            </a:r>
            <a:r>
              <a:rPr lang="en-GB" dirty="0" err="1">
                <a:hlinkClick r:id="rId2"/>
              </a:rPr>
              <a:t>search?source</a:t>
            </a:r>
            <a:r>
              <a:rPr lang="en-GB" dirty="0">
                <a:hlinkClick r:id="rId2"/>
              </a:rPr>
              <a:t>=</a:t>
            </a:r>
            <a:r>
              <a:rPr lang="en-GB" dirty="0" err="1">
                <a:hlinkClick r:id="rId2"/>
              </a:rPr>
              <a:t>hp&amp;ei</a:t>
            </a:r>
            <a:r>
              <a:rPr lang="en-GB" dirty="0">
                <a:hlinkClick r:id="rId2"/>
              </a:rPr>
              <a:t>=9zX8WqzYB4O-kwXjgY3ADw&amp;q=</a:t>
            </a:r>
            <a:r>
              <a:rPr lang="en-GB" dirty="0" err="1">
                <a:hlinkClick r:id="rId2"/>
              </a:rPr>
              <a:t>donaldson+report&amp;oq</a:t>
            </a:r>
            <a:r>
              <a:rPr lang="en-GB" dirty="0">
                <a:hlinkClick r:id="rId2"/>
              </a:rPr>
              <a:t>=</a:t>
            </a:r>
            <a:r>
              <a:rPr lang="en-GB" dirty="0" err="1">
                <a:hlinkClick r:id="rId2"/>
              </a:rPr>
              <a:t>donaldson+re&amp;gs_l</a:t>
            </a:r>
            <a:r>
              <a:rPr lang="en-GB" dirty="0">
                <a:hlinkClick r:id="rId2"/>
              </a:rPr>
              <a:t>=psy-ab.3.0.0l10.692.3400.0.4800.13.8.0.4.4.0.119.866.1j7.8.0....0...1c.1.64.psy-ab..1.12.998.0..0i131k1.0.je3dBatuvFk</a:t>
            </a:r>
            <a:r>
              <a:rPr lang="en-GB" dirty="0"/>
              <a:t> (accessed: 16 may 2018)</a:t>
            </a:r>
          </a:p>
          <a:p>
            <a:r>
              <a:rPr lang="en-GB" dirty="0" err="1">
                <a:hlinkClick r:id="rId3"/>
              </a:rPr>
              <a:t>Mcdonaldisation</a:t>
            </a:r>
            <a:r>
              <a:rPr lang="en-GB" i="1" dirty="0">
                <a:hlinkClick r:id="rId3"/>
              </a:rPr>
              <a:t> (no date) </a:t>
            </a:r>
            <a:r>
              <a:rPr lang="en-GB" dirty="0">
                <a:hlinkClick r:id="rId3"/>
              </a:rPr>
              <a:t>what is </a:t>
            </a:r>
            <a:r>
              <a:rPr lang="en-GB" dirty="0" err="1">
                <a:hlinkClick r:id="rId3"/>
              </a:rPr>
              <a:t>mcdonaldization</a:t>
            </a:r>
            <a:r>
              <a:rPr lang="en-GB" dirty="0">
                <a:hlinkClick r:id="rId3"/>
              </a:rPr>
              <a:t>?  http://www.mcdonaldization.com/whatisit.shtml</a:t>
            </a:r>
            <a:r>
              <a:rPr lang="en-GB" dirty="0"/>
              <a:t> (accessed: 16 may 2018)</a:t>
            </a:r>
          </a:p>
          <a:p>
            <a:r>
              <a:rPr lang="en-GB" dirty="0"/>
              <a:t>Wilkinson, r and </a:t>
            </a:r>
            <a:r>
              <a:rPr lang="en-GB" dirty="0" err="1"/>
              <a:t>pickett</a:t>
            </a:r>
            <a:r>
              <a:rPr lang="en-GB" dirty="0"/>
              <a:t>, k (2010) </a:t>
            </a:r>
            <a:r>
              <a:rPr lang="en-GB" i="1" dirty="0"/>
              <a:t>Why Equality is better for everyone? </a:t>
            </a:r>
            <a:r>
              <a:rPr lang="en-GB" dirty="0"/>
              <a:t>London: Penguin books</a:t>
            </a:r>
          </a:p>
          <a:p>
            <a:r>
              <a:rPr lang="en-GB" dirty="0"/>
              <a:t>Jones, a (2010) </a:t>
            </a:r>
            <a:r>
              <a:rPr lang="en-GB" i="1" dirty="0"/>
              <a:t>Globalization key thinkers Cambridge: </a:t>
            </a:r>
            <a:r>
              <a:rPr lang="en-GB" dirty="0"/>
              <a:t>polity press</a:t>
            </a:r>
            <a:endParaRPr lang="en-GB" i="1" dirty="0"/>
          </a:p>
          <a:p>
            <a:endParaRPr lang="en-GB" dirty="0"/>
          </a:p>
          <a:p>
            <a:endParaRPr lang="en-GB" dirty="0"/>
          </a:p>
        </p:txBody>
      </p:sp>
    </p:spTree>
    <p:extLst>
      <p:ext uri="{BB962C8B-B14F-4D97-AF65-F5344CB8AC3E}">
        <p14:creationId xmlns:p14="http://schemas.microsoft.com/office/powerpoint/2010/main" val="155743104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426</TotalTime>
  <Words>1244</Words>
  <Application>Microsoft Office PowerPoint</Application>
  <PresentationFormat>Widescreen</PresentationFormat>
  <Paragraphs>82</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Tw Cen MT</vt:lpstr>
      <vt:lpstr>Droplet</vt:lpstr>
      <vt:lpstr>How does the concept of ESDGC (Education for Sustainable Development and Global Citizenship) contribute to reducing global inequalities?</vt:lpstr>
      <vt:lpstr>introduction</vt:lpstr>
      <vt:lpstr>Key features of esdgc</vt:lpstr>
      <vt:lpstr>WHY IS ESDGC IMPORTANT?</vt:lpstr>
      <vt:lpstr> ORGANISATIONAL RESPONSE</vt:lpstr>
      <vt:lpstr>Role of globalization</vt:lpstr>
      <vt:lpstr>How are we connected?</vt:lpstr>
      <vt:lpstr>Values for education</vt:lpstr>
      <vt:lpstr>Successful futures</vt:lpstr>
      <vt:lpstr>conclusion</vt:lpstr>
      <vt:lpstr>Reference list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concept of ESDGC (Education for Sustainable Development and Global Citizenship) contribute to reducing global inequalities?</dc:title>
  <dc:creator>Annie</dc:creator>
  <cp:lastModifiedBy>Annie</cp:lastModifiedBy>
  <cp:revision>33</cp:revision>
  <dcterms:created xsi:type="dcterms:W3CDTF">2018-05-09T08:50:46Z</dcterms:created>
  <dcterms:modified xsi:type="dcterms:W3CDTF">2018-05-16T14:00:02Z</dcterms:modified>
</cp:coreProperties>
</file>