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4538325" cy="9134475"/>
  <p:notesSz cx="6858000" cy="9144000"/>
  <p:defaultTextStyle>
    <a:defPPr>
      <a:defRPr lang="en-US"/>
    </a:defPPr>
    <a:lvl1pPr marL="0" algn="l" defTabSz="1311615" rtl="0" eaLnBrk="1" latinLnBrk="0" hangingPunct="1">
      <a:defRPr sz="2600" kern="1200">
        <a:solidFill>
          <a:schemeClr val="tx1"/>
        </a:solidFill>
        <a:latin typeface="+mn-lt"/>
        <a:ea typeface="+mn-ea"/>
        <a:cs typeface="+mn-cs"/>
      </a:defRPr>
    </a:lvl1pPr>
    <a:lvl2pPr marL="655808" algn="l" defTabSz="1311615" rtl="0" eaLnBrk="1" latinLnBrk="0" hangingPunct="1">
      <a:defRPr sz="2600" kern="1200">
        <a:solidFill>
          <a:schemeClr val="tx1"/>
        </a:solidFill>
        <a:latin typeface="+mn-lt"/>
        <a:ea typeface="+mn-ea"/>
        <a:cs typeface="+mn-cs"/>
      </a:defRPr>
    </a:lvl2pPr>
    <a:lvl3pPr marL="1311615" algn="l" defTabSz="1311615" rtl="0" eaLnBrk="1" latinLnBrk="0" hangingPunct="1">
      <a:defRPr sz="2600" kern="1200">
        <a:solidFill>
          <a:schemeClr val="tx1"/>
        </a:solidFill>
        <a:latin typeface="+mn-lt"/>
        <a:ea typeface="+mn-ea"/>
        <a:cs typeface="+mn-cs"/>
      </a:defRPr>
    </a:lvl3pPr>
    <a:lvl4pPr marL="1967423" algn="l" defTabSz="1311615" rtl="0" eaLnBrk="1" latinLnBrk="0" hangingPunct="1">
      <a:defRPr sz="2600" kern="1200">
        <a:solidFill>
          <a:schemeClr val="tx1"/>
        </a:solidFill>
        <a:latin typeface="+mn-lt"/>
        <a:ea typeface="+mn-ea"/>
        <a:cs typeface="+mn-cs"/>
      </a:defRPr>
    </a:lvl4pPr>
    <a:lvl5pPr marL="2623231" algn="l" defTabSz="1311615" rtl="0" eaLnBrk="1" latinLnBrk="0" hangingPunct="1">
      <a:defRPr sz="2600" kern="1200">
        <a:solidFill>
          <a:schemeClr val="tx1"/>
        </a:solidFill>
        <a:latin typeface="+mn-lt"/>
        <a:ea typeface="+mn-ea"/>
        <a:cs typeface="+mn-cs"/>
      </a:defRPr>
    </a:lvl5pPr>
    <a:lvl6pPr marL="3279038" algn="l" defTabSz="1311615" rtl="0" eaLnBrk="1" latinLnBrk="0" hangingPunct="1">
      <a:defRPr sz="2600" kern="1200">
        <a:solidFill>
          <a:schemeClr val="tx1"/>
        </a:solidFill>
        <a:latin typeface="+mn-lt"/>
        <a:ea typeface="+mn-ea"/>
        <a:cs typeface="+mn-cs"/>
      </a:defRPr>
    </a:lvl6pPr>
    <a:lvl7pPr marL="3934846" algn="l" defTabSz="1311615" rtl="0" eaLnBrk="1" latinLnBrk="0" hangingPunct="1">
      <a:defRPr sz="2600" kern="1200">
        <a:solidFill>
          <a:schemeClr val="tx1"/>
        </a:solidFill>
        <a:latin typeface="+mn-lt"/>
        <a:ea typeface="+mn-ea"/>
        <a:cs typeface="+mn-cs"/>
      </a:defRPr>
    </a:lvl7pPr>
    <a:lvl8pPr marL="4590654" algn="l" defTabSz="1311615" rtl="0" eaLnBrk="1" latinLnBrk="0" hangingPunct="1">
      <a:defRPr sz="2600" kern="1200">
        <a:solidFill>
          <a:schemeClr val="tx1"/>
        </a:solidFill>
        <a:latin typeface="+mn-lt"/>
        <a:ea typeface="+mn-ea"/>
        <a:cs typeface="+mn-cs"/>
      </a:defRPr>
    </a:lvl8pPr>
    <a:lvl9pPr marL="5246461" algn="l" defTabSz="1311615" rtl="0" eaLnBrk="1" latinLnBrk="0" hangingPunct="1">
      <a:defRPr sz="26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94660"/>
  </p:normalViewPr>
  <p:slideViewPr>
    <p:cSldViewPr>
      <p:cViewPr varScale="1">
        <p:scale>
          <a:sx n="51" d="100"/>
          <a:sy n="51" d="100"/>
        </p:scale>
        <p:origin x="-1050" y="-108"/>
      </p:cViewPr>
      <p:guideLst>
        <p:guide orient="horz" pos="2877"/>
        <p:guide pos="457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0376" y="2837610"/>
            <a:ext cx="12357576" cy="1957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2180749" y="5176202"/>
            <a:ext cx="10176828" cy="2334366"/>
          </a:xfrm>
        </p:spPr>
        <p:txBody>
          <a:bodyPr/>
          <a:lstStyle>
            <a:lvl1pPr marL="0" indent="0" algn="ctr">
              <a:buNone/>
              <a:defRPr>
                <a:solidFill>
                  <a:schemeClr val="tx1">
                    <a:tint val="75000"/>
                  </a:schemeClr>
                </a:solidFill>
              </a:defRPr>
            </a:lvl1pPr>
            <a:lvl2pPr marL="655808" indent="0" algn="ctr">
              <a:buNone/>
              <a:defRPr>
                <a:solidFill>
                  <a:schemeClr val="tx1">
                    <a:tint val="75000"/>
                  </a:schemeClr>
                </a:solidFill>
              </a:defRPr>
            </a:lvl2pPr>
            <a:lvl3pPr marL="1311615" indent="0" algn="ctr">
              <a:buNone/>
              <a:defRPr>
                <a:solidFill>
                  <a:schemeClr val="tx1">
                    <a:tint val="75000"/>
                  </a:schemeClr>
                </a:solidFill>
              </a:defRPr>
            </a:lvl3pPr>
            <a:lvl4pPr marL="1967423" indent="0" algn="ctr">
              <a:buNone/>
              <a:defRPr>
                <a:solidFill>
                  <a:schemeClr val="tx1">
                    <a:tint val="75000"/>
                  </a:schemeClr>
                </a:solidFill>
              </a:defRPr>
            </a:lvl4pPr>
            <a:lvl5pPr marL="2623231" indent="0" algn="ctr">
              <a:buNone/>
              <a:defRPr>
                <a:solidFill>
                  <a:schemeClr val="tx1">
                    <a:tint val="75000"/>
                  </a:schemeClr>
                </a:solidFill>
              </a:defRPr>
            </a:lvl5pPr>
            <a:lvl6pPr marL="3279038" indent="0" algn="ctr">
              <a:buNone/>
              <a:defRPr>
                <a:solidFill>
                  <a:schemeClr val="tx1">
                    <a:tint val="75000"/>
                  </a:schemeClr>
                </a:solidFill>
              </a:defRPr>
            </a:lvl6pPr>
            <a:lvl7pPr marL="3934846" indent="0" algn="ctr">
              <a:buNone/>
              <a:defRPr>
                <a:solidFill>
                  <a:schemeClr val="tx1">
                    <a:tint val="75000"/>
                  </a:schemeClr>
                </a:solidFill>
              </a:defRPr>
            </a:lvl7pPr>
            <a:lvl8pPr marL="4590654" indent="0" algn="ctr">
              <a:buNone/>
              <a:defRPr>
                <a:solidFill>
                  <a:schemeClr val="tx1">
                    <a:tint val="75000"/>
                  </a:schemeClr>
                </a:solidFill>
              </a:defRPr>
            </a:lvl8pPr>
            <a:lvl9pPr marL="5246461"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509A93-DC64-4730-8D0B-BF04E900F60A}" type="datetimeFigureOut">
              <a:rPr lang="en-GB" smtClean="0"/>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1942529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509A93-DC64-4730-8D0B-BF04E900F60A}" type="datetimeFigureOut">
              <a:rPr lang="en-GB" smtClean="0"/>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2059122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8428" y="5869748"/>
            <a:ext cx="12357576" cy="1814209"/>
          </a:xfrm>
        </p:spPr>
        <p:txBody>
          <a:bodyPr anchor="t"/>
          <a:lstStyle>
            <a:lvl1pPr algn="l">
              <a:defRPr sz="5700" b="1" cap="all"/>
            </a:lvl1pPr>
          </a:lstStyle>
          <a:p>
            <a:r>
              <a:rPr lang="en-US" smtClean="0"/>
              <a:t>Click to edit Master title style</a:t>
            </a:r>
            <a:endParaRPr lang="en-GB"/>
          </a:p>
        </p:txBody>
      </p:sp>
      <p:sp>
        <p:nvSpPr>
          <p:cNvPr id="3" name="Text Placeholder 2"/>
          <p:cNvSpPr>
            <a:spLocks noGrp="1"/>
          </p:cNvSpPr>
          <p:nvPr>
            <p:ph type="body" idx="1"/>
          </p:nvPr>
        </p:nvSpPr>
        <p:spPr>
          <a:xfrm>
            <a:off x="1148428" y="3871581"/>
            <a:ext cx="12357576" cy="1998166"/>
          </a:xfrm>
        </p:spPr>
        <p:txBody>
          <a:bodyPr anchor="b"/>
          <a:lstStyle>
            <a:lvl1pPr marL="0" indent="0">
              <a:buNone/>
              <a:defRPr sz="2900">
                <a:solidFill>
                  <a:schemeClr val="tx1">
                    <a:tint val="75000"/>
                  </a:schemeClr>
                </a:solidFill>
              </a:defRPr>
            </a:lvl1pPr>
            <a:lvl2pPr marL="655808" indent="0">
              <a:buNone/>
              <a:defRPr sz="2600">
                <a:solidFill>
                  <a:schemeClr val="tx1">
                    <a:tint val="75000"/>
                  </a:schemeClr>
                </a:solidFill>
              </a:defRPr>
            </a:lvl2pPr>
            <a:lvl3pPr marL="1311615" indent="0">
              <a:buNone/>
              <a:defRPr sz="2300">
                <a:solidFill>
                  <a:schemeClr val="tx1">
                    <a:tint val="75000"/>
                  </a:schemeClr>
                </a:solidFill>
              </a:defRPr>
            </a:lvl3pPr>
            <a:lvl4pPr marL="1967423" indent="0">
              <a:buNone/>
              <a:defRPr sz="2000">
                <a:solidFill>
                  <a:schemeClr val="tx1">
                    <a:tint val="75000"/>
                  </a:schemeClr>
                </a:solidFill>
              </a:defRPr>
            </a:lvl4pPr>
            <a:lvl5pPr marL="2623231" indent="0">
              <a:buNone/>
              <a:defRPr sz="2000">
                <a:solidFill>
                  <a:schemeClr val="tx1">
                    <a:tint val="75000"/>
                  </a:schemeClr>
                </a:solidFill>
              </a:defRPr>
            </a:lvl5pPr>
            <a:lvl6pPr marL="3279038" indent="0">
              <a:buNone/>
              <a:defRPr sz="2000">
                <a:solidFill>
                  <a:schemeClr val="tx1">
                    <a:tint val="75000"/>
                  </a:schemeClr>
                </a:solidFill>
              </a:defRPr>
            </a:lvl6pPr>
            <a:lvl7pPr marL="3934846" indent="0">
              <a:buNone/>
              <a:defRPr sz="2000">
                <a:solidFill>
                  <a:schemeClr val="tx1">
                    <a:tint val="75000"/>
                  </a:schemeClr>
                </a:solidFill>
              </a:defRPr>
            </a:lvl7pPr>
            <a:lvl8pPr marL="4590654" indent="0">
              <a:buNone/>
              <a:defRPr sz="2000">
                <a:solidFill>
                  <a:schemeClr val="tx1">
                    <a:tint val="75000"/>
                  </a:schemeClr>
                </a:solidFill>
              </a:defRPr>
            </a:lvl8pPr>
            <a:lvl9pPr marL="5246461"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509A93-DC64-4730-8D0B-BF04E900F60A}" type="datetimeFigureOut">
              <a:rPr lang="en-GB" smtClean="0"/>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3950258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26917" y="2131377"/>
            <a:ext cx="6421094" cy="6028332"/>
          </a:xfrm>
        </p:spPr>
        <p:txBody>
          <a:bodyPr/>
          <a:lstStyle>
            <a:lvl1pPr>
              <a:defRPr sz="4000"/>
            </a:lvl1pPr>
            <a:lvl2pPr>
              <a:defRPr sz="34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7390315" y="2131377"/>
            <a:ext cx="6421094" cy="6028332"/>
          </a:xfrm>
        </p:spPr>
        <p:txBody>
          <a:bodyPr/>
          <a:lstStyle>
            <a:lvl1pPr>
              <a:defRPr sz="4000"/>
            </a:lvl1pPr>
            <a:lvl2pPr>
              <a:defRPr sz="34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509A93-DC64-4730-8D0B-BF04E900F60A}" type="datetimeFigureOut">
              <a:rPr lang="en-GB" smtClean="0"/>
              <a:t>30/10/2016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2695791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726916" y="2044688"/>
            <a:ext cx="6423618" cy="852127"/>
          </a:xfrm>
        </p:spPr>
        <p:txBody>
          <a:bodyPr anchor="b"/>
          <a:lstStyle>
            <a:lvl1pPr marL="0" indent="0">
              <a:buNone/>
              <a:defRPr sz="3400" b="1"/>
            </a:lvl1pPr>
            <a:lvl2pPr marL="655808" indent="0">
              <a:buNone/>
              <a:defRPr sz="2900" b="1"/>
            </a:lvl2pPr>
            <a:lvl3pPr marL="1311615" indent="0">
              <a:buNone/>
              <a:defRPr sz="2600" b="1"/>
            </a:lvl3pPr>
            <a:lvl4pPr marL="1967423" indent="0">
              <a:buNone/>
              <a:defRPr sz="2300" b="1"/>
            </a:lvl4pPr>
            <a:lvl5pPr marL="2623231" indent="0">
              <a:buNone/>
              <a:defRPr sz="2300" b="1"/>
            </a:lvl5pPr>
            <a:lvl6pPr marL="3279038" indent="0">
              <a:buNone/>
              <a:defRPr sz="2300" b="1"/>
            </a:lvl6pPr>
            <a:lvl7pPr marL="3934846" indent="0">
              <a:buNone/>
              <a:defRPr sz="2300" b="1"/>
            </a:lvl7pPr>
            <a:lvl8pPr marL="4590654" indent="0">
              <a:buNone/>
              <a:defRPr sz="2300" b="1"/>
            </a:lvl8pPr>
            <a:lvl9pPr marL="5246461" indent="0">
              <a:buNone/>
              <a:defRPr sz="2300" b="1"/>
            </a:lvl9pPr>
          </a:lstStyle>
          <a:p>
            <a:pPr lvl="0"/>
            <a:r>
              <a:rPr lang="en-US" smtClean="0"/>
              <a:t>Click to edit Master text styles</a:t>
            </a:r>
          </a:p>
        </p:txBody>
      </p:sp>
      <p:sp>
        <p:nvSpPr>
          <p:cNvPr id="4" name="Content Placeholder 3"/>
          <p:cNvSpPr>
            <a:spLocks noGrp="1"/>
          </p:cNvSpPr>
          <p:nvPr>
            <p:ph sz="half" idx="2"/>
          </p:nvPr>
        </p:nvSpPr>
        <p:spPr>
          <a:xfrm>
            <a:off x="726916" y="2896813"/>
            <a:ext cx="6423618" cy="5262896"/>
          </a:xfrm>
        </p:spPr>
        <p:txBody>
          <a:bodyPr/>
          <a:lstStyle>
            <a:lvl1pPr>
              <a:defRPr sz="3400"/>
            </a:lvl1pPr>
            <a:lvl2pPr>
              <a:defRPr sz="2900"/>
            </a:lvl2pPr>
            <a:lvl3pPr>
              <a:defRPr sz="2600"/>
            </a:lvl3pPr>
            <a:lvl4pPr>
              <a:defRPr sz="2300"/>
            </a:lvl4pPr>
            <a:lvl5pPr>
              <a:defRPr sz="2300"/>
            </a:lvl5pPr>
            <a:lvl6pPr>
              <a:defRPr sz="2300"/>
            </a:lvl6pPr>
            <a:lvl7pPr>
              <a:defRPr sz="2300"/>
            </a:lvl7pPr>
            <a:lvl8pPr>
              <a:defRPr sz="2300"/>
            </a:lvl8pPr>
            <a:lvl9pPr>
              <a:defRPr sz="2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7385269" y="2044688"/>
            <a:ext cx="6426142" cy="852127"/>
          </a:xfrm>
        </p:spPr>
        <p:txBody>
          <a:bodyPr anchor="b"/>
          <a:lstStyle>
            <a:lvl1pPr marL="0" indent="0">
              <a:buNone/>
              <a:defRPr sz="3400" b="1"/>
            </a:lvl1pPr>
            <a:lvl2pPr marL="655808" indent="0">
              <a:buNone/>
              <a:defRPr sz="2900" b="1"/>
            </a:lvl2pPr>
            <a:lvl3pPr marL="1311615" indent="0">
              <a:buNone/>
              <a:defRPr sz="2600" b="1"/>
            </a:lvl3pPr>
            <a:lvl4pPr marL="1967423" indent="0">
              <a:buNone/>
              <a:defRPr sz="2300" b="1"/>
            </a:lvl4pPr>
            <a:lvl5pPr marL="2623231" indent="0">
              <a:buNone/>
              <a:defRPr sz="2300" b="1"/>
            </a:lvl5pPr>
            <a:lvl6pPr marL="3279038" indent="0">
              <a:buNone/>
              <a:defRPr sz="2300" b="1"/>
            </a:lvl6pPr>
            <a:lvl7pPr marL="3934846" indent="0">
              <a:buNone/>
              <a:defRPr sz="2300" b="1"/>
            </a:lvl7pPr>
            <a:lvl8pPr marL="4590654" indent="0">
              <a:buNone/>
              <a:defRPr sz="2300" b="1"/>
            </a:lvl8pPr>
            <a:lvl9pPr marL="5246461" indent="0">
              <a:buNone/>
              <a:defRPr sz="2300" b="1"/>
            </a:lvl9pPr>
          </a:lstStyle>
          <a:p>
            <a:pPr lvl="0"/>
            <a:r>
              <a:rPr lang="en-US" smtClean="0"/>
              <a:t>Click to edit Master text styles</a:t>
            </a:r>
          </a:p>
        </p:txBody>
      </p:sp>
      <p:sp>
        <p:nvSpPr>
          <p:cNvPr id="6" name="Content Placeholder 5"/>
          <p:cNvSpPr>
            <a:spLocks noGrp="1"/>
          </p:cNvSpPr>
          <p:nvPr>
            <p:ph sz="quarter" idx="4"/>
          </p:nvPr>
        </p:nvSpPr>
        <p:spPr>
          <a:xfrm>
            <a:off x="7385269" y="2896813"/>
            <a:ext cx="6426142" cy="5262896"/>
          </a:xfrm>
        </p:spPr>
        <p:txBody>
          <a:bodyPr/>
          <a:lstStyle>
            <a:lvl1pPr>
              <a:defRPr sz="3400"/>
            </a:lvl1pPr>
            <a:lvl2pPr>
              <a:defRPr sz="2900"/>
            </a:lvl2pPr>
            <a:lvl3pPr>
              <a:defRPr sz="2600"/>
            </a:lvl3pPr>
            <a:lvl4pPr>
              <a:defRPr sz="2300"/>
            </a:lvl4pPr>
            <a:lvl5pPr>
              <a:defRPr sz="2300"/>
            </a:lvl5pPr>
            <a:lvl6pPr>
              <a:defRPr sz="2300"/>
            </a:lvl6pPr>
            <a:lvl7pPr>
              <a:defRPr sz="2300"/>
            </a:lvl7pPr>
            <a:lvl8pPr>
              <a:defRPr sz="2300"/>
            </a:lvl8pPr>
            <a:lvl9pPr>
              <a:defRPr sz="2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509A93-DC64-4730-8D0B-BF04E900F60A}" type="datetimeFigureOut">
              <a:rPr lang="en-GB" smtClean="0"/>
              <a:t>30/10/2016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219661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509A93-DC64-4730-8D0B-BF04E900F60A}" type="datetimeFigureOut">
              <a:rPr lang="en-GB" smtClean="0"/>
              <a:t>30/10/2016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923776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509A93-DC64-4730-8D0B-BF04E900F60A}" type="datetimeFigureOut">
              <a:rPr lang="en-GB" smtClean="0"/>
              <a:t>30/10/2016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2097584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6919" y="363689"/>
            <a:ext cx="4783009" cy="1547786"/>
          </a:xfrm>
        </p:spPr>
        <p:txBody>
          <a:bodyPr anchor="b"/>
          <a:lstStyle>
            <a:lvl1pPr algn="l">
              <a:defRPr sz="2900" b="1"/>
            </a:lvl1pPr>
          </a:lstStyle>
          <a:p>
            <a:r>
              <a:rPr lang="en-US" smtClean="0"/>
              <a:t>Click to edit Master title style</a:t>
            </a:r>
            <a:endParaRPr lang="en-GB"/>
          </a:p>
        </p:txBody>
      </p:sp>
      <p:sp>
        <p:nvSpPr>
          <p:cNvPr id="3" name="Content Placeholder 2"/>
          <p:cNvSpPr>
            <a:spLocks noGrp="1"/>
          </p:cNvSpPr>
          <p:nvPr>
            <p:ph idx="1"/>
          </p:nvPr>
        </p:nvSpPr>
        <p:spPr>
          <a:xfrm>
            <a:off x="5684082" y="363689"/>
            <a:ext cx="8127328" cy="7796021"/>
          </a:xfrm>
        </p:spPr>
        <p:txBody>
          <a:bodyPr/>
          <a:lstStyle>
            <a:lvl1pPr>
              <a:defRPr sz="4600"/>
            </a:lvl1pPr>
            <a:lvl2pPr>
              <a:defRPr sz="4000"/>
            </a:lvl2pPr>
            <a:lvl3pPr>
              <a:defRPr sz="3400"/>
            </a:lvl3pPr>
            <a:lvl4pPr>
              <a:defRPr sz="2900"/>
            </a:lvl4pPr>
            <a:lvl5pPr>
              <a:defRPr sz="2900"/>
            </a:lvl5pPr>
            <a:lvl6pPr>
              <a:defRPr sz="2900"/>
            </a:lvl6pPr>
            <a:lvl7pPr>
              <a:defRPr sz="2900"/>
            </a:lvl7pPr>
            <a:lvl8pPr>
              <a:defRPr sz="2900"/>
            </a:lvl8pPr>
            <a:lvl9pPr>
              <a:defRPr sz="29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726919" y="1911476"/>
            <a:ext cx="4783009" cy="6248235"/>
          </a:xfrm>
        </p:spPr>
        <p:txBody>
          <a:bodyPr/>
          <a:lstStyle>
            <a:lvl1pPr marL="0" indent="0">
              <a:buNone/>
              <a:defRPr sz="2000"/>
            </a:lvl1pPr>
            <a:lvl2pPr marL="655808" indent="0">
              <a:buNone/>
              <a:defRPr sz="1700"/>
            </a:lvl2pPr>
            <a:lvl3pPr marL="1311615" indent="0">
              <a:buNone/>
              <a:defRPr sz="1400"/>
            </a:lvl3pPr>
            <a:lvl4pPr marL="1967423" indent="0">
              <a:buNone/>
              <a:defRPr sz="1300"/>
            </a:lvl4pPr>
            <a:lvl5pPr marL="2623231" indent="0">
              <a:buNone/>
              <a:defRPr sz="1300"/>
            </a:lvl5pPr>
            <a:lvl6pPr marL="3279038" indent="0">
              <a:buNone/>
              <a:defRPr sz="1300"/>
            </a:lvl6pPr>
            <a:lvl7pPr marL="3934846" indent="0">
              <a:buNone/>
              <a:defRPr sz="1300"/>
            </a:lvl7pPr>
            <a:lvl8pPr marL="4590654" indent="0">
              <a:buNone/>
              <a:defRPr sz="1300"/>
            </a:lvl8pPr>
            <a:lvl9pPr marL="5246461"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509A93-DC64-4730-8D0B-BF04E900F60A}" type="datetimeFigureOut">
              <a:rPr lang="en-GB" smtClean="0"/>
              <a:t>30/10/2016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527670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613" y="6394133"/>
            <a:ext cx="8722995" cy="754864"/>
          </a:xfrm>
        </p:spPr>
        <p:txBody>
          <a:bodyPr anchor="b"/>
          <a:lstStyle>
            <a:lvl1pPr algn="l">
              <a:defRPr sz="2900" b="1"/>
            </a:lvl1pPr>
          </a:lstStyle>
          <a:p>
            <a:r>
              <a:rPr lang="en-US" smtClean="0"/>
              <a:t>Click to edit Master title style</a:t>
            </a:r>
            <a:endParaRPr lang="en-GB"/>
          </a:p>
        </p:txBody>
      </p:sp>
      <p:sp>
        <p:nvSpPr>
          <p:cNvPr id="3" name="Picture Placeholder 2"/>
          <p:cNvSpPr>
            <a:spLocks noGrp="1"/>
          </p:cNvSpPr>
          <p:nvPr>
            <p:ph type="pic" idx="1"/>
          </p:nvPr>
        </p:nvSpPr>
        <p:spPr>
          <a:xfrm>
            <a:off x="2849613" y="816184"/>
            <a:ext cx="8722995" cy="5480685"/>
          </a:xfrm>
        </p:spPr>
        <p:txBody>
          <a:bodyPr/>
          <a:lstStyle>
            <a:lvl1pPr marL="0" indent="0">
              <a:buNone/>
              <a:defRPr sz="4600"/>
            </a:lvl1pPr>
            <a:lvl2pPr marL="655808" indent="0">
              <a:buNone/>
              <a:defRPr sz="4000"/>
            </a:lvl2pPr>
            <a:lvl3pPr marL="1311615" indent="0">
              <a:buNone/>
              <a:defRPr sz="3400"/>
            </a:lvl3pPr>
            <a:lvl4pPr marL="1967423" indent="0">
              <a:buNone/>
              <a:defRPr sz="2900"/>
            </a:lvl4pPr>
            <a:lvl5pPr marL="2623231" indent="0">
              <a:buNone/>
              <a:defRPr sz="2900"/>
            </a:lvl5pPr>
            <a:lvl6pPr marL="3279038" indent="0">
              <a:buNone/>
              <a:defRPr sz="2900"/>
            </a:lvl6pPr>
            <a:lvl7pPr marL="3934846" indent="0">
              <a:buNone/>
              <a:defRPr sz="2900"/>
            </a:lvl7pPr>
            <a:lvl8pPr marL="4590654" indent="0">
              <a:buNone/>
              <a:defRPr sz="2900"/>
            </a:lvl8pPr>
            <a:lvl9pPr marL="5246461" indent="0">
              <a:buNone/>
              <a:defRPr sz="2900"/>
            </a:lvl9pPr>
          </a:lstStyle>
          <a:p>
            <a:endParaRPr lang="en-GB"/>
          </a:p>
        </p:txBody>
      </p:sp>
      <p:sp>
        <p:nvSpPr>
          <p:cNvPr id="4" name="Text Placeholder 3"/>
          <p:cNvSpPr>
            <a:spLocks noGrp="1"/>
          </p:cNvSpPr>
          <p:nvPr>
            <p:ph type="body" sz="half" idx="2"/>
          </p:nvPr>
        </p:nvSpPr>
        <p:spPr>
          <a:xfrm>
            <a:off x="2849613" y="7148998"/>
            <a:ext cx="8722995" cy="1072031"/>
          </a:xfrm>
        </p:spPr>
        <p:txBody>
          <a:bodyPr/>
          <a:lstStyle>
            <a:lvl1pPr marL="0" indent="0">
              <a:buNone/>
              <a:defRPr sz="2000"/>
            </a:lvl1pPr>
            <a:lvl2pPr marL="655808" indent="0">
              <a:buNone/>
              <a:defRPr sz="1700"/>
            </a:lvl2pPr>
            <a:lvl3pPr marL="1311615" indent="0">
              <a:buNone/>
              <a:defRPr sz="1400"/>
            </a:lvl3pPr>
            <a:lvl4pPr marL="1967423" indent="0">
              <a:buNone/>
              <a:defRPr sz="1300"/>
            </a:lvl4pPr>
            <a:lvl5pPr marL="2623231" indent="0">
              <a:buNone/>
              <a:defRPr sz="1300"/>
            </a:lvl5pPr>
            <a:lvl6pPr marL="3279038" indent="0">
              <a:buNone/>
              <a:defRPr sz="1300"/>
            </a:lvl6pPr>
            <a:lvl7pPr marL="3934846" indent="0">
              <a:buNone/>
              <a:defRPr sz="1300"/>
            </a:lvl7pPr>
            <a:lvl8pPr marL="4590654" indent="0">
              <a:buNone/>
              <a:defRPr sz="1300"/>
            </a:lvl8pPr>
            <a:lvl9pPr marL="5246461"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509A93-DC64-4730-8D0B-BF04E900F60A}" type="datetimeFigureOut">
              <a:rPr lang="en-GB" smtClean="0"/>
              <a:t>30/10/2016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3511255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509A93-DC64-4730-8D0B-BF04E900F60A}" type="datetimeFigureOut">
              <a:rPr lang="en-GB" smtClean="0"/>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2485652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540285" y="365804"/>
            <a:ext cx="3271124" cy="7793906"/>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726917" y="365804"/>
            <a:ext cx="9571064" cy="779390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509A93-DC64-4730-8D0B-BF04E900F60A}" type="datetimeFigureOut">
              <a:rPr lang="en-GB" smtClean="0"/>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64CDC-2385-4B87-8605-E7123A915DB9}" type="slidenum">
              <a:rPr lang="en-GB" smtClean="0"/>
              <a:t>‹#›</a:t>
            </a:fld>
            <a:endParaRPr lang="en-GB"/>
          </a:p>
        </p:txBody>
      </p:sp>
    </p:spTree>
    <p:extLst>
      <p:ext uri="{BB962C8B-B14F-4D97-AF65-F5344CB8AC3E}">
        <p14:creationId xmlns:p14="http://schemas.microsoft.com/office/powerpoint/2010/main" val="1483380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6916" y="365803"/>
            <a:ext cx="13084493" cy="1522413"/>
          </a:xfrm>
          <a:prstGeom prst="rect">
            <a:avLst/>
          </a:prstGeom>
        </p:spPr>
        <p:txBody>
          <a:bodyPr vert="horz" lIns="131162" tIns="65581" rIns="131162" bIns="65581"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726916" y="2131377"/>
            <a:ext cx="13084493" cy="6028332"/>
          </a:xfrm>
          <a:prstGeom prst="rect">
            <a:avLst/>
          </a:prstGeom>
        </p:spPr>
        <p:txBody>
          <a:bodyPr vert="horz" lIns="131162" tIns="65581" rIns="131162" bIns="6558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726917" y="8466307"/>
            <a:ext cx="3392276" cy="486326"/>
          </a:xfrm>
          <a:prstGeom prst="rect">
            <a:avLst/>
          </a:prstGeom>
        </p:spPr>
        <p:txBody>
          <a:bodyPr vert="horz" lIns="131162" tIns="65581" rIns="131162" bIns="65581" rtlCol="0" anchor="ctr"/>
          <a:lstStyle>
            <a:lvl1pPr algn="l">
              <a:defRPr sz="1700">
                <a:solidFill>
                  <a:schemeClr val="tx1">
                    <a:tint val="75000"/>
                  </a:schemeClr>
                </a:solidFill>
              </a:defRPr>
            </a:lvl1pPr>
          </a:lstStyle>
          <a:p>
            <a:fld id="{53509A93-DC64-4730-8D0B-BF04E900F60A}" type="datetimeFigureOut">
              <a:rPr lang="en-GB" smtClean="0"/>
              <a:t>30/10/2016</a:t>
            </a:fld>
            <a:endParaRPr lang="en-GB"/>
          </a:p>
        </p:txBody>
      </p:sp>
      <p:sp>
        <p:nvSpPr>
          <p:cNvPr id="5" name="Footer Placeholder 4"/>
          <p:cNvSpPr>
            <a:spLocks noGrp="1"/>
          </p:cNvSpPr>
          <p:nvPr>
            <p:ph type="ftr" sz="quarter" idx="3"/>
          </p:nvPr>
        </p:nvSpPr>
        <p:spPr>
          <a:xfrm>
            <a:off x="4967261" y="8466307"/>
            <a:ext cx="4603803" cy="486326"/>
          </a:xfrm>
          <a:prstGeom prst="rect">
            <a:avLst/>
          </a:prstGeom>
        </p:spPr>
        <p:txBody>
          <a:bodyPr vert="horz" lIns="131162" tIns="65581" rIns="131162" bIns="65581"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19133" y="8466307"/>
            <a:ext cx="3392276" cy="486326"/>
          </a:xfrm>
          <a:prstGeom prst="rect">
            <a:avLst/>
          </a:prstGeom>
        </p:spPr>
        <p:txBody>
          <a:bodyPr vert="horz" lIns="131162" tIns="65581" rIns="131162" bIns="65581" rtlCol="0" anchor="ctr"/>
          <a:lstStyle>
            <a:lvl1pPr algn="r">
              <a:defRPr sz="1700">
                <a:solidFill>
                  <a:schemeClr val="tx1">
                    <a:tint val="75000"/>
                  </a:schemeClr>
                </a:solidFill>
              </a:defRPr>
            </a:lvl1pPr>
          </a:lstStyle>
          <a:p>
            <a:fld id="{E0D64CDC-2385-4B87-8605-E7123A915DB9}" type="slidenum">
              <a:rPr lang="en-GB" smtClean="0"/>
              <a:t>‹#›</a:t>
            </a:fld>
            <a:endParaRPr lang="en-GB"/>
          </a:p>
        </p:txBody>
      </p:sp>
    </p:spTree>
    <p:extLst>
      <p:ext uri="{BB962C8B-B14F-4D97-AF65-F5344CB8AC3E}">
        <p14:creationId xmlns:p14="http://schemas.microsoft.com/office/powerpoint/2010/main" val="4271445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311615" rtl="0" eaLnBrk="1" latinLnBrk="0" hangingPunct="1">
        <a:spcBef>
          <a:spcPct val="0"/>
        </a:spcBef>
        <a:buNone/>
        <a:defRPr sz="6300" kern="1200">
          <a:solidFill>
            <a:schemeClr val="tx1"/>
          </a:solidFill>
          <a:latin typeface="+mj-lt"/>
          <a:ea typeface="+mj-ea"/>
          <a:cs typeface="+mj-cs"/>
        </a:defRPr>
      </a:lvl1pPr>
    </p:titleStyle>
    <p:bodyStyle>
      <a:lvl1pPr marL="491856" indent="-491856" algn="l" defTabSz="1311615" rtl="0" eaLnBrk="1" latinLnBrk="0" hangingPunct="1">
        <a:spcBef>
          <a:spcPct val="20000"/>
        </a:spcBef>
        <a:buFont typeface="Arial" panose="020B0604020202020204" pitchFamily="34" charset="0"/>
        <a:buChar char="•"/>
        <a:defRPr sz="4600" kern="1200">
          <a:solidFill>
            <a:schemeClr val="tx1"/>
          </a:solidFill>
          <a:latin typeface="+mn-lt"/>
          <a:ea typeface="+mn-ea"/>
          <a:cs typeface="+mn-cs"/>
        </a:defRPr>
      </a:lvl1pPr>
      <a:lvl2pPr marL="1065687" indent="-409880" algn="l" defTabSz="1311615" rtl="0" eaLnBrk="1" latinLnBrk="0" hangingPunct="1">
        <a:spcBef>
          <a:spcPct val="20000"/>
        </a:spcBef>
        <a:buFont typeface="Arial" panose="020B0604020202020204" pitchFamily="34" charset="0"/>
        <a:buChar char="–"/>
        <a:defRPr sz="4000" kern="1200">
          <a:solidFill>
            <a:schemeClr val="tx1"/>
          </a:solidFill>
          <a:latin typeface="+mn-lt"/>
          <a:ea typeface="+mn-ea"/>
          <a:cs typeface="+mn-cs"/>
        </a:defRPr>
      </a:lvl2pPr>
      <a:lvl3pPr marL="1639519" indent="-327904" algn="l" defTabSz="1311615"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95327" indent="-327904" algn="l" defTabSz="1311615"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4pPr>
      <a:lvl5pPr marL="2951135" indent="-327904" algn="l" defTabSz="1311615"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5pPr>
      <a:lvl6pPr marL="3606942" indent="-327904" algn="l" defTabSz="1311615"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6pPr>
      <a:lvl7pPr marL="4262750" indent="-327904" algn="l" defTabSz="1311615"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7pPr>
      <a:lvl8pPr marL="4918558" indent="-327904" algn="l" defTabSz="1311615"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8pPr>
      <a:lvl9pPr marL="5574365" indent="-327904" algn="l" defTabSz="1311615" rtl="0" eaLnBrk="1" latinLnBrk="0" hangingPunct="1">
        <a:spcBef>
          <a:spcPct val="20000"/>
        </a:spcBef>
        <a:buFont typeface="Arial" panose="020B0604020202020204" pitchFamily="34" charset="0"/>
        <a:buChar char="•"/>
        <a:defRPr sz="2900" kern="1200">
          <a:solidFill>
            <a:schemeClr val="tx1"/>
          </a:solidFill>
          <a:latin typeface="+mn-lt"/>
          <a:ea typeface="+mn-ea"/>
          <a:cs typeface="+mn-cs"/>
        </a:defRPr>
      </a:lvl9pPr>
    </p:bodyStyle>
    <p:otherStyle>
      <a:defPPr>
        <a:defRPr lang="en-US"/>
      </a:defPPr>
      <a:lvl1pPr marL="0" algn="l" defTabSz="1311615" rtl="0" eaLnBrk="1" latinLnBrk="0" hangingPunct="1">
        <a:defRPr sz="2600" kern="1200">
          <a:solidFill>
            <a:schemeClr val="tx1"/>
          </a:solidFill>
          <a:latin typeface="+mn-lt"/>
          <a:ea typeface="+mn-ea"/>
          <a:cs typeface="+mn-cs"/>
        </a:defRPr>
      </a:lvl1pPr>
      <a:lvl2pPr marL="655808" algn="l" defTabSz="1311615" rtl="0" eaLnBrk="1" latinLnBrk="0" hangingPunct="1">
        <a:defRPr sz="2600" kern="1200">
          <a:solidFill>
            <a:schemeClr val="tx1"/>
          </a:solidFill>
          <a:latin typeface="+mn-lt"/>
          <a:ea typeface="+mn-ea"/>
          <a:cs typeface="+mn-cs"/>
        </a:defRPr>
      </a:lvl2pPr>
      <a:lvl3pPr marL="1311615" algn="l" defTabSz="1311615" rtl="0" eaLnBrk="1" latinLnBrk="0" hangingPunct="1">
        <a:defRPr sz="2600" kern="1200">
          <a:solidFill>
            <a:schemeClr val="tx1"/>
          </a:solidFill>
          <a:latin typeface="+mn-lt"/>
          <a:ea typeface="+mn-ea"/>
          <a:cs typeface="+mn-cs"/>
        </a:defRPr>
      </a:lvl3pPr>
      <a:lvl4pPr marL="1967423" algn="l" defTabSz="1311615" rtl="0" eaLnBrk="1" latinLnBrk="0" hangingPunct="1">
        <a:defRPr sz="2600" kern="1200">
          <a:solidFill>
            <a:schemeClr val="tx1"/>
          </a:solidFill>
          <a:latin typeface="+mn-lt"/>
          <a:ea typeface="+mn-ea"/>
          <a:cs typeface="+mn-cs"/>
        </a:defRPr>
      </a:lvl4pPr>
      <a:lvl5pPr marL="2623231" algn="l" defTabSz="1311615" rtl="0" eaLnBrk="1" latinLnBrk="0" hangingPunct="1">
        <a:defRPr sz="2600" kern="1200">
          <a:solidFill>
            <a:schemeClr val="tx1"/>
          </a:solidFill>
          <a:latin typeface="+mn-lt"/>
          <a:ea typeface="+mn-ea"/>
          <a:cs typeface="+mn-cs"/>
        </a:defRPr>
      </a:lvl5pPr>
      <a:lvl6pPr marL="3279038" algn="l" defTabSz="1311615" rtl="0" eaLnBrk="1" latinLnBrk="0" hangingPunct="1">
        <a:defRPr sz="2600" kern="1200">
          <a:solidFill>
            <a:schemeClr val="tx1"/>
          </a:solidFill>
          <a:latin typeface="+mn-lt"/>
          <a:ea typeface="+mn-ea"/>
          <a:cs typeface="+mn-cs"/>
        </a:defRPr>
      </a:lvl6pPr>
      <a:lvl7pPr marL="3934846" algn="l" defTabSz="1311615" rtl="0" eaLnBrk="1" latinLnBrk="0" hangingPunct="1">
        <a:defRPr sz="2600" kern="1200">
          <a:solidFill>
            <a:schemeClr val="tx1"/>
          </a:solidFill>
          <a:latin typeface="+mn-lt"/>
          <a:ea typeface="+mn-ea"/>
          <a:cs typeface="+mn-cs"/>
        </a:defRPr>
      </a:lvl7pPr>
      <a:lvl8pPr marL="4590654" algn="l" defTabSz="1311615" rtl="0" eaLnBrk="1" latinLnBrk="0" hangingPunct="1">
        <a:defRPr sz="2600" kern="1200">
          <a:solidFill>
            <a:schemeClr val="tx1"/>
          </a:solidFill>
          <a:latin typeface="+mn-lt"/>
          <a:ea typeface="+mn-ea"/>
          <a:cs typeface="+mn-cs"/>
        </a:defRPr>
      </a:lvl8pPr>
      <a:lvl9pPr marL="5246461" algn="l" defTabSz="1311615" rtl="0" eaLnBrk="1" latinLnBrk="0" hangingPunct="1">
        <a:defRPr sz="2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The Role of Advocacy in Mental </a:t>
            </a:r>
            <a:r>
              <a:rPr lang="en-GB" dirty="0" smtClean="0"/>
              <a:t>Health</a:t>
            </a:r>
            <a:br>
              <a:rPr lang="en-GB" dirty="0" smtClean="0"/>
            </a:br>
            <a:r>
              <a:rPr lang="en-GB" dirty="0" smtClean="0"/>
              <a:t>Local and Global Perspectives</a:t>
            </a:r>
            <a:endParaRPr lang="en-GB" dirty="0"/>
          </a:p>
        </p:txBody>
      </p:sp>
      <p:sp>
        <p:nvSpPr>
          <p:cNvPr id="3" name="Subtitle 2"/>
          <p:cNvSpPr>
            <a:spLocks noGrp="1"/>
          </p:cNvSpPr>
          <p:nvPr>
            <p:ph type="subTitle"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3397" y="5359325"/>
            <a:ext cx="10876333" cy="2042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18767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dirty="0" smtClean="0"/>
              <a:t>To review the </a:t>
            </a:r>
            <a:r>
              <a:rPr lang="en-GB" dirty="0" smtClean="0"/>
              <a:t>concept of advocacy in a mental health context;</a:t>
            </a:r>
          </a:p>
          <a:p>
            <a:pPr>
              <a:buFont typeface="Wingdings" panose="05000000000000000000" pitchFamily="2" charset="2"/>
              <a:buChar char="§"/>
            </a:pPr>
            <a:r>
              <a:rPr lang="en-GB" dirty="0" smtClean="0"/>
              <a:t>To give context and background to mental health advocacy;</a:t>
            </a:r>
          </a:p>
          <a:p>
            <a:pPr>
              <a:buFont typeface="Wingdings" panose="05000000000000000000" pitchFamily="2" charset="2"/>
              <a:buChar char="§"/>
            </a:pPr>
            <a:r>
              <a:rPr lang="en-GB" dirty="0" smtClean="0"/>
              <a:t>To consider how advocacy has overcome barriers for mental health;</a:t>
            </a:r>
          </a:p>
          <a:p>
            <a:pPr>
              <a:buFont typeface="Wingdings" panose="05000000000000000000" pitchFamily="2" charset="2"/>
              <a:buChar char="§"/>
            </a:pPr>
            <a:r>
              <a:rPr lang="en-GB" dirty="0" smtClean="0"/>
              <a:t>To introduce advocacy and the law;</a:t>
            </a:r>
          </a:p>
          <a:p>
            <a:pPr>
              <a:buFont typeface="Wingdings" panose="05000000000000000000" pitchFamily="2" charset="2"/>
              <a:buChar char="§"/>
            </a:pPr>
            <a:r>
              <a:rPr lang="en-GB" dirty="0" smtClean="0"/>
              <a:t>To evaluate advocacy on a global scale.</a:t>
            </a:r>
          </a:p>
          <a:p>
            <a:pPr>
              <a:buFont typeface="Wingdings" panose="05000000000000000000" pitchFamily="2" charset="2"/>
              <a:buChar char="§"/>
            </a:pPr>
            <a:endParaRPr lang="en-GB" dirty="0" smtClean="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57504" y="29578"/>
            <a:ext cx="5780822" cy="1756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70252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Mental Health Advocacy?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a:t>
            </a:r>
            <a:r>
              <a:rPr lang="en-GB" sz="5200" dirty="0"/>
              <a:t>Advocacy is an important means of raising awareness on mental health issues and ensuring that mental health is on the national agenda of governments. Advocacy can lead to improvements in policy, legislation and service development’ </a:t>
            </a:r>
          </a:p>
          <a:p>
            <a:pPr marL="0" indent="0" algn="ctr">
              <a:buNone/>
            </a:pPr>
            <a:r>
              <a:rPr lang="en-GB" dirty="0" smtClean="0"/>
              <a:t>(World Health Organisation, 2003)</a:t>
            </a:r>
          </a:p>
          <a:p>
            <a:pPr marL="0" indent="0" algn="ctr">
              <a:buNone/>
            </a:pP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9259" y="8033029"/>
            <a:ext cx="10532870" cy="8632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05322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Mental Health Advocacy?</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‘Advocacy means getting support from another person to help you express your views and wishes, and to help make sure your voice is heard. Someone who helps you in this way is called your advocate.  </a:t>
            </a:r>
          </a:p>
          <a:p>
            <a:pPr marL="0" indent="0">
              <a:buNone/>
            </a:pPr>
            <a:r>
              <a:rPr lang="en-GB" dirty="0" smtClean="0"/>
              <a:t>Unfortunately, having a mental health problem can sometimes mean that your opinions and ideas are not always taken seriously, or that you are not always offered all the opportunities and choices you would like. This can be difficult to deal with, especially when you need to communicate regularly with health care professionals, or other professionals’</a:t>
            </a:r>
          </a:p>
          <a:p>
            <a:pPr marL="0" indent="0" algn="ctr">
              <a:buNone/>
            </a:pPr>
            <a:r>
              <a:rPr lang="en-GB" dirty="0" smtClean="0"/>
              <a:t>(Mind, 2013)</a:t>
            </a:r>
          </a:p>
          <a:p>
            <a:pPr marL="0" indent="0" algn="ctr">
              <a:buNone/>
            </a:pP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0967" y="6965005"/>
            <a:ext cx="4997549" cy="1941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1262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Mental Health Advocacy as a Concept</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smtClean="0"/>
              <a:t>The concept of mental health advocacy has been developed to promote the human rights of persons with mental disorders and to reduce stigma and discrimination;</a:t>
            </a:r>
          </a:p>
          <a:p>
            <a:pPr>
              <a:buFont typeface="Wingdings" panose="05000000000000000000" pitchFamily="2" charset="2"/>
              <a:buChar char="§"/>
            </a:pPr>
            <a:r>
              <a:rPr lang="en-GB" dirty="0" smtClean="0"/>
              <a:t>As such, it consists of various actions aimed at changing structural and attitudinal barriers to achieving positive mental health outcomes in populations.                         </a:t>
            </a:r>
          </a:p>
          <a:p>
            <a:pPr marL="0" indent="0">
              <a:buNone/>
            </a:pP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5386" y="7406283"/>
            <a:ext cx="5093896" cy="1728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78326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Mental Health Advocacy:</a:t>
            </a:r>
            <a:br>
              <a:rPr lang="en-GB" dirty="0" smtClean="0"/>
            </a:br>
            <a:r>
              <a:rPr lang="en-GB" dirty="0" smtClean="0"/>
              <a:t>Background</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smtClean="0"/>
              <a:t>Advocacy in this field began when the families of people with mental disorders first made their voices heard.  Individuals with mental health disorders then made their own contributions.</a:t>
            </a:r>
          </a:p>
          <a:p>
            <a:pPr>
              <a:buFont typeface="Wingdings" panose="05000000000000000000" pitchFamily="2" charset="2"/>
              <a:buChar char="§"/>
            </a:pPr>
            <a:r>
              <a:rPr lang="en-GB" dirty="0" smtClean="0"/>
              <a:t>Gradually, these people and their families were joined and supported by a range of organisations, as well as mental health workers and their associations and even some governments….</a:t>
            </a:r>
            <a:endParaRPr lang="en-GB" dirty="0"/>
          </a:p>
        </p:txBody>
      </p:sp>
    </p:spTree>
    <p:extLst>
      <p:ext uri="{BB962C8B-B14F-4D97-AF65-F5344CB8AC3E}">
        <p14:creationId xmlns:p14="http://schemas.microsoft.com/office/powerpoint/2010/main" val="39946615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Advocacy Today</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Recently, the concept of advocacy has been broadened to include the needs and rights of persons with mild mental health disorders and the mental health needs and rights of the general population</a:t>
            </a:r>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15353" y="5202140"/>
            <a:ext cx="4922972" cy="3932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7833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Actions</a:t>
            </a:r>
            <a:endParaRPr lang="en-GB" dirty="0"/>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
            </a:pPr>
            <a:r>
              <a:rPr lang="en-GB" dirty="0" smtClean="0"/>
              <a:t>Awareness raising; </a:t>
            </a:r>
          </a:p>
          <a:p>
            <a:pPr>
              <a:buFont typeface="Wingdings" panose="05000000000000000000" pitchFamily="2" charset="2"/>
              <a:buChar char="§"/>
            </a:pPr>
            <a:r>
              <a:rPr lang="en-GB" dirty="0" smtClean="0"/>
              <a:t>Information;</a:t>
            </a:r>
          </a:p>
          <a:p>
            <a:pPr>
              <a:buFont typeface="Wingdings" panose="05000000000000000000" pitchFamily="2" charset="2"/>
              <a:buChar char="§"/>
            </a:pPr>
            <a:r>
              <a:rPr lang="en-GB" dirty="0" smtClean="0"/>
              <a:t>Education;</a:t>
            </a:r>
          </a:p>
          <a:p>
            <a:pPr>
              <a:buFont typeface="Wingdings" panose="05000000000000000000" pitchFamily="2" charset="2"/>
              <a:buChar char="§"/>
            </a:pPr>
            <a:r>
              <a:rPr lang="en-GB" dirty="0" smtClean="0"/>
              <a:t>Training;</a:t>
            </a:r>
          </a:p>
          <a:p>
            <a:pPr>
              <a:buFont typeface="Wingdings" panose="05000000000000000000" pitchFamily="2" charset="2"/>
              <a:buChar char="§"/>
            </a:pPr>
            <a:r>
              <a:rPr lang="en-GB" dirty="0" smtClean="0"/>
              <a:t>Mutual help;</a:t>
            </a:r>
          </a:p>
          <a:p>
            <a:pPr>
              <a:buFont typeface="Wingdings" panose="05000000000000000000" pitchFamily="2" charset="2"/>
              <a:buChar char="§"/>
            </a:pPr>
            <a:r>
              <a:rPr lang="en-GB" dirty="0" smtClean="0"/>
              <a:t>Counselling;</a:t>
            </a:r>
          </a:p>
          <a:p>
            <a:pPr>
              <a:buFont typeface="Wingdings" panose="05000000000000000000" pitchFamily="2" charset="2"/>
              <a:buChar char="§"/>
            </a:pPr>
            <a:r>
              <a:rPr lang="en-GB" dirty="0" smtClean="0"/>
              <a:t>Mediating ;</a:t>
            </a:r>
          </a:p>
          <a:p>
            <a:pPr>
              <a:buFont typeface="Wingdings" panose="05000000000000000000" pitchFamily="2" charset="2"/>
              <a:buChar char="§"/>
            </a:pPr>
            <a:r>
              <a:rPr lang="en-GB" dirty="0" smtClean="0"/>
              <a:t>Defending;</a:t>
            </a:r>
          </a:p>
          <a:p>
            <a:pPr>
              <a:buFont typeface="Wingdings" panose="05000000000000000000" pitchFamily="2" charset="2"/>
              <a:buChar char="§"/>
            </a:pPr>
            <a:r>
              <a:rPr lang="en-GB" dirty="0" smtClean="0"/>
              <a:t>Denouncing.</a:t>
            </a:r>
            <a:endParaRPr lang="en-GB"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45369" y="826724"/>
            <a:ext cx="2862233" cy="33873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8140" y="1594009"/>
            <a:ext cx="3043962" cy="3184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91237" y="5747110"/>
            <a:ext cx="2847089" cy="33873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79409" y="5747108"/>
            <a:ext cx="2847089" cy="30955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99553" y="5046790"/>
            <a:ext cx="2847089" cy="2892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124386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Drawing Attention to Barriers for Mental Health</a:t>
            </a:r>
            <a:endParaRPr lang="en-GB" dirty="0"/>
          </a:p>
        </p:txBody>
      </p:sp>
      <p:sp>
        <p:nvSpPr>
          <p:cNvPr id="3" name="Content Placeholder 2"/>
          <p:cNvSpPr>
            <a:spLocks noGrp="1"/>
          </p:cNvSpPr>
          <p:nvPr>
            <p:ph idx="1"/>
          </p:nvPr>
        </p:nvSpPr>
        <p:spPr>
          <a:xfrm>
            <a:off x="726912" y="2131377"/>
            <a:ext cx="13084493" cy="6028332"/>
          </a:xfrm>
        </p:spPr>
        <p:txBody>
          <a:bodyPr/>
          <a:lstStyle/>
          <a:p>
            <a:pPr>
              <a:buFont typeface="Wingdings" panose="05000000000000000000" pitchFamily="2" charset="2"/>
              <a:buChar char="§"/>
            </a:pPr>
            <a:r>
              <a:rPr lang="en-GB" dirty="0" smtClean="0"/>
              <a:t>In many parts of the world, mental health and mental disorders are not regarded as anything like the same importance as physical health</a:t>
            </a:r>
          </a:p>
          <a:p>
            <a:pPr>
              <a:buFont typeface="Wingdings" panose="05000000000000000000" pitchFamily="2" charset="2"/>
              <a:buChar char="§"/>
            </a:pPr>
            <a:endParaRPr lang="en-GB" dirty="0"/>
          </a:p>
          <a:p>
            <a:pPr>
              <a:buFont typeface="Wingdings" panose="05000000000000000000" pitchFamily="2" charset="2"/>
              <a:buChar char="§"/>
            </a:pPr>
            <a:r>
              <a:rPr lang="en-GB" dirty="0" smtClean="0"/>
              <a:t>Indeed, they have been largely </a:t>
            </a:r>
            <a:r>
              <a:rPr lang="en-GB" dirty="0" smtClean="0">
                <a:solidFill>
                  <a:srgbClr val="FF0000"/>
                </a:solidFill>
              </a:rPr>
              <a:t>ignored </a:t>
            </a:r>
            <a:r>
              <a:rPr lang="en-GB" dirty="0" smtClean="0"/>
              <a:t>or </a:t>
            </a:r>
            <a:r>
              <a:rPr lang="en-GB" dirty="0" smtClean="0">
                <a:solidFill>
                  <a:srgbClr val="FF0000"/>
                </a:solidFill>
              </a:rPr>
              <a:t>neglected</a:t>
            </a:r>
            <a:r>
              <a:rPr lang="en-GB" dirty="0" smtClean="0">
                <a:solidFill>
                  <a:schemeClr val="tx1">
                    <a:lumMod val="95000"/>
                    <a:lumOff val="5000"/>
                  </a:schemeClr>
                </a:solidFill>
              </a:rPr>
              <a:t>.......</a:t>
            </a:r>
          </a:p>
          <a:p>
            <a:pPr>
              <a:buFont typeface="Wingdings" panose="05000000000000000000" pitchFamily="2" charset="2"/>
              <a:buChar char="§"/>
            </a:pPr>
            <a:endParaRPr lang="en-GB" dirty="0">
              <a:solidFill>
                <a:schemeClr val="tx1">
                  <a:lumMod val="95000"/>
                  <a:lumOff val="5000"/>
                </a:schemeClr>
              </a:solidFill>
            </a:endParaRPr>
          </a:p>
          <a:p>
            <a:pPr>
              <a:buFont typeface="Wingdings" panose="05000000000000000000" pitchFamily="2" charset="2"/>
              <a:buChar char="§"/>
            </a:pPr>
            <a:endParaRPr lang="en-GB" dirty="0">
              <a:solidFill>
                <a:srgbClr val="FF0000"/>
              </a:solidFill>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75" y="1977651"/>
            <a:ext cx="13280575" cy="65219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1372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8194"/>
                                        </p:tgtEl>
                                        <p:attrNameLst>
                                          <p:attrName>style.visibility</p:attrName>
                                        </p:attrNameLst>
                                      </p:cBhvr>
                                      <p:to>
                                        <p:strVal val="visible"/>
                                      </p:to>
                                    </p:set>
                                    <p:animEffect transition="in" filter="barn(inVertical)">
                                      <p:cBhvr>
                                        <p:cTn id="19"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Raised by Advocacy:</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Right to self-determination and need for information about treatments;</a:t>
            </a:r>
          </a:p>
          <a:p>
            <a:pPr>
              <a:buFont typeface="Wingdings" panose="05000000000000000000" pitchFamily="2" charset="2"/>
              <a:buChar char="§"/>
            </a:pPr>
            <a:r>
              <a:rPr lang="en-GB" dirty="0" smtClean="0"/>
              <a:t>Paternalistic services;</a:t>
            </a:r>
          </a:p>
          <a:p>
            <a:pPr>
              <a:buFont typeface="Wingdings" panose="05000000000000000000" pitchFamily="2" charset="2"/>
              <a:buChar char="§"/>
            </a:pPr>
            <a:r>
              <a:rPr lang="en-GB" dirty="0" smtClean="0"/>
              <a:t>Lack of parity between mental and physical ;</a:t>
            </a:r>
          </a:p>
          <a:p>
            <a:pPr>
              <a:buFont typeface="Wingdings" panose="05000000000000000000" pitchFamily="2" charset="2"/>
              <a:buChar char="§"/>
            </a:pPr>
            <a:r>
              <a:rPr lang="en-GB" dirty="0" smtClean="0"/>
              <a:t>Violations of human rights for persons with mental disorders;</a:t>
            </a:r>
          </a:p>
          <a:p>
            <a:pPr>
              <a:buFont typeface="Wingdings" panose="05000000000000000000" pitchFamily="2" charset="2"/>
              <a:buChar char="§"/>
            </a:pPr>
            <a:r>
              <a:rPr lang="en-GB" dirty="0" smtClean="0"/>
              <a:t>And MANY, MANY more…… </a:t>
            </a: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3015" y="6677274"/>
            <a:ext cx="5895310" cy="24368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596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Mental Health Outcomes</a:t>
            </a: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dirty="0" smtClean="0"/>
              <a:t>Evidence as to whether advocacy directly improves the level of an individuals mental health is still limited…..</a:t>
            </a:r>
          </a:p>
          <a:p>
            <a:pPr marL="0" indent="0" algn="ctr">
              <a:buNone/>
            </a:pPr>
            <a:r>
              <a:rPr lang="en-GB" sz="8600" dirty="0">
                <a:solidFill>
                  <a:srgbClr val="FF0000"/>
                </a:solidFill>
              </a:rPr>
              <a:t>BUT</a:t>
            </a:r>
          </a:p>
          <a:p>
            <a:pPr marL="0" indent="0">
              <a:buNone/>
            </a:pPr>
            <a:endParaRPr lang="en-GB" dirty="0">
              <a:solidFill>
                <a:srgbClr val="FF0000"/>
              </a:solidFill>
            </a:endParaRPr>
          </a:p>
          <a:p>
            <a:pPr>
              <a:buFont typeface="Wingdings" panose="05000000000000000000" pitchFamily="2" charset="2"/>
              <a:buChar char="§"/>
            </a:pPr>
            <a:r>
              <a:rPr lang="en-GB" dirty="0" smtClean="0"/>
              <a:t>There are many encouraging projects and experiences in various countries including….</a:t>
            </a:r>
          </a:p>
          <a:p>
            <a:pPr marL="0" indent="0">
              <a:buNone/>
            </a:pPr>
            <a:endParaRPr lang="en-GB" sz="8600" dirty="0">
              <a:solidFill>
                <a:srgbClr val="FF0000"/>
              </a:solidFill>
            </a:endParaRPr>
          </a:p>
          <a:p>
            <a:pPr marL="0" indent="0">
              <a:buNone/>
            </a:pPr>
            <a:endParaRPr lang="en-GB" sz="8600" dirty="0">
              <a:solidFill>
                <a:srgbClr val="FF0000"/>
              </a:solidFill>
            </a:endParaRPr>
          </a:p>
        </p:txBody>
      </p:sp>
    </p:spTree>
    <p:extLst>
      <p:ext uri="{BB962C8B-B14F-4D97-AF65-F5344CB8AC3E}">
        <p14:creationId xmlns:p14="http://schemas.microsoft.com/office/powerpoint/2010/main" val="33794813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Mental Health Outcomes</a:t>
            </a:r>
            <a:endParaRPr lang="en-GB" dirty="0"/>
          </a:p>
        </p:txBody>
      </p:sp>
      <p:sp>
        <p:nvSpPr>
          <p:cNvPr id="3" name="Content Placeholder 2"/>
          <p:cNvSpPr>
            <a:spLocks noGrp="1"/>
          </p:cNvSpPr>
          <p:nvPr>
            <p:ph idx="1"/>
          </p:nvPr>
        </p:nvSpPr>
        <p:spPr/>
        <p:txBody>
          <a:bodyPr>
            <a:normAutofit fontScale="85000" lnSpcReduction="10000"/>
          </a:bodyPr>
          <a:lstStyle/>
          <a:p>
            <a:pPr>
              <a:buFont typeface="Wingdings" panose="05000000000000000000" pitchFamily="2" charset="2"/>
              <a:buChar char="§"/>
            </a:pPr>
            <a:r>
              <a:rPr lang="en-GB" dirty="0" smtClean="0"/>
              <a:t>The placing of mental health on government agendas;</a:t>
            </a:r>
          </a:p>
          <a:p>
            <a:pPr>
              <a:buFont typeface="Wingdings" panose="05000000000000000000" pitchFamily="2" charset="2"/>
              <a:buChar char="§"/>
            </a:pPr>
            <a:r>
              <a:rPr lang="en-GB" dirty="0" smtClean="0"/>
              <a:t>Improvements in the policies and practices of governments and institutions;</a:t>
            </a:r>
          </a:p>
          <a:p>
            <a:pPr>
              <a:buFont typeface="Wingdings" panose="05000000000000000000" pitchFamily="2" charset="2"/>
              <a:buChar char="§"/>
            </a:pPr>
            <a:r>
              <a:rPr lang="en-GB" dirty="0" smtClean="0"/>
              <a:t>Changes in laws;</a:t>
            </a:r>
          </a:p>
          <a:p>
            <a:pPr>
              <a:buFont typeface="Wingdings" panose="05000000000000000000" pitchFamily="2" charset="2"/>
              <a:buChar char="§"/>
            </a:pPr>
            <a:r>
              <a:rPr lang="en-GB" dirty="0" smtClean="0"/>
              <a:t>Improvements in the promotion of the rights and interests of persons with mental disorders and their families;</a:t>
            </a:r>
          </a:p>
          <a:p>
            <a:pPr>
              <a:buFont typeface="Wingdings" panose="05000000000000000000" pitchFamily="2" charset="2"/>
              <a:buChar char="§"/>
            </a:pPr>
            <a:r>
              <a:rPr lang="en-GB" dirty="0" smtClean="0"/>
              <a:t>Improvements in mental health services, treatment and care………</a:t>
            </a:r>
          </a:p>
          <a:p>
            <a:pPr marL="0" indent="0" algn="ctr">
              <a:buNone/>
            </a:pPr>
            <a:r>
              <a:rPr lang="en-GB" sz="8000" dirty="0">
                <a:solidFill>
                  <a:srgbClr val="FF0000"/>
                </a:solidFill>
              </a:rPr>
              <a:t>Impressive!!!</a:t>
            </a:r>
            <a:endParaRPr lang="en-GB" sz="8000" dirty="0">
              <a:solidFill>
                <a:srgbClr val="FF0000"/>
              </a:solidFill>
            </a:endParaRPr>
          </a:p>
        </p:txBody>
      </p:sp>
    </p:spTree>
    <p:extLst>
      <p:ext uri="{BB962C8B-B14F-4D97-AF65-F5344CB8AC3E}">
        <p14:creationId xmlns:p14="http://schemas.microsoft.com/office/powerpoint/2010/main" val="8902728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Importance of Mental Health Advocacy</a:t>
            </a:r>
            <a:endParaRPr lang="en-GB" dirty="0"/>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
            </a:pPr>
            <a:r>
              <a:rPr lang="en-GB" dirty="0" smtClean="0"/>
              <a:t>The emergence of advocacy movements globally has helped to change society’s perceptions of persons with mental health disorders.</a:t>
            </a:r>
          </a:p>
          <a:p>
            <a:pPr>
              <a:buFont typeface="Wingdings" panose="05000000000000000000" pitchFamily="2" charset="2"/>
              <a:buChar char="§"/>
            </a:pPr>
            <a:r>
              <a:rPr lang="en-GB" dirty="0" smtClean="0"/>
              <a:t>Consumers have begun to articulate their own visions of the services they need.</a:t>
            </a:r>
          </a:p>
          <a:p>
            <a:pPr>
              <a:buFont typeface="Wingdings" panose="05000000000000000000" pitchFamily="2" charset="2"/>
              <a:buChar char="§"/>
            </a:pPr>
            <a:r>
              <a:rPr lang="en-GB" dirty="0" smtClean="0"/>
              <a:t>Increasingly, service users are able to make informed decisions about treatment and other matters in their daily lives.</a:t>
            </a:r>
          </a:p>
          <a:p>
            <a:pPr>
              <a:buFont typeface="Wingdings" panose="05000000000000000000" pitchFamily="2" charset="2"/>
              <a:buChar char="§"/>
            </a:pPr>
            <a:r>
              <a:rPr lang="en-GB" dirty="0" smtClean="0"/>
              <a:t>Consumer and family participation in advocacy organisations leads to increasingly positive outcomes.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466" y="7879605"/>
            <a:ext cx="2881005" cy="1027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29602" y="8106705"/>
            <a:ext cx="2881005" cy="1027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81634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don’t just take my word for it….</a:t>
            </a:r>
            <a:endParaRPr lang="en-GB" dirty="0"/>
          </a:p>
        </p:txBody>
      </p:sp>
      <p:sp>
        <p:nvSpPr>
          <p:cNvPr id="3" name="Content Placeholder 2"/>
          <p:cNvSpPr>
            <a:spLocks noGrp="1"/>
          </p:cNvSpPr>
          <p:nvPr>
            <p:ph idx="1"/>
          </p:nvPr>
        </p:nvSpPr>
        <p:spPr/>
        <p:txBody>
          <a:bodyPr>
            <a:normAutofit fontScale="77500" lnSpcReduction="20000"/>
          </a:bodyPr>
          <a:lstStyle/>
          <a:p>
            <a:pPr marL="0" indent="0" algn="ctr">
              <a:buNone/>
            </a:pPr>
            <a:r>
              <a:rPr lang="en-GB" dirty="0" smtClean="0"/>
              <a:t>“I was told to just listen. It is not </a:t>
            </a:r>
            <a:r>
              <a:rPr lang="en-GB" i="1" dirty="0" smtClean="0"/>
              <a:t>your</a:t>
            </a:r>
            <a:r>
              <a:rPr lang="en-GB" dirty="0" smtClean="0"/>
              <a:t> job to get you better” </a:t>
            </a:r>
            <a:r>
              <a:rPr lang="en-GB" sz="3700" dirty="0"/>
              <a:t>(Service user).</a:t>
            </a:r>
          </a:p>
          <a:p>
            <a:pPr marL="0" indent="0" algn="ctr">
              <a:buNone/>
            </a:pPr>
            <a:endParaRPr lang="en-GB" dirty="0"/>
          </a:p>
          <a:p>
            <a:pPr marL="0" indent="0" algn="ctr">
              <a:buNone/>
            </a:pPr>
            <a:r>
              <a:rPr lang="en-GB" dirty="0" smtClean="0"/>
              <a:t>“They [the clinicians] told me that I don’t have capacity to make treatment decisions…I wondered what the hell that meant- I’m stupid?” </a:t>
            </a:r>
            <a:r>
              <a:rPr lang="en-GB" sz="3700" dirty="0"/>
              <a:t>(Service user).</a:t>
            </a:r>
          </a:p>
          <a:p>
            <a:pPr marL="0" indent="0" algn="ctr">
              <a:buNone/>
            </a:pPr>
            <a:endParaRPr lang="en-GB" dirty="0"/>
          </a:p>
          <a:p>
            <a:pPr marL="0" indent="0" algn="ctr">
              <a:buNone/>
            </a:pPr>
            <a:r>
              <a:rPr lang="en-GB" dirty="0" smtClean="0"/>
              <a:t>“We just assumed that we were not supposed to give our opinion about our daughters illness and treatment” </a:t>
            </a:r>
            <a:r>
              <a:rPr lang="en-GB" sz="3700" dirty="0"/>
              <a:t>(Parent).</a:t>
            </a:r>
          </a:p>
          <a:p>
            <a:pPr marL="0" indent="0" algn="ctr">
              <a:buNone/>
            </a:pPr>
            <a:endParaRPr lang="en-GB" sz="3700" dirty="0"/>
          </a:p>
          <a:p>
            <a:pPr marL="0" indent="0" algn="ctr">
              <a:buNone/>
            </a:pPr>
            <a:r>
              <a:rPr lang="en-GB" sz="7500" b="1" dirty="0">
                <a:solidFill>
                  <a:srgbClr val="FF0000"/>
                </a:solidFill>
              </a:rPr>
              <a:t>This is why we need advocacy!!!!!!</a:t>
            </a:r>
            <a:endParaRPr lang="en-GB" sz="7500" b="1" dirty="0">
              <a:solidFill>
                <a:srgbClr val="FF0000"/>
              </a:solidFill>
            </a:endParaRPr>
          </a:p>
        </p:txBody>
      </p:sp>
    </p:spTree>
    <p:extLst>
      <p:ext uri="{BB962C8B-B14F-4D97-AF65-F5344CB8AC3E}">
        <p14:creationId xmlns:p14="http://schemas.microsoft.com/office/powerpoint/2010/main" val="533195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Organisations in the UK</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Mind</a:t>
            </a:r>
          </a:p>
          <a:p>
            <a:pPr>
              <a:buFont typeface="Wingdings" panose="05000000000000000000" pitchFamily="2" charset="2"/>
              <a:buChar char="§"/>
            </a:pPr>
            <a:r>
              <a:rPr lang="en-GB" dirty="0" smtClean="0"/>
              <a:t>Hearing Voices</a:t>
            </a:r>
          </a:p>
          <a:p>
            <a:pPr>
              <a:buFont typeface="Wingdings" panose="05000000000000000000" pitchFamily="2" charset="2"/>
              <a:buChar char="§"/>
            </a:pPr>
            <a:r>
              <a:rPr lang="en-GB" dirty="0" smtClean="0"/>
              <a:t>SANE</a:t>
            </a:r>
          </a:p>
          <a:p>
            <a:pPr>
              <a:buFont typeface="Wingdings" panose="05000000000000000000" pitchFamily="2" charset="2"/>
              <a:buChar char="§"/>
            </a:pPr>
            <a:r>
              <a:rPr lang="en-GB" dirty="0" smtClean="0"/>
              <a:t>Mental Health Foundation </a:t>
            </a:r>
          </a:p>
          <a:p>
            <a:pPr>
              <a:buFont typeface="Wingdings" panose="05000000000000000000" pitchFamily="2" charset="2"/>
              <a:buChar char="§"/>
            </a:pPr>
            <a:r>
              <a:rPr lang="en-GB" dirty="0" smtClean="0"/>
              <a:t>Rethink Mental Illness</a:t>
            </a:r>
          </a:p>
          <a:p>
            <a:pPr marL="0" indent="0" algn="ctr">
              <a:buNone/>
            </a:pPr>
            <a:r>
              <a:rPr lang="en-GB" dirty="0" smtClean="0">
                <a:solidFill>
                  <a:srgbClr val="FF0000"/>
                </a:solidFill>
              </a:rPr>
              <a:t>And many others on both local and national levels…..</a:t>
            </a:r>
          </a:p>
          <a:p>
            <a:pPr marL="0" indent="0" algn="ctr">
              <a:buNone/>
            </a:pPr>
            <a:endParaRPr lang="en-GB" dirty="0">
              <a:solidFill>
                <a:srgbClr val="FF0000"/>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04016" y="1441169"/>
            <a:ext cx="4006045" cy="1543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66711" y="3772190"/>
            <a:ext cx="2271614" cy="1903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3250" y="2228393"/>
            <a:ext cx="3407419" cy="2301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86479" y="4975621"/>
            <a:ext cx="2635071" cy="11261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37321" y="3096220"/>
            <a:ext cx="1530123" cy="12818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37027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and the Law</a:t>
            </a:r>
            <a:endParaRPr lang="en-GB" dirty="0"/>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GB" dirty="0" smtClean="0"/>
              <a:t>Access to an Independent Mental Health Advocate (IMHA) is a statutory right for people detained under the Mental Health Act</a:t>
            </a:r>
          </a:p>
          <a:p>
            <a:pPr>
              <a:buFont typeface="Wingdings" panose="05000000000000000000" pitchFamily="2" charset="2"/>
              <a:buChar char="§"/>
            </a:pPr>
            <a:r>
              <a:rPr lang="en-GB" dirty="0" smtClean="0"/>
              <a:t>IMHAs are independent of mental health services and can help people get their voices heard and make sure they know their rights under the law</a:t>
            </a:r>
          </a:p>
          <a:p>
            <a:pPr>
              <a:buFont typeface="Wingdings" panose="05000000000000000000" pitchFamily="2" charset="2"/>
              <a:buChar char="§"/>
            </a:pPr>
            <a:r>
              <a:rPr lang="en-GB" dirty="0" smtClean="0"/>
              <a:t>Worryingly, research indicates that only about half of the individuals entitled to an IMHA actually get one.</a:t>
            </a:r>
          </a:p>
          <a:p>
            <a:pPr marL="0" indent="0">
              <a:buNone/>
            </a:pPr>
            <a:r>
              <a:rPr lang="en-GB" dirty="0"/>
              <a:t> </a:t>
            </a:r>
            <a:r>
              <a:rPr lang="en-GB" dirty="0" smtClean="0"/>
              <a:t>                 </a:t>
            </a:r>
            <a:r>
              <a:rPr lang="en-GB" sz="3700" dirty="0"/>
              <a:t>(Social Care Institute for Excellence, 2015)</a:t>
            </a:r>
            <a:endParaRPr lang="en-GB" sz="37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9408" y="8020021"/>
            <a:ext cx="4808485" cy="11144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40908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337</TotalTime>
  <Words>843</Words>
  <Application>Microsoft Office PowerPoint</Application>
  <PresentationFormat>Custom</PresentationFormat>
  <Paragraphs>80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The Role of Advocacy in Mental Health Local and Global Perspectives</vt:lpstr>
      <vt:lpstr>Aims</vt:lpstr>
      <vt:lpstr>What is Mental Health Advocacy?</vt:lpstr>
      <vt:lpstr>What is Mental Health Advocacy?</vt:lpstr>
      <vt:lpstr>Mental Health Advocacy as a Concept</vt:lpstr>
      <vt:lpstr>Mental Health Advocacy: Background</vt:lpstr>
      <vt:lpstr>Mental Health Advocacy Today</vt:lpstr>
      <vt:lpstr>Advocacy Actions</vt:lpstr>
      <vt:lpstr>Drawing Attention to Barriers for Mental Health</vt:lpstr>
      <vt:lpstr>Issues Raised by Advocacy:</vt:lpstr>
      <vt:lpstr>Positive Mental Health Outcomes</vt:lpstr>
      <vt:lpstr>Positive Mental Health Outcomes</vt:lpstr>
      <vt:lpstr>The Importance of Mental Health Advocacy</vt:lpstr>
      <vt:lpstr>But don’t just take my word for it….</vt:lpstr>
      <vt:lpstr>Advocacy Organisations in the UK</vt:lpstr>
      <vt:lpstr>Advocacy and the Law</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Advocacy in Mental Health</dc:title>
  <dc:creator>Louise Bowen</dc:creator>
  <cp:lastModifiedBy>Padraig</cp:lastModifiedBy>
  <cp:revision>76</cp:revision>
  <dcterms:created xsi:type="dcterms:W3CDTF">2016-02-23T20:11:56Z</dcterms:created>
  <dcterms:modified xsi:type="dcterms:W3CDTF">2016-10-30T17:20:19Z</dcterms:modified>
</cp:coreProperties>
</file>