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18288000" cy="10287000"/>
  <p:notesSz cx="6858000" cy="9144000"/>
  <p:embeddedFontLst>
    <p:embeddedFont>
      <p:font typeface="Arimo" panose="020B0604020202020204" charset="0"/>
      <p:regular r:id="rId5"/>
    </p:embeddedFont>
    <p:embeddedFont>
      <p:font typeface="Arimo Bold" panose="020B0604020202020204" charset="0"/>
      <p:regular r:id="rId6"/>
    </p:embeddedFont>
    <p:embeddedFont>
      <p:font typeface="Arimo Italics"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36" d="100"/>
          <a:sy n="36" d="100"/>
        </p:scale>
        <p:origin x="1124" y="4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96B"/>
        </a:solidFill>
        <a:effectLst/>
      </p:bgPr>
    </p:bg>
    <p:spTree>
      <p:nvGrpSpPr>
        <p:cNvPr id="1" name=""/>
        <p:cNvGrpSpPr/>
        <p:nvPr/>
      </p:nvGrpSpPr>
      <p:grpSpPr>
        <a:xfrm>
          <a:off x="0" y="0"/>
          <a:ext cx="0" cy="0"/>
          <a:chOff x="0" y="0"/>
          <a:chExt cx="0" cy="0"/>
        </a:xfrm>
      </p:grpSpPr>
      <p:grpSp>
        <p:nvGrpSpPr>
          <p:cNvPr id="2" name="Group 2"/>
          <p:cNvGrpSpPr/>
          <p:nvPr/>
        </p:nvGrpSpPr>
        <p:grpSpPr>
          <a:xfrm>
            <a:off x="6892856" y="493281"/>
            <a:ext cx="3314564" cy="4560816"/>
            <a:chOff x="0" y="0"/>
            <a:chExt cx="872972" cy="1201203"/>
          </a:xfrm>
        </p:grpSpPr>
        <p:sp>
          <p:nvSpPr>
            <p:cNvPr id="3" name="Freeform 3"/>
            <p:cNvSpPr/>
            <p:nvPr/>
          </p:nvSpPr>
          <p:spPr>
            <a:xfrm>
              <a:off x="0" y="0"/>
              <a:ext cx="872972" cy="1201203"/>
            </a:xfrm>
            <a:custGeom>
              <a:avLst/>
              <a:gdLst/>
              <a:ahLst/>
              <a:cxnLst/>
              <a:rect l="l" t="t" r="r" b="b"/>
              <a:pathLst>
                <a:path w="872972" h="1201203">
                  <a:moveTo>
                    <a:pt x="119122" y="0"/>
                  </a:moveTo>
                  <a:lnTo>
                    <a:pt x="753849" y="0"/>
                  </a:lnTo>
                  <a:cubicBezTo>
                    <a:pt x="819639" y="0"/>
                    <a:pt x="872972" y="53333"/>
                    <a:pt x="872972" y="119122"/>
                  </a:cubicBezTo>
                  <a:lnTo>
                    <a:pt x="872972" y="1082080"/>
                  </a:lnTo>
                  <a:cubicBezTo>
                    <a:pt x="872972" y="1147870"/>
                    <a:pt x="819639" y="1201203"/>
                    <a:pt x="753849" y="1201203"/>
                  </a:cubicBezTo>
                  <a:lnTo>
                    <a:pt x="119122" y="1201203"/>
                  </a:lnTo>
                  <a:cubicBezTo>
                    <a:pt x="53333" y="1201203"/>
                    <a:pt x="0" y="1147870"/>
                    <a:pt x="0" y="1082080"/>
                  </a:cubicBezTo>
                  <a:lnTo>
                    <a:pt x="0" y="119122"/>
                  </a:lnTo>
                  <a:cubicBezTo>
                    <a:pt x="0" y="53333"/>
                    <a:pt x="53333" y="0"/>
                    <a:pt x="119122" y="0"/>
                  </a:cubicBezTo>
                  <a:close/>
                </a:path>
              </a:pathLst>
            </a:custGeom>
            <a:solidFill>
              <a:srgbClr val="00509D"/>
            </a:solidFill>
          </p:spPr>
          <p:txBody>
            <a:bodyPr/>
            <a:lstStyle/>
            <a:p>
              <a:endParaRPr lang="en-GB"/>
            </a:p>
          </p:txBody>
        </p:sp>
        <p:sp>
          <p:nvSpPr>
            <p:cNvPr id="4" name="TextBox 4"/>
            <p:cNvSpPr txBox="1"/>
            <p:nvPr/>
          </p:nvSpPr>
          <p:spPr>
            <a:xfrm>
              <a:off x="0" y="-19050"/>
              <a:ext cx="872972" cy="1220253"/>
            </a:xfrm>
            <a:prstGeom prst="rect">
              <a:avLst/>
            </a:prstGeom>
          </p:spPr>
          <p:txBody>
            <a:bodyPr lIns="50800" tIns="50800" rIns="50800" bIns="50800" rtlCol="0" anchor="ctr"/>
            <a:lstStyle/>
            <a:p>
              <a:pPr algn="ctr">
                <a:lnSpc>
                  <a:spcPts val="1439"/>
                </a:lnSpc>
              </a:pPr>
              <a:endParaRPr/>
            </a:p>
          </p:txBody>
        </p:sp>
      </p:grpSp>
      <p:sp>
        <p:nvSpPr>
          <p:cNvPr id="5" name="TextBox 5"/>
          <p:cNvSpPr txBox="1"/>
          <p:nvPr/>
        </p:nvSpPr>
        <p:spPr>
          <a:xfrm>
            <a:off x="162198" y="-9525"/>
            <a:ext cx="17908997" cy="561975"/>
          </a:xfrm>
          <a:prstGeom prst="rect">
            <a:avLst/>
          </a:prstGeom>
        </p:spPr>
        <p:txBody>
          <a:bodyPr lIns="0" tIns="0" rIns="0" bIns="0" rtlCol="0" anchor="t">
            <a:spAutoFit/>
          </a:bodyPr>
          <a:lstStyle/>
          <a:p>
            <a:pPr algn="l">
              <a:lnSpc>
                <a:spcPts val="2999"/>
              </a:lnSpc>
            </a:pPr>
            <a:r>
              <a:rPr lang="en-US" sz="2499" b="1">
                <a:solidFill>
                  <a:srgbClr val="FDC500"/>
                </a:solidFill>
                <a:latin typeface="Arimo Bold"/>
                <a:ea typeface="Arimo Bold"/>
                <a:cs typeface="Arimo Bold"/>
                <a:sym typeface="Arimo Bold"/>
              </a:rPr>
              <a:t>Trauma, Implications and the Relationship Between Experience and Behaviour in Young People</a:t>
            </a:r>
          </a:p>
          <a:p>
            <a:pPr algn="l">
              <a:lnSpc>
                <a:spcPts val="1439"/>
              </a:lnSpc>
            </a:pPr>
            <a:endParaRPr lang="en-US" sz="2499" b="1">
              <a:solidFill>
                <a:srgbClr val="FDC500"/>
              </a:solidFill>
              <a:latin typeface="Arimo Bold"/>
              <a:ea typeface="Arimo Bold"/>
              <a:cs typeface="Arimo Bold"/>
              <a:sym typeface="Arimo Bold"/>
            </a:endParaRPr>
          </a:p>
        </p:txBody>
      </p:sp>
      <p:sp>
        <p:nvSpPr>
          <p:cNvPr id="6" name="TextBox 6"/>
          <p:cNvSpPr txBox="1"/>
          <p:nvPr/>
        </p:nvSpPr>
        <p:spPr>
          <a:xfrm>
            <a:off x="7099476" y="671746"/>
            <a:ext cx="2933876" cy="4363182"/>
          </a:xfrm>
          <a:prstGeom prst="rect">
            <a:avLst/>
          </a:prstGeom>
        </p:spPr>
        <p:txBody>
          <a:bodyPr lIns="0" tIns="0" rIns="0" bIns="0" rtlCol="0" anchor="t">
            <a:spAutoFit/>
          </a:bodyPr>
          <a:lstStyle/>
          <a:p>
            <a:pPr algn="l">
              <a:lnSpc>
                <a:spcPts val="1800"/>
              </a:lnSpc>
            </a:pPr>
            <a:r>
              <a:rPr lang="en-US" sz="1400" b="1" dirty="0">
                <a:solidFill>
                  <a:srgbClr val="FFD500"/>
                </a:solidFill>
                <a:latin typeface="Arimo Bold"/>
                <a:ea typeface="Arimo Bold"/>
                <a:cs typeface="Arimo Bold"/>
                <a:sym typeface="Arimo Bold"/>
              </a:rPr>
              <a:t>Trauma, Adversity and Young People</a:t>
            </a:r>
          </a:p>
          <a:p>
            <a:pPr algn="l">
              <a:lnSpc>
                <a:spcPts val="1800"/>
              </a:lnSpc>
            </a:pPr>
            <a:r>
              <a:rPr lang="en-US" sz="1200" b="1" dirty="0">
                <a:solidFill>
                  <a:srgbClr val="FFFFFF"/>
                </a:solidFill>
                <a:latin typeface="Arimo"/>
                <a:ea typeface="Arimo"/>
                <a:cs typeface="Arimo"/>
                <a:sym typeface="Arimo"/>
              </a:rPr>
              <a:t>Trauma in childhood often involves exposure to threat, loss or overwhelming stress that exceeds a young person’s ability to cope safely.</a:t>
            </a:r>
          </a:p>
          <a:p>
            <a:pPr marL="259080" lvl="1" indent="-129540" algn="l">
              <a:lnSpc>
                <a:spcPts val="1800"/>
              </a:lnSpc>
              <a:buFont typeface="Arial"/>
              <a:buChar char="•"/>
            </a:pPr>
            <a:r>
              <a:rPr lang="en-US" sz="1200" b="1" dirty="0">
                <a:solidFill>
                  <a:srgbClr val="FFFFFF"/>
                </a:solidFill>
                <a:latin typeface="Arimo"/>
                <a:ea typeface="Arimo"/>
                <a:cs typeface="Arimo"/>
                <a:sym typeface="Arimo"/>
              </a:rPr>
              <a:t>Neurobiological studies show that repeated adversity affects brain regions involved in stress responses, emotional regulation and executive functioning. (De Bellis and Zisk, 2014).</a:t>
            </a:r>
          </a:p>
          <a:p>
            <a:pPr marL="259080" lvl="1" indent="-129540" algn="l">
              <a:lnSpc>
                <a:spcPts val="1800"/>
              </a:lnSpc>
              <a:buFont typeface="Arial"/>
              <a:buChar char="•"/>
            </a:pPr>
            <a:r>
              <a:rPr lang="en-US" sz="1200" b="1" dirty="0">
                <a:solidFill>
                  <a:srgbClr val="FFFFFF"/>
                </a:solidFill>
                <a:latin typeface="Arimo"/>
                <a:ea typeface="Arimo"/>
                <a:cs typeface="Arimo"/>
                <a:sym typeface="Arimo"/>
              </a:rPr>
              <a:t>Public health research on adverse childhood experiences (ACEs) shows that multiple adversities are associated with increased risk of mental ill health, substance misuse and health-harming </a:t>
            </a:r>
            <a:r>
              <a:rPr lang="en-US" sz="1200" b="1" dirty="0" err="1">
                <a:solidFill>
                  <a:srgbClr val="FFFFFF"/>
                </a:solidFill>
                <a:latin typeface="Arimo"/>
                <a:ea typeface="Arimo"/>
                <a:cs typeface="Arimo"/>
                <a:sym typeface="Arimo"/>
              </a:rPr>
              <a:t>behaviours</a:t>
            </a:r>
            <a:r>
              <a:rPr lang="en-US" sz="1200" b="1" dirty="0">
                <a:solidFill>
                  <a:srgbClr val="FFFFFF"/>
                </a:solidFill>
                <a:latin typeface="Arimo"/>
                <a:ea typeface="Arimo"/>
                <a:cs typeface="Arimo"/>
                <a:sym typeface="Arimo"/>
              </a:rPr>
              <a:t> across the life-course. (Hughes </a:t>
            </a:r>
            <a:r>
              <a:rPr lang="en-US" sz="1200" b="1" i="1" dirty="0">
                <a:solidFill>
                  <a:srgbClr val="FFFFFF"/>
                </a:solidFill>
                <a:latin typeface="Arimo"/>
                <a:ea typeface="Arimo"/>
                <a:cs typeface="Arimo"/>
                <a:sym typeface="Arimo"/>
              </a:rPr>
              <a:t>et al., </a:t>
            </a:r>
            <a:r>
              <a:rPr lang="en-US" sz="1200" b="1" dirty="0">
                <a:solidFill>
                  <a:srgbClr val="FFFFFF"/>
                </a:solidFill>
                <a:latin typeface="Arimo"/>
                <a:ea typeface="Arimo"/>
                <a:cs typeface="Arimo"/>
                <a:sym typeface="Arimo"/>
              </a:rPr>
              <a:t>2017).</a:t>
            </a:r>
          </a:p>
          <a:p>
            <a:pPr algn="l">
              <a:lnSpc>
                <a:spcPts val="1800"/>
              </a:lnSpc>
            </a:pPr>
            <a:endParaRPr lang="en-US" sz="1200" dirty="0">
              <a:solidFill>
                <a:srgbClr val="FFFFFF"/>
              </a:solidFill>
              <a:latin typeface="Arimo"/>
              <a:ea typeface="Arimo"/>
              <a:cs typeface="Arimo"/>
              <a:sym typeface="Arimo"/>
            </a:endParaRPr>
          </a:p>
        </p:txBody>
      </p:sp>
      <p:grpSp>
        <p:nvGrpSpPr>
          <p:cNvPr id="7" name="Group 7"/>
          <p:cNvGrpSpPr/>
          <p:nvPr/>
        </p:nvGrpSpPr>
        <p:grpSpPr>
          <a:xfrm>
            <a:off x="3811568" y="495300"/>
            <a:ext cx="2887993" cy="5395706"/>
            <a:chOff x="0" y="0"/>
            <a:chExt cx="760624" cy="1421091"/>
          </a:xfrm>
        </p:grpSpPr>
        <p:sp>
          <p:nvSpPr>
            <p:cNvPr id="8" name="Freeform 8"/>
            <p:cNvSpPr/>
            <p:nvPr/>
          </p:nvSpPr>
          <p:spPr>
            <a:xfrm>
              <a:off x="0" y="0"/>
              <a:ext cx="760624" cy="1421091"/>
            </a:xfrm>
            <a:custGeom>
              <a:avLst/>
              <a:gdLst/>
              <a:ahLst/>
              <a:cxnLst/>
              <a:rect l="l" t="t" r="r" b="b"/>
              <a:pathLst>
                <a:path w="760624" h="1421091">
                  <a:moveTo>
                    <a:pt x="136717" y="0"/>
                  </a:moveTo>
                  <a:lnTo>
                    <a:pt x="623907" y="0"/>
                  </a:lnTo>
                  <a:cubicBezTo>
                    <a:pt x="660166" y="0"/>
                    <a:pt x="694941" y="14404"/>
                    <a:pt x="720580" y="40043"/>
                  </a:cubicBezTo>
                  <a:cubicBezTo>
                    <a:pt x="746220" y="65683"/>
                    <a:pt x="760624" y="100457"/>
                    <a:pt x="760624" y="136717"/>
                  </a:cubicBezTo>
                  <a:lnTo>
                    <a:pt x="760624" y="1284374"/>
                  </a:lnTo>
                  <a:cubicBezTo>
                    <a:pt x="760624" y="1320634"/>
                    <a:pt x="746220" y="1355408"/>
                    <a:pt x="720580" y="1381048"/>
                  </a:cubicBezTo>
                  <a:cubicBezTo>
                    <a:pt x="694941" y="1406687"/>
                    <a:pt x="660166" y="1421091"/>
                    <a:pt x="623907" y="1421091"/>
                  </a:cubicBezTo>
                  <a:lnTo>
                    <a:pt x="136717" y="1421091"/>
                  </a:lnTo>
                  <a:cubicBezTo>
                    <a:pt x="100457" y="1421091"/>
                    <a:pt x="65683" y="1406687"/>
                    <a:pt x="40043" y="1381048"/>
                  </a:cubicBezTo>
                  <a:cubicBezTo>
                    <a:pt x="14404" y="1355408"/>
                    <a:pt x="0" y="1320634"/>
                    <a:pt x="0" y="1284374"/>
                  </a:cubicBezTo>
                  <a:lnTo>
                    <a:pt x="0" y="136717"/>
                  </a:lnTo>
                  <a:cubicBezTo>
                    <a:pt x="0" y="100457"/>
                    <a:pt x="14404" y="65683"/>
                    <a:pt x="40043" y="40043"/>
                  </a:cubicBezTo>
                  <a:cubicBezTo>
                    <a:pt x="65683" y="14404"/>
                    <a:pt x="100457" y="0"/>
                    <a:pt x="136717" y="0"/>
                  </a:cubicBezTo>
                  <a:close/>
                </a:path>
              </a:pathLst>
            </a:custGeom>
            <a:solidFill>
              <a:srgbClr val="00509D"/>
            </a:solidFill>
          </p:spPr>
          <p:txBody>
            <a:bodyPr/>
            <a:lstStyle/>
            <a:p>
              <a:endParaRPr lang="en-GB"/>
            </a:p>
          </p:txBody>
        </p:sp>
        <p:sp>
          <p:nvSpPr>
            <p:cNvPr id="9" name="TextBox 9"/>
            <p:cNvSpPr txBox="1"/>
            <p:nvPr/>
          </p:nvSpPr>
          <p:spPr>
            <a:xfrm>
              <a:off x="0" y="-19050"/>
              <a:ext cx="760624" cy="1440141"/>
            </a:xfrm>
            <a:prstGeom prst="rect">
              <a:avLst/>
            </a:prstGeom>
          </p:spPr>
          <p:txBody>
            <a:bodyPr lIns="50800" tIns="50800" rIns="50800" bIns="50800" rtlCol="0" anchor="ctr"/>
            <a:lstStyle/>
            <a:p>
              <a:pPr algn="ctr">
                <a:lnSpc>
                  <a:spcPts val="1439"/>
                </a:lnSpc>
              </a:pPr>
              <a:endParaRPr/>
            </a:p>
          </p:txBody>
        </p:sp>
      </p:grpSp>
      <p:grpSp>
        <p:nvGrpSpPr>
          <p:cNvPr id="10" name="Group 10"/>
          <p:cNvGrpSpPr/>
          <p:nvPr/>
        </p:nvGrpSpPr>
        <p:grpSpPr>
          <a:xfrm>
            <a:off x="59234" y="495300"/>
            <a:ext cx="3628508" cy="5704296"/>
            <a:chOff x="0" y="0"/>
            <a:chExt cx="955657" cy="1502366"/>
          </a:xfrm>
        </p:grpSpPr>
        <p:sp>
          <p:nvSpPr>
            <p:cNvPr id="11" name="Freeform 11"/>
            <p:cNvSpPr/>
            <p:nvPr/>
          </p:nvSpPr>
          <p:spPr>
            <a:xfrm>
              <a:off x="0" y="0"/>
              <a:ext cx="955657" cy="1502366"/>
            </a:xfrm>
            <a:custGeom>
              <a:avLst/>
              <a:gdLst/>
              <a:ahLst/>
              <a:cxnLst/>
              <a:rect l="l" t="t" r="r" b="b"/>
              <a:pathLst>
                <a:path w="955657" h="1502366">
                  <a:moveTo>
                    <a:pt x="108815" y="0"/>
                  </a:moveTo>
                  <a:lnTo>
                    <a:pt x="846841" y="0"/>
                  </a:lnTo>
                  <a:cubicBezTo>
                    <a:pt x="875701" y="0"/>
                    <a:pt x="903378" y="11464"/>
                    <a:pt x="923785" y="31871"/>
                  </a:cubicBezTo>
                  <a:cubicBezTo>
                    <a:pt x="944192" y="52278"/>
                    <a:pt x="955657" y="79956"/>
                    <a:pt x="955657" y="108815"/>
                  </a:cubicBezTo>
                  <a:lnTo>
                    <a:pt x="955657" y="1393551"/>
                  </a:lnTo>
                  <a:cubicBezTo>
                    <a:pt x="955657" y="1422410"/>
                    <a:pt x="944192" y="1450088"/>
                    <a:pt x="923785" y="1470495"/>
                  </a:cubicBezTo>
                  <a:cubicBezTo>
                    <a:pt x="903378" y="1490902"/>
                    <a:pt x="875701" y="1502366"/>
                    <a:pt x="846841" y="1502366"/>
                  </a:cubicBezTo>
                  <a:lnTo>
                    <a:pt x="108815" y="1502366"/>
                  </a:lnTo>
                  <a:cubicBezTo>
                    <a:pt x="79956" y="1502366"/>
                    <a:pt x="52278" y="1490902"/>
                    <a:pt x="31871" y="1470495"/>
                  </a:cubicBezTo>
                  <a:cubicBezTo>
                    <a:pt x="11464" y="1450088"/>
                    <a:pt x="0" y="1422410"/>
                    <a:pt x="0" y="1393551"/>
                  </a:cubicBezTo>
                  <a:lnTo>
                    <a:pt x="0" y="108815"/>
                  </a:lnTo>
                  <a:cubicBezTo>
                    <a:pt x="0" y="79956"/>
                    <a:pt x="11464" y="52278"/>
                    <a:pt x="31871" y="31871"/>
                  </a:cubicBezTo>
                  <a:cubicBezTo>
                    <a:pt x="52278" y="11464"/>
                    <a:pt x="79956" y="0"/>
                    <a:pt x="108815" y="0"/>
                  </a:cubicBezTo>
                  <a:close/>
                </a:path>
              </a:pathLst>
            </a:custGeom>
            <a:solidFill>
              <a:srgbClr val="00509D"/>
            </a:solidFill>
          </p:spPr>
          <p:txBody>
            <a:bodyPr/>
            <a:lstStyle/>
            <a:p>
              <a:endParaRPr lang="en-GB"/>
            </a:p>
          </p:txBody>
        </p:sp>
        <p:sp>
          <p:nvSpPr>
            <p:cNvPr id="12" name="TextBox 12"/>
            <p:cNvSpPr txBox="1"/>
            <p:nvPr/>
          </p:nvSpPr>
          <p:spPr>
            <a:xfrm>
              <a:off x="0" y="-19050"/>
              <a:ext cx="955657" cy="1521416"/>
            </a:xfrm>
            <a:prstGeom prst="rect">
              <a:avLst/>
            </a:prstGeom>
          </p:spPr>
          <p:txBody>
            <a:bodyPr lIns="50800" tIns="50800" rIns="50800" bIns="50800" rtlCol="0" anchor="ctr"/>
            <a:lstStyle/>
            <a:p>
              <a:pPr algn="ctr">
                <a:lnSpc>
                  <a:spcPts val="1439"/>
                </a:lnSpc>
              </a:pPr>
              <a:endParaRPr/>
            </a:p>
          </p:txBody>
        </p:sp>
      </p:grpSp>
      <p:grpSp>
        <p:nvGrpSpPr>
          <p:cNvPr id="13" name="Group 13"/>
          <p:cNvGrpSpPr/>
          <p:nvPr/>
        </p:nvGrpSpPr>
        <p:grpSpPr>
          <a:xfrm>
            <a:off x="10415879" y="495300"/>
            <a:ext cx="3685311" cy="5134749"/>
            <a:chOff x="0" y="0"/>
            <a:chExt cx="970617" cy="1352362"/>
          </a:xfrm>
        </p:grpSpPr>
        <p:sp>
          <p:nvSpPr>
            <p:cNvPr id="14" name="Freeform 14"/>
            <p:cNvSpPr/>
            <p:nvPr/>
          </p:nvSpPr>
          <p:spPr>
            <a:xfrm>
              <a:off x="0" y="0"/>
              <a:ext cx="970617" cy="1352362"/>
            </a:xfrm>
            <a:custGeom>
              <a:avLst/>
              <a:gdLst/>
              <a:ahLst/>
              <a:cxnLst/>
              <a:rect l="l" t="t" r="r" b="b"/>
              <a:pathLst>
                <a:path w="970617" h="1352362">
                  <a:moveTo>
                    <a:pt x="107138" y="0"/>
                  </a:moveTo>
                  <a:lnTo>
                    <a:pt x="863478" y="0"/>
                  </a:lnTo>
                  <a:cubicBezTo>
                    <a:pt x="891893" y="0"/>
                    <a:pt x="919144" y="11288"/>
                    <a:pt x="939237" y="31380"/>
                  </a:cubicBezTo>
                  <a:cubicBezTo>
                    <a:pt x="959329" y="51472"/>
                    <a:pt x="970617" y="78723"/>
                    <a:pt x="970617" y="107138"/>
                  </a:cubicBezTo>
                  <a:lnTo>
                    <a:pt x="970617" y="1245224"/>
                  </a:lnTo>
                  <a:cubicBezTo>
                    <a:pt x="970617" y="1273638"/>
                    <a:pt x="959329" y="1300889"/>
                    <a:pt x="939237" y="1320982"/>
                  </a:cubicBezTo>
                  <a:cubicBezTo>
                    <a:pt x="919144" y="1341074"/>
                    <a:pt x="891893" y="1352362"/>
                    <a:pt x="863478" y="1352362"/>
                  </a:cubicBezTo>
                  <a:lnTo>
                    <a:pt x="107138" y="1352362"/>
                  </a:lnTo>
                  <a:cubicBezTo>
                    <a:pt x="78723" y="1352362"/>
                    <a:pt x="51472" y="1341074"/>
                    <a:pt x="31380" y="1320982"/>
                  </a:cubicBezTo>
                  <a:cubicBezTo>
                    <a:pt x="11288" y="1300889"/>
                    <a:pt x="0" y="1273638"/>
                    <a:pt x="0" y="1245224"/>
                  </a:cubicBezTo>
                  <a:lnTo>
                    <a:pt x="0" y="107138"/>
                  </a:lnTo>
                  <a:cubicBezTo>
                    <a:pt x="0" y="78723"/>
                    <a:pt x="11288" y="51472"/>
                    <a:pt x="31380" y="31380"/>
                  </a:cubicBezTo>
                  <a:cubicBezTo>
                    <a:pt x="51472" y="11288"/>
                    <a:pt x="78723" y="0"/>
                    <a:pt x="107138" y="0"/>
                  </a:cubicBezTo>
                  <a:close/>
                </a:path>
              </a:pathLst>
            </a:custGeom>
            <a:solidFill>
              <a:srgbClr val="00509D"/>
            </a:solidFill>
          </p:spPr>
          <p:txBody>
            <a:bodyPr/>
            <a:lstStyle/>
            <a:p>
              <a:endParaRPr lang="en-GB"/>
            </a:p>
          </p:txBody>
        </p:sp>
        <p:sp>
          <p:nvSpPr>
            <p:cNvPr id="15" name="TextBox 15"/>
            <p:cNvSpPr txBox="1"/>
            <p:nvPr/>
          </p:nvSpPr>
          <p:spPr>
            <a:xfrm>
              <a:off x="0" y="-19050"/>
              <a:ext cx="970617" cy="1371412"/>
            </a:xfrm>
            <a:prstGeom prst="rect">
              <a:avLst/>
            </a:prstGeom>
          </p:spPr>
          <p:txBody>
            <a:bodyPr lIns="50800" tIns="50800" rIns="50800" bIns="50800" rtlCol="0" anchor="ctr"/>
            <a:lstStyle/>
            <a:p>
              <a:pPr algn="ctr">
                <a:lnSpc>
                  <a:spcPts val="1439"/>
                </a:lnSpc>
              </a:pPr>
              <a:endParaRPr/>
            </a:p>
          </p:txBody>
        </p:sp>
      </p:grpSp>
      <p:grpSp>
        <p:nvGrpSpPr>
          <p:cNvPr id="16" name="Group 16"/>
          <p:cNvGrpSpPr/>
          <p:nvPr/>
        </p:nvGrpSpPr>
        <p:grpSpPr>
          <a:xfrm>
            <a:off x="237812" y="6408607"/>
            <a:ext cx="8206303" cy="3614019"/>
            <a:chOff x="0" y="0"/>
            <a:chExt cx="2161331" cy="951840"/>
          </a:xfrm>
        </p:grpSpPr>
        <p:sp>
          <p:nvSpPr>
            <p:cNvPr id="17" name="Freeform 17"/>
            <p:cNvSpPr/>
            <p:nvPr/>
          </p:nvSpPr>
          <p:spPr>
            <a:xfrm>
              <a:off x="0" y="0"/>
              <a:ext cx="2161331" cy="951840"/>
            </a:xfrm>
            <a:custGeom>
              <a:avLst/>
              <a:gdLst/>
              <a:ahLst/>
              <a:cxnLst/>
              <a:rect l="l" t="t" r="r" b="b"/>
              <a:pathLst>
                <a:path w="2161331" h="951840">
                  <a:moveTo>
                    <a:pt x="48114" y="0"/>
                  </a:moveTo>
                  <a:lnTo>
                    <a:pt x="2113217" y="0"/>
                  </a:lnTo>
                  <a:cubicBezTo>
                    <a:pt x="2139790" y="0"/>
                    <a:pt x="2161331" y="21541"/>
                    <a:pt x="2161331" y="48114"/>
                  </a:cubicBezTo>
                  <a:lnTo>
                    <a:pt x="2161331" y="903726"/>
                  </a:lnTo>
                  <a:cubicBezTo>
                    <a:pt x="2161331" y="916487"/>
                    <a:pt x="2156262" y="928725"/>
                    <a:pt x="2147239" y="937748"/>
                  </a:cubicBezTo>
                  <a:cubicBezTo>
                    <a:pt x="2138215" y="946771"/>
                    <a:pt x="2125978" y="951840"/>
                    <a:pt x="2113217" y="951840"/>
                  </a:cubicBezTo>
                  <a:lnTo>
                    <a:pt x="48114" y="951840"/>
                  </a:lnTo>
                  <a:cubicBezTo>
                    <a:pt x="35353" y="951840"/>
                    <a:pt x="23115" y="946771"/>
                    <a:pt x="14092" y="937748"/>
                  </a:cubicBezTo>
                  <a:cubicBezTo>
                    <a:pt x="5069" y="928725"/>
                    <a:pt x="0" y="916487"/>
                    <a:pt x="0" y="903726"/>
                  </a:cubicBezTo>
                  <a:lnTo>
                    <a:pt x="0" y="48114"/>
                  </a:lnTo>
                  <a:cubicBezTo>
                    <a:pt x="0" y="35353"/>
                    <a:pt x="5069" y="23115"/>
                    <a:pt x="14092" y="14092"/>
                  </a:cubicBezTo>
                  <a:cubicBezTo>
                    <a:pt x="23115" y="5069"/>
                    <a:pt x="35353" y="0"/>
                    <a:pt x="48114" y="0"/>
                  </a:cubicBezTo>
                  <a:close/>
                </a:path>
              </a:pathLst>
            </a:custGeom>
            <a:solidFill>
              <a:srgbClr val="00509D"/>
            </a:solidFill>
          </p:spPr>
          <p:txBody>
            <a:bodyPr/>
            <a:lstStyle/>
            <a:p>
              <a:endParaRPr lang="en-GB"/>
            </a:p>
          </p:txBody>
        </p:sp>
        <p:sp>
          <p:nvSpPr>
            <p:cNvPr id="18" name="TextBox 18"/>
            <p:cNvSpPr txBox="1"/>
            <p:nvPr/>
          </p:nvSpPr>
          <p:spPr>
            <a:xfrm>
              <a:off x="0" y="-19050"/>
              <a:ext cx="2161331" cy="970890"/>
            </a:xfrm>
            <a:prstGeom prst="rect">
              <a:avLst/>
            </a:prstGeom>
          </p:spPr>
          <p:txBody>
            <a:bodyPr lIns="50800" tIns="50800" rIns="50800" bIns="50800" rtlCol="0" anchor="ctr"/>
            <a:lstStyle/>
            <a:p>
              <a:pPr algn="ctr">
                <a:lnSpc>
                  <a:spcPts val="1439"/>
                </a:lnSpc>
              </a:pPr>
              <a:endParaRPr/>
            </a:p>
          </p:txBody>
        </p:sp>
      </p:grpSp>
      <p:grpSp>
        <p:nvGrpSpPr>
          <p:cNvPr id="19" name="Group 19"/>
          <p:cNvGrpSpPr/>
          <p:nvPr/>
        </p:nvGrpSpPr>
        <p:grpSpPr>
          <a:xfrm>
            <a:off x="14225015" y="495300"/>
            <a:ext cx="3829533" cy="8382000"/>
            <a:chOff x="0" y="0"/>
            <a:chExt cx="1008601" cy="1924694"/>
          </a:xfrm>
        </p:grpSpPr>
        <p:sp>
          <p:nvSpPr>
            <p:cNvPr id="20" name="Freeform 20"/>
            <p:cNvSpPr/>
            <p:nvPr/>
          </p:nvSpPr>
          <p:spPr>
            <a:xfrm>
              <a:off x="0" y="0"/>
              <a:ext cx="1008601" cy="1924694"/>
            </a:xfrm>
            <a:custGeom>
              <a:avLst/>
              <a:gdLst/>
              <a:ahLst/>
              <a:cxnLst/>
              <a:rect l="l" t="t" r="r" b="b"/>
              <a:pathLst>
                <a:path w="1008601" h="1924694">
                  <a:moveTo>
                    <a:pt x="103103" y="0"/>
                  </a:moveTo>
                  <a:lnTo>
                    <a:pt x="905498" y="0"/>
                  </a:lnTo>
                  <a:cubicBezTo>
                    <a:pt x="962440" y="0"/>
                    <a:pt x="1008601" y="46161"/>
                    <a:pt x="1008601" y="103103"/>
                  </a:cubicBezTo>
                  <a:lnTo>
                    <a:pt x="1008601" y="1821591"/>
                  </a:lnTo>
                  <a:cubicBezTo>
                    <a:pt x="1008601" y="1878533"/>
                    <a:pt x="962440" y="1924694"/>
                    <a:pt x="905498" y="1924694"/>
                  </a:cubicBezTo>
                  <a:lnTo>
                    <a:pt x="103103" y="1924694"/>
                  </a:lnTo>
                  <a:cubicBezTo>
                    <a:pt x="75759" y="1924694"/>
                    <a:pt x="49534" y="1913832"/>
                    <a:pt x="30198" y="1894496"/>
                  </a:cubicBezTo>
                  <a:cubicBezTo>
                    <a:pt x="10863" y="1875160"/>
                    <a:pt x="0" y="1848936"/>
                    <a:pt x="0" y="1821591"/>
                  </a:cubicBezTo>
                  <a:lnTo>
                    <a:pt x="0" y="103103"/>
                  </a:lnTo>
                  <a:cubicBezTo>
                    <a:pt x="0" y="46161"/>
                    <a:pt x="46161" y="0"/>
                    <a:pt x="103103" y="0"/>
                  </a:cubicBezTo>
                  <a:close/>
                </a:path>
              </a:pathLst>
            </a:custGeom>
            <a:solidFill>
              <a:srgbClr val="00509D"/>
            </a:solidFill>
          </p:spPr>
          <p:txBody>
            <a:bodyPr/>
            <a:lstStyle/>
            <a:p>
              <a:endParaRPr lang="en-GB"/>
            </a:p>
          </p:txBody>
        </p:sp>
        <p:sp>
          <p:nvSpPr>
            <p:cNvPr id="21" name="TextBox 21"/>
            <p:cNvSpPr txBox="1"/>
            <p:nvPr/>
          </p:nvSpPr>
          <p:spPr>
            <a:xfrm>
              <a:off x="0" y="-19050"/>
              <a:ext cx="1008601" cy="1943744"/>
            </a:xfrm>
            <a:prstGeom prst="rect">
              <a:avLst/>
            </a:prstGeom>
          </p:spPr>
          <p:txBody>
            <a:bodyPr lIns="50800" tIns="50800" rIns="50800" bIns="50800" rtlCol="0" anchor="ctr"/>
            <a:lstStyle/>
            <a:p>
              <a:pPr algn="ctr">
                <a:lnSpc>
                  <a:spcPts val="1439"/>
                </a:lnSpc>
              </a:pPr>
              <a:endParaRPr/>
            </a:p>
          </p:txBody>
        </p:sp>
      </p:grpSp>
      <p:sp>
        <p:nvSpPr>
          <p:cNvPr id="22" name="TextBox 22"/>
          <p:cNvSpPr txBox="1"/>
          <p:nvPr/>
        </p:nvSpPr>
        <p:spPr>
          <a:xfrm>
            <a:off x="3890983" y="761461"/>
            <a:ext cx="2729163" cy="4363182"/>
          </a:xfrm>
          <a:prstGeom prst="rect">
            <a:avLst/>
          </a:prstGeom>
        </p:spPr>
        <p:txBody>
          <a:bodyPr lIns="0" tIns="0" rIns="0" bIns="0" rtlCol="0" anchor="t">
            <a:spAutoFit/>
          </a:bodyPr>
          <a:lstStyle/>
          <a:p>
            <a:pPr algn="l">
              <a:lnSpc>
                <a:spcPts val="1757"/>
              </a:lnSpc>
            </a:pPr>
            <a:r>
              <a:rPr lang="en-US" sz="1400" b="1" dirty="0">
                <a:solidFill>
                  <a:srgbClr val="FFD500"/>
                </a:solidFill>
                <a:latin typeface="Arimo Bold"/>
                <a:ea typeface="Arimo Bold"/>
                <a:cs typeface="Arimo Bold"/>
                <a:sym typeface="Arimo Bold"/>
              </a:rPr>
              <a:t>Physiological Implications of Trauma</a:t>
            </a:r>
          </a:p>
          <a:p>
            <a:pPr algn="l">
              <a:lnSpc>
                <a:spcPts val="1800"/>
              </a:lnSpc>
            </a:pPr>
            <a:r>
              <a:rPr lang="en-US" sz="1200" b="1" dirty="0">
                <a:solidFill>
                  <a:srgbClr val="FFFFFF"/>
                </a:solidFill>
                <a:latin typeface="Arimo"/>
                <a:ea typeface="Arimo"/>
                <a:cs typeface="Arimo"/>
                <a:sym typeface="Arimo"/>
              </a:rPr>
              <a:t>Trauma activates the hypothalamic–pituitary–adrenal (HPA) axis and autonomic nervous system, leading to a heightened and prolonged “threat response”. (De Bellis and Zisk, 2014)</a:t>
            </a:r>
          </a:p>
          <a:p>
            <a:pPr algn="l">
              <a:lnSpc>
                <a:spcPts val="1800"/>
              </a:lnSpc>
            </a:pPr>
            <a:r>
              <a:rPr lang="en-US" sz="1200" b="1" dirty="0">
                <a:solidFill>
                  <a:srgbClr val="FFFFFF"/>
                </a:solidFill>
                <a:latin typeface="Arimo"/>
                <a:ea typeface="Arimo"/>
                <a:cs typeface="Arimo"/>
                <a:sym typeface="Arimo"/>
              </a:rPr>
              <a:t>In adolescents, this can present as:</a:t>
            </a:r>
          </a:p>
          <a:p>
            <a:pPr algn="l">
              <a:lnSpc>
                <a:spcPts val="1800"/>
              </a:lnSpc>
            </a:pPr>
            <a:r>
              <a:rPr lang="en-US" sz="1200" b="1" dirty="0">
                <a:solidFill>
                  <a:srgbClr val="FFFFFF"/>
                </a:solidFill>
                <a:latin typeface="Arimo"/>
                <a:ea typeface="Arimo"/>
                <a:cs typeface="Arimo"/>
                <a:sym typeface="Arimo"/>
              </a:rPr>
              <a:t>rapid shift into fight, flight or freeze;</a:t>
            </a:r>
          </a:p>
          <a:p>
            <a:pPr algn="l">
              <a:lnSpc>
                <a:spcPts val="1800"/>
              </a:lnSpc>
            </a:pPr>
            <a:r>
              <a:rPr lang="en-US" sz="1200" b="1" dirty="0">
                <a:solidFill>
                  <a:srgbClr val="FFFFFF"/>
                </a:solidFill>
                <a:latin typeface="Arimo"/>
                <a:ea typeface="Arimo"/>
                <a:cs typeface="Arimo"/>
                <a:sym typeface="Arimo"/>
              </a:rPr>
              <a:t>disturbed sleep, headaches, stomach aches and fatigue; difficulties with concentration and memory in school or appointments. (</a:t>
            </a:r>
            <a:r>
              <a:rPr lang="en-US" sz="1200" b="1" dirty="0" err="1">
                <a:solidFill>
                  <a:srgbClr val="FFFFFF"/>
                </a:solidFill>
                <a:latin typeface="Arimo"/>
                <a:ea typeface="Arimo"/>
                <a:cs typeface="Arimo"/>
                <a:sym typeface="Arimo"/>
              </a:rPr>
              <a:t>Laricchiuta</a:t>
            </a:r>
            <a:r>
              <a:rPr lang="en-US" sz="1200" b="1" dirty="0">
                <a:solidFill>
                  <a:srgbClr val="FFFFFF"/>
                </a:solidFill>
                <a:latin typeface="Arimo"/>
                <a:ea typeface="Arimo"/>
                <a:cs typeface="Arimo"/>
                <a:sym typeface="Arimo"/>
              </a:rPr>
              <a:t> </a:t>
            </a:r>
            <a:r>
              <a:rPr lang="en-US" sz="1200" b="1" i="1" dirty="0">
                <a:solidFill>
                  <a:srgbClr val="FFFFFF"/>
                </a:solidFill>
                <a:latin typeface="Arimo"/>
                <a:ea typeface="Arimo"/>
                <a:cs typeface="Arimo"/>
                <a:sym typeface="Arimo"/>
              </a:rPr>
              <a:t>et al</a:t>
            </a:r>
            <a:r>
              <a:rPr lang="en-US" sz="1200" b="1" dirty="0">
                <a:solidFill>
                  <a:srgbClr val="FFFFFF"/>
                </a:solidFill>
                <a:latin typeface="Arimo"/>
                <a:ea typeface="Arimo"/>
                <a:cs typeface="Arimo"/>
                <a:sym typeface="Arimo"/>
              </a:rPr>
              <a:t>., 2023).</a:t>
            </a:r>
          </a:p>
          <a:p>
            <a:pPr algn="l">
              <a:lnSpc>
                <a:spcPts val="1800"/>
              </a:lnSpc>
            </a:pPr>
            <a:r>
              <a:rPr lang="en-US" sz="1200" b="1" dirty="0">
                <a:solidFill>
                  <a:srgbClr val="FFFFFF"/>
                </a:solidFill>
                <a:latin typeface="Arimo"/>
                <a:ea typeface="Arimo"/>
                <a:cs typeface="Arimo"/>
                <a:sym typeface="Arimo"/>
              </a:rPr>
              <a:t>Over time, this increased “allostatic load” is linked with greater risk of physical conditions (for example, cardiovascular problems) and mental health difficulties in adulthood. (Hughes </a:t>
            </a:r>
            <a:r>
              <a:rPr lang="en-US" sz="1200" b="1" i="1" dirty="0">
                <a:solidFill>
                  <a:srgbClr val="FFFFFF"/>
                </a:solidFill>
                <a:latin typeface="Arimo"/>
                <a:ea typeface="Arimo"/>
                <a:cs typeface="Arimo"/>
                <a:sym typeface="Arimo"/>
              </a:rPr>
              <a:t>et al</a:t>
            </a:r>
            <a:r>
              <a:rPr lang="en-US" sz="1200" b="1" dirty="0">
                <a:solidFill>
                  <a:srgbClr val="FFFFFF"/>
                </a:solidFill>
                <a:latin typeface="Arimo"/>
                <a:ea typeface="Arimo"/>
                <a:cs typeface="Arimo"/>
                <a:sym typeface="Arimo"/>
              </a:rPr>
              <a:t>., 2017).</a:t>
            </a:r>
          </a:p>
        </p:txBody>
      </p:sp>
      <p:sp>
        <p:nvSpPr>
          <p:cNvPr id="23" name="TextBox 23"/>
          <p:cNvSpPr txBox="1"/>
          <p:nvPr/>
        </p:nvSpPr>
        <p:spPr>
          <a:xfrm>
            <a:off x="237812" y="699107"/>
            <a:ext cx="3364206" cy="4874895"/>
          </a:xfrm>
          <a:prstGeom prst="rect">
            <a:avLst/>
          </a:prstGeom>
        </p:spPr>
        <p:txBody>
          <a:bodyPr lIns="0" tIns="0" rIns="0" bIns="0" rtlCol="0" anchor="t">
            <a:spAutoFit/>
          </a:bodyPr>
          <a:lstStyle/>
          <a:p>
            <a:pPr>
              <a:lnSpc>
                <a:spcPts val="2099"/>
              </a:lnSpc>
            </a:pPr>
            <a:r>
              <a:rPr lang="en-US" sz="1399" b="1" dirty="0">
                <a:solidFill>
                  <a:srgbClr val="FFD500"/>
                </a:solidFill>
                <a:latin typeface="Arimo Bold"/>
                <a:ea typeface="Arimo Bold"/>
                <a:cs typeface="Arimo Bold"/>
                <a:sym typeface="Arimo Bold"/>
              </a:rPr>
              <a:t>   Emotional Impact and </a:t>
            </a:r>
            <a:r>
              <a:rPr lang="en-US" sz="1399" b="1" dirty="0" err="1">
                <a:solidFill>
                  <a:srgbClr val="FFD500"/>
                </a:solidFill>
                <a:latin typeface="Arimo Bold"/>
                <a:ea typeface="Arimo Bold"/>
                <a:cs typeface="Arimo Bold"/>
                <a:sym typeface="Arimo Bold"/>
              </a:rPr>
              <a:t>Behaviour</a:t>
            </a:r>
            <a:r>
              <a:rPr lang="en-US" sz="1399" b="1" dirty="0">
                <a:solidFill>
                  <a:srgbClr val="FFD500"/>
                </a:solidFill>
                <a:latin typeface="Arimo Bold"/>
                <a:ea typeface="Arimo Bold"/>
                <a:cs typeface="Arimo Bold"/>
                <a:sym typeface="Arimo Bold"/>
              </a:rPr>
              <a:t> as  Survival</a:t>
            </a:r>
          </a:p>
          <a:p>
            <a:pPr marL="259080" lvl="1" indent="-129540">
              <a:lnSpc>
                <a:spcPts val="1800"/>
              </a:lnSpc>
              <a:buFont typeface="Arial"/>
              <a:buChar char="•"/>
            </a:pPr>
            <a:r>
              <a:rPr lang="en-US" sz="1200" b="1" dirty="0">
                <a:solidFill>
                  <a:srgbClr val="FFFFFF"/>
                </a:solidFill>
                <a:latin typeface="Arimo"/>
                <a:ea typeface="Arimo"/>
                <a:cs typeface="Arimo"/>
                <a:sym typeface="Arimo"/>
              </a:rPr>
              <a:t>Trauma can disrupt a young person’s sense of safety, trust and belonging, particularly when it involves harm by caregivers or repeated exposure to violence. (Office for Health Improvement and Disparities, 2022).</a:t>
            </a:r>
          </a:p>
          <a:p>
            <a:pPr>
              <a:lnSpc>
                <a:spcPts val="1949"/>
              </a:lnSpc>
            </a:pPr>
            <a:r>
              <a:rPr lang="en-US" sz="1299" dirty="0">
                <a:solidFill>
                  <a:srgbClr val="FFFFFF"/>
                </a:solidFill>
                <a:latin typeface="Arimo"/>
                <a:ea typeface="Arimo"/>
                <a:cs typeface="Arimo"/>
                <a:sym typeface="Arimo"/>
              </a:rPr>
              <a:t> </a:t>
            </a:r>
            <a:r>
              <a:rPr lang="en-US" sz="1299" b="1" dirty="0">
                <a:solidFill>
                  <a:srgbClr val="FFFFFF"/>
                </a:solidFill>
                <a:latin typeface="Arimo Bold"/>
                <a:ea typeface="Arimo Bold"/>
                <a:cs typeface="Arimo Bold"/>
                <a:sym typeface="Arimo Bold"/>
              </a:rPr>
              <a:t> </a:t>
            </a:r>
            <a:r>
              <a:rPr lang="en-US" sz="1299" b="1" dirty="0">
                <a:solidFill>
                  <a:srgbClr val="FFFF00"/>
                </a:solidFill>
                <a:latin typeface="Arimo Bold"/>
                <a:ea typeface="Arimo Bold"/>
                <a:cs typeface="Arimo Bold"/>
                <a:sym typeface="Arimo Bold"/>
              </a:rPr>
              <a:t>Emotional implications often include:</a:t>
            </a:r>
          </a:p>
          <a:p>
            <a:pPr marL="259080" lvl="1" indent="-129540">
              <a:lnSpc>
                <a:spcPts val="1800"/>
              </a:lnSpc>
              <a:buFont typeface="Arial"/>
              <a:buChar char="•"/>
            </a:pPr>
            <a:r>
              <a:rPr lang="en-US" sz="1200" b="1" dirty="0">
                <a:solidFill>
                  <a:srgbClr val="FFFFFF"/>
                </a:solidFill>
                <a:latin typeface="Arimo"/>
                <a:ea typeface="Arimo"/>
                <a:cs typeface="Arimo"/>
                <a:sym typeface="Arimo"/>
              </a:rPr>
              <a:t>hypervigilance and anxiety;</a:t>
            </a:r>
          </a:p>
          <a:p>
            <a:pPr marL="259080" lvl="1" indent="-129540">
              <a:lnSpc>
                <a:spcPts val="1800"/>
              </a:lnSpc>
              <a:buFont typeface="Arial"/>
              <a:buChar char="•"/>
            </a:pPr>
            <a:r>
              <a:rPr lang="en-US" sz="1200" b="1" dirty="0">
                <a:solidFill>
                  <a:srgbClr val="FFFFFF"/>
                </a:solidFill>
                <a:latin typeface="Arimo"/>
                <a:ea typeface="Arimo"/>
                <a:cs typeface="Arimo"/>
                <a:sym typeface="Arimo"/>
              </a:rPr>
              <a:t>shame, guilt and self-blame;</a:t>
            </a:r>
          </a:p>
          <a:p>
            <a:pPr marL="259080" lvl="1" indent="-129540">
              <a:lnSpc>
                <a:spcPts val="1800"/>
              </a:lnSpc>
              <a:buFont typeface="Arial"/>
              <a:buChar char="•"/>
            </a:pPr>
            <a:r>
              <a:rPr lang="en-US" sz="1200" b="1" dirty="0">
                <a:solidFill>
                  <a:srgbClr val="FFFFFF"/>
                </a:solidFill>
                <a:latin typeface="Arimo"/>
                <a:ea typeface="Arimo"/>
                <a:cs typeface="Arimo"/>
                <a:sym typeface="Arimo"/>
              </a:rPr>
              <a:t>difficulty identifying and expressing feelings;</a:t>
            </a:r>
          </a:p>
          <a:p>
            <a:pPr marL="259080" lvl="1" indent="-129540">
              <a:lnSpc>
                <a:spcPts val="1800"/>
              </a:lnSpc>
              <a:buFont typeface="Arial"/>
              <a:buChar char="•"/>
            </a:pPr>
            <a:r>
              <a:rPr lang="en-US" sz="1200" b="1" dirty="0">
                <a:solidFill>
                  <a:srgbClr val="FFFFFF"/>
                </a:solidFill>
                <a:latin typeface="Arimo"/>
                <a:ea typeface="Arimo"/>
                <a:cs typeface="Arimo"/>
                <a:sym typeface="Arimo"/>
              </a:rPr>
              <a:t>problems with attachment, closeness and boundaries. (De Bellis and Zisk, 2014).                             </a:t>
            </a:r>
            <a:r>
              <a:rPr lang="en-US" sz="1200" b="1" dirty="0" err="1">
                <a:solidFill>
                  <a:srgbClr val="FFFF00"/>
                </a:solidFill>
                <a:latin typeface="Arimo Bold"/>
                <a:ea typeface="Arimo Bold"/>
                <a:cs typeface="Arimo Bold"/>
                <a:sym typeface="Arimo Bold"/>
              </a:rPr>
              <a:t>Behaviour</a:t>
            </a:r>
            <a:r>
              <a:rPr lang="en-US" sz="1200" b="1" dirty="0">
                <a:solidFill>
                  <a:srgbClr val="FFFF00"/>
                </a:solidFill>
                <a:latin typeface="Arimo Bold"/>
                <a:ea typeface="Arimo Bold"/>
                <a:cs typeface="Arimo Bold"/>
                <a:sym typeface="Arimo Bold"/>
              </a:rPr>
              <a:t> then becomes a visible survival     response to an internal sense of danger</a:t>
            </a:r>
            <a:r>
              <a:rPr lang="en-US" sz="1200" dirty="0">
                <a:solidFill>
                  <a:srgbClr val="FFFFFF"/>
                </a:solidFill>
                <a:latin typeface="Arimo"/>
                <a:ea typeface="Arimo"/>
                <a:cs typeface="Arimo"/>
                <a:sym typeface="Arimo"/>
              </a:rPr>
              <a:t>:</a:t>
            </a:r>
          </a:p>
          <a:p>
            <a:pPr marL="259080" lvl="1" indent="-129540">
              <a:lnSpc>
                <a:spcPts val="1800"/>
              </a:lnSpc>
              <a:buFont typeface="Arial"/>
              <a:buChar char="•"/>
            </a:pPr>
            <a:r>
              <a:rPr lang="en-US" sz="1200" b="1" dirty="0">
                <a:solidFill>
                  <a:srgbClr val="FFFFFF"/>
                </a:solidFill>
                <a:latin typeface="Arimo"/>
                <a:ea typeface="Arimo"/>
                <a:cs typeface="Arimo"/>
                <a:sym typeface="Arimo"/>
              </a:rPr>
              <a:t>aggression or “anger” may function as fight;</a:t>
            </a:r>
          </a:p>
          <a:p>
            <a:pPr marL="259080" lvl="1" indent="-129540">
              <a:lnSpc>
                <a:spcPts val="1800"/>
              </a:lnSpc>
              <a:buFont typeface="Arial"/>
              <a:buChar char="•"/>
            </a:pPr>
            <a:r>
              <a:rPr lang="en-US" sz="1200" b="1" dirty="0">
                <a:solidFill>
                  <a:srgbClr val="FFFFFF"/>
                </a:solidFill>
                <a:latin typeface="Arimo"/>
                <a:ea typeface="Arimo"/>
                <a:cs typeface="Arimo"/>
                <a:sym typeface="Arimo"/>
              </a:rPr>
              <a:t>running away, truancy or substance use may function as flight;</a:t>
            </a:r>
          </a:p>
          <a:p>
            <a:pPr marL="259080" lvl="1" indent="-129540">
              <a:lnSpc>
                <a:spcPts val="1800"/>
              </a:lnSpc>
              <a:buFont typeface="Arial"/>
              <a:buChar char="•"/>
            </a:pPr>
            <a:r>
              <a:rPr lang="en-US" sz="1200" b="1" dirty="0">
                <a:solidFill>
                  <a:srgbClr val="FFFFFF"/>
                </a:solidFill>
                <a:latin typeface="Arimo"/>
                <a:ea typeface="Arimo"/>
                <a:cs typeface="Arimo"/>
                <a:sym typeface="Arimo"/>
              </a:rPr>
              <a:t>withdrawal or “shutting down” may function as freeze. (</a:t>
            </a:r>
            <a:r>
              <a:rPr lang="en-US" sz="1200" b="1" dirty="0" err="1">
                <a:solidFill>
                  <a:srgbClr val="FFFFFF"/>
                </a:solidFill>
                <a:latin typeface="Arimo"/>
                <a:ea typeface="Arimo"/>
                <a:cs typeface="Arimo"/>
                <a:sym typeface="Arimo"/>
              </a:rPr>
              <a:t>Laricchiuta</a:t>
            </a:r>
            <a:r>
              <a:rPr lang="en-US" sz="1200" b="1" dirty="0">
                <a:solidFill>
                  <a:srgbClr val="FFFFFF"/>
                </a:solidFill>
                <a:latin typeface="Arimo"/>
                <a:ea typeface="Arimo"/>
                <a:cs typeface="Arimo"/>
                <a:sym typeface="Arimo"/>
              </a:rPr>
              <a:t> </a:t>
            </a:r>
            <a:r>
              <a:rPr lang="en-US" sz="1200" b="1" i="1" dirty="0">
                <a:solidFill>
                  <a:srgbClr val="FFFFFF"/>
                </a:solidFill>
                <a:latin typeface="Arimo Italics"/>
                <a:ea typeface="Arimo Italics"/>
                <a:cs typeface="Arimo Italics"/>
                <a:sym typeface="Arimo Italics"/>
              </a:rPr>
              <a:t>et al</a:t>
            </a:r>
            <a:r>
              <a:rPr lang="en-US" sz="1200" b="1" dirty="0">
                <a:solidFill>
                  <a:srgbClr val="FFFFFF"/>
                </a:solidFill>
                <a:latin typeface="Arimo"/>
                <a:ea typeface="Arimo"/>
                <a:cs typeface="Arimo"/>
                <a:sym typeface="Arimo"/>
              </a:rPr>
              <a:t>., 2023).</a:t>
            </a:r>
          </a:p>
          <a:p>
            <a:pPr algn="l">
              <a:lnSpc>
                <a:spcPts val="1800"/>
              </a:lnSpc>
            </a:pPr>
            <a:endParaRPr lang="en-US" sz="1200" dirty="0">
              <a:solidFill>
                <a:srgbClr val="FFFFFF"/>
              </a:solidFill>
              <a:latin typeface="Arimo"/>
              <a:ea typeface="Arimo"/>
              <a:cs typeface="Arimo"/>
              <a:sym typeface="Arimo"/>
            </a:endParaRPr>
          </a:p>
        </p:txBody>
      </p:sp>
      <p:sp>
        <p:nvSpPr>
          <p:cNvPr id="24" name="TextBox 24"/>
          <p:cNvSpPr txBox="1"/>
          <p:nvPr/>
        </p:nvSpPr>
        <p:spPr>
          <a:xfrm>
            <a:off x="10400715" y="699107"/>
            <a:ext cx="3596877" cy="5040630"/>
          </a:xfrm>
          <a:prstGeom prst="rect">
            <a:avLst/>
          </a:prstGeom>
        </p:spPr>
        <p:txBody>
          <a:bodyPr lIns="0" tIns="0" rIns="0" bIns="0" rtlCol="0" anchor="t">
            <a:spAutoFit/>
          </a:bodyPr>
          <a:lstStyle/>
          <a:p>
            <a:pPr algn="l">
              <a:lnSpc>
                <a:spcPts val="1800"/>
              </a:lnSpc>
            </a:pPr>
            <a:r>
              <a:rPr lang="en-US" sz="1200" b="1" dirty="0">
                <a:solidFill>
                  <a:srgbClr val="FFD500"/>
                </a:solidFill>
                <a:latin typeface="Arimo Bold"/>
                <a:ea typeface="Arimo Bold"/>
                <a:cs typeface="Arimo Bold"/>
                <a:sym typeface="Arimo Bold"/>
              </a:rPr>
              <a:t>       </a:t>
            </a:r>
            <a:r>
              <a:rPr lang="en-US" sz="1400" b="1" dirty="0">
                <a:solidFill>
                  <a:srgbClr val="FFD500"/>
                </a:solidFill>
                <a:latin typeface="Arimo Bold"/>
                <a:ea typeface="Arimo Bold"/>
                <a:cs typeface="Arimo Bold"/>
                <a:sym typeface="Arimo Bold"/>
              </a:rPr>
              <a:t>Linking Experience and </a:t>
            </a:r>
            <a:r>
              <a:rPr lang="en-US" sz="1400" b="1" dirty="0" err="1">
                <a:solidFill>
                  <a:srgbClr val="FFD500"/>
                </a:solidFill>
                <a:latin typeface="Arimo Bold"/>
                <a:ea typeface="Arimo Bold"/>
                <a:cs typeface="Arimo Bold"/>
                <a:sym typeface="Arimo Bold"/>
              </a:rPr>
              <a:t>Behaviour</a:t>
            </a:r>
            <a:r>
              <a:rPr lang="en-US" sz="1400" b="1" dirty="0">
                <a:solidFill>
                  <a:srgbClr val="FFD500"/>
                </a:solidFill>
                <a:latin typeface="Arimo Bold"/>
                <a:ea typeface="Arimo Bold"/>
                <a:cs typeface="Arimo Bold"/>
                <a:sym typeface="Arimo Bold"/>
              </a:rPr>
              <a:t>:</a:t>
            </a:r>
          </a:p>
          <a:p>
            <a:pPr algn="l">
              <a:lnSpc>
                <a:spcPts val="1800"/>
              </a:lnSpc>
            </a:pPr>
            <a:r>
              <a:rPr lang="en-US" sz="1400" b="1" dirty="0">
                <a:solidFill>
                  <a:srgbClr val="FFD500"/>
                </a:solidFill>
                <a:latin typeface="Arimo Bold"/>
                <a:ea typeface="Arimo Bold"/>
                <a:cs typeface="Arimo Bold"/>
                <a:sym typeface="Arimo Bold"/>
              </a:rPr>
              <a:t>       A Critical Lens</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A simple working chain can be described as:</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Adversity → changes in brain and body → altered perception of threat → survival responses → </a:t>
            </a:r>
            <a:r>
              <a:rPr lang="en-US" sz="1200" b="1" dirty="0" err="1">
                <a:solidFill>
                  <a:srgbClr val="FFFFFF"/>
                </a:solidFill>
                <a:latin typeface="Arimo Bold"/>
                <a:ea typeface="Arimo Bold"/>
                <a:cs typeface="Arimo Bold"/>
                <a:sym typeface="Arimo Bold"/>
              </a:rPr>
              <a:t>behaviour</a:t>
            </a:r>
            <a:r>
              <a:rPr lang="en-US" sz="1200" b="1" dirty="0">
                <a:solidFill>
                  <a:srgbClr val="FFFFFF"/>
                </a:solidFill>
                <a:latin typeface="Arimo Bold"/>
                <a:ea typeface="Arimo Bold"/>
                <a:cs typeface="Arimo Bold"/>
                <a:sym typeface="Arimo Bold"/>
              </a:rPr>
              <a:t> seen in services.</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Traditional ACE models </a:t>
            </a:r>
            <a:r>
              <a:rPr lang="en-US" sz="1200" b="1" dirty="0" err="1">
                <a:solidFill>
                  <a:srgbClr val="FFFFFF"/>
                </a:solidFill>
                <a:latin typeface="Arimo Bold"/>
                <a:ea typeface="Arimo Bold"/>
                <a:cs typeface="Arimo Bold"/>
                <a:sym typeface="Arimo Bold"/>
              </a:rPr>
              <a:t>emphasise</a:t>
            </a:r>
            <a:r>
              <a:rPr lang="en-US" sz="1200" b="1" dirty="0">
                <a:solidFill>
                  <a:srgbClr val="FFFFFF"/>
                </a:solidFill>
                <a:latin typeface="Arimo Bold"/>
                <a:ea typeface="Arimo Bold"/>
                <a:cs typeface="Arimo Bold"/>
                <a:sym typeface="Arimo Bold"/>
              </a:rPr>
              <a:t> counting adverse experiences and predicting risk. (Hughes </a:t>
            </a:r>
            <a:r>
              <a:rPr lang="en-US" sz="1200" b="1" i="1" dirty="0">
                <a:solidFill>
                  <a:srgbClr val="FFFFFF"/>
                </a:solidFill>
                <a:latin typeface="Arimo Bold"/>
                <a:ea typeface="Arimo Bold"/>
                <a:cs typeface="Arimo Bold"/>
                <a:sym typeface="Arimo Bold"/>
              </a:rPr>
              <a:t>et al</a:t>
            </a:r>
            <a:r>
              <a:rPr lang="en-US" sz="1200" b="1" dirty="0">
                <a:solidFill>
                  <a:srgbClr val="FFFFFF"/>
                </a:solidFill>
                <a:latin typeface="Arimo Bold"/>
                <a:ea typeface="Arimo Bold"/>
                <a:cs typeface="Arimo Bold"/>
                <a:sym typeface="Arimo Bold"/>
              </a:rPr>
              <a:t>., 2017).</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More recent critical work in Britain argues that trauma-informed practice must also consider structural factors such as racism, poverty and immigration status, because these shape which young people are most exposed to trauma and most likely to be labelled as “problematic”. (Iqbal and Foster Zabit, 2025).</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Comparing these lenses highlights that effective support should integrate biology, biography and social context, rather than focusing on individual pathology alone.</a:t>
            </a:r>
          </a:p>
          <a:p>
            <a:pPr algn="l">
              <a:lnSpc>
                <a:spcPts val="1800"/>
              </a:lnSpc>
            </a:pPr>
            <a:endParaRPr lang="en-US" sz="1200" b="1" dirty="0">
              <a:solidFill>
                <a:srgbClr val="FFFFFF"/>
              </a:solidFill>
              <a:latin typeface="Arimo Bold"/>
              <a:ea typeface="Arimo Bold"/>
              <a:cs typeface="Arimo Bold"/>
              <a:sym typeface="Arimo Bold"/>
            </a:endParaRPr>
          </a:p>
        </p:txBody>
      </p:sp>
      <p:sp>
        <p:nvSpPr>
          <p:cNvPr id="25" name="TextBox 25"/>
          <p:cNvSpPr txBox="1"/>
          <p:nvPr/>
        </p:nvSpPr>
        <p:spPr>
          <a:xfrm>
            <a:off x="505296" y="6726587"/>
            <a:ext cx="7212322" cy="3209020"/>
          </a:xfrm>
          <a:prstGeom prst="rect">
            <a:avLst/>
          </a:prstGeom>
        </p:spPr>
        <p:txBody>
          <a:bodyPr lIns="0" tIns="0" rIns="0" bIns="0" rtlCol="0" anchor="t">
            <a:spAutoFit/>
          </a:bodyPr>
          <a:lstStyle/>
          <a:p>
            <a:pPr algn="l">
              <a:lnSpc>
                <a:spcPts val="1800"/>
              </a:lnSpc>
            </a:pPr>
            <a:r>
              <a:rPr lang="en-US" sz="1200" b="1" dirty="0">
                <a:solidFill>
                  <a:srgbClr val="FFD500"/>
                </a:solidFill>
                <a:latin typeface="Arimo Bold"/>
                <a:ea typeface="Arimo Bold"/>
                <a:cs typeface="Arimo Bold"/>
                <a:sym typeface="Arimo Bold"/>
              </a:rPr>
              <a:t>         </a:t>
            </a:r>
            <a:r>
              <a:rPr lang="en-US" sz="1400" b="1" dirty="0">
                <a:solidFill>
                  <a:srgbClr val="FFD500"/>
                </a:solidFill>
                <a:latin typeface="Arimo Bold"/>
                <a:ea typeface="Arimo Bold"/>
                <a:cs typeface="Arimo Bold"/>
                <a:sym typeface="Arimo Bold"/>
              </a:rPr>
              <a:t>Implications for Support and Provision</a:t>
            </a:r>
          </a:p>
          <a:p>
            <a:pPr marL="259080" lvl="1" indent="-129540" algn="l">
              <a:lnSpc>
                <a:spcPts val="1800"/>
              </a:lnSpc>
              <a:buFont typeface="Arial"/>
              <a:buChar char="•"/>
            </a:pPr>
            <a:r>
              <a:rPr lang="en-US" sz="1200" b="1" dirty="0">
                <a:solidFill>
                  <a:srgbClr val="FFFFFF"/>
                </a:solidFill>
                <a:latin typeface="Arimo"/>
                <a:ea typeface="Arimo"/>
                <a:cs typeface="Arimo"/>
                <a:sym typeface="Arimo"/>
              </a:rPr>
              <a:t>A trauma-informed approach </a:t>
            </a:r>
            <a:r>
              <a:rPr lang="en-US" sz="1200" b="1" dirty="0" err="1">
                <a:solidFill>
                  <a:srgbClr val="FFFFFF"/>
                </a:solidFill>
                <a:latin typeface="Arimo"/>
                <a:ea typeface="Arimo"/>
                <a:cs typeface="Arimo"/>
                <a:sym typeface="Arimo"/>
              </a:rPr>
              <a:t>recognises</a:t>
            </a:r>
            <a:r>
              <a:rPr lang="en-US" sz="1200" b="1" dirty="0">
                <a:solidFill>
                  <a:srgbClr val="FFFFFF"/>
                </a:solidFill>
                <a:latin typeface="Arimo"/>
                <a:ea typeface="Arimo"/>
                <a:cs typeface="Arimo"/>
                <a:sym typeface="Arimo"/>
              </a:rPr>
              <a:t> how trauma can affect biological, psychological and social development and adapts practice to avoid re-</a:t>
            </a:r>
            <a:r>
              <a:rPr lang="en-US" sz="1200" b="1" dirty="0" err="1">
                <a:solidFill>
                  <a:srgbClr val="FFFFFF"/>
                </a:solidFill>
                <a:latin typeface="Arimo"/>
                <a:ea typeface="Arimo"/>
                <a:cs typeface="Arimo"/>
                <a:sym typeface="Arimo"/>
              </a:rPr>
              <a:t>traumatisation</a:t>
            </a:r>
            <a:r>
              <a:rPr lang="en-US" sz="1200" b="1" dirty="0">
                <a:solidFill>
                  <a:srgbClr val="FFFFFF"/>
                </a:solidFill>
                <a:latin typeface="Arimo"/>
                <a:ea typeface="Arimo"/>
                <a:cs typeface="Arimo"/>
                <a:sym typeface="Arimo"/>
              </a:rPr>
              <a:t>. (Office for Health Improvement and Disparities, 2022).</a:t>
            </a:r>
          </a:p>
          <a:p>
            <a:pPr marL="259080" lvl="1" indent="-129540" algn="l">
              <a:lnSpc>
                <a:spcPts val="1800"/>
              </a:lnSpc>
              <a:buFont typeface="Arial"/>
              <a:buChar char="•"/>
            </a:pPr>
            <a:r>
              <a:rPr lang="en-US" sz="1200" b="1" dirty="0">
                <a:solidFill>
                  <a:srgbClr val="FFFFFF"/>
                </a:solidFill>
                <a:latin typeface="Arimo"/>
                <a:ea typeface="Arimo"/>
                <a:cs typeface="Arimo"/>
                <a:sym typeface="Arimo"/>
              </a:rPr>
              <a:t>Evidence summaries in Wales suggest that trauma-informed approaches should: </a:t>
            </a:r>
            <a:r>
              <a:rPr lang="en-US" sz="1200" b="1" dirty="0" err="1">
                <a:solidFill>
                  <a:srgbClr val="FFFFFF"/>
                </a:solidFill>
                <a:latin typeface="Arimo"/>
                <a:ea typeface="Arimo"/>
                <a:cs typeface="Arimo"/>
                <a:sym typeface="Arimo"/>
              </a:rPr>
              <a:t>prioritise</a:t>
            </a:r>
            <a:r>
              <a:rPr lang="en-US" sz="1200" b="1" dirty="0">
                <a:solidFill>
                  <a:srgbClr val="FFFFFF"/>
                </a:solidFill>
                <a:latin typeface="Arimo"/>
                <a:ea typeface="Arimo"/>
                <a:cs typeface="Arimo"/>
                <a:sym typeface="Arimo"/>
              </a:rPr>
              <a:t> physical, emotional and relational safety; build trust through consistency and predictability; offer meaningful choice and collaboration; </a:t>
            </a:r>
            <a:r>
              <a:rPr lang="en-US" sz="1200" b="1" dirty="0" err="1">
                <a:solidFill>
                  <a:srgbClr val="FFFFFF"/>
                </a:solidFill>
                <a:latin typeface="Arimo"/>
                <a:ea typeface="Arimo"/>
                <a:cs typeface="Arimo"/>
                <a:sym typeface="Arimo"/>
              </a:rPr>
              <a:t>recognise</a:t>
            </a:r>
            <a:r>
              <a:rPr lang="en-US" sz="1200" b="1" dirty="0">
                <a:solidFill>
                  <a:srgbClr val="FFFFFF"/>
                </a:solidFill>
                <a:latin typeface="Arimo"/>
                <a:ea typeface="Arimo"/>
                <a:cs typeface="Arimo"/>
                <a:sym typeface="Arimo"/>
              </a:rPr>
              <a:t> strengths as well as difficulties (Social Care Wales, 2023).</a:t>
            </a:r>
          </a:p>
          <a:p>
            <a:pPr marL="259080" lvl="1" indent="-129540" algn="l">
              <a:lnSpc>
                <a:spcPts val="1800"/>
              </a:lnSpc>
              <a:buFont typeface="Arial"/>
              <a:buChar char="•"/>
            </a:pPr>
            <a:r>
              <a:rPr lang="en-US" sz="1200" b="1" dirty="0">
                <a:solidFill>
                  <a:srgbClr val="FFD500"/>
                </a:solidFill>
                <a:latin typeface="Arimo"/>
                <a:ea typeface="Arimo"/>
                <a:cs typeface="Arimo"/>
                <a:sym typeface="Arimo"/>
              </a:rPr>
              <a:t>For professionals working with young people, this mean</a:t>
            </a:r>
            <a:r>
              <a:rPr lang="en-US" sz="1200" b="1" dirty="0">
                <a:solidFill>
                  <a:srgbClr val="FFFF00"/>
                </a:solidFill>
                <a:latin typeface="Arimo"/>
                <a:ea typeface="Arimo"/>
                <a:cs typeface="Arimo"/>
                <a:sym typeface="Arimo"/>
              </a:rPr>
              <a:t>s</a:t>
            </a:r>
            <a:r>
              <a:rPr lang="en-US" sz="1200" b="1" dirty="0">
                <a:solidFill>
                  <a:srgbClr val="FFFFFF"/>
                </a:solidFill>
                <a:latin typeface="Arimo"/>
                <a:ea typeface="Arimo"/>
                <a:cs typeface="Arimo"/>
                <a:sym typeface="Arimo"/>
              </a:rPr>
              <a:t>: regulation before reasoning – using co-regulation strategies (grounding, breathing, predictable routines) before expecting reflection or </a:t>
            </a:r>
            <a:r>
              <a:rPr lang="en-US" sz="1200" b="1" dirty="0" err="1">
                <a:solidFill>
                  <a:srgbClr val="FFFFFF"/>
                </a:solidFill>
                <a:latin typeface="Arimo"/>
                <a:ea typeface="Arimo"/>
                <a:cs typeface="Arimo"/>
                <a:sym typeface="Arimo"/>
              </a:rPr>
              <a:t>behaviour</a:t>
            </a:r>
            <a:r>
              <a:rPr lang="en-US" sz="1200" b="1" dirty="0">
                <a:solidFill>
                  <a:srgbClr val="FFFFFF"/>
                </a:solidFill>
                <a:latin typeface="Arimo"/>
                <a:ea typeface="Arimo"/>
                <a:cs typeface="Arimo"/>
                <a:sym typeface="Arimo"/>
              </a:rPr>
              <a:t> change (Blaustein and Kinniburgh, 2018). Relational continuity – reducing the number of professionals involved and protecting stable relationships wherever possible (Blaustein and Kinniburgh, 2018). Multi-agency coordination – aligning schools, health, social care and community services so young people are not repeatedly assessed without coherent support (Asmussen </a:t>
            </a:r>
            <a:r>
              <a:rPr lang="en-US" sz="1200" b="1" i="1" dirty="0">
                <a:solidFill>
                  <a:srgbClr val="FFFFFF"/>
                </a:solidFill>
                <a:latin typeface="Arimo"/>
                <a:ea typeface="Arimo"/>
                <a:cs typeface="Arimo"/>
                <a:sym typeface="Arimo"/>
              </a:rPr>
              <a:t>et al</a:t>
            </a:r>
            <a:r>
              <a:rPr lang="en-US" sz="1200" b="1" dirty="0">
                <a:solidFill>
                  <a:srgbClr val="FFFFFF"/>
                </a:solidFill>
                <a:latin typeface="Arimo"/>
                <a:ea typeface="Arimo"/>
                <a:cs typeface="Arimo"/>
                <a:sym typeface="Arimo"/>
              </a:rPr>
              <a:t>., 2022).</a:t>
            </a:r>
          </a:p>
          <a:p>
            <a:pPr algn="l">
              <a:lnSpc>
                <a:spcPts val="1800"/>
              </a:lnSpc>
            </a:pPr>
            <a:endParaRPr lang="en-US" sz="1200" dirty="0">
              <a:solidFill>
                <a:srgbClr val="FFFFFF"/>
              </a:solidFill>
              <a:latin typeface="Arimo"/>
              <a:ea typeface="Arimo"/>
              <a:cs typeface="Arimo"/>
              <a:sym typeface="Arimo"/>
            </a:endParaRPr>
          </a:p>
        </p:txBody>
      </p:sp>
      <p:sp>
        <p:nvSpPr>
          <p:cNvPr id="26" name="TextBox 26"/>
          <p:cNvSpPr txBox="1"/>
          <p:nvPr/>
        </p:nvSpPr>
        <p:spPr>
          <a:xfrm>
            <a:off x="14452843" y="833487"/>
            <a:ext cx="3426961" cy="7364004"/>
          </a:xfrm>
          <a:prstGeom prst="rect">
            <a:avLst/>
          </a:prstGeom>
        </p:spPr>
        <p:txBody>
          <a:bodyPr lIns="0" tIns="0" rIns="0" bIns="0" rtlCol="0" anchor="t">
            <a:spAutoFit/>
          </a:bodyPr>
          <a:lstStyle/>
          <a:p>
            <a:pPr algn="l">
              <a:lnSpc>
                <a:spcPts val="1800"/>
              </a:lnSpc>
            </a:pPr>
            <a:r>
              <a:rPr lang="en-US" sz="1200" b="1" dirty="0">
                <a:solidFill>
                  <a:srgbClr val="FFD500"/>
                </a:solidFill>
                <a:latin typeface="Arimo Bold"/>
                <a:ea typeface="Arimo Bold"/>
                <a:cs typeface="Arimo Bold"/>
                <a:sym typeface="Arimo Bold"/>
              </a:rPr>
              <a:t>     </a:t>
            </a:r>
            <a:r>
              <a:rPr lang="en-US" sz="1400" b="1" dirty="0">
                <a:solidFill>
                  <a:srgbClr val="FFD500"/>
                </a:solidFill>
                <a:latin typeface="Arimo Bold"/>
                <a:ea typeface="Arimo Bold"/>
                <a:cs typeface="Arimo Bold"/>
                <a:sym typeface="Arimo Bold"/>
              </a:rPr>
              <a:t>Best Practice and Current Debates</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Evaluations of trauma-informed care in children’s social care show that many services use trauma-informed language but struggle to link this to specific evidence-based interventions. (Asmussen </a:t>
            </a:r>
            <a:r>
              <a:rPr lang="en-US" sz="1200" b="1" i="1" dirty="0">
                <a:solidFill>
                  <a:srgbClr val="FFFFFF"/>
                </a:solidFill>
                <a:latin typeface="Arimo Bold"/>
                <a:ea typeface="Arimo Bold"/>
                <a:cs typeface="Arimo Bold"/>
                <a:sym typeface="Arimo Bold"/>
              </a:rPr>
              <a:t>et al</a:t>
            </a:r>
            <a:r>
              <a:rPr lang="en-US" sz="1200" b="1" dirty="0">
                <a:solidFill>
                  <a:srgbClr val="FFFFFF"/>
                </a:solidFill>
                <a:latin typeface="Arimo Bold"/>
                <a:ea typeface="Arimo Bold"/>
                <a:cs typeface="Arimo Bold"/>
                <a:sym typeface="Arimo Bold"/>
              </a:rPr>
              <a:t>., 2022).</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Public Health Wales highlights potential benefits of trauma-informed school approaches for well-being and relationships, but also notes that much of the evidence remains early-stage and often comes from non-UK contexts. (Public Health Wales, 2024).</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Violence Reduction Units in England and Wales report that embedding trauma-informed practice across youth work, policing and education can support engagement and reduce escalation towards serious violence, but they </a:t>
            </a:r>
            <a:r>
              <a:rPr lang="en-US" sz="1200" b="1" dirty="0" err="1">
                <a:solidFill>
                  <a:srgbClr val="FFFFFF"/>
                </a:solidFill>
                <a:latin typeface="Arimo Bold"/>
                <a:ea typeface="Arimo Bold"/>
                <a:cs typeface="Arimo Bold"/>
                <a:sym typeface="Arimo Bold"/>
              </a:rPr>
              <a:t>emphasise</a:t>
            </a:r>
            <a:r>
              <a:rPr lang="en-US" sz="1200" b="1" dirty="0">
                <a:solidFill>
                  <a:srgbClr val="FFFFFF"/>
                </a:solidFill>
                <a:latin typeface="Arimo Bold"/>
                <a:ea typeface="Arimo Bold"/>
                <a:cs typeface="Arimo Bold"/>
                <a:sym typeface="Arimo Bold"/>
              </a:rPr>
              <a:t> the need for ongoing evaluation and realistic expectations. (Home Office and Office for Health Improvement and Disparities, 2024).</a:t>
            </a:r>
          </a:p>
          <a:p>
            <a:pPr marL="259080" lvl="1" indent="-129540" algn="l">
              <a:lnSpc>
                <a:spcPts val="1800"/>
              </a:lnSpc>
              <a:buFont typeface="Arial"/>
              <a:buChar char="•"/>
            </a:pPr>
            <a:r>
              <a:rPr lang="en-US" sz="1200" b="1" dirty="0">
                <a:solidFill>
                  <a:srgbClr val="FFFFFF"/>
                </a:solidFill>
                <a:latin typeface="Arimo Bold"/>
                <a:ea typeface="Arimo Bold"/>
                <a:cs typeface="Arimo Bold"/>
                <a:sym typeface="Arimo Bold"/>
              </a:rPr>
              <a:t>Critical reviews argue that trauma-informed practice risks becoming a “buzzword” if it focuses only on staff training and language, without addressing structural inequalities and young people’s own perspectives. (Iqbal and Foster Zabit, 2025).</a:t>
            </a:r>
          </a:p>
          <a:p>
            <a:pPr algn="l">
              <a:lnSpc>
                <a:spcPts val="1800"/>
              </a:lnSpc>
            </a:pPr>
            <a:endParaRPr lang="en-US" sz="1200" b="1" dirty="0">
              <a:solidFill>
                <a:srgbClr val="FFFFFF"/>
              </a:solidFill>
              <a:latin typeface="Arimo Bold"/>
              <a:ea typeface="Arimo Bold"/>
              <a:cs typeface="Arimo Bold"/>
              <a:sym typeface="Arimo Bold"/>
            </a:endParaRPr>
          </a:p>
        </p:txBody>
      </p:sp>
      <p:grpSp>
        <p:nvGrpSpPr>
          <p:cNvPr id="27" name="Group 27"/>
          <p:cNvGrpSpPr/>
          <p:nvPr/>
        </p:nvGrpSpPr>
        <p:grpSpPr>
          <a:xfrm>
            <a:off x="8645401" y="6062544"/>
            <a:ext cx="5533249" cy="3971211"/>
            <a:chOff x="0" y="0"/>
            <a:chExt cx="1457317" cy="1045916"/>
          </a:xfrm>
        </p:grpSpPr>
        <p:sp>
          <p:nvSpPr>
            <p:cNvPr id="28" name="Freeform 28"/>
            <p:cNvSpPr/>
            <p:nvPr/>
          </p:nvSpPr>
          <p:spPr>
            <a:xfrm>
              <a:off x="0" y="0"/>
              <a:ext cx="1457317" cy="1045916"/>
            </a:xfrm>
            <a:custGeom>
              <a:avLst/>
              <a:gdLst/>
              <a:ahLst/>
              <a:cxnLst/>
              <a:rect l="l" t="t" r="r" b="b"/>
              <a:pathLst>
                <a:path w="1457317" h="1045916">
                  <a:moveTo>
                    <a:pt x="71357" y="0"/>
                  </a:moveTo>
                  <a:lnTo>
                    <a:pt x="1385959" y="0"/>
                  </a:lnTo>
                  <a:cubicBezTo>
                    <a:pt x="1425369" y="0"/>
                    <a:pt x="1457317" y="31948"/>
                    <a:pt x="1457317" y="71357"/>
                  </a:cubicBezTo>
                  <a:lnTo>
                    <a:pt x="1457317" y="974558"/>
                  </a:lnTo>
                  <a:cubicBezTo>
                    <a:pt x="1457317" y="1013968"/>
                    <a:pt x="1425369" y="1045916"/>
                    <a:pt x="1385959" y="1045916"/>
                  </a:cubicBezTo>
                  <a:lnTo>
                    <a:pt x="71357" y="1045916"/>
                  </a:lnTo>
                  <a:cubicBezTo>
                    <a:pt x="31948" y="1045916"/>
                    <a:pt x="0" y="1013968"/>
                    <a:pt x="0" y="974558"/>
                  </a:cubicBezTo>
                  <a:lnTo>
                    <a:pt x="0" y="71357"/>
                  </a:lnTo>
                  <a:cubicBezTo>
                    <a:pt x="0" y="31948"/>
                    <a:pt x="31948" y="0"/>
                    <a:pt x="71357" y="0"/>
                  </a:cubicBezTo>
                  <a:close/>
                </a:path>
              </a:pathLst>
            </a:custGeom>
            <a:solidFill>
              <a:srgbClr val="00509D"/>
            </a:solidFill>
          </p:spPr>
          <p:txBody>
            <a:bodyPr/>
            <a:lstStyle/>
            <a:p>
              <a:endParaRPr lang="en-GB"/>
            </a:p>
          </p:txBody>
        </p:sp>
        <p:sp>
          <p:nvSpPr>
            <p:cNvPr id="29" name="TextBox 29"/>
            <p:cNvSpPr txBox="1"/>
            <p:nvPr/>
          </p:nvSpPr>
          <p:spPr>
            <a:xfrm>
              <a:off x="0" y="-19050"/>
              <a:ext cx="1457317" cy="1064966"/>
            </a:xfrm>
            <a:prstGeom prst="rect">
              <a:avLst/>
            </a:prstGeom>
          </p:spPr>
          <p:txBody>
            <a:bodyPr lIns="50800" tIns="50800" rIns="50800" bIns="50800" rtlCol="0" anchor="ctr"/>
            <a:lstStyle/>
            <a:p>
              <a:pPr algn="ctr">
                <a:lnSpc>
                  <a:spcPts val="1439"/>
                </a:lnSpc>
              </a:pPr>
              <a:endParaRPr/>
            </a:p>
          </p:txBody>
        </p:sp>
      </p:grpSp>
      <p:sp>
        <p:nvSpPr>
          <p:cNvPr id="30" name="TextBox 30"/>
          <p:cNvSpPr txBox="1"/>
          <p:nvPr/>
        </p:nvSpPr>
        <p:spPr>
          <a:xfrm>
            <a:off x="8915400" y="6496484"/>
            <a:ext cx="4766669" cy="2972159"/>
          </a:xfrm>
          <a:prstGeom prst="rect">
            <a:avLst/>
          </a:prstGeom>
        </p:spPr>
        <p:txBody>
          <a:bodyPr lIns="0" tIns="0" rIns="0" bIns="0" rtlCol="0" anchor="t">
            <a:spAutoFit/>
          </a:bodyPr>
          <a:lstStyle/>
          <a:p>
            <a:pPr algn="l">
              <a:lnSpc>
                <a:spcPts val="1860"/>
              </a:lnSpc>
            </a:pPr>
            <a:r>
              <a:rPr lang="en-US" sz="1400" b="1" dirty="0">
                <a:solidFill>
                  <a:srgbClr val="FFD500"/>
                </a:solidFill>
                <a:latin typeface="Arimo Bold"/>
                <a:ea typeface="Arimo Bold"/>
                <a:cs typeface="Arimo Bold"/>
                <a:sym typeface="Arimo Bold"/>
              </a:rPr>
              <a:t>Conclusion</a:t>
            </a:r>
          </a:p>
          <a:p>
            <a:pPr algn="l">
              <a:lnSpc>
                <a:spcPts val="1800"/>
              </a:lnSpc>
            </a:pPr>
            <a:r>
              <a:rPr lang="en-US" sz="1200" b="1" dirty="0">
                <a:solidFill>
                  <a:srgbClr val="FFFFFF"/>
                </a:solidFill>
                <a:latin typeface="Arimo"/>
                <a:ea typeface="Arimo"/>
                <a:cs typeface="Arimo"/>
                <a:sym typeface="Arimo"/>
              </a:rPr>
              <a:t>Trauma in childhood and adolescence changes how the body reacts, how emotions are processed and how the world is perceived (De Bellis and Zisk, 2014).</a:t>
            </a:r>
          </a:p>
          <a:p>
            <a:pPr algn="l">
              <a:lnSpc>
                <a:spcPts val="1800"/>
              </a:lnSpc>
            </a:pPr>
            <a:r>
              <a:rPr lang="en-US" sz="1200" b="1" dirty="0" err="1">
                <a:solidFill>
                  <a:srgbClr val="FFFFFF"/>
                </a:solidFill>
                <a:latin typeface="Arimo"/>
                <a:ea typeface="Arimo"/>
                <a:cs typeface="Arimo"/>
                <a:sym typeface="Arimo"/>
              </a:rPr>
              <a:t>Behaviour</a:t>
            </a:r>
            <a:r>
              <a:rPr lang="en-US" sz="1200" b="1" dirty="0">
                <a:solidFill>
                  <a:srgbClr val="FFFFFF"/>
                </a:solidFill>
                <a:latin typeface="Arimo"/>
                <a:ea typeface="Arimo"/>
                <a:cs typeface="Arimo"/>
                <a:sym typeface="Arimo"/>
              </a:rPr>
              <a:t> is often the surface of a survival story, not simply a problem to be managed.</a:t>
            </a:r>
          </a:p>
          <a:p>
            <a:pPr algn="l">
              <a:lnSpc>
                <a:spcPts val="1800"/>
              </a:lnSpc>
            </a:pPr>
            <a:r>
              <a:rPr lang="en-US" sz="1200" b="1" dirty="0">
                <a:solidFill>
                  <a:srgbClr val="FFFFFF"/>
                </a:solidFill>
                <a:latin typeface="Arimo"/>
                <a:ea typeface="Arimo"/>
                <a:cs typeface="Arimo"/>
                <a:sym typeface="Arimo"/>
              </a:rPr>
              <a:t>For health and care professionals, high-quality support involves: seeing </a:t>
            </a:r>
            <a:r>
              <a:rPr lang="en-US" sz="1200" b="1" dirty="0" err="1">
                <a:solidFill>
                  <a:srgbClr val="FFFFFF"/>
                </a:solidFill>
                <a:latin typeface="Arimo"/>
                <a:ea typeface="Arimo"/>
                <a:cs typeface="Arimo"/>
                <a:sym typeface="Arimo"/>
              </a:rPr>
              <a:t>behaviour</a:t>
            </a:r>
            <a:r>
              <a:rPr lang="en-US" sz="1200" b="1" dirty="0">
                <a:solidFill>
                  <a:srgbClr val="FFFFFF"/>
                </a:solidFill>
                <a:latin typeface="Arimo"/>
                <a:ea typeface="Arimo"/>
                <a:cs typeface="Arimo"/>
                <a:sym typeface="Arimo"/>
              </a:rPr>
              <a:t> in the context of experience; building safe, predictable and respectful relationships; linking everyday relational practice with interventions that have a genuine evidence base; staying alert to the wider inequalities that shape which young people are most affected by trauma (Social Care Wales, 2023).</a:t>
            </a:r>
          </a:p>
          <a:p>
            <a:pPr algn="l">
              <a:lnSpc>
                <a:spcPts val="1860"/>
              </a:lnSpc>
            </a:pPr>
            <a:endParaRPr lang="en-US" sz="1200" dirty="0">
              <a:solidFill>
                <a:srgbClr val="FFFFFF"/>
              </a:solidFill>
              <a:latin typeface="Arimo"/>
              <a:ea typeface="Arimo"/>
              <a:cs typeface="Arimo"/>
              <a:sym typeface="Arim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96B"/>
        </a:solidFill>
        <a:effectLst/>
      </p:bgPr>
    </p:bg>
    <p:spTree>
      <p:nvGrpSpPr>
        <p:cNvPr id="1" name=""/>
        <p:cNvGrpSpPr/>
        <p:nvPr/>
      </p:nvGrpSpPr>
      <p:grpSpPr>
        <a:xfrm>
          <a:off x="0" y="0"/>
          <a:ext cx="0" cy="0"/>
          <a:chOff x="0" y="0"/>
          <a:chExt cx="0" cy="0"/>
        </a:xfrm>
      </p:grpSpPr>
      <p:grpSp>
        <p:nvGrpSpPr>
          <p:cNvPr id="3" name="Group 3"/>
          <p:cNvGrpSpPr/>
          <p:nvPr/>
        </p:nvGrpSpPr>
        <p:grpSpPr>
          <a:xfrm>
            <a:off x="228600" y="309014"/>
            <a:ext cx="17642185" cy="9668972"/>
            <a:chOff x="0" y="0"/>
            <a:chExt cx="4646501" cy="2546561"/>
          </a:xfrm>
        </p:grpSpPr>
        <p:sp>
          <p:nvSpPr>
            <p:cNvPr id="4" name="Freeform 4"/>
            <p:cNvSpPr/>
            <p:nvPr/>
          </p:nvSpPr>
          <p:spPr>
            <a:xfrm>
              <a:off x="0" y="0"/>
              <a:ext cx="4646501" cy="2546561"/>
            </a:xfrm>
            <a:custGeom>
              <a:avLst/>
              <a:gdLst/>
              <a:ahLst/>
              <a:cxnLst/>
              <a:rect l="l" t="t" r="r" b="b"/>
              <a:pathLst>
                <a:path w="4646501" h="2546561">
                  <a:moveTo>
                    <a:pt x="22380" y="0"/>
                  </a:moveTo>
                  <a:lnTo>
                    <a:pt x="4624121" y="0"/>
                  </a:lnTo>
                  <a:cubicBezTo>
                    <a:pt x="4630057" y="0"/>
                    <a:pt x="4635749" y="2358"/>
                    <a:pt x="4639946" y="6555"/>
                  </a:cubicBezTo>
                  <a:cubicBezTo>
                    <a:pt x="4644143" y="10752"/>
                    <a:pt x="4646501" y="16445"/>
                    <a:pt x="4646501" y="22380"/>
                  </a:cubicBezTo>
                  <a:lnTo>
                    <a:pt x="4646501" y="2524180"/>
                  </a:lnTo>
                  <a:cubicBezTo>
                    <a:pt x="4646501" y="2536541"/>
                    <a:pt x="4636481" y="2546561"/>
                    <a:pt x="4624121" y="2546561"/>
                  </a:cubicBezTo>
                  <a:lnTo>
                    <a:pt x="22380" y="2546561"/>
                  </a:lnTo>
                  <a:cubicBezTo>
                    <a:pt x="10020" y="2546561"/>
                    <a:pt x="0" y="2536541"/>
                    <a:pt x="0" y="2524180"/>
                  </a:cubicBezTo>
                  <a:lnTo>
                    <a:pt x="0" y="22380"/>
                  </a:lnTo>
                  <a:cubicBezTo>
                    <a:pt x="0" y="10020"/>
                    <a:pt x="10020" y="0"/>
                    <a:pt x="22380" y="0"/>
                  </a:cubicBezTo>
                  <a:close/>
                </a:path>
              </a:pathLst>
            </a:custGeom>
            <a:solidFill>
              <a:srgbClr val="00509D"/>
            </a:solidFill>
          </p:spPr>
          <p:txBody>
            <a:bodyPr/>
            <a:lstStyle/>
            <a:p>
              <a:endParaRPr lang="en-GB"/>
            </a:p>
          </p:txBody>
        </p:sp>
        <p:sp>
          <p:nvSpPr>
            <p:cNvPr id="5" name="TextBox 5"/>
            <p:cNvSpPr txBox="1"/>
            <p:nvPr/>
          </p:nvSpPr>
          <p:spPr>
            <a:xfrm>
              <a:off x="0" y="-9525"/>
              <a:ext cx="4646501" cy="2556086"/>
            </a:xfrm>
            <a:prstGeom prst="rect">
              <a:avLst/>
            </a:prstGeom>
          </p:spPr>
          <p:txBody>
            <a:bodyPr lIns="50800" tIns="50800" rIns="50800" bIns="50800" rtlCol="0" anchor="ctr"/>
            <a:lstStyle/>
            <a:p>
              <a:pPr algn="ctr">
                <a:lnSpc>
                  <a:spcPts val="2999"/>
                </a:lnSpc>
              </a:pPr>
              <a:endParaRPr/>
            </a:p>
          </p:txBody>
        </p:sp>
      </p:grpSp>
      <p:sp>
        <p:nvSpPr>
          <p:cNvPr id="6" name="TextBox 6"/>
          <p:cNvSpPr txBox="1"/>
          <p:nvPr/>
        </p:nvSpPr>
        <p:spPr>
          <a:xfrm>
            <a:off x="762000" y="1028700"/>
            <a:ext cx="16992599" cy="7868308"/>
          </a:xfrm>
          <a:prstGeom prst="rect">
            <a:avLst/>
          </a:prstGeom>
        </p:spPr>
        <p:txBody>
          <a:bodyPr wrap="square" lIns="0" tIns="0" rIns="0" bIns="0" rtlCol="0" anchor="t">
            <a:spAutoFit/>
          </a:bodyPr>
          <a:lstStyle/>
          <a:p>
            <a:r>
              <a:rPr lang="en-GB" sz="3200" b="1" dirty="0">
                <a:solidFill>
                  <a:schemeClr val="bg1"/>
                </a:solidFill>
              </a:rPr>
              <a:t>REFERENCES LIST: </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Asmussen, K., Masterman, T., McBride, T. and Molloy, D. (2022) </a:t>
            </a:r>
            <a:r>
              <a:rPr lang="en-GB" sz="2400" i="1" dirty="0">
                <a:solidFill>
                  <a:schemeClr val="bg1"/>
                </a:solidFill>
              </a:rPr>
              <a:t>Trauma-informed care: Understanding the use of trauma-informed approaches within children’s social care</a:t>
            </a:r>
            <a:r>
              <a:rPr lang="en-GB" sz="2400" dirty="0">
                <a:solidFill>
                  <a:schemeClr val="bg1"/>
                </a:solidFill>
              </a:rPr>
              <a:t>. London: Early Intervention Foundation. Available at: https://www.eif.org.uk/report/trauma-informed-care-understanding-the-use-of-trauma-informed-approaches-within-childrens-social-care. (Accessed: 3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Blaustein, M.E. and Kinniburgh, K.M. (2018) </a:t>
            </a:r>
            <a:r>
              <a:rPr lang="en-GB" sz="2400" i="1" dirty="0">
                <a:solidFill>
                  <a:schemeClr val="bg1"/>
                </a:solidFill>
              </a:rPr>
              <a:t>Treating Traumatic Stress in Children and Adolescents: How to Foster Resilience through Attachment, Self-Regulation and Competency</a:t>
            </a:r>
            <a:r>
              <a:rPr lang="en-GB" sz="2400" dirty="0">
                <a:solidFill>
                  <a:schemeClr val="bg1"/>
                </a:solidFill>
              </a:rPr>
              <a:t>. 2</a:t>
            </a:r>
            <a:r>
              <a:rPr lang="en-GB" sz="2400" baseline="30000" dirty="0">
                <a:solidFill>
                  <a:schemeClr val="bg1"/>
                </a:solidFill>
              </a:rPr>
              <a:t>nd</a:t>
            </a:r>
            <a:r>
              <a:rPr lang="en-GB" sz="2400" dirty="0">
                <a:solidFill>
                  <a:schemeClr val="bg1"/>
                </a:solidFill>
              </a:rPr>
              <a:t>  </a:t>
            </a:r>
            <a:r>
              <a:rPr lang="en-GB" sz="2400" dirty="0" err="1">
                <a:solidFill>
                  <a:schemeClr val="bg1"/>
                </a:solidFill>
              </a:rPr>
              <a:t>edn</a:t>
            </a:r>
            <a:r>
              <a:rPr lang="en-GB" sz="2400" dirty="0">
                <a:solidFill>
                  <a:schemeClr val="bg1"/>
                </a:solidFill>
              </a:rPr>
              <a:t>. New York: Guilford Press.</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De Bellis, M.D. and Zisk, A. (2014) ‘The biological effects of childhood trauma’, </a:t>
            </a:r>
            <a:r>
              <a:rPr lang="en-GB" sz="2400" i="1" dirty="0">
                <a:solidFill>
                  <a:schemeClr val="bg1"/>
                </a:solidFill>
              </a:rPr>
              <a:t>Child and Adolescent Psychiatric Clinics of North America</a:t>
            </a:r>
            <a:r>
              <a:rPr lang="en-GB" sz="2400" dirty="0">
                <a:solidFill>
                  <a:schemeClr val="bg1"/>
                </a:solidFill>
              </a:rPr>
              <a:t>, 23(2), pp. 185–222. Available at: https://europepmc.org/backend/ptpmcrender.fcgi?accid=PMC3968319&amp;blobtype=pdf.  (Accessed: 4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Home Office and Office for Health Improvement and Disparities (2024) </a:t>
            </a:r>
            <a:r>
              <a:rPr lang="en-GB" sz="2400" i="1" dirty="0">
                <a:solidFill>
                  <a:schemeClr val="bg1"/>
                </a:solidFill>
              </a:rPr>
              <a:t>Trauma-informed practice: Learning from experience of Violence Reduction Unit delivery 2021 to 2023</a:t>
            </a:r>
            <a:r>
              <a:rPr lang="en-GB" sz="2400" dirty="0">
                <a:solidFill>
                  <a:schemeClr val="bg1"/>
                </a:solidFill>
              </a:rPr>
              <a:t>. London: HM Government. Available at: https://www.gov.uk/government/publications/trauma-informed-practice-learning-from-experience. (Accessed: 5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Hughes, K., Bellis, M.A., Hardcastle, K.A., Sethi, D., Butchart, A., </a:t>
            </a:r>
            <a:r>
              <a:rPr lang="en-GB" sz="2400" dirty="0" err="1">
                <a:solidFill>
                  <a:schemeClr val="bg1"/>
                </a:solidFill>
              </a:rPr>
              <a:t>Mikton</a:t>
            </a:r>
            <a:r>
              <a:rPr lang="en-GB" sz="2400" dirty="0">
                <a:solidFill>
                  <a:schemeClr val="bg1"/>
                </a:solidFill>
              </a:rPr>
              <a:t>, C. and Dunne, M.P. (2017) ‘The effect of multiple adverse childhood experiences on health: a systematic review and meta-analysis’, </a:t>
            </a:r>
            <a:r>
              <a:rPr lang="en-GB" sz="2400" i="1" dirty="0">
                <a:solidFill>
                  <a:schemeClr val="bg1"/>
                </a:solidFill>
              </a:rPr>
              <a:t>The Lancet Public Health</a:t>
            </a:r>
            <a:r>
              <a:rPr lang="en-GB" sz="2400" dirty="0">
                <a:solidFill>
                  <a:schemeClr val="bg1"/>
                </a:solidFill>
              </a:rPr>
              <a:t>, 2(8), pp. e356–e366. Available at: https://doi.org/10.1016/S2468-2667(17)30118-4.  (Accessed: 1 December 2025).</a:t>
            </a:r>
          </a:p>
          <a:p>
            <a:pPr algn="ctr">
              <a:lnSpc>
                <a:spcPts val="2999"/>
              </a:lnSpc>
              <a:spcBef>
                <a:spcPct val="0"/>
              </a:spcBef>
            </a:pPr>
            <a:endParaRPr lang="en-US" sz="2400" b="1" dirty="0">
              <a:solidFill>
                <a:schemeClr val="bg1"/>
              </a:solidFill>
              <a:latin typeface="Arimo Bold"/>
              <a:ea typeface="Arimo Bold"/>
              <a:cs typeface="Arimo Bold"/>
              <a:sym typeface="Arimo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96B"/>
        </a:solidFill>
        <a:effectLst/>
      </p:bgPr>
    </p:bg>
    <p:spTree>
      <p:nvGrpSpPr>
        <p:cNvPr id="1" name=""/>
        <p:cNvGrpSpPr/>
        <p:nvPr/>
      </p:nvGrpSpPr>
      <p:grpSpPr>
        <a:xfrm>
          <a:off x="0" y="0"/>
          <a:ext cx="0" cy="0"/>
          <a:chOff x="0" y="0"/>
          <a:chExt cx="0" cy="0"/>
        </a:xfrm>
      </p:grpSpPr>
      <p:grpSp>
        <p:nvGrpSpPr>
          <p:cNvPr id="3" name="Group 3"/>
          <p:cNvGrpSpPr/>
          <p:nvPr/>
        </p:nvGrpSpPr>
        <p:grpSpPr>
          <a:xfrm>
            <a:off x="228600" y="190500"/>
            <a:ext cx="17642185" cy="9668972"/>
            <a:chOff x="0" y="0"/>
            <a:chExt cx="4646501" cy="2546561"/>
          </a:xfrm>
        </p:grpSpPr>
        <p:sp>
          <p:nvSpPr>
            <p:cNvPr id="4" name="Freeform 4"/>
            <p:cNvSpPr/>
            <p:nvPr/>
          </p:nvSpPr>
          <p:spPr>
            <a:xfrm>
              <a:off x="0" y="0"/>
              <a:ext cx="4646501" cy="2546561"/>
            </a:xfrm>
            <a:custGeom>
              <a:avLst/>
              <a:gdLst/>
              <a:ahLst/>
              <a:cxnLst/>
              <a:rect l="l" t="t" r="r" b="b"/>
              <a:pathLst>
                <a:path w="4646501" h="2546561">
                  <a:moveTo>
                    <a:pt x="22380" y="0"/>
                  </a:moveTo>
                  <a:lnTo>
                    <a:pt x="4624121" y="0"/>
                  </a:lnTo>
                  <a:cubicBezTo>
                    <a:pt x="4630057" y="0"/>
                    <a:pt x="4635749" y="2358"/>
                    <a:pt x="4639946" y="6555"/>
                  </a:cubicBezTo>
                  <a:cubicBezTo>
                    <a:pt x="4644143" y="10752"/>
                    <a:pt x="4646501" y="16445"/>
                    <a:pt x="4646501" y="22380"/>
                  </a:cubicBezTo>
                  <a:lnTo>
                    <a:pt x="4646501" y="2524180"/>
                  </a:lnTo>
                  <a:cubicBezTo>
                    <a:pt x="4646501" y="2536541"/>
                    <a:pt x="4636481" y="2546561"/>
                    <a:pt x="4624121" y="2546561"/>
                  </a:cubicBezTo>
                  <a:lnTo>
                    <a:pt x="22380" y="2546561"/>
                  </a:lnTo>
                  <a:cubicBezTo>
                    <a:pt x="10020" y="2546561"/>
                    <a:pt x="0" y="2536541"/>
                    <a:pt x="0" y="2524180"/>
                  </a:cubicBezTo>
                  <a:lnTo>
                    <a:pt x="0" y="22380"/>
                  </a:lnTo>
                  <a:cubicBezTo>
                    <a:pt x="0" y="10020"/>
                    <a:pt x="10020" y="0"/>
                    <a:pt x="22380" y="0"/>
                  </a:cubicBezTo>
                  <a:close/>
                </a:path>
              </a:pathLst>
            </a:custGeom>
            <a:solidFill>
              <a:srgbClr val="00509D"/>
            </a:solidFill>
          </p:spPr>
          <p:txBody>
            <a:bodyPr/>
            <a:lstStyle/>
            <a:p>
              <a:endParaRPr lang="en-GB"/>
            </a:p>
          </p:txBody>
        </p:sp>
        <p:sp>
          <p:nvSpPr>
            <p:cNvPr id="5" name="TextBox 5"/>
            <p:cNvSpPr txBox="1"/>
            <p:nvPr/>
          </p:nvSpPr>
          <p:spPr>
            <a:xfrm>
              <a:off x="0" y="-9525"/>
              <a:ext cx="4646501" cy="2556086"/>
            </a:xfrm>
            <a:prstGeom prst="rect">
              <a:avLst/>
            </a:prstGeom>
          </p:spPr>
          <p:txBody>
            <a:bodyPr lIns="50800" tIns="50800" rIns="50800" bIns="50800" rtlCol="0" anchor="ctr"/>
            <a:lstStyle/>
            <a:p>
              <a:pPr algn="ctr">
                <a:lnSpc>
                  <a:spcPts val="2999"/>
                </a:lnSpc>
              </a:pPr>
              <a:endParaRPr/>
            </a:p>
          </p:txBody>
        </p:sp>
      </p:grpSp>
      <p:sp>
        <p:nvSpPr>
          <p:cNvPr id="6" name="TextBox 6"/>
          <p:cNvSpPr txBox="1"/>
          <p:nvPr/>
        </p:nvSpPr>
        <p:spPr>
          <a:xfrm>
            <a:off x="609600" y="578832"/>
            <a:ext cx="17068800" cy="8856142"/>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GB" sz="2400" dirty="0">
                <a:solidFill>
                  <a:schemeClr val="bg1"/>
                </a:solidFill>
              </a:rPr>
              <a:t>Iqbal, M. and Foster Zabit, J. (2025) </a:t>
            </a:r>
            <a:r>
              <a:rPr lang="en-GB" sz="2400" i="1" dirty="0">
                <a:solidFill>
                  <a:schemeClr val="bg1"/>
                </a:solidFill>
              </a:rPr>
              <a:t>Understanding the development of childhood trauma and trauma-informed practice in Britain</a:t>
            </a:r>
            <a:r>
              <a:rPr lang="en-GB" sz="2400" dirty="0">
                <a:solidFill>
                  <a:schemeClr val="bg1"/>
                </a:solidFill>
              </a:rPr>
              <a:t>. London: Race Equality Foundation. Available at: https://raceequalityfoundation.org.uk/wp-content/uploads/2025/07/Understanding-the-development-of-childhood-trauma-and-trauma-informed-practice-in-Britain.pdf. (Accessed: 9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err="1">
                <a:solidFill>
                  <a:schemeClr val="bg1"/>
                </a:solidFill>
              </a:rPr>
              <a:t>Laricchiuta</a:t>
            </a:r>
            <a:r>
              <a:rPr lang="en-GB" sz="2400" dirty="0">
                <a:solidFill>
                  <a:schemeClr val="bg1"/>
                </a:solidFill>
              </a:rPr>
              <a:t>, D., Panuccio, A., Picerni, E., Biondo, D., Genovesi, B. and </a:t>
            </a:r>
            <a:r>
              <a:rPr lang="en-GB" sz="2400" dirty="0" err="1">
                <a:solidFill>
                  <a:schemeClr val="bg1"/>
                </a:solidFill>
              </a:rPr>
              <a:t>Petrosini</a:t>
            </a:r>
            <a:r>
              <a:rPr lang="en-GB" sz="2400" dirty="0">
                <a:solidFill>
                  <a:schemeClr val="bg1"/>
                </a:solidFill>
              </a:rPr>
              <a:t>, L. (2023) ‘The body keeps the score: The neurobiological profile of traumatized adolescents’, </a:t>
            </a:r>
            <a:r>
              <a:rPr lang="en-GB" sz="2400" i="1" dirty="0">
                <a:solidFill>
                  <a:schemeClr val="bg1"/>
                </a:solidFill>
              </a:rPr>
              <a:t>Neuroscience and </a:t>
            </a:r>
            <a:r>
              <a:rPr lang="en-GB" sz="2400" i="1" dirty="0" err="1">
                <a:solidFill>
                  <a:schemeClr val="bg1"/>
                </a:solidFill>
              </a:rPr>
              <a:t>Biobehavioral</a:t>
            </a:r>
            <a:r>
              <a:rPr lang="en-GB" sz="2400" i="1" dirty="0">
                <a:solidFill>
                  <a:schemeClr val="bg1"/>
                </a:solidFill>
              </a:rPr>
              <a:t> Reviews</a:t>
            </a:r>
            <a:r>
              <a:rPr lang="en-GB" sz="2400" dirty="0">
                <a:solidFill>
                  <a:schemeClr val="bg1"/>
                </a:solidFill>
              </a:rPr>
              <a:t>, 145, 105033. Available at: https://doi.org/10.1016/j.neubiorev.2023.105033. (Accessed: 7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Molly N. (2024) ‘The Role of Attachment Style in The Relationship Between Developmental Trauma and Voice-Hearing’, </a:t>
            </a:r>
            <a:r>
              <a:rPr lang="en-GB" sz="2400" i="1" dirty="0">
                <a:solidFill>
                  <a:schemeClr val="bg1"/>
                </a:solidFill>
              </a:rPr>
              <a:t>Research submitted in partial fulfilment of the requirements for the degree of Doctor in Clinical Psychology (</a:t>
            </a:r>
            <a:r>
              <a:rPr lang="en-GB" sz="2400" i="1" dirty="0" err="1">
                <a:solidFill>
                  <a:schemeClr val="bg1"/>
                </a:solidFill>
              </a:rPr>
              <a:t>DClinPsy</a:t>
            </a:r>
            <a:r>
              <a:rPr lang="en-GB" sz="2400" i="1" dirty="0">
                <a:solidFill>
                  <a:schemeClr val="bg1"/>
                </a:solidFill>
              </a:rPr>
              <a:t>), Royal Holloway, University of London. </a:t>
            </a:r>
            <a:r>
              <a:rPr lang="en-GB" sz="2400" dirty="0">
                <a:solidFill>
                  <a:schemeClr val="bg1"/>
                </a:solidFill>
              </a:rPr>
              <a:t>Available at: https://pure.royalholloway.ac.uk/ws/portalfiles/portal/63180911/The_Role_of_Attachment_Style_in_The_Relationship_Between_Developmental_Trauma_and_Voice-Hearing.pdf. (Accessed 1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Office for Health Improvement and Disparities (2022) ‘Working definition of trauma-informed practice’. Department of Health and Social Care. Available at: https://www.gov.uk/government/publications/working-definition-of-trauma-informed-practice/working-definition-of-trauma-informed-practice. (Accessed: 10 December 2025).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Public Health Wales (2024) </a:t>
            </a:r>
            <a:r>
              <a:rPr lang="en-GB" sz="2400" i="1" dirty="0">
                <a:solidFill>
                  <a:schemeClr val="bg1"/>
                </a:solidFill>
              </a:rPr>
              <a:t>Trauma-informed approaches: Whole school approach to emotional and mental well-being – evidence summary</a:t>
            </a:r>
            <a:r>
              <a:rPr lang="en-GB" sz="2400" dirty="0">
                <a:solidFill>
                  <a:schemeClr val="bg1"/>
                </a:solidFill>
              </a:rPr>
              <a:t>. Cardiff: Public Health Wales. Available at: https://phw.nhs.wales/topics/promoting-individual-and-community-wellbeing/whole-school-approach-to-emotional-and-mental-wellbeing/evaluation-output-report/. (Accessed: 6 December 2025).</a:t>
            </a:r>
          </a:p>
          <a:p>
            <a:pPr marL="342900" indent="-342900">
              <a:buFont typeface="Arial" panose="020B0604020202020204" pitchFamily="34" charset="0"/>
              <a:buChar char="•"/>
            </a:pPr>
            <a:r>
              <a:rPr lang="en-GB" sz="2400" dirty="0">
                <a:solidFill>
                  <a:schemeClr val="bg1"/>
                </a:solidFill>
              </a:rPr>
              <a:t>Social Care Wales (2023) </a:t>
            </a:r>
            <a:r>
              <a:rPr lang="en-GB" sz="2400" i="1" dirty="0">
                <a:solidFill>
                  <a:schemeClr val="bg1"/>
                </a:solidFill>
              </a:rPr>
              <a:t>Trauma-informed approaches: An evidence summary</a:t>
            </a:r>
            <a:r>
              <a:rPr lang="en-GB" sz="2400" dirty="0">
                <a:solidFill>
                  <a:schemeClr val="bg1"/>
                </a:solidFill>
              </a:rPr>
              <a:t>. Cardiff: Social Care Wales. Available at: https://insightcollective.socialcare.wales/evidence-summaries/trauma-informed-approaches. (Accessed: 7 December 2025).</a:t>
            </a:r>
          </a:p>
          <a:p>
            <a:pPr marL="342900" indent="-342900" algn="ctr">
              <a:lnSpc>
                <a:spcPts val="2999"/>
              </a:lnSpc>
              <a:spcBef>
                <a:spcPct val="0"/>
              </a:spcBef>
              <a:buFont typeface="Arial" panose="020B0604020202020204" pitchFamily="34" charset="0"/>
              <a:buChar char="•"/>
            </a:pPr>
            <a:endParaRPr lang="en-US" sz="2499" b="1" dirty="0">
              <a:solidFill>
                <a:srgbClr val="FFFFFF"/>
              </a:solidFill>
              <a:latin typeface="Arimo Bold"/>
              <a:ea typeface="Arimo Bold"/>
              <a:cs typeface="Arimo Bold"/>
              <a:sym typeface="Arimo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1656</Words>
  <Application>Microsoft Office PowerPoint</Application>
  <PresentationFormat>Custom</PresentationFormat>
  <Paragraphs>62</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Arimo Italics</vt:lpstr>
      <vt:lpstr>Calibri</vt:lpstr>
      <vt:lpstr>Arial</vt:lpstr>
      <vt:lpstr>Arimo Bold</vt:lpstr>
      <vt:lpstr>Arimo</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Blue Geometric Business Report Presentation</dc:title>
  <cp:lastModifiedBy>Paul Cojocaru (2207413)</cp:lastModifiedBy>
  <cp:revision>3</cp:revision>
  <dcterms:created xsi:type="dcterms:W3CDTF">2006-08-16T00:00:00Z</dcterms:created>
  <dcterms:modified xsi:type="dcterms:W3CDTF">2025-12-12T08:16:06Z</dcterms:modified>
  <dc:identifier>DAG7GvushNU</dc:identifier>
</cp:coreProperties>
</file>