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7"/>
  </p:notesMasterIdLst>
  <p:sldIdLst>
    <p:sldId id="719" r:id="rId24"/>
    <p:sldId id="756" r:id="rId25"/>
    <p:sldId id="774" r:id="rId26"/>
    <p:sldId id="773" r:id="rId27"/>
    <p:sldId id="772" r:id="rId28"/>
    <p:sldId id="758" r:id="rId29"/>
    <p:sldId id="777" r:id="rId30"/>
    <p:sldId id="776" r:id="rId31"/>
    <p:sldId id="775" r:id="rId32"/>
    <p:sldId id="760" r:id="rId33"/>
    <p:sldId id="761" r:id="rId34"/>
    <p:sldId id="762" r:id="rId35"/>
    <p:sldId id="763" r:id="rId36"/>
    <p:sldId id="764" r:id="rId37"/>
    <p:sldId id="765" r:id="rId38"/>
    <p:sldId id="779" r:id="rId39"/>
    <p:sldId id="778" r:id="rId40"/>
    <p:sldId id="766" r:id="rId41"/>
    <p:sldId id="767" r:id="rId42"/>
    <p:sldId id="768" r:id="rId43"/>
    <p:sldId id="769" r:id="rId44"/>
    <p:sldId id="770" r:id="rId45"/>
    <p:sldId id="732" r:id="rId46"/>
  </p:sldIdLst>
  <p:sldSz cx="12192000" cy="6858000"/>
  <p:notesSz cx="6858000" cy="9144000"/>
  <p:custDataLst>
    <p:tags r:id="rId4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ags" Target="tags/tag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C1E97D4-6E59-4B24-9CE1-DC08BF532756}"/>
    <pc:docChg chg="undo custSel addSld delSld modSld">
      <pc:chgData name="Jenifer Prince Devaraj" userId="c3fb109c-09d1-42a6-93f4-69472d709861" providerId="ADAL" clId="{5C1E97D4-6E59-4B24-9CE1-DC08BF532756}" dt="2024-02-20T16:53:07.779" v="3" actId="47"/>
      <pc:docMkLst>
        <pc:docMk/>
      </pc:docMkLst>
      <pc:sldChg chg="modSp mod">
        <pc:chgData name="Jenifer Prince Devaraj" userId="c3fb109c-09d1-42a6-93f4-69472d709861" providerId="ADAL" clId="{5C1E97D4-6E59-4B24-9CE1-DC08BF532756}" dt="2024-02-20T16:10:59.145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C1E97D4-6E59-4B24-9CE1-DC08BF532756}" dt="2024-02-20T16:10:59.145" v="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add del">
        <pc:chgData name="Jenifer Prince Devaraj" userId="c3fb109c-09d1-42a6-93f4-69472d709861" providerId="ADAL" clId="{5C1E97D4-6E59-4B24-9CE1-DC08BF532756}" dt="2024-02-20T16:53:07.779" v="3" actId="47"/>
        <pc:sldMkLst>
          <pc:docMk/>
          <pc:sldMk cId="2749993357" sldId="7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tags" Target="../tags/tag4.xml"/><Relationship Id="rId7" Type="http://schemas.openxmlformats.org/officeDocument/2006/relationships/image" Target="../media/image35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tags" Target="../tags/tag9.xml"/><Relationship Id="rId7" Type="http://schemas.openxmlformats.org/officeDocument/2006/relationships/image" Target="../media/image35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4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7 – Segment Display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27" y="20895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Acquire the skill to design microcontroller-based circuits for specific counter objectives.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 proficiency in writing Embedded C codes to implement an up/down counter function using switch to control a 7-segment display.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60960" y="13304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067" y="5517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05865" y="2593394"/>
            <a:ext cx="9698990" cy="33882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seven-segment display is a widely used electronic display device that displays numbers/ characters using a combination of seven illuminated segments.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They are used in applications such as Digital Displays, Counters and Timers, Temperature Display.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68123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Display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1259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2787" y="2758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977" y="1249961"/>
            <a:ext cx="7149966" cy="5367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Display</a:t>
            </a:r>
          </a:p>
          <a:p>
            <a:pPr algn="just">
              <a:lnSpc>
                <a:spcPct val="150000"/>
              </a:lnSpc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Types</a:t>
            </a:r>
          </a:p>
          <a:p>
            <a:pPr marL="625475" indent="-4476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Common Anode: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All the anodes of the seven LEDs are internally connected to a common pin and then connected to a positive voltage supply. </a:t>
            </a:r>
          </a:p>
          <a:p>
            <a:pPr marL="625475" indent="-4476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Common Cathode: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All the Cathode of the seven LEDs are internally connected to a common pin and then connected to a positive voltage supply. </a:t>
            </a:r>
          </a:p>
          <a:p>
            <a:pPr marL="15240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C4AD08-72BC-3445-B901-67AA8580EE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4148" y="2689024"/>
            <a:ext cx="4562169" cy="290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993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0747" y="68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72277" y="1366280"/>
            <a:ext cx="8559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Display- Anode Connection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 descr="A diagram of an electronic device&#10;&#10;Description automatically generated">
            <a:extLst>
              <a:ext uri="{FF2B5EF4-FFF2-40B4-BE49-F238E27FC236}">
                <a16:creationId xmlns:a16="http://schemas.microsoft.com/office/drawing/2014/main" id="{27CAB34A-25F0-EBA6-F000-B1826432AB4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990" y="2050675"/>
            <a:ext cx="6167847" cy="456717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973EFC9-22A4-A8F6-4863-48111C3CEFCE}"/>
              </a:ext>
            </a:extLst>
          </p:cNvPr>
          <p:cNvSpPr/>
          <p:nvPr/>
        </p:nvSpPr>
        <p:spPr>
          <a:xfrm>
            <a:off x="8046874" y="2991443"/>
            <a:ext cx="317241" cy="37260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287CE2E-DC55-35E3-7C9E-7D4810E9690C}"/>
              </a:ext>
            </a:extLst>
          </p:cNvPr>
          <p:cNvSpPr/>
          <p:nvPr/>
        </p:nvSpPr>
        <p:spPr>
          <a:xfrm>
            <a:off x="5937379" y="2695587"/>
            <a:ext cx="317241" cy="367551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sz="2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</a:t>
            </a:r>
          </a:p>
          <a:p>
            <a:pPr algn="ctr"/>
            <a:endParaRPr lang="en-GB" sz="2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9B0660FF-4F42-FFFF-5D89-2981553F7D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9392864"/>
              </p:ext>
            </p:extLst>
          </p:nvPr>
        </p:nvGraphicFramePr>
        <p:xfrm>
          <a:off x="589176" y="2317689"/>
          <a:ext cx="4864870" cy="4073872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486487">
                  <a:extLst>
                    <a:ext uri="{9D8B030D-6E8A-4147-A177-3AD203B41FA5}">
                      <a16:colId xmlns:a16="http://schemas.microsoft.com/office/drawing/2014/main" val="4227683560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2484232647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4146422352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1403884029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2916121890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1993783966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11922524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2805552222"/>
                    </a:ext>
                  </a:extLst>
                </a:gridCol>
                <a:gridCol w="450455">
                  <a:extLst>
                    <a:ext uri="{9D8B030D-6E8A-4147-A177-3AD203B41FA5}">
                      <a16:colId xmlns:a16="http://schemas.microsoft.com/office/drawing/2014/main" val="3447746059"/>
                    </a:ext>
                  </a:extLst>
                </a:gridCol>
                <a:gridCol w="522519">
                  <a:extLst>
                    <a:ext uri="{9D8B030D-6E8A-4147-A177-3AD203B41FA5}">
                      <a16:colId xmlns:a16="http://schemas.microsoft.com/office/drawing/2014/main" val="4187408826"/>
                    </a:ext>
                  </a:extLst>
                </a:gridCol>
              </a:tblGrid>
              <a:tr h="3703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239130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3762803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2682335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583395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920698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639538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7612837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940135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9241436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0900960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2225901"/>
                  </a:ext>
                </a:extLst>
              </a:tr>
            </a:tbl>
          </a:graphicData>
        </a:graphic>
      </p:graphicFrame>
      <p:sp>
        <p:nvSpPr>
          <p:cNvPr id="18" name="Rectangle 17">
            <a:extLst>
              <a:ext uri="{FF2B5EF4-FFF2-40B4-BE49-F238E27FC236}">
                <a16:creationId xmlns:a16="http://schemas.microsoft.com/office/drawing/2014/main" id="{91BA446C-3D59-501F-98F3-472A66EF67B6}"/>
              </a:ext>
            </a:extLst>
          </p:cNvPr>
          <p:cNvSpPr/>
          <p:nvPr/>
        </p:nvSpPr>
        <p:spPr>
          <a:xfrm>
            <a:off x="10063480" y="4615695"/>
            <a:ext cx="254000" cy="23876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25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6147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125C55-B7C2-A373-1969-AB039D392233}"/>
              </a:ext>
            </a:extLst>
          </p:cNvPr>
          <p:cNvSpPr txBox="1"/>
          <p:nvPr/>
        </p:nvSpPr>
        <p:spPr>
          <a:xfrm>
            <a:off x="86580" y="1144740"/>
            <a:ext cx="10301501" cy="367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Choosing Anode/ Cathode Hex Values from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screen will not be animated in recommended display scale and layout. Follow the next slides to view the values.   </a:t>
            </a:r>
          </a:p>
          <a:p>
            <a:pPr>
              <a:lnSpc>
                <a:spcPct val="150000"/>
              </a:lnSpc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For Example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pic>
        <p:nvPicPr>
          <p:cNvPr id="13" name="Screen Recording 12">
            <a:hlinkClick r:id="" action="ppaction://media"/>
            <a:extLst>
              <a:ext uri="{FF2B5EF4-FFF2-40B4-BE49-F238E27FC236}">
                <a16:creationId xmlns:a16="http://schemas.microsoft.com/office/drawing/2014/main" id="{6B5BF16A-03B3-03B6-8222-193411292C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39960" y="3210726"/>
            <a:ext cx="4550423" cy="3406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979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4"/>
    </mc:Choice>
    <mc:Fallback xmlns="">
      <p:transition spd="slow" advTm="3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4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6947" y="6947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125C55-B7C2-A373-1969-AB039D392233}"/>
              </a:ext>
            </a:extLst>
          </p:cNvPr>
          <p:cNvSpPr txBox="1"/>
          <p:nvPr/>
        </p:nvSpPr>
        <p:spPr>
          <a:xfrm>
            <a:off x="86581" y="1144740"/>
            <a:ext cx="462258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Choosing Anode/ Cathode Hex Values from </a:t>
            </a:r>
            <a:r>
              <a:rPr lang="en-GB" sz="30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Reduce the scale and Layout of the screen to 100%</a:t>
            </a:r>
          </a:p>
          <a:p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C32FA2-F2E8-9044-E46F-337858DC7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2100" y="1395033"/>
            <a:ext cx="4691130" cy="5222616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FF3794F-272E-E21D-84E4-E247E237939A}"/>
              </a:ext>
            </a:extLst>
          </p:cNvPr>
          <p:cNvCxnSpPr/>
          <p:nvPr/>
        </p:nvCxnSpPr>
        <p:spPr>
          <a:xfrm flipH="1">
            <a:off x="7034349" y="4996543"/>
            <a:ext cx="1234440" cy="141732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90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4"/>
    </mc:Choice>
    <mc:Fallback xmlns="">
      <p:transition spd="slow" advTm="3714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2507" y="-4874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51D93C78-622A-8652-6B5B-248B631CD9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26093" y="970384"/>
            <a:ext cx="8418986" cy="59322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6125C55-B7C2-A373-1969-AB039D392233}"/>
              </a:ext>
            </a:extLst>
          </p:cNvPr>
          <p:cNvSpPr txBox="1"/>
          <p:nvPr/>
        </p:nvSpPr>
        <p:spPr>
          <a:xfrm>
            <a:off x="86581" y="1144740"/>
            <a:ext cx="688848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Choosing Values Anode/ Cathode Hex from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726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4"/>
    </mc:Choice>
    <mc:Fallback xmlns="">
      <p:transition spd="slow" advTm="3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83260" y="2401530"/>
            <a:ext cx="10558780" cy="361906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Demonstrate an up counter using 7- Segment Display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When a push button connected to port pin RC1 is pressed once, the 7 segment should count up from 1 to 9 within a delay of 100ms.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CF10766-747F-D942-6263-6873774BA6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759" y="2496264"/>
            <a:ext cx="11302825" cy="6148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95395" y="3514904"/>
            <a:ext cx="9342646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					 	 named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 				  	  10 hexadecimal values. </a:t>
            </a:r>
          </a:p>
        </p:txBody>
      </p:sp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301750" y="1914181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2259264" y="4801843"/>
            <a:ext cx="91998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TRISB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Input Port : TRISC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PORTB and PORTC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A370183-4E60-F376-340C-E4800CB00C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9447" y="2456389"/>
            <a:ext cx="8505825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4427" y="-2984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200150" y="1637182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EB7AD19-D480-F318-6902-549F8AA0D7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2231792"/>
            <a:ext cx="8065828" cy="399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427" y="-3616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331470" y="1704062"/>
            <a:ext cx="790702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7CF3EB-1258-FABC-33E6-49316C988BA8}"/>
              </a:ext>
            </a:extLst>
          </p:cNvPr>
          <p:cNvSpPr txBox="1"/>
          <p:nvPr/>
        </p:nvSpPr>
        <p:spPr>
          <a:xfrm>
            <a:off x="1122680" y="2133997"/>
            <a:ext cx="10408920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2060"/>
                </a:solidFill>
              </a:rPr>
              <a:t>if(PORTC.F1 ==1 )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When the push button is pressed, the value of the bit at position F1 in the PORTC register is equal to 1.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It makes to execute the code inside the curly braces.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CDC056-D23D-9C9B-7E12-A4BF66F23D26}"/>
              </a:ext>
            </a:extLst>
          </p:cNvPr>
          <p:cNvSpPr txBox="1"/>
          <p:nvPr/>
        </p:nvSpPr>
        <p:spPr>
          <a:xfrm>
            <a:off x="1699260" y="4517205"/>
            <a:ext cx="9832340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nn-NO" sz="2400" b="1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(i = 0; i &lt; 10; i++)’</a:t>
            </a:r>
          </a:p>
          <a:p>
            <a:pPr marL="125412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loop iterates over the block of code inside it 10 times, incrementing the variable </a:t>
            </a:r>
            <a:r>
              <a:rPr lang="en-GB" sz="2400" dirty="0" err="1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from 0 to 9.</a:t>
            </a:r>
          </a:p>
        </p:txBody>
      </p:sp>
    </p:spTree>
    <p:extLst>
      <p:ext uri="{BB962C8B-B14F-4D97-AF65-F5344CB8AC3E}">
        <p14:creationId xmlns:p14="http://schemas.microsoft.com/office/powerpoint/2010/main" val="245005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9507" y="-2693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300990" y="2129625"/>
            <a:ext cx="790702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CDC056-D23D-9C9B-7E12-A4BF66F23D26}"/>
              </a:ext>
            </a:extLst>
          </p:cNvPr>
          <p:cNvSpPr txBox="1"/>
          <p:nvPr/>
        </p:nvSpPr>
        <p:spPr>
          <a:xfrm>
            <a:off x="1179830" y="2958505"/>
            <a:ext cx="9832340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nn-NO" sz="2400" b="1" dirty="0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PORTB = seg_display[i]</a:t>
            </a:r>
          </a:p>
          <a:p>
            <a:pPr marL="125412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line will be executed until the value of </a:t>
            </a:r>
            <a:r>
              <a:rPr lang="en-GB" sz="2400" dirty="0" err="1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&lt;10 and when it fails it sets the value of 7 segment display to be PORTB = 0Xff which makes the display OFF.</a:t>
            </a:r>
          </a:p>
        </p:txBody>
      </p:sp>
    </p:spTree>
    <p:extLst>
      <p:ext uri="{BB962C8B-B14F-4D97-AF65-F5344CB8AC3E}">
        <p14:creationId xmlns:p14="http://schemas.microsoft.com/office/powerpoint/2010/main" val="37559069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307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864870" y="1866361"/>
            <a:ext cx="790702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Simulation for Up counter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51030525-561D-07D4-8AC7-665C356CB5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24213" y="2331399"/>
            <a:ext cx="6200775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440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55"/>
    </mc:Choice>
    <mc:Fallback xmlns="">
      <p:transition spd="slow" advTm="17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9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86D81E-5CDD-BF2A-B814-C94288C7A298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3CD0AD-DD73-A42A-63EA-1FE241935139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C7B4F1F-D59C-4516-C6E6-A4218E9537C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dirty="0">
                <a:solidFill>
                  <a:srgbClr val="5B5B5B"/>
                </a:solidFill>
              </a:rPr>
              <a:t>The </a:t>
            </a:r>
            <a:r>
              <a:rPr lang="en-GB" sz="3600" b="1" dirty="0">
                <a:solidFill>
                  <a:srgbClr val="00B050"/>
                </a:solidFill>
              </a:rPr>
              <a:t>Output Direction </a:t>
            </a:r>
            <a:r>
              <a:rPr lang="en-GB" sz="3600" b="1" dirty="0">
                <a:solidFill>
                  <a:srgbClr val="5B5B5B"/>
                </a:solidFill>
              </a:rPr>
              <a:t>of Port D, 6th Pin can be written in </a:t>
            </a:r>
            <a:r>
              <a:rPr lang="en-GB" sz="3600" b="1" dirty="0" err="1">
                <a:solidFill>
                  <a:srgbClr val="5B5B5B"/>
                </a:solidFill>
              </a:rPr>
              <a:t>MikroC</a:t>
            </a:r>
            <a:r>
              <a:rPr lang="en-GB" sz="3600" b="1" dirty="0">
                <a:solidFill>
                  <a:srgbClr val="5B5B5B"/>
                </a:solidFill>
              </a:rPr>
              <a:t> as_____________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8656E-1200-A09B-85FB-1EFFFAECB8B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81106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ABE75B-C808-17EF-E85A-DB99CDBA886A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0400" y="506937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026B9C2-3428-50F9-37AB-1DC5325AD6E8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396966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8FB0CDE-FEF1-F230-4617-FAC063BA64B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01752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600" b="1" dirty="0">
                <a:solidFill>
                  <a:srgbClr val="5B5B5B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 common __________ seven-segment display has all the anodes connected together and supplied with a positive voltage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CF1BC3-FF4B-65D2-E410-C12D6EC0F7D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1163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3467" y="4641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16610" y="2529735"/>
            <a:ext cx="10558780" cy="361906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Demonstrate a down counter using 7- Segment Display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When a push button connected to port pin RC7 is pressed once, the 7 segment should count down from 9 to 1 within a delay of 100ms.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0" y="1144740"/>
            <a:ext cx="107084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: </a:t>
            </a:r>
            <a:r>
              <a:rPr lang="en-GB" sz="2000" i="1" dirty="0">
                <a:latin typeface="Cambria" panose="02040503050406030204" pitchFamily="18" charset="0"/>
                <a:ea typeface="Cambria" panose="02040503050406030204" pitchFamily="18" charset="0"/>
              </a:rPr>
              <a:t>Hint - Replace the for loop in the previous code by ‘</a:t>
            </a:r>
            <a:r>
              <a:rPr lang="en-GB" sz="2000" b="1" i="1" dirty="0">
                <a:latin typeface="Cambria" panose="02040503050406030204" pitchFamily="18" charset="0"/>
                <a:ea typeface="Cambria" panose="02040503050406030204" pitchFamily="18" charset="0"/>
              </a:rPr>
              <a:t>for(</a:t>
            </a:r>
            <a:r>
              <a:rPr lang="en-GB" sz="2000" b="1" i="1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000" b="1" i="1" dirty="0">
                <a:latin typeface="Cambria" panose="02040503050406030204" pitchFamily="18" charset="0"/>
                <a:ea typeface="Cambria" panose="02040503050406030204" pitchFamily="18" charset="0"/>
              </a:rPr>
              <a:t>=10;i&gt;=0;i--)</a:t>
            </a:r>
            <a:r>
              <a:rPr lang="en-GB" sz="2000" i="1" dirty="0">
                <a:latin typeface="Cambria" panose="02040503050406030204" pitchFamily="18" charset="0"/>
                <a:ea typeface="Cambria" panose="02040503050406030204" pitchFamily="18" charset="0"/>
              </a:rPr>
              <a:t>’ </a:t>
            </a:r>
          </a:p>
        </p:txBody>
      </p:sp>
    </p:spTree>
    <p:extLst>
      <p:ext uri="{BB962C8B-B14F-4D97-AF65-F5344CB8AC3E}">
        <p14:creationId xmlns:p14="http://schemas.microsoft.com/office/powerpoint/2010/main" val="3152398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9827" y="-4366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753110" y="1764402"/>
            <a:ext cx="790702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Simulation for Down counter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Screen Recording 7">
            <a:hlinkClick r:id="" action="ppaction://media"/>
            <a:extLst>
              <a:ext uri="{FF2B5EF4-FFF2-40B4-BE49-F238E27FC236}">
                <a16:creationId xmlns:a16="http://schemas.microsoft.com/office/drawing/2014/main" id="{C746EE8C-E033-D7BF-8705-10EC888FD6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65880" y="2400884"/>
            <a:ext cx="5684299" cy="4072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369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55"/>
    </mc:Choice>
    <mc:Fallback xmlns="">
      <p:transition spd="slow" advTm="17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1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3947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05485" y="2216850"/>
            <a:ext cx="11080115" cy="51078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Demonstrate an up-down counter using 7- Segment Display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When a push button is connected to port pin RC1 is pressed once, the 7 segment should count up from 1 to 9 within a delay of 100ms.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When a push button is connected to port pin RC7 is pressed once, the 7 segment should count down from 9 to 1 within a delay of 100ms.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The counter should stop counting when the button is released.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The counter should stop counting when the button is released.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endParaRPr lang="en-GB" sz="2200" dirty="0">
              <a:latin typeface="Cambria"/>
              <a:ea typeface="Cambria"/>
            </a:endParaRP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endParaRPr lang="en-GB" sz="22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1760" y="859940"/>
            <a:ext cx="10708419" cy="1356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Up-Down Counter</a:t>
            </a:r>
          </a:p>
          <a:p>
            <a:pPr>
              <a:lnSpc>
                <a:spcPct val="150000"/>
              </a:lnSpc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: </a:t>
            </a:r>
            <a:r>
              <a:rPr lang="en-GB" sz="2000" i="1" dirty="0">
                <a:latin typeface="Cambria" panose="02040503050406030204" pitchFamily="18" charset="0"/>
                <a:ea typeface="Cambria" panose="02040503050406030204" pitchFamily="18" charset="0"/>
              </a:rPr>
              <a:t>Hint – use both up and down counter ‘for loops’</a:t>
            </a:r>
          </a:p>
        </p:txBody>
      </p:sp>
    </p:spTree>
    <p:extLst>
      <p:ext uri="{BB962C8B-B14F-4D97-AF65-F5344CB8AC3E}">
        <p14:creationId xmlns:p14="http://schemas.microsoft.com/office/powerpoint/2010/main" val="2396519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1547" y="-8658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89280" y="2452280"/>
            <a:ext cx="107084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Up-Down 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000" i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3B5E1F7-ACEA-DD2E-EE18-BBDD4C9CF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9761" y="809708"/>
            <a:ext cx="6860752" cy="6055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4623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067" y="-433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89280" y="2452280"/>
            <a:ext cx="107084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Up-Down 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000" i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E43B07F2-57CD-187E-75D4-FB686837AD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39414" y="1515744"/>
            <a:ext cx="7627657" cy="4961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8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55"/>
    </mc:Choice>
    <mc:Fallback xmlns="">
      <p:transition spd="slow" advTm="16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1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2NDE4NjR9"/>
  <p:tag name="SLIDO_TYPE" val="SlidoPoll"/>
  <p:tag name="SLIDO_POLL_UUID" val="a1598f3d-159d-49a6-a8e8-00cc75c72a82"/>
  <p:tag name="SLIDO_TIMELINE" val="W3sicG9sbFF1ZXN0aW9uVXVpZCI6ImVlMjk2NWFiLWM5ZTItNDQzNC05NGY2LWZlZjAwYjc3NDM5YyIsInNob3dSZXN1bHRzIjp0cnV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2NDE3MjB9"/>
  <p:tag name="SLIDO_TYPE" val="SlidoPoll"/>
  <p:tag name="SLIDO_POLL_UUID" val="77cf6a16-f18a-42a8-993f-5dd6548dedf4"/>
  <p:tag name="SLIDO_POLL_QUESTION_UUID" val="b13443f4-2fed-43b7-8627-021615382532"/>
  <p:tag name="SLIDO_TIMELINE" val="W3sic2NyZWVuIjoiUXVpekpvaW5pbmciLCJzaG93UmVzdWx0cyI6ZmFsc2UsInNob3dDb3JyZWN0QW5zd2VycyI6ZmFsc2UsInZvdGluZ0xvY2tlZCI6ZmFsc2V9LHsicG9sbFF1ZXN0aW9uVXVpZCI6ImIxMzQ0M2Y0LTJmZWQtNDNiNy04NjI3LTAyMTYxNTM4MjUzMiIsInNob3dSZXN1bHRzIjpmYWxzZSwic2hvd0NvcnJlY3RBbnN3ZXJzIjpmYWxzZSwidm90aW5nTG9ja2VkIjpmYWxzZX0seyJwb2xsUXVlc3Rpb25VdWlkIjoiYjEzNDQzZjQtMmZlZC00M2I3LTg2MjctMDIxNjE1MzgyNTMyIiwic2hvd1Jlc3VsdHMiOnRydWUsInNob3dDb3JyZWN0QW5zd2VycyI6ZmFsc2UsInZvdGluZ0xvY2tlZCI6dHJ1ZX0seyJwb2xsUXVlc3Rpb25VdWlkIjoiYjEzNDQzZjQtMmZlZC00M2I3LTg2MjctMDIxNjE1MzgyNTMyIiwic2hvd1Jlc3VsdHMiOnRydWUsInNob3dDb3JyZWN0QW5zd2VycyI6dHJ1ZSwidm90aW5nTG9ja2VkIjp0cnVlfSx7InNjcmVlbiI6IlF1aXpMZWFkZXJib2FyZCIsInBvbGxRdWVzdGlvblV1aWQiOiI1Njc5NDYyZi00OTAyLTQxZDUtOWU0My1lMWU1NTI3MjNkYzYiLCJzaG93UmVzdWx0cyI6dHJ1ZSwic2hvd0NvcnJlY3RBbnN3ZXJzIjp0cnVlLCJ2b3RpbmdMb2NrZWQiOnRydWV9XQ=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1241</Words>
  <Application>Microsoft Office PowerPoint</Application>
  <PresentationFormat>Widescreen</PresentationFormat>
  <Paragraphs>300</Paragraphs>
  <Slides>23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23</vt:i4>
      </vt:variant>
    </vt:vector>
  </HeadingPairs>
  <TitlesOfParts>
    <vt:vector size="4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PowerPoint Presentation</vt:lpstr>
      <vt:lpstr>PowerPoint Presentation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2024-02-20T16:53:16Z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