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FC2F296-52C2-4CD5-ADBB-E929A25AF34E}" type="datetimeFigureOut">
              <a:rPr lang="en-GB" smtClean="0"/>
              <a:t>10/12/2018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5B354-74B7-446B-8020-4F3046263A77}" type="slidenum">
              <a:rPr lang="en-GB" smtClean="0"/>
              <a:t>‹#›</a:t>
            </a:fld>
            <a:endParaRPr lang="en-GB"/>
          </a:p>
        </p:txBody>
      </p:sp>
    </p:spTree>
    <p:extLst>
      <p:ext uri="{BB962C8B-B14F-4D97-AF65-F5344CB8AC3E}">
        <p14:creationId xmlns:p14="http://schemas.microsoft.com/office/powerpoint/2010/main" val="21165504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C2F296-52C2-4CD5-ADBB-E929A25AF34E}" type="datetimeFigureOut">
              <a:rPr lang="en-GB" smtClean="0"/>
              <a:t>10/12/2018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5B354-74B7-446B-8020-4F3046263A77}" type="slidenum">
              <a:rPr lang="en-GB" smtClean="0"/>
              <a:t>‹#›</a:t>
            </a:fld>
            <a:endParaRPr lang="en-GB"/>
          </a:p>
        </p:txBody>
      </p:sp>
    </p:spTree>
    <p:extLst>
      <p:ext uri="{BB962C8B-B14F-4D97-AF65-F5344CB8AC3E}">
        <p14:creationId xmlns:p14="http://schemas.microsoft.com/office/powerpoint/2010/main" val="1183758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FC2F296-52C2-4CD5-ADBB-E929A25AF34E}" type="datetimeFigureOut">
              <a:rPr lang="en-GB" smtClean="0"/>
              <a:t>10/12/2018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5B354-74B7-446B-8020-4F3046263A77}" type="slidenum">
              <a:rPr lang="en-GB" smtClean="0"/>
              <a:t>‹#›</a:t>
            </a:fld>
            <a:endParaRPr lang="en-GB"/>
          </a:p>
        </p:txBody>
      </p:sp>
    </p:spTree>
    <p:extLst>
      <p:ext uri="{BB962C8B-B14F-4D97-AF65-F5344CB8AC3E}">
        <p14:creationId xmlns:p14="http://schemas.microsoft.com/office/powerpoint/2010/main" val="30259292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FC2F296-52C2-4CD5-ADBB-E929A25AF34E}" type="datetimeFigureOut">
              <a:rPr lang="en-GB" smtClean="0"/>
              <a:t>10/12/2018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75B354-74B7-446B-8020-4F3046263A77}" type="slidenum">
              <a:rPr lang="en-GB" smtClean="0"/>
              <a:t>‹#›</a:t>
            </a:fld>
            <a:endParaRPr lang="en-GB"/>
          </a:p>
        </p:txBody>
      </p:sp>
    </p:spTree>
    <p:extLst>
      <p:ext uri="{BB962C8B-B14F-4D97-AF65-F5344CB8AC3E}">
        <p14:creationId xmlns:p14="http://schemas.microsoft.com/office/powerpoint/2010/main" val="36618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FC2F296-52C2-4CD5-ADBB-E929A25AF34E}" type="datetimeFigureOut">
              <a:rPr lang="en-GB" smtClean="0"/>
              <a:t>10/12/2018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75B354-74B7-446B-8020-4F3046263A77}" type="slidenum">
              <a:rPr lang="en-GB" smtClean="0"/>
              <a:t>‹#›</a:t>
            </a:fld>
            <a:endParaRPr lang="en-GB"/>
          </a:p>
        </p:txBody>
      </p:sp>
    </p:spTree>
    <p:extLst>
      <p:ext uri="{BB962C8B-B14F-4D97-AF65-F5344CB8AC3E}">
        <p14:creationId xmlns:p14="http://schemas.microsoft.com/office/powerpoint/2010/main" val="2292531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FC2F296-52C2-4CD5-ADBB-E929A25AF34E}" type="datetimeFigureOut">
              <a:rPr lang="en-GB" smtClean="0"/>
              <a:t>10/12/2018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75B354-74B7-446B-8020-4F3046263A77}" type="slidenum">
              <a:rPr lang="en-GB" smtClean="0"/>
              <a:t>‹#›</a:t>
            </a:fld>
            <a:endParaRPr lang="en-GB"/>
          </a:p>
        </p:txBody>
      </p:sp>
    </p:spTree>
    <p:extLst>
      <p:ext uri="{BB962C8B-B14F-4D97-AF65-F5344CB8AC3E}">
        <p14:creationId xmlns:p14="http://schemas.microsoft.com/office/powerpoint/2010/main" val="2443300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C2F296-52C2-4CD5-ADBB-E929A25AF34E}" type="datetimeFigureOut">
              <a:rPr lang="en-GB" smtClean="0"/>
              <a:t>10/12/2018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75B354-74B7-446B-8020-4F3046263A77}" type="slidenum">
              <a:rPr lang="en-GB" smtClean="0"/>
              <a:t>‹#›</a:t>
            </a:fld>
            <a:endParaRPr lang="en-GB"/>
          </a:p>
        </p:txBody>
      </p:sp>
    </p:spTree>
    <p:extLst>
      <p:ext uri="{BB962C8B-B14F-4D97-AF65-F5344CB8AC3E}">
        <p14:creationId xmlns:p14="http://schemas.microsoft.com/office/powerpoint/2010/main" val="164315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FC2F296-52C2-4CD5-ADBB-E929A25AF34E}" type="datetimeFigureOut">
              <a:rPr lang="en-GB" smtClean="0"/>
              <a:t>10/12/2018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75B354-74B7-446B-8020-4F3046263A77}" type="slidenum">
              <a:rPr lang="en-GB" smtClean="0"/>
              <a:t>‹#›</a:t>
            </a:fld>
            <a:endParaRPr lang="en-GB"/>
          </a:p>
        </p:txBody>
      </p:sp>
    </p:spTree>
    <p:extLst>
      <p:ext uri="{BB962C8B-B14F-4D97-AF65-F5344CB8AC3E}">
        <p14:creationId xmlns:p14="http://schemas.microsoft.com/office/powerpoint/2010/main" val="3089752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FC2F296-52C2-4CD5-ADBB-E929A25AF34E}" type="datetimeFigureOut">
              <a:rPr lang="en-GB" smtClean="0"/>
              <a:t>10/12/2018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75B354-74B7-446B-8020-4F3046263A77}" type="slidenum">
              <a:rPr lang="en-GB" smtClean="0"/>
              <a:t>‹#›</a:t>
            </a:fld>
            <a:endParaRPr lang="en-GB"/>
          </a:p>
        </p:txBody>
      </p:sp>
    </p:spTree>
    <p:extLst>
      <p:ext uri="{BB962C8B-B14F-4D97-AF65-F5344CB8AC3E}">
        <p14:creationId xmlns:p14="http://schemas.microsoft.com/office/powerpoint/2010/main" val="2067028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C2F296-52C2-4CD5-ADBB-E929A25AF34E}" type="datetimeFigureOut">
              <a:rPr lang="en-GB" smtClean="0"/>
              <a:t>10/12/2018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5B354-74B7-446B-8020-4F3046263A77}" type="slidenum">
              <a:rPr lang="en-GB" smtClean="0"/>
              <a:t>‹#›</a:t>
            </a:fld>
            <a:endParaRPr lang="en-GB"/>
          </a:p>
        </p:txBody>
      </p:sp>
    </p:spTree>
    <p:extLst>
      <p:ext uri="{BB962C8B-B14F-4D97-AF65-F5344CB8AC3E}">
        <p14:creationId xmlns:p14="http://schemas.microsoft.com/office/powerpoint/2010/main" val="922716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C2F296-52C2-4CD5-ADBB-E929A25AF34E}" type="datetimeFigureOut">
              <a:rPr lang="en-GB" smtClean="0"/>
              <a:t>10/12/2018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5B354-74B7-446B-8020-4F3046263A77}" type="slidenum">
              <a:rPr lang="en-GB" smtClean="0"/>
              <a:t>‹#›</a:t>
            </a:fld>
            <a:endParaRPr lang="en-GB"/>
          </a:p>
        </p:txBody>
      </p:sp>
    </p:spTree>
    <p:extLst>
      <p:ext uri="{BB962C8B-B14F-4D97-AF65-F5344CB8AC3E}">
        <p14:creationId xmlns:p14="http://schemas.microsoft.com/office/powerpoint/2010/main" val="24802466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C2F296-52C2-4CD5-ADBB-E929A25AF34E}" type="datetimeFigureOut">
              <a:rPr lang="en-GB" smtClean="0"/>
              <a:t>10/12/2018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75B354-74B7-446B-8020-4F3046263A77}" type="slidenum">
              <a:rPr lang="en-GB" smtClean="0"/>
              <a:t>‹#›</a:t>
            </a:fld>
            <a:endParaRPr lang="en-GB"/>
          </a:p>
        </p:txBody>
      </p:sp>
    </p:spTree>
    <p:extLst>
      <p:ext uri="{BB962C8B-B14F-4D97-AF65-F5344CB8AC3E}">
        <p14:creationId xmlns:p14="http://schemas.microsoft.com/office/powerpoint/2010/main" val="28221434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76458" y="326802"/>
            <a:ext cx="3815542" cy="653119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0" y="0"/>
            <a:ext cx="12192000" cy="3823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57942" y="-42530"/>
            <a:ext cx="11745884" cy="369332"/>
          </a:xfrm>
          <a:prstGeom prst="rect">
            <a:avLst/>
          </a:prstGeom>
          <a:noFill/>
        </p:spPr>
        <p:txBody>
          <a:bodyPr wrap="square" rtlCol="0">
            <a:spAutoFit/>
          </a:bodyPr>
          <a:lstStyle/>
          <a:p>
            <a:r>
              <a:rPr lang="en-GB" dirty="0" smtClean="0"/>
              <a:t>Fighting your way to the top - Skills and personal qualities that influence the development of critical thinking.</a:t>
            </a:r>
            <a:endParaRPr lang="en-GB" dirty="0"/>
          </a:p>
        </p:txBody>
      </p:sp>
      <p:sp>
        <p:nvSpPr>
          <p:cNvPr id="10" name="TextBox 9"/>
          <p:cNvSpPr txBox="1"/>
          <p:nvPr/>
        </p:nvSpPr>
        <p:spPr>
          <a:xfrm>
            <a:off x="8478982" y="498764"/>
            <a:ext cx="3713018" cy="5678478"/>
          </a:xfrm>
          <a:prstGeom prst="rect">
            <a:avLst/>
          </a:prstGeom>
          <a:noFill/>
        </p:spPr>
        <p:txBody>
          <a:bodyPr wrap="square" rtlCol="0">
            <a:spAutoFit/>
          </a:bodyPr>
          <a:lstStyle/>
          <a:p>
            <a:r>
              <a:rPr lang="en-GB" sz="1100" dirty="0" smtClean="0"/>
              <a:t>My next skill is REFERENCING. In our university we use the Harvard referencing style. REFERENCING is a way in which we would give credit to an author of any information we take for assignments be it a journal, book, article or even an image. We have to reference to show that we understand the ideas and concepts in our studies, we must reference to show a wide range of reading and to underline points that were trying to make. A reference must include an authors first initial, full surname, year of publication, place of publication and page numbers if relevant. REFERENCING makes us critical thinkers by expanding our knowledge, for most of us, myself included, referencing is completely new and we've had no experience other than in the first semester of our course, this can mean we stress and panic but it only takes patience and most importantly. PRACTICE. By doing this little bit of extra research and work we increase our skills in critical analysis, thinking and practice. The hard part of referencing comes when we realise there are more than one way to reference something, for instance the way we reference a book is different from the way we reference an article and visa versa, for example to reference a book we would do last name comma first initial full stop year in brackets full stop title full stop edition (if not the first edition of the book) full stop city of publication colon publisher full stop and for an article we would do the last name comma first initial full stop year in brackets full stop article title full stop journal name comma volume issue in brackets comma pages full stop.(Harvard Referencing)If you're in need of extra help with referencing may I recommend study skills sessions in student services. When under pressure with assignments the stress can build up and we can feel lots of faults with our submissions which brings me onto my next and final skill, REFLECTION.</a:t>
            </a:r>
            <a:endParaRPr lang="en-GB" sz="1100" dirty="0"/>
          </a:p>
        </p:txBody>
      </p:sp>
      <p:sp>
        <p:nvSpPr>
          <p:cNvPr id="12" name="Rectangle 11"/>
          <p:cNvSpPr/>
          <p:nvPr/>
        </p:nvSpPr>
        <p:spPr>
          <a:xfrm>
            <a:off x="4638502" y="382385"/>
            <a:ext cx="3737956" cy="6475615"/>
          </a:xfrm>
          <a:prstGeom prst="rect">
            <a:avLst/>
          </a:prstGeom>
          <a:solidFill>
            <a:schemeClr val="accent1">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4741026" y="556953"/>
            <a:ext cx="3496887" cy="5109091"/>
          </a:xfrm>
          <a:prstGeom prst="rect">
            <a:avLst/>
          </a:prstGeom>
          <a:noFill/>
        </p:spPr>
        <p:txBody>
          <a:bodyPr wrap="square" rtlCol="0">
            <a:spAutoFit/>
          </a:bodyPr>
          <a:lstStyle/>
          <a:p>
            <a:r>
              <a:rPr lang="en-GB" sz="1100" dirty="0" smtClean="0"/>
              <a:t>Oxford dictionaries defines reflection or to reflect as to think deeply or carefully about something (oxforddictonairies.com) in this case assignments and drafts on assignments as well as practical work. you can also reflect on anything be it work or personal conflicts. Remember when you'd get in trouble at home or in school and you'd have to go to your room or to a corner of the classroom to reflect on what you've done? its exactly the same minus the row or detention. add on a shocking amount of work and assignments. You may be thinking why reflect? take my advice when I say stop working, and breathe, read through what you've written and always make a plan before typing. Reflection can make stress and the pressure of assignments lessen. You can reflect in a number of ways, step one is to relax, take a minute to yourself, grab a coffee, then come back when you're relaxed and think about your assignment, make a list of everything you have to include and think about whether you've included them to a high standard, if not make a plan on paper first and then if confident start typing, you can always add more as you go along, this improves our critical thinking skill too! Reflection can make us critical thinkers in so many ways, for instance, it gives us a chance to think. Think about whether we've referenced correctly, whether we've included all we need to and whether we've added in the correct information. We can reflect by using our previous skill of reading and wider knowledge. If confused or unsure we can also reflect on whom we can confide in and take advice from.</a:t>
            </a:r>
            <a:endParaRPr lang="en-GB" dirty="0"/>
          </a:p>
        </p:txBody>
      </p:sp>
      <p:sp>
        <p:nvSpPr>
          <p:cNvPr id="14" name="Rectangle 13"/>
          <p:cNvSpPr/>
          <p:nvPr/>
        </p:nvSpPr>
        <p:spPr>
          <a:xfrm>
            <a:off x="0" y="382385"/>
            <a:ext cx="4638502" cy="6475615"/>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94210" y="437968"/>
            <a:ext cx="4544292" cy="5678478"/>
          </a:xfrm>
          <a:prstGeom prst="rect">
            <a:avLst/>
          </a:prstGeom>
          <a:noFill/>
        </p:spPr>
        <p:txBody>
          <a:bodyPr wrap="square" rtlCol="0">
            <a:spAutoFit/>
          </a:bodyPr>
          <a:lstStyle/>
          <a:p>
            <a:r>
              <a:rPr lang="en-GB" sz="1100" dirty="0" smtClean="0"/>
              <a:t>To jump right in with my first skill, READING. Oxford dictionaries defines reading as an action or skill and a written or printed matter in which can be examined or read. (oxforddictonaries.com,2018) READING is where your entire university experience begins. READING in way is your key to success in your studies. So how does reading make me a critical thinker? Reading is a skill we've been developing on since the age of three, reading makes us all critical thinkers because it expends our greater knowledge on anything and everything, anything you need to know or research will no doubt be inside the pages of the relevant books. If there's one thing university has taught me within the three months vie been a student its that reading is the most important skill and practice you can possibly have, in short, you wont get far without a book in one hand. by expanding our knowledge with the use of literature we can give detailed and extended answers and descriptions within the classroom and in assignments, thus proving to our lecturers how capable we are and how well we plan on doing in this course. At the beginning of the course our lecturers gave us a list of recommended and essential books, personally id be lost without my essential study skills book this year, its been like my study bible. By the lecturers creating this list they are encouraging us to use our wider reading and expand our creativity and critical minds in order to reach success. I know lots of people in my generation or millennials as were known as, don't take interest in sitting down with a book the size of Jupiter and taking it all in so you're in luck, there are now amazing technological advances you can use in the library or the  from the comfort of your own home, they are called E-books. E-books are books that you'd find in your library or in a book shop except they're online! By using both paper books and E-books you're showing a wider range of resources that you're using in assignments. Reading thourally boosted my confidence when presenting or when doing assignments because all the information </a:t>
            </a:r>
            <a:r>
              <a:rPr lang="en-GB" sz="1100" dirty="0" err="1" smtClean="0"/>
              <a:t>i</a:t>
            </a:r>
            <a:r>
              <a:rPr lang="en-GB" sz="1100" dirty="0" smtClean="0"/>
              <a:t> need is right beside me whenever I require it. Reading will prove to be a massive assisting hand in all of my tasks and assignments. To conclude my section on reading do take into consideration the work in which our lecturers have put into helping us and pick up a book, or even use the E-book system!</a:t>
            </a:r>
            <a:endParaRPr lang="en-GB" sz="1100" dirty="0"/>
          </a:p>
        </p:txBody>
      </p:sp>
      <p:sp>
        <p:nvSpPr>
          <p:cNvPr id="16" name="Flowchart: Sequential Access Storage 15"/>
          <p:cNvSpPr/>
          <p:nvPr/>
        </p:nvSpPr>
        <p:spPr>
          <a:xfrm>
            <a:off x="0" y="5840612"/>
            <a:ext cx="12192000" cy="1072971"/>
          </a:xfrm>
          <a:prstGeom prst="flowChartMagnetic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581891" y="6017864"/>
            <a:ext cx="10357658" cy="938719"/>
          </a:xfrm>
          <a:prstGeom prst="rect">
            <a:avLst/>
          </a:prstGeom>
          <a:noFill/>
        </p:spPr>
        <p:txBody>
          <a:bodyPr wrap="square" rtlCol="0">
            <a:spAutoFit/>
          </a:bodyPr>
          <a:lstStyle/>
          <a:p>
            <a:r>
              <a:rPr lang="en-GB" sz="1100" dirty="0" smtClean="0"/>
              <a:t>So to </a:t>
            </a:r>
            <a:r>
              <a:rPr lang="en-GB" sz="1100" dirty="0" err="1" smtClean="0"/>
              <a:t>conclude,please</a:t>
            </a:r>
            <a:r>
              <a:rPr lang="en-GB" sz="1100" dirty="0" smtClean="0"/>
              <a:t> take into consideration the points I have made this afternoon on reading, referencing and reflecting. I should hope that it is now clear as daylight to see exactly why these three skills and personal qualities are paramount to use within your university experience, hopefully you can now understand how to use these skills to a high standard and understand what it means to be a highly successful critical thinker. I would like to take this opportunity to thank you all sincerely for being able to come and listen to my presentation today, I wish you the upmost success in future assignments and wish you a merry Christmas and a very happy and healthy new year. Thank you.</a:t>
            </a:r>
          </a:p>
          <a:p>
            <a:endParaRPr lang="en-GB" sz="1100" dirty="0"/>
          </a:p>
        </p:txBody>
      </p:sp>
    </p:spTree>
    <p:extLst>
      <p:ext uri="{BB962C8B-B14F-4D97-AF65-F5344CB8AC3E}">
        <p14:creationId xmlns:p14="http://schemas.microsoft.com/office/powerpoint/2010/main" val="3312327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Reference List</a:t>
            </a:r>
            <a:endParaRPr lang="en-GB" b="1" u="sng" dirty="0"/>
          </a:p>
        </p:txBody>
      </p:sp>
      <p:sp>
        <p:nvSpPr>
          <p:cNvPr id="3" name="Content Placeholder 2"/>
          <p:cNvSpPr>
            <a:spLocks noGrp="1"/>
          </p:cNvSpPr>
          <p:nvPr>
            <p:ph idx="1"/>
          </p:nvPr>
        </p:nvSpPr>
        <p:spPr>
          <a:xfrm>
            <a:off x="838200" y="1825624"/>
            <a:ext cx="10515600" cy="4616739"/>
          </a:xfrm>
        </p:spPr>
        <p:txBody>
          <a:bodyPr>
            <a:normAutofit fontScale="85000" lnSpcReduction="20000"/>
          </a:bodyPr>
          <a:lstStyle/>
          <a:p>
            <a:r>
              <a:rPr lang="en-GB" dirty="0" smtClean="0"/>
              <a:t>Burns ,T. And </a:t>
            </a:r>
            <a:r>
              <a:rPr lang="en-GB" dirty="0" err="1" smtClean="0"/>
              <a:t>Sinfield,S</a:t>
            </a:r>
            <a:r>
              <a:rPr lang="en-GB" dirty="0" smtClean="0"/>
              <a:t>.(2016) Essential study skills: the complete guide to success at university (4th </a:t>
            </a:r>
            <a:r>
              <a:rPr lang="en-GB" dirty="0" err="1" smtClean="0"/>
              <a:t>ed</a:t>
            </a:r>
            <a:r>
              <a:rPr lang="en-GB" dirty="0" smtClean="0"/>
              <a:t>).</a:t>
            </a:r>
            <a:r>
              <a:rPr lang="en-GB" dirty="0" err="1" smtClean="0"/>
              <a:t>London:Sage</a:t>
            </a:r>
            <a:endParaRPr lang="en-GB" dirty="0" smtClean="0"/>
          </a:p>
          <a:p>
            <a:r>
              <a:rPr lang="en-GB" dirty="0" smtClean="0"/>
              <a:t>Moore,S.,</a:t>
            </a:r>
            <a:r>
              <a:rPr lang="en-GB" dirty="0" err="1" smtClean="0"/>
              <a:t>Neville,C.And</a:t>
            </a:r>
            <a:r>
              <a:rPr lang="en-GB" dirty="0" smtClean="0"/>
              <a:t> </a:t>
            </a:r>
            <a:r>
              <a:rPr lang="en-GB" dirty="0" err="1" smtClean="0"/>
              <a:t>Murphy,M</a:t>
            </a:r>
            <a:r>
              <a:rPr lang="en-GB" dirty="0" smtClean="0"/>
              <a:t>.(2010) The ultimate study skills handbook. </a:t>
            </a:r>
            <a:r>
              <a:rPr lang="en-GB" dirty="0" err="1" smtClean="0"/>
              <a:t>Maidenhead:McGraw</a:t>
            </a:r>
            <a:r>
              <a:rPr lang="en-GB" dirty="0" smtClean="0"/>
              <a:t>, Open University Press.</a:t>
            </a:r>
          </a:p>
          <a:p>
            <a:r>
              <a:rPr lang="en-GB" dirty="0" smtClean="0"/>
              <a:t>The Definition Of Reading </a:t>
            </a:r>
            <a:r>
              <a:rPr lang="en-GB" dirty="0" err="1" smtClean="0"/>
              <a:t>avaliable</a:t>
            </a:r>
            <a:r>
              <a:rPr lang="en-GB" dirty="0" smtClean="0"/>
              <a:t> at: </a:t>
            </a:r>
          </a:p>
          <a:p>
            <a:r>
              <a:rPr lang="en-GB" dirty="0" smtClean="0"/>
              <a:t>http://www.oxforddictonaires.com(2018)/reading (</a:t>
            </a:r>
            <a:r>
              <a:rPr lang="en-GB" dirty="0" err="1" smtClean="0"/>
              <a:t>Accsessed</a:t>
            </a:r>
            <a:r>
              <a:rPr lang="en-GB" dirty="0" smtClean="0"/>
              <a:t> on 4/12/18)</a:t>
            </a:r>
          </a:p>
          <a:p>
            <a:r>
              <a:rPr lang="en-GB" dirty="0" smtClean="0"/>
              <a:t>The Definition Of Reflecting </a:t>
            </a:r>
            <a:r>
              <a:rPr lang="en-GB" dirty="0" err="1" smtClean="0"/>
              <a:t>avaliable</a:t>
            </a:r>
            <a:r>
              <a:rPr lang="en-GB" dirty="0" smtClean="0"/>
              <a:t> at: </a:t>
            </a:r>
          </a:p>
          <a:p>
            <a:r>
              <a:rPr lang="en-GB" dirty="0" smtClean="0"/>
              <a:t>http://www.oxforddictonaires.com(2018)/reflecting (</a:t>
            </a:r>
            <a:r>
              <a:rPr lang="en-GB" dirty="0" err="1" smtClean="0"/>
              <a:t>Accsessed</a:t>
            </a:r>
            <a:r>
              <a:rPr lang="en-GB" dirty="0" smtClean="0"/>
              <a:t> on 4/12/18)</a:t>
            </a:r>
          </a:p>
          <a:p>
            <a:r>
              <a:rPr lang="en-GB" dirty="0" smtClean="0"/>
              <a:t>Harvard Referencing Handbook </a:t>
            </a:r>
            <a:r>
              <a:rPr lang="en-GB" dirty="0" err="1" smtClean="0"/>
              <a:t>availiable</a:t>
            </a:r>
            <a:r>
              <a:rPr lang="en-GB" dirty="0" smtClean="0"/>
              <a:t> at:</a:t>
            </a:r>
          </a:p>
          <a:p>
            <a:r>
              <a:rPr lang="en-GB" dirty="0" smtClean="0"/>
              <a:t>http://www.harvardreferencingguide.com(2018) (Accessed on 4/12/18)</a:t>
            </a:r>
          </a:p>
          <a:p>
            <a:r>
              <a:rPr lang="en-GB" dirty="0" smtClean="0"/>
              <a:t>The Definition Of Critical Thinking </a:t>
            </a:r>
            <a:r>
              <a:rPr lang="en-GB" dirty="0" err="1" smtClean="0"/>
              <a:t>avaliable</a:t>
            </a:r>
            <a:r>
              <a:rPr lang="en-GB" dirty="0" smtClean="0"/>
              <a:t> at:</a:t>
            </a:r>
          </a:p>
          <a:p>
            <a:r>
              <a:rPr lang="en-GB" dirty="0" smtClean="0"/>
              <a:t>http://www.oxforddictonaires.com(2018)/criticalthinking</a:t>
            </a:r>
          </a:p>
          <a:p>
            <a:endParaRPr lang="en-GB" dirty="0"/>
          </a:p>
        </p:txBody>
      </p:sp>
    </p:spTree>
    <p:extLst>
      <p:ext uri="{BB962C8B-B14F-4D97-AF65-F5344CB8AC3E}">
        <p14:creationId xmlns:p14="http://schemas.microsoft.com/office/powerpoint/2010/main" val="23321657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1378</Words>
  <Application>Microsoft Office PowerPoint</Application>
  <PresentationFormat>Widescreen</PresentationFormat>
  <Paragraphs>16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Alyssa Evans (1802448)</dc:creator>
  <cp:lastModifiedBy>Alyssa Evans (1802448)</cp:lastModifiedBy>
  <cp:revision>7</cp:revision>
  <dcterms:created xsi:type="dcterms:W3CDTF">2018-12-10T10:38:27Z</dcterms:created>
  <dcterms:modified xsi:type="dcterms:W3CDTF">2018-12-10T10:45:15Z</dcterms:modified>
</cp:coreProperties>
</file>