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4/30/24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65585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4/30/24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57307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4/30/24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2975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15990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4/30/24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85106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4/30/24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9635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4/30/24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9391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88241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40176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11454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58619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25455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4/30/24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84737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4/30/24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49261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4/30/24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63131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4/30/24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87656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4/30/24</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584558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4/30/24</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114594186"/>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5.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1" name="Picture 2">
            <a:extLst>
              <a:ext uri="{FF2B5EF4-FFF2-40B4-BE49-F238E27FC236}">
                <a16:creationId xmlns:a16="http://schemas.microsoft.com/office/drawing/2014/main" id="{B7B8755E-9CB5-65CF-41AB-E7DFE13D3F86}"/>
              </a:ext>
            </a:extLst>
          </p:cNvPr>
          <p:cNvPicPr>
            <a:picLocks noChangeAspect="1"/>
          </p:cNvPicPr>
          <p:nvPr/>
        </p:nvPicPr>
        <p:blipFill rotWithShape="1">
          <a:blip r:embed="rId2"/>
          <a:srcRect r="-2" b="9199"/>
          <a:stretch/>
        </p:blipFill>
        <p:spPr>
          <a:xfrm>
            <a:off x="4644526" y="10"/>
            <a:ext cx="7552945" cy="6857990"/>
          </a:xfrm>
          <a:prstGeom prst="rect">
            <a:avLst/>
          </a:prstGeom>
          <a:ln>
            <a:noFill/>
          </a:ln>
          <a:effectLst/>
        </p:spPr>
      </p:pic>
      <p:pic>
        <p:nvPicPr>
          <p:cNvPr id="60" name="Picture 59">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62" name="Rectangle 61">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5C2BE1F-9900-6A13-BDBD-58829EC1115F}"/>
              </a:ext>
            </a:extLst>
          </p:cNvPr>
          <p:cNvSpPr>
            <a:spLocks noGrp="1"/>
          </p:cNvSpPr>
          <p:nvPr>
            <p:ph type="ctrTitle"/>
          </p:nvPr>
        </p:nvSpPr>
        <p:spPr>
          <a:xfrm>
            <a:off x="680322" y="2063262"/>
            <a:ext cx="3739278" cy="2661138"/>
          </a:xfrm>
        </p:spPr>
        <p:txBody>
          <a:bodyPr>
            <a:normAutofit/>
          </a:bodyPr>
          <a:lstStyle/>
          <a:p>
            <a:r>
              <a:rPr lang="en-GB" sz="1400"/>
              <a:t>-How Innovation change the world</a:t>
            </a:r>
            <a:br>
              <a:rPr lang="en-GB" sz="1400"/>
            </a:br>
            <a:r>
              <a:rPr lang="en-GB" sz="1400"/>
              <a:t>-Change maker</a:t>
            </a:r>
            <a:br>
              <a:rPr lang="en-GB" sz="1400"/>
            </a:br>
            <a:r>
              <a:rPr lang="en-GB" sz="1400"/>
              <a:t>-Telling my story</a:t>
            </a:r>
            <a:br>
              <a:rPr lang="en-GB" sz="1400"/>
            </a:br>
            <a:r>
              <a:rPr lang="en-GB" sz="1400"/>
              <a:t>-Personal Evaluation </a:t>
            </a:r>
            <a:br>
              <a:rPr lang="en-GB" sz="1400"/>
            </a:br>
            <a:br>
              <a:rPr lang="en-GB" sz="1400"/>
            </a:br>
            <a:br>
              <a:rPr lang="en-GB" sz="1400"/>
            </a:br>
            <a:br>
              <a:rPr lang="en-GB" sz="1400"/>
            </a:br>
            <a:br>
              <a:rPr lang="en-GB" sz="1400"/>
            </a:br>
            <a:br>
              <a:rPr lang="en-GB" sz="1400"/>
            </a:br>
            <a:r>
              <a:rPr lang="en-GB" sz="1400"/>
              <a:t>                           Corina Marilena Chelu</a:t>
            </a:r>
            <a:br>
              <a:rPr lang="en-GB" sz="1400"/>
            </a:br>
            <a:r>
              <a:rPr lang="en-GB" sz="1400"/>
              <a:t>                      Student number: 1815984</a:t>
            </a:r>
            <a:br>
              <a:rPr lang="en-GB" sz="1400"/>
            </a:br>
            <a:endParaRPr lang="en-US" sz="1400"/>
          </a:p>
        </p:txBody>
      </p:sp>
    </p:spTree>
    <p:extLst>
      <p:ext uri="{BB962C8B-B14F-4D97-AF65-F5344CB8AC3E}">
        <p14:creationId xmlns:p14="http://schemas.microsoft.com/office/powerpoint/2010/main" val="3358493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4626-54D8-EB6C-4003-C0CFC5E74B2B}"/>
              </a:ext>
            </a:extLst>
          </p:cNvPr>
          <p:cNvSpPr>
            <a:spLocks noGrp="1"/>
          </p:cNvSpPr>
          <p:nvPr>
            <p:ph type="ctrTitle"/>
          </p:nvPr>
        </p:nvSpPr>
        <p:spPr>
          <a:xfrm>
            <a:off x="838200" y="727323"/>
            <a:ext cx="4933950" cy="1596291"/>
          </a:xfrm>
        </p:spPr>
        <p:txBody>
          <a:bodyPr vert="horz" lIns="91440" tIns="45720" rIns="91440" bIns="45720" rtlCol="0" anchor="ctr">
            <a:normAutofit/>
          </a:bodyPr>
          <a:lstStyle/>
          <a:p>
            <a:pPr>
              <a:lnSpc>
                <a:spcPct val="90000"/>
              </a:lnSpc>
            </a:pPr>
            <a:r>
              <a:rPr lang="en-US" sz="2400"/>
              <a:t>How Innovation change the world</a:t>
            </a:r>
            <a:br>
              <a:rPr lang="en-US" sz="2400"/>
            </a:br>
            <a:r>
              <a:rPr lang="en-US" sz="2400"/>
              <a:t>3D Manufacturing in Healthcare</a:t>
            </a:r>
          </a:p>
        </p:txBody>
      </p:sp>
      <p:sp>
        <p:nvSpPr>
          <p:cNvPr id="23" name="TextBox 22">
            <a:extLst>
              <a:ext uri="{FF2B5EF4-FFF2-40B4-BE49-F238E27FC236}">
                <a16:creationId xmlns:a16="http://schemas.microsoft.com/office/drawing/2014/main" id="{A2AD395E-226A-B607-3883-F4B66F702D70}"/>
              </a:ext>
            </a:extLst>
          </p:cNvPr>
          <p:cNvSpPr txBox="1"/>
          <p:nvPr/>
        </p:nvSpPr>
        <p:spPr>
          <a:xfrm>
            <a:off x="838200" y="2434196"/>
            <a:ext cx="4933950" cy="3430575"/>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b="0" i="0" u="none" strike="noStrike">
                <a:solidFill>
                  <a:schemeClr val="tx2">
                    <a:lumMod val="60000"/>
                    <a:lumOff val="40000"/>
                  </a:schemeClr>
                </a:solidFill>
                <a:effectLst/>
              </a:rPr>
              <a:t>3D printing in healthcare marks a pivotal innovation, notably in creating custom medical devices, implants, and models. It enhances patient care by providing personalized prosthetics and orthotics with unmatched comfort. Children and dental patients greatly benefit from this technology, while 3D bio-printing opens possibilities for fabricating biologically functional materials, revolutionizing medical science.</a:t>
            </a:r>
            <a:endParaRPr lang="en-US">
              <a:solidFill>
                <a:schemeClr val="tx2">
                  <a:lumMod val="60000"/>
                  <a:lumOff val="40000"/>
                </a:schemeClr>
              </a:solidFill>
            </a:endParaRPr>
          </a:p>
        </p:txBody>
      </p:sp>
      <p:pic>
        <p:nvPicPr>
          <p:cNvPr id="4" name="Picture 5">
            <a:extLst>
              <a:ext uri="{FF2B5EF4-FFF2-40B4-BE49-F238E27FC236}">
                <a16:creationId xmlns:a16="http://schemas.microsoft.com/office/drawing/2014/main" id="{8B643B3D-C0C3-B617-F9AA-803E806A4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5260" y="1605314"/>
            <a:ext cx="4824168" cy="3646173"/>
          </a:xfrm>
          <a:prstGeom prst="rect">
            <a:avLst/>
          </a:prstGeom>
        </p:spPr>
      </p:pic>
      <p:sp>
        <p:nvSpPr>
          <p:cNvPr id="7" name="TextBox 6">
            <a:extLst>
              <a:ext uri="{FF2B5EF4-FFF2-40B4-BE49-F238E27FC236}">
                <a16:creationId xmlns:a16="http://schemas.microsoft.com/office/drawing/2014/main" id="{3C61638D-6432-DF0D-49D1-528D0FC5D17B}"/>
              </a:ext>
            </a:extLst>
          </p:cNvPr>
          <p:cNvSpPr txBox="1"/>
          <p:nvPr/>
        </p:nvSpPr>
        <p:spPr>
          <a:xfrm>
            <a:off x="5190780" y="2513070"/>
            <a:ext cx="1828800" cy="1828800"/>
          </a:xfrm>
          <a:prstGeom prst="rect">
            <a:avLst/>
          </a:prstGeom>
          <a:noFill/>
        </p:spPr>
        <p:txBody>
          <a:bodyPr wrap="square" rtlCol="0">
            <a:spAutoFit/>
          </a:bodyPr>
          <a:lstStyle/>
          <a:p>
            <a:pPr algn="l"/>
            <a:endParaRPr lang="en-US" dirty="0"/>
          </a:p>
        </p:txBody>
      </p:sp>
      <p:sp>
        <p:nvSpPr>
          <p:cNvPr id="22" name="TextBox 21">
            <a:extLst>
              <a:ext uri="{FF2B5EF4-FFF2-40B4-BE49-F238E27FC236}">
                <a16:creationId xmlns:a16="http://schemas.microsoft.com/office/drawing/2014/main" id="{3D54BD45-9EC2-D1F2-CB03-326D194BCA08}"/>
              </a:ext>
            </a:extLst>
          </p:cNvPr>
          <p:cNvSpPr txBox="1"/>
          <p:nvPr/>
        </p:nvSpPr>
        <p:spPr>
          <a:xfrm>
            <a:off x="5190780" y="2513070"/>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879874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379449-6AF8-6376-F735-CF7C59F85566}"/>
              </a:ext>
            </a:extLst>
          </p:cNvPr>
          <p:cNvSpPr txBox="1"/>
          <p:nvPr/>
        </p:nvSpPr>
        <p:spPr>
          <a:xfrm>
            <a:off x="0" y="4549676"/>
            <a:ext cx="8521197" cy="2585323"/>
          </a:xfrm>
          <a:prstGeom prst="rect">
            <a:avLst/>
          </a:prstGeom>
          <a:noFill/>
        </p:spPr>
        <p:txBody>
          <a:bodyPr wrap="square" rtlCol="0">
            <a:spAutoFit/>
          </a:bodyPr>
          <a:lstStyle/>
          <a:p>
            <a:pPr algn="l"/>
            <a:r>
              <a:rPr lang="en-GB" b="0" i="0" u="none" strike="noStrike" dirty="0">
                <a:solidFill>
                  <a:srgbClr val="000000"/>
                </a:solidFill>
                <a:effectLst/>
                <a:latin typeface="-webkit-standard"/>
              </a:rPr>
              <a:t>Innovation, particularly through 3D printing, is </a:t>
            </a:r>
            <a:r>
              <a:rPr lang="en-GB" b="0" i="0" u="none" strike="noStrike" dirty="0" err="1">
                <a:solidFill>
                  <a:srgbClr val="000000"/>
                </a:solidFill>
                <a:effectLst/>
                <a:latin typeface="-webkit-standard"/>
              </a:rPr>
              <a:t>revolutionizing</a:t>
            </a:r>
            <a:r>
              <a:rPr lang="en-GB" b="0" i="0" u="none" strike="noStrike" dirty="0">
                <a:solidFill>
                  <a:srgbClr val="000000"/>
                </a:solidFill>
                <a:effectLst/>
                <a:latin typeface="-webkit-standard"/>
              </a:rPr>
              <a:t> society by disruptively improving healthcare. It shifts the paradigm from one-size-fits-all medical devices to </a:t>
            </a:r>
            <a:r>
              <a:rPr lang="en-GB" b="0" i="0" u="none" strike="noStrike" dirty="0" err="1">
                <a:solidFill>
                  <a:srgbClr val="000000"/>
                </a:solidFill>
                <a:effectLst/>
                <a:latin typeface="-webkit-standard"/>
              </a:rPr>
              <a:t>personalized</a:t>
            </a:r>
            <a:r>
              <a:rPr lang="en-GB" b="0" i="0" u="none" strike="noStrike" dirty="0">
                <a:solidFill>
                  <a:srgbClr val="000000"/>
                </a:solidFill>
                <a:effectLst/>
                <a:latin typeface="-webkit-standard"/>
              </a:rPr>
              <a:t> solutions tailored to individual anatomies, transforming treatments into what was once considered science fiction. 3D printing is shaping the future of healthcare, enabling the </a:t>
            </a:r>
            <a:r>
              <a:rPr lang="en-GB" b="0" i="0" u="none" strike="noStrike" dirty="0" err="1">
                <a:solidFill>
                  <a:srgbClr val="000000"/>
                </a:solidFill>
                <a:effectLst/>
                <a:latin typeface="-webkit-standard"/>
              </a:rPr>
              <a:t>customization</a:t>
            </a:r>
            <a:r>
              <a:rPr lang="en-GB" b="0" i="0" u="none" strike="noStrike" dirty="0">
                <a:solidFill>
                  <a:srgbClr val="000000"/>
                </a:solidFill>
                <a:effectLst/>
                <a:latin typeface="-webkit-standard"/>
              </a:rPr>
              <a:t> of prosthetic limbs with precise accuracy, creating implants that blend seamlessly with human tissue, and pioneering the bio-printing of tissues and organs. This advancement holds the promise of addressing and potentially overcoming the critical issue of organ shortages, heralding a new era in medical science and patient care.</a:t>
            </a:r>
            <a:endParaRPr lang="en-US" dirty="0"/>
          </a:p>
        </p:txBody>
      </p:sp>
      <p:pic>
        <p:nvPicPr>
          <p:cNvPr id="5" name="Picture 5">
            <a:extLst>
              <a:ext uri="{FF2B5EF4-FFF2-40B4-BE49-F238E27FC236}">
                <a16:creationId xmlns:a16="http://schemas.microsoft.com/office/drawing/2014/main" id="{2C51A82D-A497-D1BB-437A-E8863083DE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832" y="116261"/>
            <a:ext cx="3650200" cy="2424585"/>
          </a:xfrm>
          <a:prstGeom prst="rect">
            <a:avLst/>
          </a:prstGeom>
        </p:spPr>
      </p:pic>
      <mc:AlternateContent xmlns:mc="http://schemas.openxmlformats.org/markup-compatibility/2006">
        <mc:Choice xmlns:am3d="http://schemas.microsoft.com/office/drawing/2017/model3d" Requires="am3d">
          <p:graphicFrame>
            <p:nvGraphicFramePr>
              <p:cNvPr id="6" name="3D Model 6" descr="Red Blood Cells">
                <a:extLst>
                  <a:ext uri="{FF2B5EF4-FFF2-40B4-BE49-F238E27FC236}">
                    <a16:creationId xmlns:a16="http://schemas.microsoft.com/office/drawing/2014/main" id="{C2581520-4A48-D551-3D67-FBCA0FCE15D3}"/>
                  </a:ext>
                </a:extLst>
              </p:cNvPr>
              <p:cNvGraphicFramePr>
                <a:graphicFrameLocks noChangeAspect="1"/>
              </p:cNvGraphicFramePr>
              <p:nvPr>
                <p:extLst>
                  <p:ext uri="{D42A27DB-BD31-4B8C-83A1-F6EECF244321}">
                    <p14:modId xmlns:p14="http://schemas.microsoft.com/office/powerpoint/2010/main" val="965365945"/>
                  </p:ext>
                </p:extLst>
              </p:nvPr>
            </p:nvGraphicFramePr>
            <p:xfrm>
              <a:off x="9211326" y="2540846"/>
              <a:ext cx="3088180" cy="1613324"/>
            </p:xfrm>
            <a:graphic>
              <a:graphicData uri="http://schemas.microsoft.com/office/drawing/2017/model3d">
                <am3d:model3d r:embed="rId3">
                  <am3d:spPr>
                    <a:xfrm>
                      <a:off x="0" y="0"/>
                      <a:ext cx="3088180" cy="1613324"/>
                    </a:xfrm>
                    <a:prstGeom prst="rect">
                      <a:avLst/>
                    </a:prstGeom>
                  </am3d:spPr>
                  <am3d:camera>
                    <am3d:pos x="0" y="0" z="79888372"/>
                    <am3d:up dx="0" dy="36000000" dz="0"/>
                    <am3d:lookAt x="0" y="0" z="0"/>
                    <am3d:perspective fov="2700000"/>
                  </am3d:camera>
                  <am3d:trans>
                    <am3d:meterPerModelUnit n="4473862" d="1000000"/>
                    <am3d:preTrans dx="3586" dy="2661096" dz="2366"/>
                    <am3d:scale>
                      <am3d:sx n="1000000" d="1000000"/>
                      <am3d:sy n="1000000" d="1000000"/>
                      <am3d:sz n="1000000" d="1000000"/>
                    </am3d:scale>
                    <am3d:rot ax="-4384188" ay="-582577" az="-9060622"/>
                    <am3d:postTrans dx="0" dy="0" dz="0"/>
                  </am3d:trans>
                  <am3d:raster rName="Office3DRenderer" rVer="16.0.8326">
                    <am3d:blip r:embed="rId4"/>
                  </am3d:raster>
                  <am3d:objViewport viewportSz="231476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6" descr="Red Blood Cells">
                <a:extLst>
                  <a:ext uri="{FF2B5EF4-FFF2-40B4-BE49-F238E27FC236}">
                    <a16:creationId xmlns:a16="http://schemas.microsoft.com/office/drawing/2014/main" id="{C2581520-4A48-D551-3D67-FBCA0FCE15D3}"/>
                  </a:ext>
                </a:extLst>
              </p:cNvPr>
              <p:cNvPicPr>
                <a:picLocks noGrp="1" noRot="1" noChangeAspect="1" noMove="1" noResize="1" noEditPoints="1" noAdjustHandles="1" noChangeArrowheads="1" noChangeShapeType="1" noCrop="1"/>
              </p:cNvPicPr>
              <p:nvPr/>
            </p:nvPicPr>
            <p:blipFill>
              <a:blip r:embed="rId4"/>
              <a:stretch>
                <a:fillRect/>
              </a:stretch>
            </p:blipFill>
            <p:spPr>
              <a:xfrm>
                <a:off x="9211326" y="2540846"/>
                <a:ext cx="3088180" cy="1613324"/>
              </a:xfrm>
              <a:prstGeom prst="rect">
                <a:avLst/>
              </a:prstGeom>
            </p:spPr>
          </p:pic>
        </mc:Fallback>
      </mc:AlternateContent>
      <p:sp>
        <p:nvSpPr>
          <p:cNvPr id="7" name="TextBox 6">
            <a:extLst>
              <a:ext uri="{FF2B5EF4-FFF2-40B4-BE49-F238E27FC236}">
                <a16:creationId xmlns:a16="http://schemas.microsoft.com/office/drawing/2014/main" id="{D51AC28A-24FB-F764-0A52-0B759EC590E3}"/>
              </a:ext>
            </a:extLst>
          </p:cNvPr>
          <p:cNvSpPr txBox="1"/>
          <p:nvPr/>
        </p:nvSpPr>
        <p:spPr>
          <a:xfrm>
            <a:off x="6781494" y="174391"/>
            <a:ext cx="5012675" cy="2308324"/>
          </a:xfrm>
          <a:prstGeom prst="rect">
            <a:avLst/>
          </a:prstGeom>
          <a:noFill/>
        </p:spPr>
        <p:txBody>
          <a:bodyPr wrap="square" rtlCol="0">
            <a:spAutoFit/>
          </a:bodyPr>
          <a:lstStyle/>
          <a:p>
            <a:pPr algn="l"/>
            <a:r>
              <a:rPr lang="en-GB" b="0" i="0" u="none" strike="noStrike" dirty="0">
                <a:solidFill>
                  <a:srgbClr val="000000"/>
                </a:solidFill>
                <a:effectLst/>
                <a:latin typeface="-webkit-standard"/>
              </a:rPr>
              <a:t>Creativity fuels innovation, breathing new life into industries by offering fresh, effective strategies for complex challenges. In healthcare, 3D printing exemplifies this by marrying creativity with technology to produce medical devices and tools </a:t>
            </a:r>
            <a:r>
              <a:rPr lang="en-GB" b="0" i="0" u="none" strike="noStrike" dirty="0" err="1">
                <a:solidFill>
                  <a:srgbClr val="000000"/>
                </a:solidFill>
                <a:effectLst/>
                <a:latin typeface="-webkit-standard"/>
              </a:rPr>
              <a:t>customized</a:t>
            </a:r>
            <a:r>
              <a:rPr lang="en-GB" b="0" i="0" u="none" strike="noStrike" dirty="0">
                <a:solidFill>
                  <a:srgbClr val="000000"/>
                </a:solidFill>
                <a:effectLst/>
                <a:latin typeface="-webkit-standard"/>
              </a:rPr>
              <a:t> to meet the unique needs of individual patients, </a:t>
            </a:r>
            <a:r>
              <a:rPr lang="en-GB" b="0" i="0" u="none" strike="noStrike" dirty="0" err="1">
                <a:solidFill>
                  <a:srgbClr val="000000"/>
                </a:solidFill>
                <a:effectLst/>
                <a:latin typeface="-webkit-standard"/>
              </a:rPr>
              <a:t>revolutionizing</a:t>
            </a:r>
            <a:r>
              <a:rPr lang="en-GB" b="0" i="0" u="none" strike="noStrike" dirty="0">
                <a:solidFill>
                  <a:srgbClr val="000000"/>
                </a:solidFill>
                <a:effectLst/>
                <a:latin typeface="-webkit-standard"/>
              </a:rPr>
              <a:t> patient care and treatment outcomes.</a:t>
            </a:r>
            <a:endParaRPr lang="en-US" dirty="0"/>
          </a:p>
        </p:txBody>
      </p:sp>
      <mc:AlternateContent xmlns:mc="http://schemas.openxmlformats.org/markup-compatibility/2006">
        <mc:Choice xmlns:am3d="http://schemas.microsoft.com/office/drawing/2017/model3d" Requires="am3d">
          <p:graphicFrame>
            <p:nvGraphicFramePr>
              <p:cNvPr id="9" name="3D Model 6" descr="Red Blood Cells">
                <a:extLst>
                  <a:ext uri="{FF2B5EF4-FFF2-40B4-BE49-F238E27FC236}">
                    <a16:creationId xmlns:a16="http://schemas.microsoft.com/office/drawing/2014/main" id="{1EAF5E83-AC62-4011-61D9-D60B387D4FE4}"/>
                  </a:ext>
                </a:extLst>
              </p:cNvPr>
              <p:cNvGraphicFramePr>
                <a:graphicFrameLocks noChangeAspect="1"/>
              </p:cNvGraphicFramePr>
              <p:nvPr>
                <p:extLst>
                  <p:ext uri="{D42A27DB-BD31-4B8C-83A1-F6EECF244321}">
                    <p14:modId xmlns:p14="http://schemas.microsoft.com/office/powerpoint/2010/main" val="2014135473"/>
                  </p:ext>
                </p:extLst>
              </p:nvPr>
            </p:nvGraphicFramePr>
            <p:xfrm>
              <a:off x="1576024" y="2540847"/>
              <a:ext cx="6945174" cy="1613324"/>
            </p:xfrm>
            <a:graphic>
              <a:graphicData uri="http://schemas.microsoft.com/office/drawing/2017/model3d">
                <am3d:model3d r:embed="rId3">
                  <am3d:spPr>
                    <a:xfrm>
                      <a:off x="0" y="0"/>
                      <a:ext cx="6945174" cy="1613324"/>
                    </a:xfrm>
                    <a:prstGeom prst="rect">
                      <a:avLst/>
                    </a:prstGeom>
                  </am3d:spPr>
                  <am3d:camera>
                    <am3d:pos x="0" y="0" z="79888372"/>
                    <am3d:up dx="0" dy="36000000" dz="0"/>
                    <am3d:lookAt x="0" y="0" z="0"/>
                    <am3d:perspective fov="2700000"/>
                  </am3d:camera>
                  <am3d:trans>
                    <am3d:meterPerModelUnit n="4473862" d="1000000"/>
                    <am3d:preTrans dx="3586" dy="2661096" dz="2366"/>
                    <am3d:scale>
                      <am3d:sx n="1000000" d="1000000"/>
                      <am3d:sy n="1000000" d="1000000"/>
                      <am3d:sz n="1000000" d="1000000"/>
                    </am3d:scale>
                    <am3d:rot ax="3584500" ay="-4543460" az="-3537206"/>
                    <am3d:postTrans dx="0" dy="0" dz="0"/>
                  </am3d:trans>
                  <am3d:raster rName="Office3DRenderer" rVer="16.0.8326">
                    <am3d:blip r:embed="rId5"/>
                  </am3d:raster>
                  <am3d:objViewport viewportSz="262912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9" name="3D Model 6" descr="Red Blood Cells">
                <a:extLst>
                  <a:ext uri="{FF2B5EF4-FFF2-40B4-BE49-F238E27FC236}">
                    <a16:creationId xmlns:a16="http://schemas.microsoft.com/office/drawing/2014/main" id="{1EAF5E83-AC62-4011-61D9-D60B387D4FE4}"/>
                  </a:ext>
                </a:extLst>
              </p:cNvPr>
              <p:cNvPicPr>
                <a:picLocks noGrp="1" noRot="1" noChangeAspect="1" noMove="1" noResize="1" noEditPoints="1" noAdjustHandles="1" noChangeArrowheads="1" noChangeShapeType="1" noCrop="1"/>
              </p:cNvPicPr>
              <p:nvPr/>
            </p:nvPicPr>
            <p:blipFill>
              <a:blip r:embed="rId5"/>
              <a:stretch>
                <a:fillRect/>
              </a:stretch>
            </p:blipFill>
            <p:spPr>
              <a:xfrm>
                <a:off x="1576024" y="2540847"/>
                <a:ext cx="6945174" cy="1613324"/>
              </a:xfrm>
              <a:prstGeom prst="rect">
                <a:avLst/>
              </a:prstGeom>
            </p:spPr>
          </p:pic>
        </mc:Fallback>
      </mc:AlternateContent>
    </p:spTree>
    <p:extLst>
      <p:ext uri="{BB962C8B-B14F-4D97-AF65-F5344CB8AC3E}">
        <p14:creationId xmlns:p14="http://schemas.microsoft.com/office/powerpoint/2010/main" val="418160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A5D12A-10B3-F92B-8067-A3BAF0F1A95F}"/>
              </a:ext>
            </a:extLst>
          </p:cNvPr>
          <p:cNvSpPr>
            <a:spLocks noGrp="1"/>
          </p:cNvSpPr>
          <p:nvPr>
            <p:ph idx="1"/>
          </p:nvPr>
        </p:nvSpPr>
        <p:spPr>
          <a:xfrm>
            <a:off x="3777672" y="2336873"/>
            <a:ext cx="6516509" cy="3599316"/>
          </a:xfrm>
        </p:spPr>
        <p:txBody>
          <a:bodyPr>
            <a:normAutofit/>
          </a:bodyPr>
          <a:lstStyle/>
          <a:p>
            <a:r>
              <a:rPr lang="en-GB" sz="1500" b="0" i="0" u="none" strike="noStrike">
                <a:effectLst/>
                <a:latin typeface="-webkit-standard"/>
              </a:rPr>
              <a:t>3D printing in healthcare delivers custom prosthetics and braces, improving life quality and treatment efficacy. In dentistry, it speeds up the creation of crowns and aligners, reducing wait times. Bio-printing promises a future of made-to-order organ transplants, eliminating donor dependency. Surgical planning is </a:t>
            </a:r>
            <a:r>
              <a:rPr lang="en-GB" sz="1500" b="0" i="0" u="none" strike="noStrike" err="1">
                <a:effectLst/>
                <a:latin typeface="-webkit-standard"/>
              </a:rPr>
              <a:t>revolutionized</a:t>
            </a:r>
            <a:r>
              <a:rPr lang="en-GB" sz="1500" b="0" i="0" u="none" strike="noStrike">
                <a:effectLst/>
                <a:latin typeface="-webkit-standard"/>
              </a:rPr>
              <a:t> by 3D-printed models of organs, allowing precise pre-operative assessments, shortening surgical durations, and enhancing success rates, marking a significant leap in medical science.</a:t>
            </a:r>
          </a:p>
          <a:p>
            <a:endParaRPr lang="en-GB" sz="1500" b="0" i="0" u="none" strike="noStrike">
              <a:effectLst/>
              <a:latin typeface="-webkit-standard"/>
            </a:endParaRPr>
          </a:p>
          <a:p>
            <a:r>
              <a:rPr lang="en-GB" sz="1500" b="0" i="0" u="none" strike="noStrike">
                <a:effectLst/>
                <a:latin typeface="-webkit-standard"/>
              </a:rPr>
              <a:t>Innovation via 3D printing is crafting a healthcare future focused on </a:t>
            </a:r>
            <a:r>
              <a:rPr lang="en-GB" sz="1500" b="0" i="0" u="none" strike="noStrike" err="1">
                <a:effectLst/>
                <a:latin typeface="-webkit-standard"/>
              </a:rPr>
              <a:t>personalized</a:t>
            </a:r>
            <a:r>
              <a:rPr lang="en-GB" sz="1500" b="0" i="0" u="none" strike="noStrike">
                <a:effectLst/>
                <a:latin typeface="-webkit-standard"/>
              </a:rPr>
              <a:t> care, merging medical artistry with engineering precision. This evolution not only solves current challenges but also opens doors to unforeseen advancements, heralding a new era in medicine that brings efficiency, efficacy, and hope globally.</a:t>
            </a:r>
          </a:p>
          <a:p>
            <a:endParaRPr lang="en-US" sz="1500"/>
          </a:p>
        </p:txBody>
      </p:sp>
      <p:pic>
        <p:nvPicPr>
          <p:cNvPr id="4" name="Picture 4">
            <a:extLst>
              <a:ext uri="{FF2B5EF4-FFF2-40B4-BE49-F238E27FC236}">
                <a16:creationId xmlns:a16="http://schemas.microsoft.com/office/drawing/2014/main" id="{91F9DEBF-20AA-FD46-0520-5C2F0655F4EF}"/>
              </a:ext>
            </a:extLst>
          </p:cNvPr>
          <p:cNvPicPr>
            <a:picLocks noChangeAspect="1"/>
          </p:cNvPicPr>
          <p:nvPr/>
        </p:nvPicPr>
        <p:blipFill rotWithShape="1">
          <a:blip r:embed="rId2">
            <a:extLst>
              <a:ext uri="{28A0092B-C50C-407E-A947-70E740481C1C}">
                <a14:useLocalDpi xmlns:a14="http://schemas.microsoft.com/office/drawing/2010/main" val="0"/>
              </a:ext>
            </a:extLst>
          </a:blip>
          <a:srcRect l="23642" r="23606" b="3"/>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916604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tangle 12">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E2EC1E-C75B-E936-6570-E4FB2F498167}"/>
              </a:ext>
            </a:extLst>
          </p:cNvPr>
          <p:cNvSpPr>
            <a:spLocks noGrp="1"/>
          </p:cNvSpPr>
          <p:nvPr>
            <p:ph type="title"/>
          </p:nvPr>
        </p:nvSpPr>
        <p:spPr>
          <a:xfrm>
            <a:off x="680321" y="753228"/>
            <a:ext cx="4136123" cy="1080938"/>
          </a:xfrm>
        </p:spPr>
        <p:txBody>
          <a:bodyPr>
            <a:normAutofit/>
          </a:bodyPr>
          <a:lstStyle/>
          <a:p>
            <a:r>
              <a:rPr lang="en-GB" sz="2400"/>
              <a:t>Change maker( The act of creating value ) Bill Gates</a:t>
            </a:r>
            <a:endParaRPr lang="en-US" sz="2400"/>
          </a:p>
        </p:txBody>
      </p:sp>
      <p:pic>
        <p:nvPicPr>
          <p:cNvPr id="10" name="Picture 14">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0ACB28B7-0EDD-0972-A569-DFE42CDAB4BC}"/>
              </a:ext>
            </a:extLst>
          </p:cNvPr>
          <p:cNvSpPr>
            <a:spLocks noGrp="1"/>
          </p:cNvSpPr>
          <p:nvPr>
            <p:ph idx="1"/>
          </p:nvPr>
        </p:nvSpPr>
        <p:spPr>
          <a:xfrm>
            <a:off x="680321" y="2336873"/>
            <a:ext cx="4136123" cy="3599316"/>
          </a:xfrm>
        </p:spPr>
        <p:txBody>
          <a:bodyPr>
            <a:normAutofit/>
          </a:bodyPr>
          <a:lstStyle/>
          <a:p>
            <a:r>
              <a:rPr lang="en-GB" sz="1800" b="0" i="0" u="none" strike="noStrike">
                <a:effectLst/>
                <a:latin typeface="-apple-system"/>
              </a:rPr>
              <a:t>Enjoyment Value: Bill Gates's journey from a tech visionary to a philanthropist inspires many, showcasing the powerful blend of intelligence, creativity, and ambition</a:t>
            </a:r>
          </a:p>
          <a:p>
            <a:r>
              <a:rPr lang="en-GB" sz="1800" b="0" i="0" u="none" strike="noStrike">
                <a:effectLst/>
                <a:latin typeface="-apple-system"/>
              </a:rPr>
              <a:t>Economic Value: Gates's innovations have revolutionized the tech industry, boosting global economies, creating jobs, and establishing new sectors in information technology. </a:t>
            </a:r>
            <a:endParaRPr lang="en-US" sz="1800"/>
          </a:p>
        </p:txBody>
      </p:sp>
      <p:pic>
        <p:nvPicPr>
          <p:cNvPr id="4" name="Picture 4">
            <a:extLst>
              <a:ext uri="{FF2B5EF4-FFF2-40B4-BE49-F238E27FC236}">
                <a16:creationId xmlns:a16="http://schemas.microsoft.com/office/drawing/2014/main" id="{13197782-0674-9ADE-8941-239F11FF46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76090" y="1908887"/>
            <a:ext cx="6303134" cy="3009745"/>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157726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67" name="Group 42">
            <a:extLst>
              <a:ext uri="{FF2B5EF4-FFF2-40B4-BE49-F238E27FC236}">
                <a16:creationId xmlns:a16="http://schemas.microsoft.com/office/drawing/2014/main" id="{7D0669C1-CDCE-41C7-A9AB-65D9119F83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44" name="Rectangle 43">
              <a:extLst>
                <a:ext uri="{FF2B5EF4-FFF2-40B4-BE49-F238E27FC236}">
                  <a16:creationId xmlns:a16="http://schemas.microsoft.com/office/drawing/2014/main" id="{1F80B4EE-271C-45C6-9338-555D3B0C4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4">
              <a:extLst>
                <a:ext uri="{FF2B5EF4-FFF2-40B4-BE49-F238E27FC236}">
                  <a16:creationId xmlns:a16="http://schemas.microsoft.com/office/drawing/2014/main" id="{6FCF3DCC-E585-4F88-8F8B-4EABFEF062C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69" name="Rectangle 46">
            <a:extLst>
              <a:ext uri="{FF2B5EF4-FFF2-40B4-BE49-F238E27FC236}">
                <a16:creationId xmlns:a16="http://schemas.microsoft.com/office/drawing/2014/main" id="{F1AACF4D-AF22-463C-97CE-C34F0783C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0" name="Picture 48">
            <a:extLst>
              <a:ext uri="{FF2B5EF4-FFF2-40B4-BE49-F238E27FC236}">
                <a16:creationId xmlns:a16="http://schemas.microsoft.com/office/drawing/2014/main" id="{6524329A-37E7-4025-B6E9-A97D405368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0F7C5EDF-0446-43E6-8976-346E64851D3A}"/>
              </a:ext>
            </a:extLst>
          </p:cNvPr>
          <p:cNvSpPr>
            <a:spLocks noGrp="1"/>
          </p:cNvSpPr>
          <p:nvPr>
            <p:ph idx="1"/>
          </p:nvPr>
        </p:nvSpPr>
        <p:spPr>
          <a:xfrm>
            <a:off x="680322" y="2336873"/>
            <a:ext cx="5632246" cy="3599316"/>
          </a:xfrm>
        </p:spPr>
        <p:txBody>
          <a:bodyPr>
            <a:normAutofit/>
          </a:bodyPr>
          <a:lstStyle/>
          <a:p>
            <a:r>
              <a:rPr lang="en-GB" sz="1600" b="0" i="0" u="none" strike="noStrike">
                <a:effectLst/>
                <a:latin typeface="-apple-system"/>
              </a:rPr>
              <a:t>Influence Value: Gates's philanthropic initiatives and advocacy for science and innovation have shaped global policies, influencing world leaders and organizations towards positive change. </a:t>
            </a:r>
          </a:p>
          <a:p>
            <a:r>
              <a:rPr lang="en-GB" sz="1600" b="0" i="0" u="none" strike="noStrike">
                <a:effectLst/>
                <a:latin typeface="-apple-system"/>
              </a:rPr>
              <a:t>Harmony Value: Through collaboration, Gates addresses global challenges in healthcare, education, economic development, and climate change. His work fosters global cooperation, aiming to create equitable solutions for a sustainable future. </a:t>
            </a:r>
          </a:p>
          <a:p>
            <a:r>
              <a:rPr lang="en-GB" sz="1600" b="0" i="0" u="none" strike="noStrike">
                <a:effectLst/>
                <a:latin typeface="-apple-system"/>
              </a:rPr>
              <a:t>Social Value: Gates's focus on global health, education, and poverty alleviation demonstrates a commitment to improving quality of life, promoting equality, and sparking innovation across continents, changing millions of lives for the better.</a:t>
            </a:r>
            <a:endParaRPr lang="en-US" sz="1600"/>
          </a:p>
        </p:txBody>
      </p:sp>
      <p:pic>
        <p:nvPicPr>
          <p:cNvPr id="4" name="Picture 4">
            <a:extLst>
              <a:ext uri="{FF2B5EF4-FFF2-40B4-BE49-F238E27FC236}">
                <a16:creationId xmlns:a16="http://schemas.microsoft.com/office/drawing/2014/main" id="{1D5E2D31-736E-BC50-2EF5-35D8D3368754}"/>
              </a:ext>
            </a:extLst>
          </p:cNvPr>
          <p:cNvPicPr>
            <a:picLocks noChangeAspect="1"/>
          </p:cNvPicPr>
          <p:nvPr/>
        </p:nvPicPr>
        <p:blipFill rotWithShape="1">
          <a:blip r:embed="rId4">
            <a:extLst>
              <a:ext uri="{28A0092B-C50C-407E-A947-70E740481C1C}">
                <a14:useLocalDpi xmlns:a14="http://schemas.microsoft.com/office/drawing/2010/main" val="0"/>
              </a:ext>
            </a:extLst>
          </a:blip>
          <a:srcRect l="6389" r="1" b="1"/>
          <a:stretch/>
        </p:blipFill>
        <p:spPr>
          <a:xfrm>
            <a:off x="6984387" y="484632"/>
            <a:ext cx="4719805" cy="2836084"/>
          </a:xfrm>
          <a:prstGeom prst="rect">
            <a:avLst/>
          </a:prstGeom>
          <a:ln>
            <a:noFill/>
          </a:ln>
          <a:effectLst>
            <a:outerShdw blurRad="76200" dist="63500" dir="5040000" algn="tl" rotWithShape="0">
              <a:srgbClr val="000000">
                <a:alpha val="41000"/>
              </a:srgbClr>
            </a:outerShdw>
          </a:effectLst>
        </p:spPr>
      </p:pic>
      <p:pic>
        <p:nvPicPr>
          <p:cNvPr id="5" name="Picture 5">
            <a:extLst>
              <a:ext uri="{FF2B5EF4-FFF2-40B4-BE49-F238E27FC236}">
                <a16:creationId xmlns:a16="http://schemas.microsoft.com/office/drawing/2014/main" id="{D0E5E7AD-FECC-CAD1-8334-0BAC6BCF4804}"/>
              </a:ext>
            </a:extLst>
          </p:cNvPr>
          <p:cNvPicPr>
            <a:picLocks noChangeAspect="1"/>
          </p:cNvPicPr>
          <p:nvPr/>
        </p:nvPicPr>
        <p:blipFill rotWithShape="1">
          <a:blip r:embed="rId5">
            <a:extLst>
              <a:ext uri="{28A0092B-C50C-407E-A947-70E740481C1C}">
                <a14:useLocalDpi xmlns:a14="http://schemas.microsoft.com/office/drawing/2010/main" val="0"/>
              </a:ext>
            </a:extLst>
          </a:blip>
          <a:srcRect t="12589" r="4" b="4"/>
          <a:stretch/>
        </p:blipFill>
        <p:spPr>
          <a:xfrm>
            <a:off x="6984386" y="3632401"/>
            <a:ext cx="4719805" cy="274353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22858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03BA9-9616-6E9F-0CD5-0E78C29C5C38}"/>
              </a:ext>
            </a:extLst>
          </p:cNvPr>
          <p:cNvSpPr>
            <a:spLocks noGrp="1"/>
          </p:cNvSpPr>
          <p:nvPr>
            <p:ph type="title"/>
          </p:nvPr>
        </p:nvSpPr>
        <p:spPr>
          <a:xfrm>
            <a:off x="680321" y="753228"/>
            <a:ext cx="9613861" cy="1080938"/>
          </a:xfrm>
        </p:spPr>
        <p:txBody>
          <a:bodyPr>
            <a:normAutofit/>
          </a:bodyPr>
          <a:lstStyle/>
          <a:p>
            <a:r>
              <a:rPr lang="en-GB" dirty="0"/>
              <a:t>Telling my story ( All about my Success )</a:t>
            </a:r>
            <a:endParaRPr lang="en-US" dirty="0"/>
          </a:p>
        </p:txBody>
      </p:sp>
      <p:sp>
        <p:nvSpPr>
          <p:cNvPr id="3" name="Content Placeholder 2">
            <a:extLst>
              <a:ext uri="{FF2B5EF4-FFF2-40B4-BE49-F238E27FC236}">
                <a16:creationId xmlns:a16="http://schemas.microsoft.com/office/drawing/2014/main" id="{49EF6A01-0F73-AAA7-ADE6-7DFC42AD46A9}"/>
              </a:ext>
            </a:extLst>
          </p:cNvPr>
          <p:cNvSpPr>
            <a:spLocks noGrp="1"/>
          </p:cNvSpPr>
          <p:nvPr>
            <p:ph idx="1"/>
          </p:nvPr>
        </p:nvSpPr>
        <p:spPr>
          <a:xfrm>
            <a:off x="680322" y="2336873"/>
            <a:ext cx="3489341" cy="3599316"/>
          </a:xfrm>
        </p:spPr>
        <p:txBody>
          <a:bodyPr>
            <a:normAutofit/>
          </a:bodyPr>
          <a:lstStyle/>
          <a:p>
            <a:r>
              <a:rPr lang="en-GB" sz="1800" b="0" i="0" u="none" strike="noStrike">
                <a:effectLst/>
                <a:latin typeface="-webkit-standard"/>
              </a:rPr>
              <a:t>Facing a critical meeting with Evri's top management, I aimed to secure a partnership. My strategy blended storytelling, confidence, and authenticity, turning a challenging task into a persuasive narrative. This approach highlighted our proposal's benefits, illustrating the mutual advantages and engaging the managers on a more personal, impactful level.</a:t>
            </a:r>
            <a:endParaRPr lang="en-US" sz="1800"/>
          </a:p>
        </p:txBody>
      </p:sp>
      <p:pic>
        <p:nvPicPr>
          <p:cNvPr id="4" name="Picture 4">
            <a:extLst>
              <a:ext uri="{FF2B5EF4-FFF2-40B4-BE49-F238E27FC236}">
                <a16:creationId xmlns:a16="http://schemas.microsoft.com/office/drawing/2014/main" id="{81137051-1570-D889-C545-F0B4E381E3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5" y="3642741"/>
            <a:ext cx="5639886" cy="98698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8199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A7367E-DA7E-8DF9-F083-4769C6ED148D}"/>
              </a:ext>
            </a:extLst>
          </p:cNvPr>
          <p:cNvSpPr>
            <a:spLocks noGrp="1"/>
          </p:cNvSpPr>
          <p:nvPr>
            <p:ph idx="1"/>
          </p:nvPr>
        </p:nvSpPr>
        <p:spPr>
          <a:xfrm>
            <a:off x="680322" y="2336873"/>
            <a:ext cx="3489341" cy="3599316"/>
          </a:xfrm>
        </p:spPr>
        <p:txBody>
          <a:bodyPr>
            <a:normAutofit/>
          </a:bodyPr>
          <a:lstStyle/>
          <a:p>
            <a:r>
              <a:rPr lang="en-GB" sz="900" b="0" i="0" u="none" strike="noStrike">
                <a:effectLst/>
                <a:latin typeface="-webkit-standard"/>
              </a:rPr>
              <a:t>Introduction to the Power of Storytelling:** Begin by highlighting storytelling's effectiveness in capturing attention and evoking emotion, setting the stage for a unique presentation approach.</a:t>
            </a:r>
          </a:p>
          <a:p>
            <a:r>
              <a:rPr lang="en-GB" sz="900" b="0" i="0" u="none" strike="noStrike">
                <a:effectLst/>
                <a:latin typeface="-webkit-standard"/>
              </a:rPr>
              <a:t>  </a:t>
            </a:r>
          </a:p>
          <a:p>
            <a:r>
              <a:rPr lang="en-GB" sz="900" b="0" i="0" u="none" strike="noStrike">
                <a:effectLst/>
                <a:latin typeface="-webkit-standard"/>
              </a:rPr>
              <a:t>Engaging Narrative: Share a compelling story about a local business struggling with delivery demands, illustrating the tangible challenges and risks of inefficient delivery services.</a:t>
            </a:r>
          </a:p>
          <a:p>
            <a:r>
              <a:rPr lang="en-GB" sz="900" b="0" i="0" u="none" strike="noStrike">
                <a:effectLst/>
                <a:latin typeface="-webkit-standard"/>
              </a:rPr>
              <a:t>  </a:t>
            </a:r>
          </a:p>
          <a:p>
            <a:r>
              <a:rPr lang="en-GB" sz="900" b="0" i="0" u="none" strike="noStrike">
                <a:effectLst/>
                <a:latin typeface="-webkit-standard"/>
              </a:rPr>
              <a:t>Data Integration: Seamlessly weave relevant statistics and facts into the story, making the information relatable and memorable, ensuring managers understand the potential negative consequences and benefits of partnering with us.</a:t>
            </a:r>
          </a:p>
          <a:p>
            <a:r>
              <a:rPr lang="en-GB" sz="900" b="0" i="0" u="none" strike="noStrike">
                <a:effectLst/>
                <a:latin typeface="-webkit-standard"/>
              </a:rPr>
              <a:t>  </a:t>
            </a:r>
          </a:p>
          <a:p>
            <a:r>
              <a:rPr lang="en-GB" sz="900" b="0" i="0" u="none" strike="noStrike">
                <a:effectLst/>
                <a:latin typeface="-webkit-standard"/>
              </a:rPr>
              <a:t>Emotional Connection: the story's role in creating an emotional bond with the topic, encouraging managers to empathetically consider our proposal's value.</a:t>
            </a:r>
          </a:p>
          <a:p>
            <a:r>
              <a:rPr lang="en-GB" sz="900" b="0" i="0" u="none" strike="noStrike">
                <a:effectLst/>
                <a:latin typeface="-webkit-standard"/>
              </a:rPr>
              <a:t>  </a:t>
            </a:r>
          </a:p>
          <a:p>
            <a:r>
              <a:rPr lang="en-GB" sz="900" b="0" i="0" u="none" strike="noStrike">
                <a:effectLst/>
                <a:latin typeface="-webkit-standard"/>
              </a:rPr>
              <a:t>Conclusion and Call to Action:** Wrap up by linking the story back to our proposal, urging managers to take action to avoid the pitfalls described and seize the opportunities presented.</a:t>
            </a:r>
          </a:p>
          <a:p>
            <a:endParaRPr lang="en-US" sz="900"/>
          </a:p>
        </p:txBody>
      </p:sp>
      <p:pic>
        <p:nvPicPr>
          <p:cNvPr id="4" name="Picture 4">
            <a:extLst>
              <a:ext uri="{FF2B5EF4-FFF2-40B4-BE49-F238E27FC236}">
                <a16:creationId xmlns:a16="http://schemas.microsoft.com/office/drawing/2014/main" id="{B8413196-F2A6-FEFE-8CE6-A4026D7939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5" y="3085803"/>
            <a:ext cx="5639886" cy="210085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807122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8">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7" name="Picture 10">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tangle 12">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6">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441F0D03-3549-A355-2A43-1310B207DDEA}"/>
              </a:ext>
            </a:extLst>
          </p:cNvPr>
          <p:cNvSpPr>
            <a:spLocks noGrp="1"/>
          </p:cNvSpPr>
          <p:nvPr>
            <p:ph idx="1"/>
          </p:nvPr>
        </p:nvSpPr>
        <p:spPr>
          <a:xfrm>
            <a:off x="680321" y="2336873"/>
            <a:ext cx="5104843" cy="3599316"/>
          </a:xfrm>
        </p:spPr>
        <p:txBody>
          <a:bodyPr>
            <a:normAutofit/>
          </a:bodyPr>
          <a:lstStyle/>
          <a:p>
            <a:r>
              <a:rPr lang="en-GB" sz="1700" b="0" i="0" u="none" strike="noStrike">
                <a:solidFill>
                  <a:srgbClr val="FFFFFF"/>
                </a:solidFill>
                <a:effectLst/>
                <a:latin typeface="-webkit-standard"/>
              </a:rPr>
              <a:t>Boost self-confidence through visualization, reminding yourself of your abilities and the positive impact of your proposal.</a:t>
            </a:r>
          </a:p>
          <a:p>
            <a:r>
              <a:rPr lang="en-GB" sz="1700" b="0" i="0" u="none" strike="noStrike">
                <a:solidFill>
                  <a:srgbClr val="FFFFFF"/>
                </a:solidFill>
                <a:effectLst/>
                <a:latin typeface="-webkit-standard"/>
              </a:rPr>
              <a:t>Embrace authenticity, sharing company challenges and successes honestly to build trust and connection.</a:t>
            </a:r>
          </a:p>
          <a:p>
            <a:r>
              <a:rPr lang="en-GB" sz="1700" b="0" i="0" u="none" strike="noStrike">
                <a:solidFill>
                  <a:srgbClr val="FFFFFF"/>
                </a:solidFill>
                <a:effectLst/>
                <a:latin typeface="-webkit-standard"/>
              </a:rPr>
              <a:t>Prepare thoroughly, organizing key points logically and incorporating visual aids for clarity.</a:t>
            </a:r>
          </a:p>
          <a:p>
            <a:r>
              <a:rPr lang="en-GB" sz="1700" b="0" i="0" u="none" strike="noStrike">
                <a:solidFill>
                  <a:srgbClr val="FFFFFF"/>
                </a:solidFill>
                <a:effectLst/>
                <a:latin typeface="-webkit-standard"/>
              </a:rPr>
              <a:t>Rehearse multiple times for a smooth, confident delivery.</a:t>
            </a:r>
          </a:p>
          <a:p>
            <a:r>
              <a:rPr lang="en-GB" sz="1700">
                <a:solidFill>
                  <a:srgbClr val="FFFFFF"/>
                </a:solidFill>
                <a:latin typeface="-webkit-standard"/>
              </a:rPr>
              <a:t>Utilise </a:t>
            </a:r>
            <a:r>
              <a:rPr lang="en-GB" sz="1700" b="0" i="0" u="none" strike="noStrike">
                <a:solidFill>
                  <a:srgbClr val="FFFFFF"/>
                </a:solidFill>
                <a:effectLst/>
                <a:latin typeface="-webkit-standard"/>
              </a:rPr>
              <a:t> storytelling to engage and persuade, making data and objectives relatable and memorable.</a:t>
            </a:r>
          </a:p>
          <a:p>
            <a:endParaRPr lang="en-GB" sz="1700" b="0" i="0" u="none" strike="noStrike">
              <a:solidFill>
                <a:srgbClr val="FFFFFF"/>
              </a:solidFill>
              <a:effectLst/>
              <a:latin typeface="-webkit-standard"/>
            </a:endParaRPr>
          </a:p>
          <a:p>
            <a:endParaRPr lang="en-US" sz="1700">
              <a:solidFill>
                <a:srgbClr val="FFFFFF"/>
              </a:solidFill>
            </a:endParaRPr>
          </a:p>
        </p:txBody>
      </p:sp>
      <p:sp useBgFill="1">
        <p:nvSpPr>
          <p:cNvPr id="14" name="Rectangle 18">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0322B3A-F764-EF7B-1902-C67ACB657B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3933" y="2416573"/>
            <a:ext cx="4178419" cy="2018059"/>
          </a:xfrm>
          <a:prstGeom prst="rect">
            <a:avLst/>
          </a:prstGeom>
          <a:ln>
            <a:noFill/>
          </a:ln>
          <a:effectLst/>
        </p:spPr>
      </p:pic>
    </p:spTree>
    <p:extLst>
      <p:ext uri="{BB962C8B-B14F-4D97-AF65-F5344CB8AC3E}">
        <p14:creationId xmlns:p14="http://schemas.microsoft.com/office/powerpoint/2010/main" val="385851200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0">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6" name="Rectangle 12">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4BCC141-6602-5559-4D90-0120C83FD001}"/>
              </a:ext>
            </a:extLst>
          </p:cNvPr>
          <p:cNvSpPr>
            <a:spLocks noGrp="1"/>
          </p:cNvSpPr>
          <p:nvPr>
            <p:ph type="title"/>
          </p:nvPr>
        </p:nvSpPr>
        <p:spPr>
          <a:xfrm>
            <a:off x="680321" y="753228"/>
            <a:ext cx="4136123" cy="1080938"/>
          </a:xfrm>
        </p:spPr>
        <p:txBody>
          <a:bodyPr>
            <a:normAutofit/>
          </a:bodyPr>
          <a:lstStyle/>
          <a:p>
            <a:r>
              <a:rPr lang="en-GB" sz="2400"/>
              <a:t>Personal Evaluation </a:t>
            </a:r>
            <a:endParaRPr lang="en-US" sz="2400"/>
          </a:p>
        </p:txBody>
      </p:sp>
      <p:pic>
        <p:nvPicPr>
          <p:cNvPr id="37" name="Picture 14">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B6FF658F-EFE3-A804-85D1-8CE78E9F5516}"/>
              </a:ext>
            </a:extLst>
          </p:cNvPr>
          <p:cNvSpPr>
            <a:spLocks noGrp="1"/>
          </p:cNvSpPr>
          <p:nvPr>
            <p:ph idx="1"/>
          </p:nvPr>
        </p:nvSpPr>
        <p:spPr>
          <a:xfrm>
            <a:off x="680321" y="2336873"/>
            <a:ext cx="4136123" cy="3599316"/>
          </a:xfrm>
        </p:spPr>
        <p:txBody>
          <a:bodyPr>
            <a:normAutofit/>
          </a:bodyPr>
          <a:lstStyle/>
          <a:p>
            <a:r>
              <a:rPr lang="en-GB" sz="1800" b="0" i="0" u="none" strike="noStrike">
                <a:effectLst/>
                <a:latin typeface="-webkit-standard"/>
              </a:rPr>
              <a:t>Securing a contract with Evri unleashed opportunities and challenges, highlighting my entrepreneurial resolve and the crucial interplay between individual initiative and collective effort.</a:t>
            </a:r>
          </a:p>
          <a:p>
            <a:r>
              <a:rPr lang="en-GB" sz="1800" b="0" i="0" u="none" strike="noStrike">
                <a:effectLst/>
                <a:latin typeface="-webkit-standard"/>
              </a:rPr>
              <a:t>This endeavor not only marks a milestone in my business journey but also underscores the significance of teamwork, stakeholder collaboration, and strategic planning in achieving success.</a:t>
            </a:r>
          </a:p>
          <a:p>
            <a:endParaRPr lang="en-US" sz="1800"/>
          </a:p>
        </p:txBody>
      </p:sp>
      <p:pic>
        <p:nvPicPr>
          <p:cNvPr id="4" name="Picture 4">
            <a:extLst>
              <a:ext uri="{FF2B5EF4-FFF2-40B4-BE49-F238E27FC236}">
                <a16:creationId xmlns:a16="http://schemas.microsoft.com/office/drawing/2014/main" id="{8BB17252-26AC-1962-1AF8-5690C81689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76090" y="1719793"/>
            <a:ext cx="6303134" cy="3387933"/>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408822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9B52AB-EA02-8544-1ED9-0D613CE13CEF}"/>
              </a:ext>
            </a:extLst>
          </p:cNvPr>
          <p:cNvSpPr>
            <a:spLocks noGrp="1"/>
          </p:cNvSpPr>
          <p:nvPr>
            <p:ph idx="1"/>
          </p:nvPr>
        </p:nvSpPr>
        <p:spPr>
          <a:xfrm>
            <a:off x="680322" y="2336873"/>
            <a:ext cx="4931045" cy="3599316"/>
          </a:xfrm>
        </p:spPr>
        <p:txBody>
          <a:bodyPr>
            <a:normAutofit/>
          </a:bodyPr>
          <a:lstStyle/>
          <a:p>
            <a:r>
              <a:rPr lang="en-GB" sz="2000" b="0" i="0" u="none" strike="noStrike">
                <a:effectLst/>
                <a:latin typeface="-webkit-standard"/>
              </a:rPr>
              <a:t>Our project achieved its aim by ensuring efficient, reliable delivery of up to 300 parcels daily, a success rooted in meticulous planning, tailored services, and understanding Evri's needs.</a:t>
            </a:r>
          </a:p>
          <a:p>
            <a:r>
              <a:rPr lang="en-GB" sz="2000" b="0" i="0" u="none" strike="noStrike">
                <a:effectLst/>
                <a:latin typeface="-webkit-standard"/>
              </a:rPr>
              <a:t>Personal growth paralleled project success, enhancing negotiation, industry knowledge, and project management skills, affirming that success is a continuous journey.</a:t>
            </a:r>
          </a:p>
        </p:txBody>
      </p:sp>
      <p:pic>
        <p:nvPicPr>
          <p:cNvPr id="4" name="Picture 4">
            <a:extLst>
              <a:ext uri="{FF2B5EF4-FFF2-40B4-BE49-F238E27FC236}">
                <a16:creationId xmlns:a16="http://schemas.microsoft.com/office/drawing/2014/main" id="{DF87E201-654E-75C1-742F-1394830BFF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2739382"/>
            <a:ext cx="4198182" cy="279369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055447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0">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12">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5" name="Picture 14">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20BEA415-DBCD-A121-E560-EFDA4C78655A}"/>
              </a:ext>
            </a:extLst>
          </p:cNvPr>
          <p:cNvSpPr>
            <a:spLocks noGrp="1"/>
          </p:cNvSpPr>
          <p:nvPr>
            <p:ph idx="1"/>
          </p:nvPr>
        </p:nvSpPr>
        <p:spPr>
          <a:xfrm>
            <a:off x="680321" y="2336873"/>
            <a:ext cx="4136123" cy="3599316"/>
          </a:xfrm>
        </p:spPr>
        <p:txBody>
          <a:bodyPr>
            <a:normAutofit/>
          </a:bodyPr>
          <a:lstStyle/>
          <a:p>
            <a:r>
              <a:rPr lang="en-GB" sz="1700" b="0" i="0" u="none" strike="noStrike">
                <a:effectLst/>
                <a:latin typeface="-webkit-standard"/>
              </a:rPr>
              <a:t>This project was more than a business venture; it was a personal commitment to excellence, proving our team's capability and fostering a lasting partnership with Evri, grounded in mutual benefit and a shared vision for success.</a:t>
            </a:r>
          </a:p>
          <a:p>
            <a:r>
              <a:rPr lang="en-GB" sz="1700" b="0" i="0" u="none" strike="noStrike">
                <a:effectLst/>
                <a:latin typeface="-webkit-standard"/>
              </a:rPr>
              <a:t>Success was driven by teamwork and dedication across all levels, from drivers to management, emphasizing the power of unified effort, open communication, and a culture of respect and reliability, ensuring our goal of efficient, timely deliveries was achieved daily.</a:t>
            </a:r>
          </a:p>
          <a:p>
            <a:endParaRPr lang="en-US" sz="1700"/>
          </a:p>
        </p:txBody>
      </p:sp>
      <p:pic>
        <p:nvPicPr>
          <p:cNvPr id="4" name="Picture 4">
            <a:extLst>
              <a:ext uri="{FF2B5EF4-FFF2-40B4-BE49-F238E27FC236}">
                <a16:creationId xmlns:a16="http://schemas.microsoft.com/office/drawing/2014/main" id="{213DD635-662A-C48A-069A-49C1700C8C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76090" y="1050085"/>
            <a:ext cx="6303134" cy="472735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602130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4" name="Picture 73">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6" name="Picture 75">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78" name="Picture 77">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80" name="Rectangle 79">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4" name="Rectangle 83">
            <a:extLst>
              <a:ext uri="{FF2B5EF4-FFF2-40B4-BE49-F238E27FC236}">
                <a16:creationId xmlns:a16="http://schemas.microsoft.com/office/drawing/2014/main" id="{2F84762E-7FCC-4EAF-B9E7-CE7214491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927A1389-2A5D-4886-AD82-F213767E67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88" name="Rectangle 87">
            <a:extLst>
              <a:ext uri="{FF2B5EF4-FFF2-40B4-BE49-F238E27FC236}">
                <a16:creationId xmlns:a16="http://schemas.microsoft.com/office/drawing/2014/main" id="{A1038667-0C3F-4764-A24D-DA9D9B474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0" name="Picture 89">
            <a:extLst>
              <a:ext uri="{FF2B5EF4-FFF2-40B4-BE49-F238E27FC236}">
                <a16:creationId xmlns:a16="http://schemas.microsoft.com/office/drawing/2014/main" id="{6AC2195B-895A-4535-8ECD-9F5B669C5C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92" name="Rectangle 91">
            <a:extLst>
              <a:ext uri="{FF2B5EF4-FFF2-40B4-BE49-F238E27FC236}">
                <a16:creationId xmlns:a16="http://schemas.microsoft.com/office/drawing/2014/main" id="{571EEFCA-9235-4BC2-85C3-A4EC6EE57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E03D7D1-502D-6B68-EF27-39795B138999}"/>
              </a:ext>
            </a:extLst>
          </p:cNvPr>
          <p:cNvSpPr>
            <a:spLocks noGrp="1"/>
          </p:cNvSpPr>
          <p:nvPr>
            <p:ph type="title"/>
          </p:nvPr>
        </p:nvSpPr>
        <p:spPr>
          <a:xfrm>
            <a:off x="680322" y="2063262"/>
            <a:ext cx="3739278" cy="2661138"/>
          </a:xfrm>
        </p:spPr>
        <p:txBody>
          <a:bodyPr vert="horz" lIns="91440" tIns="45720" rIns="91440" bIns="45720" rtlCol="0" anchor="ctr">
            <a:normAutofit/>
          </a:bodyPr>
          <a:lstStyle/>
          <a:p>
            <a:pPr algn="r"/>
            <a:br>
              <a:rPr lang="en-US" sz="3400"/>
            </a:br>
            <a:br>
              <a:rPr lang="en-US" sz="3400"/>
            </a:br>
            <a:br>
              <a:rPr lang="en-US" sz="3400"/>
            </a:br>
            <a:br>
              <a:rPr lang="en-US" sz="3400"/>
            </a:br>
            <a:endParaRPr lang="en-US" sz="3400"/>
          </a:p>
        </p:txBody>
      </p:sp>
      <p:sp>
        <p:nvSpPr>
          <p:cNvPr id="14" name="Content Placeholder 13">
            <a:extLst>
              <a:ext uri="{FF2B5EF4-FFF2-40B4-BE49-F238E27FC236}">
                <a16:creationId xmlns:a16="http://schemas.microsoft.com/office/drawing/2014/main" id="{1383F0CB-528C-9EFC-4148-C78246BC126C}"/>
              </a:ext>
            </a:extLst>
          </p:cNvPr>
          <p:cNvSpPr>
            <a:spLocks noGrp="1"/>
          </p:cNvSpPr>
          <p:nvPr>
            <p:ph idx="1"/>
          </p:nvPr>
        </p:nvSpPr>
        <p:spPr>
          <a:xfrm>
            <a:off x="-324310" y="3167282"/>
            <a:ext cx="3739277" cy="1138588"/>
          </a:xfrm>
        </p:spPr>
        <p:txBody>
          <a:bodyPr vert="horz" lIns="91440" tIns="45720" rIns="91440" bIns="45720" rtlCol="0">
            <a:normAutofit/>
          </a:bodyPr>
          <a:lstStyle/>
          <a:p>
            <a:pPr marL="0" indent="0" algn="r">
              <a:buNone/>
            </a:pPr>
            <a:r>
              <a:rPr lang="en-US" sz="2000"/>
              <a:t>THANK YOU !</a:t>
            </a:r>
          </a:p>
        </p:txBody>
      </p:sp>
      <p:pic>
        <p:nvPicPr>
          <p:cNvPr id="6" name="Picture 6">
            <a:extLst>
              <a:ext uri="{FF2B5EF4-FFF2-40B4-BE49-F238E27FC236}">
                <a16:creationId xmlns:a16="http://schemas.microsoft.com/office/drawing/2014/main" id="{3878276C-A73B-456C-4653-DE29EFC9EF20}"/>
              </a:ext>
            </a:extLst>
          </p:cNvPr>
          <p:cNvPicPr>
            <a:picLocks noChangeAspect="1"/>
          </p:cNvPicPr>
          <p:nvPr/>
        </p:nvPicPr>
        <p:blipFill rotWithShape="1">
          <a:blip r:embed="rId6">
            <a:extLst>
              <a:ext uri="{28A0092B-C50C-407E-A947-70E740481C1C}">
                <a14:useLocalDpi xmlns:a14="http://schemas.microsoft.com/office/drawing/2010/main" val="0"/>
              </a:ext>
            </a:extLst>
          </a:blip>
          <a:srcRect t="9731" b="269"/>
          <a:stretch/>
        </p:blipFill>
        <p:spPr>
          <a:xfrm>
            <a:off x="5284606" y="1668104"/>
            <a:ext cx="6260963" cy="3521792"/>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89685086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Berlin</vt:lpstr>
      <vt:lpstr>-How Innovation change the world -Change maker -Telling my story -Personal Evaluation                                  Corina Marilena Chelu                       Student number: 1815984 </vt:lpstr>
      <vt:lpstr>How Innovation change the world 3D Manufacturing in Healthcare</vt:lpstr>
      <vt:lpstr>PowerPoint Presentation</vt:lpstr>
      <vt:lpstr>PowerPoint Presentation</vt:lpstr>
      <vt:lpstr>Change maker( The act of creating value ) Bill Gates</vt:lpstr>
      <vt:lpstr>PowerPoint Presentation</vt:lpstr>
      <vt:lpstr>Telling my story ( All about my Success )</vt:lpstr>
      <vt:lpstr>PowerPoint Presentation</vt:lpstr>
      <vt:lpstr>PowerPoint Presentation</vt:lpstr>
      <vt:lpstr>Personal Evaluation </vt:lpstr>
      <vt:lpstr>PowerPoint Presentation</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Innovation change the world -Change maker -Telling my story -Personal Evaluation                                  Corina Marilena Chelu                       Student number: 1815984 </dc:title>
  <dc:creator>Corina-Marilena Chelu (1815984)</dc:creator>
  <cp:lastModifiedBy>Corina-Marilena Chelu (1815984)</cp:lastModifiedBy>
  <cp:revision>1</cp:revision>
  <dcterms:created xsi:type="dcterms:W3CDTF">2024-04-30T12:23:58Z</dcterms:created>
  <dcterms:modified xsi:type="dcterms:W3CDTF">2024-04-30T14:14:04Z</dcterms:modified>
</cp:coreProperties>
</file>