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9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3"/>
  </p:normalViewPr>
  <p:slideViewPr>
    <p:cSldViewPr snapToGrid="0" snapToObjects="1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hmail Ahmed" userId="491fe6ff9031b41a" providerId="LiveId" clId="{F6966A87-2B5D-2741-A6BE-D2603948A9D6}"/>
    <pc:docChg chg="custSel modSld">
      <pc:chgData name="Ishmail Ahmed" userId="491fe6ff9031b41a" providerId="LiveId" clId="{F6966A87-2B5D-2741-A6BE-D2603948A9D6}" dt="2022-04-20T22:07:01.609" v="189" actId="313"/>
      <pc:docMkLst>
        <pc:docMk/>
      </pc:docMkLst>
      <pc:sldChg chg="modSp mod">
        <pc:chgData name="Ishmail Ahmed" userId="491fe6ff9031b41a" providerId="LiveId" clId="{F6966A87-2B5D-2741-A6BE-D2603948A9D6}" dt="2022-04-20T22:07:01.609" v="189" actId="313"/>
        <pc:sldMkLst>
          <pc:docMk/>
          <pc:sldMk cId="1287310276" sldId="260"/>
        </pc:sldMkLst>
        <pc:graphicFrameChg chg="modGraphic">
          <ac:chgData name="Ishmail Ahmed" userId="491fe6ff9031b41a" providerId="LiveId" clId="{F6966A87-2B5D-2741-A6BE-D2603948A9D6}" dt="2022-04-20T22:07:01.609" v="189" actId="313"/>
          <ac:graphicFrameMkLst>
            <pc:docMk/>
            <pc:sldMk cId="1287310276" sldId="260"/>
            <ac:graphicFrameMk id="4" creationId="{92C070BE-DAEF-3941-9922-2A941A317D70}"/>
          </ac:graphicFrameMkLst>
        </pc:graphicFrameChg>
      </pc:sldChg>
      <pc:sldChg chg="modSp mod">
        <pc:chgData name="Ishmail Ahmed" userId="491fe6ff9031b41a" providerId="LiveId" clId="{F6966A87-2B5D-2741-A6BE-D2603948A9D6}" dt="2022-04-20T22:05:20.584" v="27" actId="20577"/>
        <pc:sldMkLst>
          <pc:docMk/>
          <pc:sldMk cId="2758219557" sldId="264"/>
        </pc:sldMkLst>
        <pc:spChg chg="mod">
          <ac:chgData name="Ishmail Ahmed" userId="491fe6ff9031b41a" providerId="LiveId" clId="{F6966A87-2B5D-2741-A6BE-D2603948A9D6}" dt="2022-04-20T22:05:20.584" v="27" actId="20577"/>
          <ac:spMkLst>
            <pc:docMk/>
            <pc:sldMk cId="2758219557" sldId="264"/>
            <ac:spMk id="3" creationId="{1C7B3CA0-4EE9-834A-B57D-1D6A6EF7679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043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970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589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560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595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083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423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81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587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806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479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4/20/22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52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8" r:id="rId6"/>
    <p:sldLayoutId id="2147483713" r:id="rId7"/>
    <p:sldLayoutId id="2147483714" r:id="rId8"/>
    <p:sldLayoutId id="2147483715" r:id="rId9"/>
    <p:sldLayoutId id="2147483717" r:id="rId10"/>
    <p:sldLayoutId id="214748371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10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7" name="Rectangle 12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3" descr="Abstract water wave pattern">
            <a:extLst>
              <a:ext uri="{FF2B5EF4-FFF2-40B4-BE49-F238E27FC236}">
                <a16:creationId xmlns:a16="http://schemas.microsoft.com/office/drawing/2014/main" id="{EB2943BD-9E00-95D7-5BF5-88B18ECFFE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8139" r="-1" b="25608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6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6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8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1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AC764F-7386-2148-B59B-21846D33BA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404" y="731041"/>
            <a:ext cx="10191942" cy="3173034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rgbClr val="FFFFFF"/>
                </a:solidFill>
              </a:rPr>
              <a:t>Academic and employability skills</a:t>
            </a:r>
            <a:br>
              <a:rPr lang="en-US" sz="6600" dirty="0">
                <a:solidFill>
                  <a:srgbClr val="FFFFFF"/>
                </a:solidFill>
              </a:rPr>
            </a:br>
            <a:r>
              <a:rPr lang="en-US" sz="6600" dirty="0">
                <a:solidFill>
                  <a:srgbClr val="FFFFFF"/>
                </a:solidFill>
              </a:rPr>
              <a:t>BMSW4001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181A23-6C88-C74B-886A-A59EC41C84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9354"/>
            <a:ext cx="9144000" cy="1265285"/>
          </a:xfrm>
        </p:spPr>
        <p:txBody>
          <a:bodyPr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ISHMAIL AHMED</a:t>
            </a:r>
          </a:p>
          <a:p>
            <a:r>
              <a:rPr lang="en-GB" dirty="0">
                <a:solidFill>
                  <a:schemeClr val="bg1"/>
                </a:solidFill>
              </a:rPr>
              <a:t>2119997</a:t>
            </a:r>
            <a:endParaRPr lang="en-US" sz="2200" dirty="0">
              <a:solidFill>
                <a:schemeClr val="bg1"/>
              </a:solidFill>
            </a:endParaRPr>
          </a:p>
        </p:txBody>
      </p:sp>
      <p:grpSp>
        <p:nvGrpSpPr>
          <p:cNvPr id="48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51077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68116-E0B5-524A-981F-86541BA94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05933-0502-5842-A4D8-4A24EC49A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Title page and module information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Content breakdown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My future career path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What are the skill sets I have?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What skills I need to progress?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Breakdown on how I am going to achieve my goal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SWOT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Literature review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3073649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619AF-118F-FC40-95D2-27ED3A0A1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CAREER PATH IN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AA83C-23DE-B347-8CEE-70BE28643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US" u="sng" dirty="0"/>
              <a:t>Chartered Accountant</a:t>
            </a:r>
          </a:p>
          <a:p>
            <a:pPr marL="0" indent="0" algn="ctr">
              <a:buNone/>
            </a:pPr>
            <a:r>
              <a:rPr lang="en-US" b="1" u="sng" dirty="0"/>
              <a:t>What does a chartered accountant do?</a:t>
            </a:r>
          </a:p>
          <a:p>
            <a:pPr algn="ctr">
              <a:buFontTx/>
              <a:buChar char="-"/>
            </a:pPr>
            <a:r>
              <a:rPr lang="en-US" dirty="0"/>
              <a:t>Audit financial accounts</a:t>
            </a:r>
          </a:p>
          <a:p>
            <a:pPr algn="ctr">
              <a:buFontTx/>
              <a:buChar char="-"/>
            </a:pPr>
            <a:r>
              <a:rPr lang="en-US" dirty="0"/>
              <a:t>Provide financial advice</a:t>
            </a:r>
          </a:p>
          <a:p>
            <a:pPr algn="ctr">
              <a:buFontTx/>
              <a:buChar char="-"/>
            </a:pPr>
            <a:r>
              <a:rPr lang="en-US" dirty="0"/>
              <a:t>Review a company's background and provide analysis</a:t>
            </a:r>
          </a:p>
          <a:p>
            <a:pPr algn="ctr">
              <a:buFontTx/>
              <a:buChar char="-"/>
            </a:pPr>
            <a:r>
              <a:rPr lang="en-US" dirty="0"/>
              <a:t>Risk management </a:t>
            </a:r>
          </a:p>
          <a:p>
            <a:pPr algn="ctr">
              <a:buFontTx/>
              <a:buChar char="-"/>
            </a:pPr>
            <a:r>
              <a:rPr lang="en-US" dirty="0"/>
              <a:t>Tax management </a:t>
            </a:r>
          </a:p>
        </p:txBody>
      </p:sp>
    </p:spTree>
    <p:extLst>
      <p:ext uri="{BB962C8B-B14F-4D97-AF65-F5344CB8AC3E}">
        <p14:creationId xmlns:p14="http://schemas.microsoft.com/office/powerpoint/2010/main" val="2387337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ADEA0-C29D-3949-B323-1CD4D5BEC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skill sets I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2A3C6-66D5-5B45-9FF3-A20315CFE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Teamwork – I work well in a team, and I like helping others</a:t>
            </a:r>
          </a:p>
          <a:p>
            <a:r>
              <a:rPr lang="en-US" dirty="0"/>
              <a:t>Outgoing – I am very confident, and I like to speak my mind</a:t>
            </a:r>
          </a:p>
          <a:p>
            <a:r>
              <a:rPr lang="en-US" dirty="0"/>
              <a:t>Previous experience in accounting – Previous: Payroll, Current; Accounts Payable</a:t>
            </a:r>
          </a:p>
          <a:p>
            <a:r>
              <a:rPr lang="en-US" dirty="0"/>
              <a:t>Ambitious – I like doing the best I can do, and I make sure I check over my work and make sure it done to the best of my ability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118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AD43E-4EF3-3642-9265-2BBF54ECC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skills I need to progress?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BA825-A576-4745-8B2D-80C7447B61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ACCA or ACA qualification</a:t>
            </a:r>
          </a:p>
          <a:p>
            <a:r>
              <a:rPr lang="en-US" dirty="0"/>
              <a:t>Preferably a degree but isn’t compulsory</a:t>
            </a:r>
          </a:p>
          <a:p>
            <a:r>
              <a:rPr lang="en-US" dirty="0"/>
              <a:t>3 years experience in an ACCA qualified practice</a:t>
            </a:r>
          </a:p>
        </p:txBody>
      </p:sp>
    </p:spTree>
    <p:extLst>
      <p:ext uri="{BB962C8B-B14F-4D97-AF65-F5344CB8AC3E}">
        <p14:creationId xmlns:p14="http://schemas.microsoft.com/office/powerpoint/2010/main" val="3883154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2C070BE-DAEF-3941-9922-2A941A317D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6662255"/>
              </p:ext>
            </p:extLst>
          </p:nvPr>
        </p:nvGraphicFramePr>
        <p:xfrm>
          <a:off x="467832" y="829340"/>
          <a:ext cx="11185452" cy="59361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6363">
                  <a:extLst>
                    <a:ext uri="{9D8B030D-6E8A-4147-A177-3AD203B41FA5}">
                      <a16:colId xmlns:a16="http://schemas.microsoft.com/office/drawing/2014/main" val="4237952280"/>
                    </a:ext>
                  </a:extLst>
                </a:gridCol>
                <a:gridCol w="2796363">
                  <a:extLst>
                    <a:ext uri="{9D8B030D-6E8A-4147-A177-3AD203B41FA5}">
                      <a16:colId xmlns:a16="http://schemas.microsoft.com/office/drawing/2014/main" val="2214467105"/>
                    </a:ext>
                  </a:extLst>
                </a:gridCol>
                <a:gridCol w="2796363">
                  <a:extLst>
                    <a:ext uri="{9D8B030D-6E8A-4147-A177-3AD203B41FA5}">
                      <a16:colId xmlns:a16="http://schemas.microsoft.com/office/drawing/2014/main" val="3263167154"/>
                    </a:ext>
                  </a:extLst>
                </a:gridCol>
                <a:gridCol w="2796363">
                  <a:extLst>
                    <a:ext uri="{9D8B030D-6E8A-4147-A177-3AD203B41FA5}">
                      <a16:colId xmlns:a16="http://schemas.microsoft.com/office/drawing/2014/main" val="3773095251"/>
                    </a:ext>
                  </a:extLst>
                </a:gridCol>
              </a:tblGrid>
              <a:tr h="1230719">
                <a:tc>
                  <a:txBody>
                    <a:bodyPr/>
                    <a:lstStyle/>
                    <a:p>
                      <a:r>
                        <a:rPr lang="en-US" dirty="0"/>
                        <a:t>What skills do I need to progress?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Timescales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What resources will I need?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do I plan on doing this?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870822"/>
                  </a:ext>
                </a:extLst>
              </a:tr>
              <a:tr h="1230719">
                <a:tc>
                  <a:txBody>
                    <a:bodyPr/>
                    <a:lstStyle/>
                    <a:p>
                      <a:r>
                        <a:rPr lang="en-US" dirty="0"/>
                        <a:t>ACCA or ACA qualification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2-10 years part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Internet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Fees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Start as soon as I finish my degree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See if I am applicable to any exemptions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095704"/>
                  </a:ext>
                </a:extLst>
              </a:tr>
              <a:tr h="1230719">
                <a:tc>
                  <a:txBody>
                    <a:bodyPr/>
                    <a:lstStyle/>
                    <a:p>
                      <a:r>
                        <a:rPr lang="en-US" dirty="0"/>
                        <a:t>Degree, business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 years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Internet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Tuition fees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 Carry on the course I'm doing and proceed onto doing a business management course or </a:t>
                      </a:r>
                      <a:r>
                        <a:rPr lang="en-US"/>
                        <a:t>a course </a:t>
                      </a:r>
                      <a:r>
                        <a:rPr lang="en-US" dirty="0"/>
                        <a:t>similar to 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7269162"/>
                  </a:ext>
                </a:extLst>
              </a:tr>
              <a:tr h="1230719">
                <a:tc>
                  <a:txBody>
                    <a:bodyPr/>
                    <a:lstStyle/>
                    <a:p>
                      <a:r>
                        <a:rPr lang="en-US" dirty="0"/>
                        <a:t>Experience in an accountancy practice/or any firm that is ACCA qualified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Time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dirty="0"/>
                        <a:t>Experience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 I already have 8-9 months experience so I  just need to stay in the route I am already leaning towards for another 2 years and 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3530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7310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499A6E2-A54A-C748-B6AE-805F4B5B5A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789756"/>
              </p:ext>
            </p:extLst>
          </p:nvPr>
        </p:nvGraphicFramePr>
        <p:xfrm>
          <a:off x="838200" y="1442853"/>
          <a:ext cx="10515600" cy="4445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61801227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911792730"/>
                    </a:ext>
                  </a:extLst>
                </a:gridCol>
              </a:tblGrid>
              <a:tr h="2159997">
                <a:tc>
                  <a:txBody>
                    <a:bodyPr/>
                    <a:lstStyle/>
                    <a:p>
                      <a:pPr algn="ctr"/>
                      <a:r>
                        <a:rPr lang="en-US" b="1" i="0" u="sng" dirty="0"/>
                        <a:t>Strengths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dirty="0"/>
                        <a:t>Previous experience in accounting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dirty="0"/>
                        <a:t>Strong teamwork and leadership skills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dirty="0"/>
                        <a:t> comfortable with assessing financial reports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dirty="0"/>
                        <a:t>Time management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dirty="0"/>
                        <a:t>There will always be a demand in accounting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/>
                        <a:t>Weaknesses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b="0" u="none" dirty="0"/>
                        <a:t>Could lack motivation to start ACCA after I finish my degree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b="0" u="none" dirty="0"/>
                        <a:t>No experience in taxation and audit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9792061"/>
                  </a:ext>
                </a:extLst>
              </a:tr>
              <a:tr h="2159997"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tx1"/>
                          </a:solidFill>
                        </a:rPr>
                        <a:t>Opportunities</a:t>
                      </a:r>
                      <a:r>
                        <a:rPr lang="en-US" dirty="0"/>
                        <a:t>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dirty="0"/>
                        <a:t>I can use the skills I have now to progress in the role I am aiming for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dirty="0"/>
                        <a:t>Punctual </a:t>
                      </a:r>
                    </a:p>
                    <a:p>
                      <a:pPr marL="285750" indent="-285750" algn="ctr">
                        <a:buFontTx/>
                        <a:buChar char="-"/>
                      </a:pPr>
                      <a:r>
                        <a:rPr lang="en-US" dirty="0"/>
                        <a:t>Easily have a good relationship with peers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/>
                        <a:t>Threats</a:t>
                      </a:r>
                      <a:r>
                        <a:rPr lang="en-US" dirty="0"/>
                        <a:t> </a:t>
                      </a:r>
                    </a:p>
                    <a:p>
                      <a:pPr algn="ctr"/>
                      <a:r>
                        <a:rPr lang="en-US" dirty="0"/>
                        <a:t>- ACCA could become expensive to fund</a:t>
                      </a:r>
                    </a:p>
                    <a:p>
                      <a:pPr algn="ctr"/>
                      <a:r>
                        <a:rPr lang="en-US" dirty="0"/>
                        <a:t>- It is hard to juggle with a 9-5 job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0415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5601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56146-32C6-384E-B998-93DB6FBFA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– modern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EAF1C-C64D-9B4E-A7FF-D95BD17B0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JURNAL ILMIAH AKUNTANSI DAN BISNIS/SCIENTIFIC JOURNAL OF ACCOUNTING AND BUSINESS: published twice a year in January and July. </a:t>
            </a:r>
          </a:p>
          <a:p>
            <a:r>
              <a:rPr lang="en-GB" dirty="0"/>
              <a:t>Latest article: 01/01/2022</a:t>
            </a:r>
          </a:p>
          <a:p>
            <a:r>
              <a:rPr lang="en-GB" dirty="0"/>
              <a:t>They submit various articles from fraud analysis, uncovering tax avoidance and conceptualising stakeholders.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792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5EBB-2384-364E-A03E-D8CB5EDB1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B3CA0-4EE9-834A-B57D-1D6A6EF76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Build a routine to gain motivation </a:t>
            </a:r>
          </a:p>
          <a:p>
            <a:r>
              <a:rPr lang="en-US" dirty="0"/>
              <a:t>Long term achievable goal will help me keep my mindset going</a:t>
            </a:r>
          </a:p>
          <a:p>
            <a:r>
              <a:rPr lang="en-US" dirty="0"/>
              <a:t>Experience in different sectors  </a:t>
            </a:r>
          </a:p>
        </p:txBody>
      </p:sp>
    </p:spTree>
    <p:extLst>
      <p:ext uri="{BB962C8B-B14F-4D97-AF65-F5344CB8AC3E}">
        <p14:creationId xmlns:p14="http://schemas.microsoft.com/office/powerpoint/2010/main" val="2758219557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DarkSeedLeftStep">
      <a:dk1>
        <a:srgbClr val="000000"/>
      </a:dk1>
      <a:lt1>
        <a:srgbClr val="FFFFFF"/>
      </a:lt1>
      <a:dk2>
        <a:srgbClr val="243841"/>
      </a:dk2>
      <a:lt2>
        <a:srgbClr val="E8E4E2"/>
      </a:lt2>
      <a:accent1>
        <a:srgbClr val="33A7DD"/>
      </a:accent1>
      <a:accent2>
        <a:srgbClr val="1DB5A6"/>
      </a:accent2>
      <a:accent3>
        <a:srgbClr val="2AB76E"/>
      </a:accent3>
      <a:accent4>
        <a:srgbClr val="1EBA29"/>
      </a:accent4>
      <a:accent5>
        <a:srgbClr val="5BB62A"/>
      </a:accent5>
      <a:accent6>
        <a:srgbClr val="8BAD1C"/>
      </a:accent6>
      <a:hlink>
        <a:srgbClr val="429230"/>
      </a:hlink>
      <a:folHlink>
        <a:srgbClr val="7F7F7F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470</Words>
  <Application>Microsoft Macintosh PowerPoint</Application>
  <PresentationFormat>Widescreen</PresentationFormat>
  <Paragraphs>75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Avenir Next LT Pro</vt:lpstr>
      <vt:lpstr>AvenirNext LT Pro Medium</vt:lpstr>
      <vt:lpstr>Rockwell</vt:lpstr>
      <vt:lpstr>Segoe UI</vt:lpstr>
      <vt:lpstr>Segoe UI Semilight</vt:lpstr>
      <vt:lpstr>ExploreVTI</vt:lpstr>
      <vt:lpstr>Academic and employability skills BMSW4001</vt:lpstr>
      <vt:lpstr>Contents page </vt:lpstr>
      <vt:lpstr>MY CAREER PATH IN THE FUTURE</vt:lpstr>
      <vt:lpstr>What are the skill sets I have?</vt:lpstr>
      <vt:lpstr>What skills I need to progress?</vt:lpstr>
      <vt:lpstr>PowerPoint Presentation</vt:lpstr>
      <vt:lpstr>PowerPoint Presentation</vt:lpstr>
      <vt:lpstr>Literature review – modern article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BMSW4001</dc:title>
  <dc:creator>Ishmail Ahmed</dc:creator>
  <cp:lastModifiedBy>Ishmail Ahmed</cp:lastModifiedBy>
  <cp:revision>1</cp:revision>
  <dcterms:created xsi:type="dcterms:W3CDTF">2022-04-17T13:26:12Z</dcterms:created>
  <dcterms:modified xsi:type="dcterms:W3CDTF">2022-04-20T22:07:03Z</dcterms:modified>
</cp:coreProperties>
</file>