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8" r:id="rId11"/>
    <p:sldId id="269" r:id="rId12"/>
    <p:sldId id="270" r:id="rId13"/>
    <p:sldId id="267" r:id="rId14"/>
    <p:sldId id="271" r:id="rId15"/>
  </p:sldIdLst>
  <p:sldSz cx="12192000" cy="6858000"/>
  <p:notesSz cx="6858000" cy="9144000"/>
  <p:defaultTextStyle>
    <a:defPPr>
      <a:defRPr lang="x-non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5" autoAdjust="0"/>
    <p:restoredTop sz="94660"/>
  </p:normalViewPr>
  <p:slideViewPr>
    <p:cSldViewPr snapToGrid="0">
      <p:cViewPr varScale="1">
        <p:scale>
          <a:sx n="65" d="100"/>
          <a:sy n="65" d="100"/>
        </p:scale>
        <p:origin x="644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A65FE7-E3FE-4AA4-89F5-46D5D7A35A8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1475AC2-4262-4BD5-B825-9E39626CA069}">
      <dgm:prSet phldrT="[Text]"/>
      <dgm:spPr>
        <a:xfrm>
          <a:off x="4512260" y="178554"/>
          <a:ext cx="1677464" cy="1065189"/>
        </a:xfrm>
        <a:prstGeom prst="roundRect">
          <a:avLst>
            <a:gd name="adj" fmla="val 10000"/>
          </a:avLst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r>
            <a:rPr lang="en-US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Owner/Manager</a:t>
          </a:r>
        </a:p>
      </dgm:t>
    </dgm:pt>
    <dgm:pt modelId="{4022BE95-0851-430E-8D3A-12EFAEE121A3}" type="parTrans" cxnId="{DF37526F-E35A-4A18-9B96-00D13D2D0846}">
      <dgm:prSet/>
      <dgm:spPr/>
      <dgm:t>
        <a:bodyPr/>
        <a:lstStyle/>
        <a:p>
          <a:endParaRPr lang="en-US"/>
        </a:p>
      </dgm:t>
    </dgm:pt>
    <dgm:pt modelId="{38CB98CC-0273-41AD-B65B-391CF1B76CFC}" type="sibTrans" cxnId="{DF37526F-E35A-4A18-9B96-00D13D2D0846}">
      <dgm:prSet/>
      <dgm:spPr/>
      <dgm:t>
        <a:bodyPr/>
        <a:lstStyle/>
        <a:p>
          <a:endParaRPr lang="en-US"/>
        </a:p>
      </dgm:t>
    </dgm:pt>
    <dgm:pt modelId="{7E087606-6E04-490D-A8E8-45DDFBAD77C1}">
      <dgm:prSet phldrT="[Text]"/>
      <dgm:spPr>
        <a:xfrm>
          <a:off x="4512260" y="1731606"/>
          <a:ext cx="1677464" cy="1065189"/>
        </a:xfrm>
        <a:prstGeom prst="roundRect">
          <a:avLst>
            <a:gd name="adj" fmla="val 10000"/>
          </a:avLst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r>
            <a:rPr lang="en-US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Barista/Cafe Assistants</a:t>
          </a:r>
        </a:p>
      </dgm:t>
    </dgm:pt>
    <dgm:pt modelId="{A932B903-8307-4AEF-BFA1-EB94113BFF56}" type="parTrans" cxnId="{E43E8DC6-0212-4C6F-94C3-16CCAFAD6D66}">
      <dgm:prSet/>
      <dgm:spPr>
        <a:xfrm>
          <a:off x="5118887" y="1066678"/>
          <a:ext cx="91440" cy="48786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87862"/>
              </a:lnTo>
            </a:path>
          </a:pathLst>
        </a:custGeom>
        <a:noFill/>
        <a:ln w="25400" cap="flat" cmpd="sng" algn="ctr">
          <a:solidFill>
            <a:srgbClr val="4F81BD">
              <a:shade val="60000"/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en-US"/>
        </a:p>
      </dgm:t>
    </dgm:pt>
    <dgm:pt modelId="{B131C41A-711B-4442-85D0-ED2087049161}" type="sibTrans" cxnId="{E43E8DC6-0212-4C6F-94C3-16CCAFAD6D66}">
      <dgm:prSet/>
      <dgm:spPr/>
      <dgm:t>
        <a:bodyPr/>
        <a:lstStyle/>
        <a:p>
          <a:endParaRPr lang="en-US"/>
        </a:p>
      </dgm:t>
    </dgm:pt>
    <dgm:pt modelId="{0BEEDA9B-5A31-4E58-8B0C-39E2BD7F5029}">
      <dgm:prSet phldrT="[Text]"/>
      <dgm:spPr>
        <a:xfrm>
          <a:off x="4512260" y="3284659"/>
          <a:ext cx="1677464" cy="1065189"/>
        </a:xfrm>
        <a:prstGeom prst="roundRect">
          <a:avLst>
            <a:gd name="adj" fmla="val 10000"/>
          </a:avLst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r>
            <a:rPr lang="en-US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Cleaner/Support Staff</a:t>
          </a:r>
        </a:p>
      </dgm:t>
    </dgm:pt>
    <dgm:pt modelId="{56167F6E-D3C6-45CC-811D-496026E4B20F}" type="parTrans" cxnId="{963188DF-9B38-4340-995B-B9A17B297CDD}">
      <dgm:prSet/>
      <dgm:spPr>
        <a:xfrm>
          <a:off x="5118887" y="2619731"/>
          <a:ext cx="91440" cy="48786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87862"/>
              </a:lnTo>
            </a:path>
          </a:pathLst>
        </a:custGeom>
        <a:noFill/>
        <a:ln w="25400" cap="flat" cmpd="sng" algn="ctr">
          <a:solidFill>
            <a:srgbClr val="4F81BD">
              <a:shade val="80000"/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en-US"/>
        </a:p>
      </dgm:t>
    </dgm:pt>
    <dgm:pt modelId="{808C99FD-E848-4599-8B97-94CA60322457}" type="sibTrans" cxnId="{963188DF-9B38-4340-995B-B9A17B297CDD}">
      <dgm:prSet/>
      <dgm:spPr/>
      <dgm:t>
        <a:bodyPr/>
        <a:lstStyle/>
        <a:p>
          <a:endParaRPr lang="en-US"/>
        </a:p>
      </dgm:t>
    </dgm:pt>
    <dgm:pt modelId="{FED64D94-BF82-4763-847C-4DC0C20E323B}" type="pres">
      <dgm:prSet presAssocID="{8FA65FE7-E3FE-4AA4-89F5-46D5D7A35A8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C750099-10E3-4883-B617-5780A128F187}" type="pres">
      <dgm:prSet presAssocID="{D1475AC2-4262-4BD5-B825-9E39626CA069}" presName="hierRoot1" presStyleCnt="0"/>
      <dgm:spPr/>
    </dgm:pt>
    <dgm:pt modelId="{EBF609F2-318C-415A-82BA-A20EE6013103}" type="pres">
      <dgm:prSet presAssocID="{D1475AC2-4262-4BD5-B825-9E39626CA069}" presName="composite" presStyleCnt="0"/>
      <dgm:spPr/>
    </dgm:pt>
    <dgm:pt modelId="{8FC8B128-782B-4ED6-B828-28C781E9EFB3}" type="pres">
      <dgm:prSet presAssocID="{D1475AC2-4262-4BD5-B825-9E39626CA069}" presName="background" presStyleLbl="node0" presStyleIdx="0" presStyleCnt="1"/>
      <dgm:spPr>
        <a:xfrm>
          <a:off x="4325875" y="1489"/>
          <a:ext cx="1677464" cy="1065189"/>
        </a:xfrm>
        <a:prstGeom prst="roundRect">
          <a:avLst>
            <a:gd name="adj" fmla="val 1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</dgm:pt>
    <dgm:pt modelId="{DB4BB1C7-3D08-4475-9DB0-CE49EC824611}" type="pres">
      <dgm:prSet presAssocID="{D1475AC2-4262-4BD5-B825-9E39626CA069}" presName="text" presStyleLbl="fgAcc0" presStyleIdx="0" presStyleCnt="1">
        <dgm:presLayoutVars>
          <dgm:chPref val="3"/>
        </dgm:presLayoutVars>
      </dgm:prSet>
      <dgm:spPr/>
    </dgm:pt>
    <dgm:pt modelId="{678319B9-D8F8-4ED9-B2A2-9D65475501A8}" type="pres">
      <dgm:prSet presAssocID="{D1475AC2-4262-4BD5-B825-9E39626CA069}" presName="hierChild2" presStyleCnt="0"/>
      <dgm:spPr/>
    </dgm:pt>
    <dgm:pt modelId="{8A56A639-A61D-44BD-9988-8A010DA4EC3F}" type="pres">
      <dgm:prSet presAssocID="{A932B903-8307-4AEF-BFA1-EB94113BFF56}" presName="Name10" presStyleLbl="parChTrans1D2" presStyleIdx="0" presStyleCnt="1"/>
      <dgm:spPr/>
    </dgm:pt>
    <dgm:pt modelId="{65F7DEF8-48C1-4C6E-B7EF-7D4813196966}" type="pres">
      <dgm:prSet presAssocID="{7E087606-6E04-490D-A8E8-45DDFBAD77C1}" presName="hierRoot2" presStyleCnt="0"/>
      <dgm:spPr/>
    </dgm:pt>
    <dgm:pt modelId="{0513F4F8-0E63-4197-B150-5E2E18B9EAE1}" type="pres">
      <dgm:prSet presAssocID="{7E087606-6E04-490D-A8E8-45DDFBAD77C1}" presName="composite2" presStyleCnt="0"/>
      <dgm:spPr/>
    </dgm:pt>
    <dgm:pt modelId="{F9CD2E5C-F584-4FE1-9F6E-B336EB8E9901}" type="pres">
      <dgm:prSet presAssocID="{7E087606-6E04-490D-A8E8-45DDFBAD77C1}" presName="background2" presStyleLbl="node2" presStyleIdx="0" presStyleCnt="1"/>
      <dgm:spPr>
        <a:xfrm>
          <a:off x="4325875" y="1554541"/>
          <a:ext cx="1677464" cy="1065189"/>
        </a:xfrm>
        <a:prstGeom prst="roundRect">
          <a:avLst>
            <a:gd name="adj" fmla="val 1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</dgm:pt>
    <dgm:pt modelId="{945824A9-42AA-4B11-8CB4-67D6FB67F554}" type="pres">
      <dgm:prSet presAssocID="{7E087606-6E04-490D-A8E8-45DDFBAD77C1}" presName="text2" presStyleLbl="fgAcc2" presStyleIdx="0" presStyleCnt="1">
        <dgm:presLayoutVars>
          <dgm:chPref val="3"/>
        </dgm:presLayoutVars>
      </dgm:prSet>
      <dgm:spPr/>
    </dgm:pt>
    <dgm:pt modelId="{651938BE-71B6-441B-8077-2BEE9BB89967}" type="pres">
      <dgm:prSet presAssocID="{7E087606-6E04-490D-A8E8-45DDFBAD77C1}" presName="hierChild3" presStyleCnt="0"/>
      <dgm:spPr/>
    </dgm:pt>
    <dgm:pt modelId="{754FDCB6-DCF0-4473-A267-668800E70A65}" type="pres">
      <dgm:prSet presAssocID="{56167F6E-D3C6-45CC-811D-496026E4B20F}" presName="Name17" presStyleLbl="parChTrans1D3" presStyleIdx="0" presStyleCnt="1"/>
      <dgm:spPr/>
    </dgm:pt>
    <dgm:pt modelId="{16B759C0-E27D-4001-B8EB-C5F64AD69C44}" type="pres">
      <dgm:prSet presAssocID="{0BEEDA9B-5A31-4E58-8B0C-39E2BD7F5029}" presName="hierRoot3" presStyleCnt="0"/>
      <dgm:spPr/>
    </dgm:pt>
    <dgm:pt modelId="{564E4A10-D534-466C-8108-F4E509CE72A3}" type="pres">
      <dgm:prSet presAssocID="{0BEEDA9B-5A31-4E58-8B0C-39E2BD7F5029}" presName="composite3" presStyleCnt="0"/>
      <dgm:spPr/>
    </dgm:pt>
    <dgm:pt modelId="{633D8DDC-A8B6-43C0-B9C1-53E712030A68}" type="pres">
      <dgm:prSet presAssocID="{0BEEDA9B-5A31-4E58-8B0C-39E2BD7F5029}" presName="background3" presStyleLbl="node3" presStyleIdx="0" presStyleCnt="1"/>
      <dgm:spPr>
        <a:xfrm>
          <a:off x="4325875" y="3107593"/>
          <a:ext cx="1677464" cy="1065189"/>
        </a:xfrm>
        <a:prstGeom prst="roundRect">
          <a:avLst>
            <a:gd name="adj" fmla="val 1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</dgm:pt>
    <dgm:pt modelId="{33FA9E9C-89DD-4561-AF04-6F72EC34A310}" type="pres">
      <dgm:prSet presAssocID="{0BEEDA9B-5A31-4E58-8B0C-39E2BD7F5029}" presName="text3" presStyleLbl="fgAcc3" presStyleIdx="0" presStyleCnt="1">
        <dgm:presLayoutVars>
          <dgm:chPref val="3"/>
        </dgm:presLayoutVars>
      </dgm:prSet>
      <dgm:spPr/>
    </dgm:pt>
    <dgm:pt modelId="{2FF21684-97B3-4171-80F1-9EC73A7F3603}" type="pres">
      <dgm:prSet presAssocID="{0BEEDA9B-5A31-4E58-8B0C-39E2BD7F5029}" presName="hierChild4" presStyleCnt="0"/>
      <dgm:spPr/>
    </dgm:pt>
  </dgm:ptLst>
  <dgm:cxnLst>
    <dgm:cxn modelId="{60ACF02C-4CED-45FB-B64B-DAE37A5AF1F0}" type="presOf" srcId="{8FA65FE7-E3FE-4AA4-89F5-46D5D7A35A88}" destId="{FED64D94-BF82-4763-847C-4DC0C20E323B}" srcOrd="0" destOrd="0" presId="urn:microsoft.com/office/officeart/2005/8/layout/hierarchy1"/>
    <dgm:cxn modelId="{10502843-AA1E-4997-BC9B-D0437EED45CB}" type="presOf" srcId="{A932B903-8307-4AEF-BFA1-EB94113BFF56}" destId="{8A56A639-A61D-44BD-9988-8A010DA4EC3F}" srcOrd="0" destOrd="0" presId="urn:microsoft.com/office/officeart/2005/8/layout/hierarchy1"/>
    <dgm:cxn modelId="{DF37526F-E35A-4A18-9B96-00D13D2D0846}" srcId="{8FA65FE7-E3FE-4AA4-89F5-46D5D7A35A88}" destId="{D1475AC2-4262-4BD5-B825-9E39626CA069}" srcOrd="0" destOrd="0" parTransId="{4022BE95-0851-430E-8D3A-12EFAEE121A3}" sibTransId="{38CB98CC-0273-41AD-B65B-391CF1B76CFC}"/>
    <dgm:cxn modelId="{13403A7D-48EA-4C1A-8387-A33535AB2DD6}" type="presOf" srcId="{7E087606-6E04-490D-A8E8-45DDFBAD77C1}" destId="{945824A9-42AA-4B11-8CB4-67D6FB67F554}" srcOrd="0" destOrd="0" presId="urn:microsoft.com/office/officeart/2005/8/layout/hierarchy1"/>
    <dgm:cxn modelId="{0C2C0E9E-52FA-4EFC-96CC-4F754E5ADBCC}" type="presOf" srcId="{0BEEDA9B-5A31-4E58-8B0C-39E2BD7F5029}" destId="{33FA9E9C-89DD-4561-AF04-6F72EC34A310}" srcOrd="0" destOrd="0" presId="urn:microsoft.com/office/officeart/2005/8/layout/hierarchy1"/>
    <dgm:cxn modelId="{E43E8DC6-0212-4C6F-94C3-16CCAFAD6D66}" srcId="{D1475AC2-4262-4BD5-B825-9E39626CA069}" destId="{7E087606-6E04-490D-A8E8-45DDFBAD77C1}" srcOrd="0" destOrd="0" parTransId="{A932B903-8307-4AEF-BFA1-EB94113BFF56}" sibTransId="{B131C41A-711B-4442-85D0-ED2087049161}"/>
    <dgm:cxn modelId="{87BEACD2-D8CD-4212-BCE5-8129A9F4940E}" type="presOf" srcId="{56167F6E-D3C6-45CC-811D-496026E4B20F}" destId="{754FDCB6-DCF0-4473-A267-668800E70A65}" srcOrd="0" destOrd="0" presId="urn:microsoft.com/office/officeart/2005/8/layout/hierarchy1"/>
    <dgm:cxn modelId="{963188DF-9B38-4340-995B-B9A17B297CDD}" srcId="{7E087606-6E04-490D-A8E8-45DDFBAD77C1}" destId="{0BEEDA9B-5A31-4E58-8B0C-39E2BD7F5029}" srcOrd="0" destOrd="0" parTransId="{56167F6E-D3C6-45CC-811D-496026E4B20F}" sibTransId="{808C99FD-E848-4599-8B97-94CA60322457}"/>
    <dgm:cxn modelId="{D8ADD6DF-A340-4E2A-BA06-5640859E49ED}" type="presOf" srcId="{D1475AC2-4262-4BD5-B825-9E39626CA069}" destId="{DB4BB1C7-3D08-4475-9DB0-CE49EC824611}" srcOrd="0" destOrd="0" presId="urn:microsoft.com/office/officeart/2005/8/layout/hierarchy1"/>
    <dgm:cxn modelId="{70AEF4AB-93A6-481E-B49B-329A8B89DA13}" type="presParOf" srcId="{FED64D94-BF82-4763-847C-4DC0C20E323B}" destId="{6C750099-10E3-4883-B617-5780A128F187}" srcOrd="0" destOrd="0" presId="urn:microsoft.com/office/officeart/2005/8/layout/hierarchy1"/>
    <dgm:cxn modelId="{F109281C-03DB-4BEE-9E15-A7454D04A8A8}" type="presParOf" srcId="{6C750099-10E3-4883-B617-5780A128F187}" destId="{EBF609F2-318C-415A-82BA-A20EE6013103}" srcOrd="0" destOrd="0" presId="urn:microsoft.com/office/officeart/2005/8/layout/hierarchy1"/>
    <dgm:cxn modelId="{4E75416A-7F0C-490B-82B0-4992F33A9E86}" type="presParOf" srcId="{EBF609F2-318C-415A-82BA-A20EE6013103}" destId="{8FC8B128-782B-4ED6-B828-28C781E9EFB3}" srcOrd="0" destOrd="0" presId="urn:microsoft.com/office/officeart/2005/8/layout/hierarchy1"/>
    <dgm:cxn modelId="{D0EA1E6F-D5AF-4E96-842F-F9E164C6E7DE}" type="presParOf" srcId="{EBF609F2-318C-415A-82BA-A20EE6013103}" destId="{DB4BB1C7-3D08-4475-9DB0-CE49EC824611}" srcOrd="1" destOrd="0" presId="urn:microsoft.com/office/officeart/2005/8/layout/hierarchy1"/>
    <dgm:cxn modelId="{339597AE-BE1E-4436-9338-1B0137D59496}" type="presParOf" srcId="{6C750099-10E3-4883-B617-5780A128F187}" destId="{678319B9-D8F8-4ED9-B2A2-9D65475501A8}" srcOrd="1" destOrd="0" presId="urn:microsoft.com/office/officeart/2005/8/layout/hierarchy1"/>
    <dgm:cxn modelId="{87B3AE49-C8A9-4E1E-A323-36BE9CEDC2D7}" type="presParOf" srcId="{678319B9-D8F8-4ED9-B2A2-9D65475501A8}" destId="{8A56A639-A61D-44BD-9988-8A010DA4EC3F}" srcOrd="0" destOrd="0" presId="urn:microsoft.com/office/officeart/2005/8/layout/hierarchy1"/>
    <dgm:cxn modelId="{EB74F9FC-0E7F-496A-AC55-42439936467F}" type="presParOf" srcId="{678319B9-D8F8-4ED9-B2A2-9D65475501A8}" destId="{65F7DEF8-48C1-4C6E-B7EF-7D4813196966}" srcOrd="1" destOrd="0" presId="urn:microsoft.com/office/officeart/2005/8/layout/hierarchy1"/>
    <dgm:cxn modelId="{555E710A-4616-40BF-861C-74C6E159ED2B}" type="presParOf" srcId="{65F7DEF8-48C1-4C6E-B7EF-7D4813196966}" destId="{0513F4F8-0E63-4197-B150-5E2E18B9EAE1}" srcOrd="0" destOrd="0" presId="urn:microsoft.com/office/officeart/2005/8/layout/hierarchy1"/>
    <dgm:cxn modelId="{E7923D20-DEF1-4A09-979E-CDF8D6F89E86}" type="presParOf" srcId="{0513F4F8-0E63-4197-B150-5E2E18B9EAE1}" destId="{F9CD2E5C-F584-4FE1-9F6E-B336EB8E9901}" srcOrd="0" destOrd="0" presId="urn:microsoft.com/office/officeart/2005/8/layout/hierarchy1"/>
    <dgm:cxn modelId="{D6EA1D2F-3399-4F56-8C92-342AD9053615}" type="presParOf" srcId="{0513F4F8-0E63-4197-B150-5E2E18B9EAE1}" destId="{945824A9-42AA-4B11-8CB4-67D6FB67F554}" srcOrd="1" destOrd="0" presId="urn:microsoft.com/office/officeart/2005/8/layout/hierarchy1"/>
    <dgm:cxn modelId="{CE17236C-014D-4DD9-9BE5-82C165811D95}" type="presParOf" srcId="{65F7DEF8-48C1-4C6E-B7EF-7D4813196966}" destId="{651938BE-71B6-441B-8077-2BEE9BB89967}" srcOrd="1" destOrd="0" presId="urn:microsoft.com/office/officeart/2005/8/layout/hierarchy1"/>
    <dgm:cxn modelId="{DFAD2997-8E08-4329-88CE-50D628FFA8E3}" type="presParOf" srcId="{651938BE-71B6-441B-8077-2BEE9BB89967}" destId="{754FDCB6-DCF0-4473-A267-668800E70A65}" srcOrd="0" destOrd="0" presId="urn:microsoft.com/office/officeart/2005/8/layout/hierarchy1"/>
    <dgm:cxn modelId="{150E64A2-23A4-4E16-8325-F441A32E21CC}" type="presParOf" srcId="{651938BE-71B6-441B-8077-2BEE9BB89967}" destId="{16B759C0-E27D-4001-B8EB-C5F64AD69C44}" srcOrd="1" destOrd="0" presId="urn:microsoft.com/office/officeart/2005/8/layout/hierarchy1"/>
    <dgm:cxn modelId="{D64BA04A-EC1F-49D3-B183-AD58273DE370}" type="presParOf" srcId="{16B759C0-E27D-4001-B8EB-C5F64AD69C44}" destId="{564E4A10-D534-466C-8108-F4E509CE72A3}" srcOrd="0" destOrd="0" presId="urn:microsoft.com/office/officeart/2005/8/layout/hierarchy1"/>
    <dgm:cxn modelId="{2882590A-0675-4801-A91E-026A72F9ADB1}" type="presParOf" srcId="{564E4A10-D534-466C-8108-F4E509CE72A3}" destId="{633D8DDC-A8B6-43C0-B9C1-53E712030A68}" srcOrd="0" destOrd="0" presId="urn:microsoft.com/office/officeart/2005/8/layout/hierarchy1"/>
    <dgm:cxn modelId="{E7B36F53-0C8C-4EE9-87E4-9D5405CD05CB}" type="presParOf" srcId="{564E4A10-D534-466C-8108-F4E509CE72A3}" destId="{33FA9E9C-89DD-4561-AF04-6F72EC34A310}" srcOrd="1" destOrd="0" presId="urn:microsoft.com/office/officeart/2005/8/layout/hierarchy1"/>
    <dgm:cxn modelId="{71FAA149-85C5-4BD3-BF8C-5CF119CFC45B}" type="presParOf" srcId="{16B759C0-E27D-4001-B8EB-C5F64AD69C44}" destId="{2FF21684-97B3-4171-80F1-9EC73A7F360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4FDCB6-DCF0-4473-A267-668800E70A65}">
      <dsp:nvSpPr>
        <dsp:cNvPr id="0" name=""/>
        <dsp:cNvSpPr/>
      </dsp:nvSpPr>
      <dsp:spPr>
        <a:xfrm>
          <a:off x="5118887" y="2619731"/>
          <a:ext cx="91440" cy="48786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87862"/>
              </a:lnTo>
            </a:path>
          </a:pathLst>
        </a:custGeom>
        <a:noFill/>
        <a:ln w="25400" cap="flat" cmpd="sng" algn="ctr">
          <a:solidFill>
            <a:srgbClr val="4F81BD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56A639-A61D-44BD-9988-8A010DA4EC3F}">
      <dsp:nvSpPr>
        <dsp:cNvPr id="0" name=""/>
        <dsp:cNvSpPr/>
      </dsp:nvSpPr>
      <dsp:spPr>
        <a:xfrm>
          <a:off x="5118887" y="1066678"/>
          <a:ext cx="91440" cy="48786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87862"/>
              </a:lnTo>
            </a:path>
          </a:pathLst>
        </a:custGeom>
        <a:noFill/>
        <a:ln w="25400" cap="flat" cmpd="sng" algn="ctr">
          <a:solidFill>
            <a:srgbClr val="4F81BD">
              <a:shade val="6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C8B128-782B-4ED6-B828-28C781E9EFB3}">
      <dsp:nvSpPr>
        <dsp:cNvPr id="0" name=""/>
        <dsp:cNvSpPr/>
      </dsp:nvSpPr>
      <dsp:spPr>
        <a:xfrm>
          <a:off x="4325875" y="1489"/>
          <a:ext cx="1677464" cy="1065189"/>
        </a:xfrm>
        <a:prstGeom prst="roundRect">
          <a:avLst>
            <a:gd name="adj" fmla="val 1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BB1C7-3D08-4475-9DB0-CE49EC824611}">
      <dsp:nvSpPr>
        <dsp:cNvPr id="0" name=""/>
        <dsp:cNvSpPr/>
      </dsp:nvSpPr>
      <dsp:spPr>
        <a:xfrm>
          <a:off x="4512260" y="178554"/>
          <a:ext cx="1677464" cy="1065189"/>
        </a:xfrm>
        <a:prstGeom prst="roundRect">
          <a:avLst>
            <a:gd name="adj" fmla="val 10000"/>
          </a:avLst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Owner/Manager</a:t>
          </a:r>
        </a:p>
      </dsp:txBody>
      <dsp:txXfrm>
        <a:off x="4543458" y="209752"/>
        <a:ext cx="1615068" cy="1002793"/>
      </dsp:txXfrm>
    </dsp:sp>
    <dsp:sp modelId="{F9CD2E5C-F584-4FE1-9F6E-B336EB8E9901}">
      <dsp:nvSpPr>
        <dsp:cNvPr id="0" name=""/>
        <dsp:cNvSpPr/>
      </dsp:nvSpPr>
      <dsp:spPr>
        <a:xfrm>
          <a:off x="4325875" y="1554541"/>
          <a:ext cx="1677464" cy="1065189"/>
        </a:xfrm>
        <a:prstGeom prst="roundRect">
          <a:avLst>
            <a:gd name="adj" fmla="val 1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824A9-42AA-4B11-8CB4-67D6FB67F554}">
      <dsp:nvSpPr>
        <dsp:cNvPr id="0" name=""/>
        <dsp:cNvSpPr/>
      </dsp:nvSpPr>
      <dsp:spPr>
        <a:xfrm>
          <a:off x="4512260" y="1731606"/>
          <a:ext cx="1677464" cy="1065189"/>
        </a:xfrm>
        <a:prstGeom prst="roundRect">
          <a:avLst>
            <a:gd name="adj" fmla="val 10000"/>
          </a:avLst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Barista/Cafe Assistants</a:t>
          </a:r>
        </a:p>
      </dsp:txBody>
      <dsp:txXfrm>
        <a:off x="4543458" y="1762804"/>
        <a:ext cx="1615068" cy="1002793"/>
      </dsp:txXfrm>
    </dsp:sp>
    <dsp:sp modelId="{633D8DDC-A8B6-43C0-B9C1-53E712030A68}">
      <dsp:nvSpPr>
        <dsp:cNvPr id="0" name=""/>
        <dsp:cNvSpPr/>
      </dsp:nvSpPr>
      <dsp:spPr>
        <a:xfrm>
          <a:off x="4325875" y="3107593"/>
          <a:ext cx="1677464" cy="1065189"/>
        </a:xfrm>
        <a:prstGeom prst="roundRect">
          <a:avLst>
            <a:gd name="adj" fmla="val 1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FA9E9C-89DD-4561-AF04-6F72EC34A310}">
      <dsp:nvSpPr>
        <dsp:cNvPr id="0" name=""/>
        <dsp:cNvSpPr/>
      </dsp:nvSpPr>
      <dsp:spPr>
        <a:xfrm>
          <a:off x="4512260" y="3284659"/>
          <a:ext cx="1677464" cy="1065189"/>
        </a:xfrm>
        <a:prstGeom prst="roundRect">
          <a:avLst>
            <a:gd name="adj" fmla="val 10000"/>
          </a:avLst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Cleaner/Support Staff</a:t>
          </a:r>
        </a:p>
      </dsp:txBody>
      <dsp:txXfrm>
        <a:off x="4543458" y="3315857"/>
        <a:ext cx="1615068" cy="10027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F696C-B9AA-2445-370B-664101BD5D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8E9C3-0503-ABD9-548C-A3AFB4F40C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ED1EA-810C-06F5-FB03-DF9B913FC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3/8/2026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0726A-E173-4D5E-1CA3-359A61CE3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B09ED7-5666-0FCA-0207-A17F20510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629362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A751D-9205-28DC-91DE-09674F9DC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FDF25-3DE5-405F-595F-BF2A5CA94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4E888-4934-8E09-FBA7-443D4B015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3/8/2026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9F580-222B-2180-42CE-3F3357301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5C12-FB97-DEC8-B5E1-A45E90D8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832065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370D5-7562-4B4C-3248-AEEB94C42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545454-E5A3-5467-DDD3-35B626DA0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6451F-A8CA-79EA-C232-08F348D22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3/8/2026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D46D66-7759-F16F-00B9-BC06ECCB6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CDE9E-1DA0-ED65-4A3D-FEB5EC844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767196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47B99-581C-5132-71DE-1D83EF465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97A74-BD72-1AFA-2D27-9DB4BB84F9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C1F639-9D1E-0590-F1E9-2ED60844CC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DEB26-622B-7195-BB6A-0C3C2B5B6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3/8/2026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4AC7F8-E505-6CBD-C10E-A428C6874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7A6F74-6284-E546-767C-B4300DD41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907089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98E32-1CBD-D99F-9A9B-AF3284252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6BD99F-B033-0480-7060-6FBCF7E91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E68043-F8CF-FEE1-E248-AEBE910630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2DCB7B-AD56-0748-CE72-5773238CC6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3DB32E-0763-6318-BE97-4243D6E7A9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E4AB2E-1E31-F65D-85EC-A32394576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3/8/2026</a:t>
            </a:fld>
            <a:endParaRPr lang="x-non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6969C5-9947-D414-E01A-64F7E71E3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C80D62-EE1E-6630-8721-135F5E985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39870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5CEC1-4F56-DF39-BFA5-FF85C59BC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B26B00-2E05-896E-646E-9E1DE92D2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3/8/2026</a:t>
            </a:fld>
            <a:endParaRPr lang="x-non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73B68-642D-CC61-A593-1776E0EB5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F9D874-35C7-F73E-3F1A-6AC1D8F99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638916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19C9C-C07D-38EA-4CCD-358C49B3D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3/8/2026</a:t>
            </a:fld>
            <a:endParaRPr lang="x-non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3AEECE-0B8D-8F31-CDD6-1C2367E9A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56AFF-BE4A-0B5D-0CF7-95A3AE710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764102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8EDE-4249-7F00-F0EF-F85493993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A2F52-E1B2-18B7-BEFA-E62880088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687AAA-E8A0-F76B-3473-01086F5D3A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7EB556-1453-FD0B-3649-E0DA1F0D0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3/8/2026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ECBE29-BCF9-FE59-6D1E-55F635640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1CD36E-EBEA-E952-A41A-F51287752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267334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3256F-9233-8946-8DCA-D6211E433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C7A2DB-7B94-5E74-B50B-95E20F516C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5793F-CD11-0304-2521-E8A5FD4BDA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2DCD23-7B96-7BBA-68D6-C179ABFBF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3/8/2026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9C66AB-D454-9F25-EE7A-FB8365E79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B6856F-4071-D9D3-F206-3745CD939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209942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FD73D-2240-437F-C1A8-702138ED1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586A4B-9405-AAC1-438C-BAA9F087D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9B7AD-FA72-4EE1-F2B2-DD6F7A7A0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3/8/2026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657BC-9A21-DD05-D474-375C1DB45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3C3FF-EC21-52CD-D698-6C1A2BBB7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256275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455256-912C-CA78-11CC-E35F6BA50F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B966D2-212E-0606-A7F5-E89AF415DE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DDA19-64EC-B21B-91B0-53868D581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3/8/2026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C9513B-209B-7511-8CE7-16131F20F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F3788-A776-80AB-11C6-4BB0A2D7A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823971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FFCFD6-B011-E147-28C1-D6897EEA9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49F671-C3A1-4307-AD66-1DF8E97E05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508EF-F64F-45DA-9481-BE4BA9EE20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1304B5-1821-405F-9DEF-8843FF9F1682}" type="datetimeFigureOut">
              <a:rPr lang="x-none" smtClean="0"/>
              <a:t>3/8/2026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EE9141-28DF-03DA-E7AF-34E341017D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5F141-4F13-03C1-F195-1B0AC4E206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395590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x-non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4C5CF19-617C-F5C3-4FF3-2AD6CE71ED9D}"/>
              </a:ext>
            </a:extLst>
          </p:cNvPr>
          <p:cNvSpPr/>
          <p:nvPr/>
        </p:nvSpPr>
        <p:spPr>
          <a:xfrm>
            <a:off x="1885665" y="2184093"/>
            <a:ext cx="7326217" cy="2489813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C245D-56D4-06E6-F6D0-BFEF49F4A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303" y="281853"/>
            <a:ext cx="11468559" cy="1318347"/>
          </a:xfrm>
        </p:spPr>
        <p:txBody>
          <a:bodyPr>
            <a:normAutofit fontScale="90000"/>
          </a:bodyPr>
          <a:lstStyle/>
          <a:p>
            <a:r>
              <a:rPr lang="en-US" sz="4800" dirty="0">
                <a:latin typeface="Britannic Bold" panose="020B0903060703020204" pitchFamily="34" charset="0"/>
              </a:rPr>
              <a:t>Certificate in Higher Education – </a:t>
            </a:r>
            <a:br>
              <a:rPr lang="en-US" sz="4800" dirty="0">
                <a:latin typeface="Britannic Bold" panose="020B0903060703020204" pitchFamily="34" charset="0"/>
              </a:rPr>
            </a:br>
            <a:r>
              <a:rPr lang="en-US" sz="4800" dirty="0">
                <a:latin typeface="Britannic Bold" panose="020B0903060703020204" pitchFamily="34" charset="0"/>
              </a:rPr>
              <a:t>Skills for the Workplace</a:t>
            </a:r>
            <a:endParaRPr lang="x-none" sz="4800" dirty="0"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0BB8E-34DE-97B7-21DF-86C00C70FD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5927" y="2724584"/>
            <a:ext cx="9144000" cy="1655762"/>
          </a:xfrm>
        </p:spPr>
        <p:txBody>
          <a:bodyPr>
            <a:normAutofit/>
          </a:bodyPr>
          <a:lstStyle/>
          <a:p>
            <a:r>
              <a:rPr lang="x-none" sz="2000" i="1" dirty="0"/>
              <a:t>Name:</a:t>
            </a:r>
            <a:r>
              <a:rPr lang="en-US" sz="2000" i="1" dirty="0"/>
              <a:t> Hafiz Muneeb</a:t>
            </a:r>
            <a:endParaRPr lang="x-none" sz="2000" dirty="0"/>
          </a:p>
          <a:p>
            <a:r>
              <a:rPr lang="x-none" sz="2000" i="1" dirty="0"/>
              <a:t>Student Number</a:t>
            </a:r>
            <a:r>
              <a:rPr lang="x-none" sz="2000" i="1"/>
              <a:t>: </a:t>
            </a:r>
            <a:r>
              <a:rPr lang="en-US" sz="2000" dirty="0"/>
              <a:t>2433654</a:t>
            </a:r>
          </a:p>
          <a:p>
            <a:r>
              <a:rPr lang="en-US" sz="2000" dirty="0"/>
              <a:t>Module: Managing Enterprise </a:t>
            </a:r>
            <a:endParaRPr lang="x-none" sz="2000" dirty="0"/>
          </a:p>
          <a:p>
            <a:r>
              <a:rPr lang="x-none" sz="2000" i="1"/>
              <a:t>Module</a:t>
            </a:r>
            <a:r>
              <a:rPr lang="en-US" sz="2000" i="1" dirty="0"/>
              <a:t> Code</a:t>
            </a:r>
            <a:r>
              <a:rPr lang="x-none" sz="2000" i="1"/>
              <a:t>:</a:t>
            </a:r>
            <a:r>
              <a:rPr lang="en-US" sz="2000" i="1" dirty="0"/>
              <a:t> </a:t>
            </a:r>
            <a:r>
              <a:rPr lang="en-US" sz="2000" dirty="0"/>
              <a:t>BMSW4011</a:t>
            </a:r>
            <a:endParaRPr lang="x-none" sz="2000" dirty="0"/>
          </a:p>
          <a:p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109346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4183E6-A6D7-17F1-3807-EB576D900C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E137AE1-C672-A511-009E-8CE74607A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Overview:</a:t>
            </a:r>
            <a:endParaRPr lang="x-none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1B4D619-8A75-DC44-41FA-0EDE33701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Introduction to Study Hub Café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The Problem in the Current Student Café Market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Our Solution &amp; Unique Value Proposition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Target Market &amp; Research Insights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Business Model &amp; Financial Performance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Competitive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Marketing &amp; Customer Acquisition Strategy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Operations &amp; Human Resources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£100,000 Expansion Plan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Conclusion &amp; Investment Opportunity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References</a:t>
            </a:r>
          </a:p>
          <a:p>
            <a:endParaRPr lang="en-US" dirty="0"/>
          </a:p>
          <a:p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46885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Wave 6">
            <a:extLst>
              <a:ext uri="{FF2B5EF4-FFF2-40B4-BE49-F238E27FC236}">
                <a16:creationId xmlns:a16="http://schemas.microsoft.com/office/drawing/2014/main" id="{83936C22-09B2-4C68-57C7-9F50B4CD5871}"/>
              </a:ext>
            </a:extLst>
          </p:cNvPr>
          <p:cNvSpPr/>
          <p:nvPr/>
        </p:nvSpPr>
        <p:spPr>
          <a:xfrm>
            <a:off x="112735" y="845063"/>
            <a:ext cx="8009266" cy="914400"/>
          </a:xfrm>
          <a:prstGeom prst="wave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03345-C2A9-225A-E0F0-2AFEC28C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048" y="683655"/>
            <a:ext cx="8445172" cy="1257879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haroni" pitchFamily="2" charset="-79"/>
                <a:cs typeface="Aharoni" pitchFamily="2" charset="-79"/>
              </a:rPr>
              <a:t>1- Introduction &amp; Business Overview </a:t>
            </a:r>
            <a:endParaRPr lang="x-none" sz="3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EA39-66EC-8958-0B75-B23F2B450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335" y="2456873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i="1" dirty="0"/>
              <a:t>                     Study Hub Café</a:t>
            </a:r>
          </a:p>
          <a:p>
            <a:r>
              <a:rPr lang="en-US" sz="3200" dirty="0"/>
              <a:t>“Study Smarter. Spend Less. Focus Better.”</a:t>
            </a:r>
          </a:p>
          <a:p>
            <a:r>
              <a:rPr lang="en-US" sz="3200" dirty="0"/>
              <a:t>Location: Cardiff – Near UWTSD</a:t>
            </a:r>
          </a:p>
          <a:p>
            <a:r>
              <a:rPr lang="en-US" sz="3200" dirty="0"/>
              <a:t>50–60 seating capacity</a:t>
            </a:r>
          </a:p>
          <a:p>
            <a:r>
              <a:rPr lang="en-US" sz="3200" dirty="0"/>
              <a:t>Silent, Group &amp; Booth Zones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411" y="1934358"/>
            <a:ext cx="4040557" cy="4040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3003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Top Corners Rounded 3">
            <a:extLst>
              <a:ext uri="{FF2B5EF4-FFF2-40B4-BE49-F238E27FC236}">
                <a16:creationId xmlns:a16="http://schemas.microsoft.com/office/drawing/2014/main" id="{9AE03346-42B3-5EBA-7BD2-58BE3E764B80}"/>
              </a:ext>
            </a:extLst>
          </p:cNvPr>
          <p:cNvSpPr/>
          <p:nvPr/>
        </p:nvSpPr>
        <p:spPr>
          <a:xfrm>
            <a:off x="513567" y="310646"/>
            <a:ext cx="10897644" cy="914400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7E75D-F9B5-0BFD-A89C-34BD1B12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567" y="140763"/>
            <a:ext cx="13615792" cy="1325563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2-</a:t>
            </a:r>
            <a:r>
              <a:rPr lang="en-US" sz="3600" dirty="0">
                <a:solidFill>
                  <a:schemeClr val="bg1"/>
                </a:solidFill>
              </a:rPr>
              <a:t> The Problem in the Current Student Café Market</a:t>
            </a:r>
            <a:endParaRPr lang="x-none" sz="36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A4426-38B8-E7B1-7A0C-5EF76AD1A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4687" y="3045282"/>
            <a:ext cx="6501008" cy="4351338"/>
          </a:xfrm>
        </p:spPr>
        <p:txBody>
          <a:bodyPr>
            <a:normAutofit/>
          </a:bodyPr>
          <a:lstStyle/>
          <a:p>
            <a:r>
              <a:rPr lang="en-US" dirty="0"/>
              <a:t>Noisy cafés</a:t>
            </a:r>
          </a:p>
          <a:p>
            <a:r>
              <a:rPr lang="en-US" dirty="0"/>
              <a:t>Expensive study spaces</a:t>
            </a:r>
          </a:p>
          <a:p>
            <a:r>
              <a:rPr lang="en-US" dirty="0"/>
              <a:t>Overcrowded campus cafés</a:t>
            </a:r>
          </a:p>
          <a:p>
            <a:r>
              <a:rPr lang="en-US" dirty="0"/>
              <a:t>Limited productive third spaces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2000" dirty="0"/>
              <a:t>Ref. UK café trends + hybrid workspace demand (Statista 2025; Market Reports World 2025)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20391"/>
            <a:ext cx="5369273" cy="3006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831" y="1285119"/>
            <a:ext cx="1515960" cy="1635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9769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ouble Wave 4">
            <a:extLst>
              <a:ext uri="{FF2B5EF4-FFF2-40B4-BE49-F238E27FC236}">
                <a16:creationId xmlns:a16="http://schemas.microsoft.com/office/drawing/2014/main" id="{9E36DD53-0304-E189-05F6-7C08504738FC}"/>
              </a:ext>
            </a:extLst>
          </p:cNvPr>
          <p:cNvSpPr/>
          <p:nvPr/>
        </p:nvSpPr>
        <p:spPr>
          <a:xfrm>
            <a:off x="498765" y="1166544"/>
            <a:ext cx="3391192" cy="914400"/>
          </a:xfrm>
          <a:prstGeom prst="doubleWav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C8058-53F4-9190-5989-3216025BD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764" y="960963"/>
            <a:ext cx="6782385" cy="1325563"/>
          </a:xfrm>
        </p:spPr>
        <p:txBody>
          <a:bodyPr/>
          <a:lstStyle/>
          <a:p>
            <a:r>
              <a:rPr lang="en-US" dirty="0">
                <a:latin typeface="Britannic Bold" pitchFamily="34" charset="0"/>
              </a:rPr>
              <a:t>Our Solution</a:t>
            </a:r>
            <a:endParaRPr lang="x-none" dirty="0">
              <a:latin typeface="Britannic Bold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517D2-2F79-433C-00D2-C0C84C248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576" y="2679998"/>
            <a:ext cx="5811982" cy="3478816"/>
          </a:xfrm>
        </p:spPr>
        <p:txBody>
          <a:bodyPr/>
          <a:lstStyle/>
          <a:p>
            <a:pPr marL="0" indent="0">
              <a:buNone/>
            </a:pPr>
            <a:r>
              <a:rPr lang="en-US" b="1" i="1" dirty="0"/>
              <a:t>        Unique Value Proposition</a:t>
            </a:r>
          </a:p>
          <a:p>
            <a:r>
              <a:rPr lang="en-US" sz="2400" dirty="0"/>
              <a:t>Affordable pricing (£6 average spend)</a:t>
            </a:r>
          </a:p>
          <a:p>
            <a:r>
              <a:rPr lang="en-US" sz="2400" dirty="0"/>
              <a:t>Silent Zone (20 seats)</a:t>
            </a:r>
          </a:p>
          <a:p>
            <a:r>
              <a:rPr lang="en-US" sz="2400" dirty="0"/>
              <a:t>Group Zone (20–25 seats)</a:t>
            </a:r>
          </a:p>
          <a:p>
            <a:r>
              <a:rPr lang="en-US" sz="2400" dirty="0"/>
              <a:t>Booths (10 seats)</a:t>
            </a:r>
          </a:p>
          <a:p>
            <a:r>
              <a:rPr lang="en-US" sz="2400" dirty="0"/>
              <a:t>Wi-Fi, charging ports, lockers, printing, prayer space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7EE1FD-8128-F511-F37F-3631EC88AD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8430" y="720070"/>
            <a:ext cx="3777939" cy="1807347"/>
          </a:xfrm>
          <a:prstGeom prst="rect">
            <a:avLst/>
          </a:prstGeom>
          <a:effectLst>
            <a:softEdge rad="12700"/>
          </a:effec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905" y="3053335"/>
            <a:ext cx="4652990" cy="3485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0" y="1439078"/>
            <a:ext cx="663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/>
              <a:t>3-</a:t>
            </a:r>
          </a:p>
        </p:txBody>
      </p:sp>
    </p:spTree>
    <p:extLst>
      <p:ext uri="{BB962C8B-B14F-4D97-AF65-F5344CB8AC3E}">
        <p14:creationId xmlns:p14="http://schemas.microsoft.com/office/powerpoint/2010/main" val="4225687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6E6073D-EF6B-E48E-47AB-24094CE73DFA}"/>
              </a:ext>
            </a:extLst>
          </p:cNvPr>
          <p:cNvSpPr/>
          <p:nvPr/>
        </p:nvSpPr>
        <p:spPr>
          <a:xfrm>
            <a:off x="2733965" y="360688"/>
            <a:ext cx="5921520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D154A8-0145-BC0E-A0DC-637B357D7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215" y="155107"/>
            <a:ext cx="6869935" cy="1325563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Target Market &amp; Research Analysis</a:t>
            </a:r>
            <a:endParaRPr lang="x-none" sz="28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38DF0-B832-8CBD-D7AE-1710D22F0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54" y="1749139"/>
            <a:ext cx="612446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b="1" dirty="0"/>
          </a:p>
          <a:p>
            <a:r>
              <a:rPr lang="en-US" sz="3600" dirty="0"/>
              <a:t>Students aged 18–24</a:t>
            </a:r>
          </a:p>
          <a:p>
            <a:r>
              <a:rPr lang="en-US" sz="3600" dirty="0"/>
              <a:t>40 customers/day projection</a:t>
            </a:r>
          </a:p>
          <a:p>
            <a:r>
              <a:rPr lang="en-US" sz="3600" dirty="0"/>
              <a:t>£6 average spend (survey result)</a:t>
            </a:r>
          </a:p>
          <a:p>
            <a:endParaRPr lang="en-US" sz="3600" b="1" dirty="0"/>
          </a:p>
          <a:p>
            <a:endParaRPr lang="en-US" sz="3600" b="1" dirty="0"/>
          </a:p>
          <a:p>
            <a:pPr marL="0" indent="0">
              <a:buNone/>
            </a:pPr>
            <a:r>
              <a:rPr lang="it-IT" sz="2600" i="1" dirty="0"/>
              <a:t>Ref. Statista (2025), Lumina Intelligence (2025),</a:t>
            </a:r>
          </a:p>
          <a:p>
            <a:pPr marL="0" indent="0">
              <a:buNone/>
            </a:pPr>
            <a:r>
              <a:rPr lang="it-IT" sz="2600" i="1" dirty="0"/>
              <a:t>IBISWorld (2025)</a:t>
            </a:r>
            <a:br>
              <a:rPr lang="en-US" b="1" dirty="0"/>
            </a:br>
            <a:endParaRPr lang="en-US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830" y="2267210"/>
            <a:ext cx="4394515" cy="2805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2213316" y="633222"/>
            <a:ext cx="5597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/>
              <a:t>4-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299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lded Corner 6"/>
          <p:cNvSpPr/>
          <p:nvPr/>
        </p:nvSpPr>
        <p:spPr>
          <a:xfrm>
            <a:off x="4096010" y="2004163"/>
            <a:ext cx="6313118" cy="3883069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26BF89E9-7B03-949F-5380-D6795F0D1FE3}"/>
              </a:ext>
            </a:extLst>
          </p:cNvPr>
          <p:cNvSpPr/>
          <p:nvPr/>
        </p:nvSpPr>
        <p:spPr>
          <a:xfrm>
            <a:off x="1985818" y="199872"/>
            <a:ext cx="8044873" cy="1398019"/>
          </a:xfrm>
          <a:prstGeom prst="cloud">
            <a:avLst/>
          </a:prstGeom>
          <a:solidFill>
            <a:schemeClr val="accent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952CE-C0D1-9F68-C037-5D30D749B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056" y="199872"/>
            <a:ext cx="8863489" cy="1398019"/>
          </a:xfrm>
        </p:spPr>
        <p:txBody>
          <a:bodyPr>
            <a:normAutofit/>
          </a:bodyPr>
          <a:lstStyle/>
          <a:p>
            <a:r>
              <a:rPr lang="en-US" sz="2800" b="1" i="1" dirty="0">
                <a:solidFill>
                  <a:schemeClr val="bg1"/>
                </a:solidFill>
                <a:latin typeface="Bodoni MT Black" panose="02070A03080606020203" pitchFamily="18" charset="0"/>
              </a:rPr>
              <a:t>Business Model &amp; Revenue</a:t>
            </a:r>
            <a:endParaRPr lang="x-none" sz="2800" b="1" i="1" dirty="0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45861-21CC-3F96-D35A-1DF6D5921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0338" y="2506662"/>
            <a:ext cx="5162097" cy="4351338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           (Projection)</a:t>
            </a:r>
          </a:p>
          <a:p>
            <a:r>
              <a:rPr lang="en-US" dirty="0"/>
              <a:t>40 customers/day</a:t>
            </a:r>
          </a:p>
          <a:p>
            <a:r>
              <a:rPr lang="en-US" dirty="0"/>
              <a:t>£7,200 monthly revenue</a:t>
            </a:r>
          </a:p>
          <a:p>
            <a:r>
              <a:rPr lang="en-US" dirty="0"/>
              <a:t>£4,900 monthly costs</a:t>
            </a:r>
          </a:p>
          <a:p>
            <a:r>
              <a:rPr lang="en-US" dirty="0"/>
              <a:t>£2,300 monthly profit</a:t>
            </a:r>
          </a:p>
          <a:p>
            <a:pPr marL="0" indent="0">
              <a:buNone/>
            </a:pPr>
            <a:endParaRPr lang="en-US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153" y="3945697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Rectangle 9"/>
          <p:cNvSpPr/>
          <p:nvPr/>
        </p:nvSpPr>
        <p:spPr>
          <a:xfrm>
            <a:off x="1467727" y="606493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5-</a:t>
            </a:r>
          </a:p>
        </p:txBody>
      </p:sp>
    </p:spTree>
    <p:extLst>
      <p:ext uri="{BB962C8B-B14F-4D97-AF65-F5344CB8AC3E}">
        <p14:creationId xmlns:p14="http://schemas.microsoft.com/office/powerpoint/2010/main" val="1156090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318F9-DDDA-40B9-4B70-0031D0105D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8095" y="121088"/>
            <a:ext cx="7961745" cy="1016000"/>
          </a:xfrm>
        </p:spPr>
        <p:txBody>
          <a:bodyPr>
            <a:noAutofit/>
          </a:bodyPr>
          <a:lstStyle/>
          <a:p>
            <a:r>
              <a:rPr lang="en-US" sz="4000" dirty="0"/>
              <a:t>Competitive Advantage</a:t>
            </a:r>
            <a:endParaRPr lang="x-none" sz="4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F2843A7-6DEE-F115-42AA-1C1B596D15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137715"/>
              </p:ext>
            </p:extLst>
          </p:nvPr>
        </p:nvGraphicFramePr>
        <p:xfrm>
          <a:off x="1745673" y="1403681"/>
          <a:ext cx="8128000" cy="405063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24765510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053620053"/>
                    </a:ext>
                  </a:extLst>
                </a:gridCol>
              </a:tblGrid>
              <a:tr h="4050638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What</a:t>
                      </a:r>
                      <a:r>
                        <a:rPr lang="en-US" sz="2000" b="1" baseline="0" dirty="0">
                          <a:solidFill>
                            <a:schemeClr val="tx1"/>
                          </a:solidFill>
                        </a:rPr>
                        <a:t> they offer: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dirty="0">
                          <a:solidFill>
                            <a:schemeClr val="tx1"/>
                          </a:solidFill>
                        </a:rPr>
                        <a:t>Café</a:t>
                      </a:r>
                      <a:r>
                        <a:rPr lang="en-US" sz="2000" b="0" baseline="0" dirty="0">
                          <a:solidFill>
                            <a:schemeClr val="tx1"/>
                          </a:solidFill>
                        </a:rPr>
                        <a:t> Focus - Noisy</a:t>
                      </a:r>
                      <a:endParaRPr lang="en-US" sz="2000" b="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dirty="0">
                          <a:solidFill>
                            <a:schemeClr val="tx1"/>
                          </a:solidFill>
                        </a:rPr>
                        <a:t>Study</a:t>
                      </a:r>
                      <a:r>
                        <a:rPr lang="en-US" sz="2000" b="0" baseline="0" dirty="0">
                          <a:solidFill>
                            <a:schemeClr val="tx1"/>
                          </a:solidFill>
                        </a:rPr>
                        <a:t> Brew - Expensive</a:t>
                      </a:r>
                      <a:endParaRPr lang="en-US" sz="2000" b="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dirty="0">
                          <a:solidFill>
                            <a:schemeClr val="tx1"/>
                          </a:solidFill>
                        </a:rPr>
                        <a:t>Campus</a:t>
                      </a:r>
                      <a:r>
                        <a:rPr lang="en-US" sz="2000" b="0" baseline="0" dirty="0">
                          <a:solidFill>
                            <a:schemeClr val="tx1"/>
                          </a:solidFill>
                        </a:rPr>
                        <a:t> Café Express - Overcrowded</a:t>
                      </a:r>
                      <a:endParaRPr lang="en-US" sz="2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What</a:t>
                      </a:r>
                      <a:r>
                        <a:rPr lang="en-US" sz="2000" baseline="0" dirty="0">
                          <a:solidFill>
                            <a:schemeClr val="tx1"/>
                          </a:solidFill>
                        </a:rPr>
                        <a:t> we offer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:</a:t>
                      </a:r>
                    </a:p>
                    <a:p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  <a:p>
                      <a:endParaRPr lang="en-US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Affordability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Structured</a:t>
                      </a:r>
                      <a:r>
                        <a:rPr lang="en-US" b="0" baseline="0" dirty="0">
                          <a:solidFill>
                            <a:schemeClr val="tx1"/>
                          </a:solidFill>
                        </a:rPr>
                        <a:t> Study Zones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Noise</a:t>
                      </a:r>
                      <a:r>
                        <a:rPr lang="en-US" b="0" baseline="0" dirty="0">
                          <a:solidFill>
                            <a:schemeClr val="tx1"/>
                          </a:solidFill>
                        </a:rPr>
                        <a:t> Proof Cabins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Student-centric</a:t>
                      </a:r>
                      <a:r>
                        <a:rPr lang="en-US" b="0" baseline="0" dirty="0">
                          <a:solidFill>
                            <a:schemeClr val="tx1"/>
                          </a:solidFill>
                        </a:rPr>
                        <a:t> amenities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b="0" baseline="0" dirty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b="0" baseline="0" dirty="0">
                          <a:solidFill>
                            <a:schemeClr val="tx1"/>
                          </a:solidFill>
                        </a:rPr>
                        <a:t>Which our competitors do not offer collectively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0103820"/>
                  </a:ext>
                </a:extLst>
              </a:tr>
            </a:tbl>
          </a:graphicData>
        </a:graphic>
      </p:graphicFrame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554" y="4630266"/>
            <a:ext cx="3072117" cy="2044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962" y="4630265"/>
            <a:ext cx="3055929" cy="2033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2255878" y="3833057"/>
            <a:ext cx="30876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Ref. World Coffee Portal (2025)</a:t>
            </a:r>
          </a:p>
        </p:txBody>
      </p:sp>
      <p:sp>
        <p:nvSpPr>
          <p:cNvPr id="4" name="Rectangle 3"/>
          <p:cNvSpPr/>
          <p:nvPr/>
        </p:nvSpPr>
        <p:spPr>
          <a:xfrm>
            <a:off x="5883442" y="324433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2526484" y="563857"/>
            <a:ext cx="4780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/>
              <a:t>6-</a:t>
            </a:r>
          </a:p>
        </p:txBody>
      </p:sp>
    </p:spTree>
    <p:extLst>
      <p:ext uri="{BB962C8B-B14F-4D97-AF65-F5344CB8AC3E}">
        <p14:creationId xmlns:p14="http://schemas.microsoft.com/office/powerpoint/2010/main" val="229243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ar: 6 Points 3">
            <a:extLst>
              <a:ext uri="{FF2B5EF4-FFF2-40B4-BE49-F238E27FC236}">
                <a16:creationId xmlns:a16="http://schemas.microsoft.com/office/drawing/2014/main" id="{AAE6BC53-31D7-9D9C-A629-E5BF99BE9781}"/>
              </a:ext>
            </a:extLst>
          </p:cNvPr>
          <p:cNvSpPr/>
          <p:nvPr/>
        </p:nvSpPr>
        <p:spPr>
          <a:xfrm>
            <a:off x="2943616" y="198304"/>
            <a:ext cx="6025020" cy="1627321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816DC5-AB46-8900-4483-2CADFB626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1243" y="365123"/>
            <a:ext cx="6803834" cy="1325563"/>
          </a:xfrm>
        </p:spPr>
        <p:txBody>
          <a:bodyPr>
            <a:normAutofit/>
          </a:bodyPr>
          <a:lstStyle/>
          <a:p>
            <a:r>
              <a:rPr lang="en-US" sz="3600" dirty="0"/>
              <a:t>Marketing Strategy</a:t>
            </a:r>
            <a:endParaRPr lang="x-none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58FDC-BB09-72B9-4B15-5B39AB511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76770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sz="3600" dirty="0"/>
              <a:t>FB, </a:t>
            </a:r>
            <a:r>
              <a:rPr lang="en-US" sz="3600" dirty="0" err="1"/>
              <a:t>Instagram</a:t>
            </a:r>
            <a:r>
              <a:rPr lang="en-US" sz="3600" dirty="0"/>
              <a:t> &amp; </a:t>
            </a:r>
            <a:r>
              <a:rPr lang="en-US" sz="3600" dirty="0" err="1"/>
              <a:t>TikTok</a:t>
            </a:r>
            <a:r>
              <a:rPr lang="en-US" sz="3600" dirty="0"/>
              <a:t> campaigns (targeting students)</a:t>
            </a:r>
          </a:p>
          <a:p>
            <a:r>
              <a:rPr lang="en-US" sz="3600" dirty="0"/>
              <a:t>Campus flyers</a:t>
            </a:r>
          </a:p>
          <a:p>
            <a:r>
              <a:rPr lang="en-US" sz="3600" dirty="0"/>
              <a:t>Loyalty Card (10 visits = 1 free)</a:t>
            </a:r>
          </a:p>
          <a:p>
            <a:r>
              <a:rPr lang="en-US" sz="3600" dirty="0"/>
              <a:t>Student society partnerships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19B7B5-F769-D4D2-2E28-E98F0DF56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8588" y="102653"/>
            <a:ext cx="1410424" cy="18505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E1BFD8-C780-A864-6E27-BD859AE66F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205" y="327332"/>
            <a:ext cx="1299990" cy="129999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798814" y="5849748"/>
            <a:ext cx="54920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Reference: Mintel (2024); HBR customer loyalty research</a:t>
            </a:r>
          </a:p>
        </p:txBody>
      </p:sp>
      <p:sp>
        <p:nvSpPr>
          <p:cNvPr id="8" name="Rectangle 7"/>
          <p:cNvSpPr/>
          <p:nvPr/>
        </p:nvSpPr>
        <p:spPr>
          <a:xfrm>
            <a:off x="2425525" y="719576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7-</a:t>
            </a:r>
          </a:p>
        </p:txBody>
      </p:sp>
    </p:spTree>
    <p:extLst>
      <p:ext uri="{BB962C8B-B14F-4D97-AF65-F5344CB8AC3E}">
        <p14:creationId xmlns:p14="http://schemas.microsoft.com/office/powerpoint/2010/main" val="354674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own Arrow Callout 4"/>
          <p:cNvSpPr/>
          <p:nvPr/>
        </p:nvSpPr>
        <p:spPr>
          <a:xfrm>
            <a:off x="3194136" y="638827"/>
            <a:ext cx="5135671" cy="1064713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3301" y="377977"/>
            <a:ext cx="5186819" cy="1325563"/>
          </a:xfrm>
        </p:spPr>
        <p:txBody>
          <a:bodyPr/>
          <a:lstStyle/>
          <a:p>
            <a:r>
              <a:rPr lang="en-US" dirty="0"/>
              <a:t>Operations &amp; Team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2953802"/>
              </p:ext>
            </p:extLst>
          </p:nvPr>
        </p:nvGraphicFramePr>
        <p:xfrm>
          <a:off x="562627" y="1703540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513" y="4590072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319" y="3074422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3394" y="1553228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2656155" y="738321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8-</a:t>
            </a:r>
          </a:p>
        </p:txBody>
      </p:sp>
    </p:spTree>
    <p:extLst>
      <p:ext uri="{BB962C8B-B14F-4D97-AF65-F5344CB8AC3E}">
        <p14:creationId xmlns:p14="http://schemas.microsoft.com/office/powerpoint/2010/main" val="4002123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/>
          <p:cNvSpPr/>
          <p:nvPr/>
        </p:nvSpPr>
        <p:spPr>
          <a:xfrm>
            <a:off x="7250482" y="1442900"/>
            <a:ext cx="4526071" cy="9144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Pentagon 6"/>
          <p:cNvSpPr/>
          <p:nvPr/>
        </p:nvSpPr>
        <p:spPr>
          <a:xfrm>
            <a:off x="826699" y="826718"/>
            <a:ext cx="6087649" cy="981412"/>
          </a:xfrm>
          <a:prstGeom prst="homePlat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9940" y="654642"/>
            <a:ext cx="6138797" cy="1325563"/>
          </a:xfrm>
        </p:spPr>
        <p:txBody>
          <a:bodyPr>
            <a:normAutofit/>
          </a:bodyPr>
          <a:lstStyle/>
          <a:p>
            <a:r>
              <a:rPr lang="en-US" sz="3600" i="1" dirty="0">
                <a:solidFill>
                  <a:schemeClr val="bg1"/>
                </a:solidFill>
              </a:rPr>
              <a:t>£100,000 Expansion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3148" y="2192488"/>
            <a:ext cx="4385153" cy="3072052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Second Branch – Cardiff University Area</a:t>
            </a:r>
          </a:p>
          <a:p>
            <a:r>
              <a:rPr lang="en-US" dirty="0">
                <a:solidFill>
                  <a:schemeClr val="bg1"/>
                </a:solidFill>
              </a:rPr>
              <a:t>80 seats</a:t>
            </a:r>
          </a:p>
          <a:p>
            <a:r>
              <a:rPr lang="en-US" dirty="0">
                <a:solidFill>
                  <a:schemeClr val="bg1"/>
                </a:solidFill>
              </a:rPr>
              <a:t>Online booking system</a:t>
            </a:r>
          </a:p>
          <a:p>
            <a:r>
              <a:rPr lang="en-US" dirty="0">
                <a:solidFill>
                  <a:schemeClr val="bg1"/>
                </a:solidFill>
              </a:rPr>
              <a:t>Loyalty app</a:t>
            </a:r>
          </a:p>
          <a:p>
            <a:r>
              <a:rPr lang="en-US" dirty="0">
                <a:solidFill>
                  <a:schemeClr val="bg1"/>
                </a:solidFill>
              </a:rPr>
              <a:t>Extended hours</a:t>
            </a:r>
          </a:p>
        </p:txBody>
      </p:sp>
      <p:sp>
        <p:nvSpPr>
          <p:cNvPr id="4" name="Rectangle 3"/>
          <p:cNvSpPr/>
          <p:nvPr/>
        </p:nvSpPr>
        <p:spPr>
          <a:xfrm>
            <a:off x="7665929" y="1607713"/>
            <a:ext cx="369517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i="1" dirty="0">
                <a:solidFill>
                  <a:schemeClr val="bg1"/>
                </a:solidFill>
              </a:rPr>
              <a:t>Funding Breakdown:</a:t>
            </a:r>
            <a:endParaRPr lang="en-US" sz="3200" b="1" i="1" dirty="0"/>
          </a:p>
        </p:txBody>
      </p:sp>
      <p:sp>
        <p:nvSpPr>
          <p:cNvPr id="6" name="Rectangle 5"/>
          <p:cNvSpPr/>
          <p:nvPr/>
        </p:nvSpPr>
        <p:spPr>
          <a:xfrm>
            <a:off x="7979079" y="2581633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£50k Premises &amp; Fit-Out</a:t>
            </a:r>
          </a:p>
          <a:p>
            <a:r>
              <a:rPr lang="en-US" sz="2400" dirty="0">
                <a:solidFill>
                  <a:schemeClr val="bg1"/>
                </a:solidFill>
              </a:rPr>
              <a:t>£20k Technology</a:t>
            </a:r>
          </a:p>
          <a:p>
            <a:r>
              <a:rPr lang="en-US" sz="2400" dirty="0">
                <a:solidFill>
                  <a:schemeClr val="bg1"/>
                </a:solidFill>
              </a:rPr>
              <a:t>£15k Marketing</a:t>
            </a:r>
          </a:p>
          <a:p>
            <a:r>
              <a:rPr lang="en-US" sz="2400" dirty="0">
                <a:solidFill>
                  <a:schemeClr val="bg1"/>
                </a:solidFill>
              </a:rPr>
              <a:t>£15k Working Capital</a:t>
            </a:r>
          </a:p>
        </p:txBody>
      </p:sp>
      <p:sp>
        <p:nvSpPr>
          <p:cNvPr id="9" name="Rectangle 8"/>
          <p:cNvSpPr/>
          <p:nvPr/>
        </p:nvSpPr>
        <p:spPr>
          <a:xfrm>
            <a:off x="100218" y="1025036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9-</a:t>
            </a:r>
          </a:p>
        </p:txBody>
      </p:sp>
    </p:spTree>
    <p:extLst>
      <p:ext uri="{BB962C8B-B14F-4D97-AF65-F5344CB8AC3E}">
        <p14:creationId xmlns:p14="http://schemas.microsoft.com/office/powerpoint/2010/main" val="15232643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Wave 4"/>
          <p:cNvSpPr/>
          <p:nvPr/>
        </p:nvSpPr>
        <p:spPr>
          <a:xfrm>
            <a:off x="501040" y="363255"/>
            <a:ext cx="8705589" cy="1240076"/>
          </a:xfrm>
          <a:prstGeom prst="wave">
            <a:avLst>
              <a:gd name="adj1" fmla="val 12500"/>
              <a:gd name="adj2" fmla="val -1007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Conclusion &amp; Investment 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8486" y="2442574"/>
            <a:ext cx="8861121" cy="3220821"/>
          </a:xfrm>
        </p:spPr>
        <p:txBody>
          <a:bodyPr>
            <a:normAutofit/>
          </a:bodyPr>
          <a:lstStyle/>
          <a:p>
            <a:r>
              <a:rPr lang="en-US" sz="4000" dirty="0"/>
              <a:t>Clear market gap</a:t>
            </a:r>
          </a:p>
          <a:p>
            <a:r>
              <a:rPr lang="en-US" sz="4000" dirty="0"/>
              <a:t>Profitable model</a:t>
            </a:r>
          </a:p>
          <a:p>
            <a:r>
              <a:rPr lang="en-US" sz="4000" dirty="0"/>
              <a:t>Scalable expansion</a:t>
            </a:r>
          </a:p>
          <a:p>
            <a:r>
              <a:rPr lang="en-US" sz="4000" dirty="0"/>
              <a:t>Investment opportunity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1389" y="2648929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-90076" y="690905"/>
            <a:ext cx="7264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10-</a:t>
            </a:r>
          </a:p>
        </p:txBody>
      </p:sp>
    </p:spTree>
    <p:extLst>
      <p:ext uri="{BB962C8B-B14F-4D97-AF65-F5344CB8AC3E}">
        <p14:creationId xmlns:p14="http://schemas.microsoft.com/office/powerpoint/2010/main" val="11282257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A852E-3750-E2E0-5B2D-C738FFE2E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11. </a:t>
            </a:r>
            <a:r>
              <a:rPr lang="en-US" sz="3600" dirty="0"/>
              <a:t>References:</a:t>
            </a:r>
            <a:endParaRPr lang="x-non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043D3-0BC0-A59C-61B4-CDAF148FE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715959" cy="39692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/>
              <a:t> 1. Lumina Intelligence (2025) UK Coffee Market: Size, Growth and Share Statistics 2025. </a:t>
            </a:r>
          </a:p>
          <a:p>
            <a:pPr marL="0" indent="0">
              <a:buNone/>
            </a:pPr>
            <a:r>
              <a:rPr lang="en-US" sz="2000" dirty="0"/>
              <a:t> 2. World Coffee Portal (2025) Value in the spotlight as competition heats up in £6.1bn UK branded coffee shop market.</a:t>
            </a:r>
          </a:p>
          <a:p>
            <a:pPr marL="0" indent="0">
              <a:buNone/>
            </a:pPr>
            <a:r>
              <a:rPr lang="en-US" sz="2000" dirty="0"/>
              <a:t> 3. Statista (2025) Cafes and coffee shops in the United Kingdom – statistics &amp; facts.</a:t>
            </a:r>
          </a:p>
          <a:p>
            <a:pPr marL="0" indent="0">
              <a:buNone/>
            </a:pPr>
            <a:r>
              <a:rPr lang="en-US" sz="2000" dirty="0"/>
              <a:t> 4. </a:t>
            </a:r>
            <a:r>
              <a:rPr lang="en-US" sz="2000" dirty="0" err="1"/>
              <a:t>IBISWorld</a:t>
            </a:r>
            <a:r>
              <a:rPr lang="en-US" sz="2000" dirty="0"/>
              <a:t> (2025) Cafes &amp; Coffee Shops in the UK Market Research Report.</a:t>
            </a:r>
          </a:p>
          <a:p>
            <a:pPr marL="0" indent="0">
              <a:buNone/>
            </a:pPr>
            <a:r>
              <a:rPr lang="en-US" sz="2000" dirty="0"/>
              <a:t> 5. Fair Coffee (2025) Coffee UK: Café Culture, Trends, Sustainability &amp; New Rituals</a:t>
            </a:r>
          </a:p>
          <a:p>
            <a:pPr marL="0" indent="0">
              <a:buNone/>
            </a:pPr>
            <a:r>
              <a:rPr lang="en-US" sz="2000" dirty="0"/>
              <a:t> 6. </a:t>
            </a:r>
            <a:r>
              <a:rPr lang="en-US" sz="2000" dirty="0" err="1"/>
              <a:t>MarketReportsWorld</a:t>
            </a:r>
            <a:r>
              <a:rPr lang="en-US" sz="2000" dirty="0"/>
              <a:t> (2025) Coffee Shops &amp; Cafes Market Size, Share.</a:t>
            </a:r>
          </a:p>
          <a:p>
            <a:pPr marL="0" indent="0">
              <a:buNone/>
            </a:pPr>
            <a:r>
              <a:rPr lang="en-US" sz="2000" dirty="0"/>
              <a:t> 7. Financial Times (2025) Going green: </a:t>
            </a:r>
            <a:r>
              <a:rPr lang="en-US" sz="2000" dirty="0" err="1"/>
              <a:t>matcha</a:t>
            </a:r>
            <a:r>
              <a:rPr lang="en-US" sz="2000" dirty="0"/>
              <a:t> mania takes hold in UK cafés. </a:t>
            </a:r>
          </a:p>
          <a:p>
            <a:pPr marL="0" indent="0">
              <a:buNone/>
            </a:pPr>
            <a:r>
              <a:rPr lang="en-US" sz="2000" dirty="0"/>
              <a:t> 8. The Guardian (2025) Sweet dreams: dessert </a:t>
            </a:r>
            <a:r>
              <a:rPr lang="en-US" sz="2000" dirty="0" err="1"/>
              <a:t>parlours</a:t>
            </a:r>
            <a:r>
              <a:rPr lang="en-US" sz="2000" dirty="0"/>
              <a:t> help to revive UK’s high streets. </a:t>
            </a:r>
          </a:p>
          <a:p>
            <a:pPr marL="0" indent="0">
              <a:buNone/>
            </a:pPr>
            <a:r>
              <a:rPr lang="en-US" sz="2000" dirty="0"/>
              <a:t> 9. The Times (2025) </a:t>
            </a:r>
            <a:r>
              <a:rPr lang="en-US" sz="2000" dirty="0" err="1"/>
              <a:t>Pret</a:t>
            </a:r>
            <a:r>
              <a:rPr lang="en-US" sz="2000" dirty="0"/>
              <a:t> trials shops aimed at hybrid workers in towns.</a:t>
            </a:r>
          </a:p>
          <a:p>
            <a:pPr marL="0" indent="0">
              <a:buNone/>
            </a:pPr>
            <a:r>
              <a:rPr lang="en-US" sz="2000" dirty="0"/>
              <a:t>10. Multiple independent cafe trend data as per UK café reports 2024–25.</a:t>
            </a:r>
          </a:p>
          <a:p>
            <a:pPr marL="0" indent="0">
              <a:buNone/>
            </a:pPr>
            <a:r>
              <a:rPr lang="en-US" sz="2000" dirty="0"/>
              <a:t>11–15. Additional academic, industry and market reports as needed (e.g., Mintel, customer behavior studies).</a:t>
            </a:r>
            <a:endParaRPr lang="x-none" sz="2000" dirty="0"/>
          </a:p>
        </p:txBody>
      </p:sp>
    </p:spTree>
    <p:extLst>
      <p:ext uri="{BB962C8B-B14F-4D97-AF65-F5344CB8AC3E}">
        <p14:creationId xmlns:p14="http://schemas.microsoft.com/office/powerpoint/2010/main" val="3937375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AI acknowledgement Statement:</a:t>
            </a:r>
          </a:p>
          <a:p>
            <a:pPr marL="0" indent="0">
              <a:buNone/>
            </a:pPr>
            <a:r>
              <a:rPr lang="en-US" dirty="0"/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6671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1824</TotalTime>
  <Words>680</Words>
  <Application>Microsoft Office PowerPoint</Application>
  <PresentationFormat>Widescreen</PresentationFormat>
  <Paragraphs>119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Aharoni</vt:lpstr>
      <vt:lpstr>Arial</vt:lpstr>
      <vt:lpstr>Bodoni MT Black</vt:lpstr>
      <vt:lpstr>Britannic Bold</vt:lpstr>
      <vt:lpstr>Calibri</vt:lpstr>
      <vt:lpstr>Calibri Light</vt:lpstr>
      <vt:lpstr>Office Theme</vt:lpstr>
      <vt:lpstr>Certificate in Higher Education –  Skills for the Workplace</vt:lpstr>
      <vt:lpstr>Overview:</vt:lpstr>
      <vt:lpstr>1- Introduction &amp; Business Overview </vt:lpstr>
      <vt:lpstr>2- The Problem in the Current Student Café Market</vt:lpstr>
      <vt:lpstr>Our Solution</vt:lpstr>
      <vt:lpstr>Target Market &amp; Research Analysis</vt:lpstr>
      <vt:lpstr>Business Model &amp; Revenue</vt:lpstr>
      <vt:lpstr>Competitive Advantage</vt:lpstr>
      <vt:lpstr>Marketing Strategy</vt:lpstr>
      <vt:lpstr>Operations &amp; Team</vt:lpstr>
      <vt:lpstr>£100,000 Expansion Plan</vt:lpstr>
      <vt:lpstr>Conclusion &amp; Investment Ask</vt:lpstr>
      <vt:lpstr>11. References: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Teamwork and Communication</dc:title>
  <dc:creator>ammar yasir</dc:creator>
  <cp:lastModifiedBy>Hafiz Muneeb</cp:lastModifiedBy>
  <cp:revision>32</cp:revision>
  <dcterms:created xsi:type="dcterms:W3CDTF">2025-11-20T23:45:57Z</dcterms:created>
  <dcterms:modified xsi:type="dcterms:W3CDTF">2026-03-08T10:05:00Z</dcterms:modified>
</cp:coreProperties>
</file>