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4" r:id="rId4"/>
    <p:sldId id="263" r:id="rId5"/>
    <p:sldId id="260" r:id="rId6"/>
    <p:sldId id="261" r:id="rId7"/>
    <p:sldId id="258" r:id="rId8"/>
    <p:sldId id="266" r:id="rId9"/>
    <p:sldId id="267" r:id="rId10"/>
    <p:sldId id="262" r:id="rId11"/>
    <p:sldId id="265" r:id="rId12"/>
    <p:sldId id="25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63" autoAdjust="0"/>
    <p:restoredTop sz="94660"/>
  </p:normalViewPr>
  <p:slideViewPr>
    <p:cSldViewPr snapToGrid="0">
      <p:cViewPr varScale="1">
        <p:scale>
          <a:sx n="86" d="100"/>
          <a:sy n="86" d="100"/>
        </p:scale>
        <p:origin x="32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ctionary.com/browse/welfare" TargetMode="External"/><Relationship Id="rId2" Type="http://schemas.openxmlformats.org/officeDocument/2006/relationships/hyperlink" Target="https://dictionary.cambridge.org/dictionary/english/welfare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nvestopedia.com/terms/w/welfare.asp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picker.uk/social-policy/index.htm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picker.uk/social-policy/socpol.htm#Welfare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picker.uk/social-policy/index.htm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istorylearningsite.co.uk/sociology/theories-in-sociology/functionalism/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herinst.org/BusinessManagedDemocracy/culture/work/deserving.html" TargetMode="External"/><Relationship Id="rId2" Type="http://schemas.openxmlformats.org/officeDocument/2006/relationships/hyperlink" Target="http://herinst.org/BusinessManagedDemocracy/culture/work/deserving.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healthknowledge.org.uk/public-health-textbook/medical-sociology-policy-economics/4c-equality-equity-policy/concepts-need-sjustice" TargetMode="External"/><Relationship Id="rId13" Type="http://schemas.openxmlformats.org/officeDocument/2006/relationships/hyperlink" Target="https://www.dictionary.com/browse/welfare" TargetMode="External"/><Relationship Id="rId3" Type="http://schemas.openxmlformats.org/officeDocument/2006/relationships/hyperlink" Target="http://www.spicker.uk/social-policy/index.htm" TargetMode="External"/><Relationship Id="rId7" Type="http://schemas.openxmlformats.org/officeDocument/2006/relationships/hyperlink" Target="https://en.oxforddictionaries.com/definition/social_welfare" TargetMode="External"/><Relationship Id="rId12" Type="http://schemas.openxmlformats.org/officeDocument/2006/relationships/hyperlink" Target="https://www.historylearningsite.co.uk/sociology/theories-in-sociology/functionalism/" TargetMode="External"/><Relationship Id="rId2" Type="http://schemas.openxmlformats.org/officeDocument/2006/relationships/hyperlink" Target="http://www.spicker.uk/social-policy/socpol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ictionary.cambridge.org/dictionary/english/welfare" TargetMode="External"/><Relationship Id="rId11" Type="http://schemas.openxmlformats.org/officeDocument/2006/relationships/hyperlink" Target="https://www.reference.com/world-view/definition-social-welfare-policy-fe0cd2b8327e4848" TargetMode="External"/><Relationship Id="rId5" Type="http://schemas.openxmlformats.org/officeDocument/2006/relationships/hyperlink" Target="http://herinst.org/BusinessManagedDemocracy/culture/work/deserving.html" TargetMode="External"/><Relationship Id="rId10" Type="http://schemas.openxmlformats.org/officeDocument/2006/relationships/hyperlink" Target="https://www.merriam-webster.com/dictionary/social%20welfare" TargetMode="External"/><Relationship Id="rId4" Type="http://schemas.openxmlformats.org/officeDocument/2006/relationships/hyperlink" Target="http://herinst.org/BusinessManagedDemocracy/culture/work/deserving." TargetMode="External"/><Relationship Id="rId9" Type="http://schemas.openxmlformats.org/officeDocument/2006/relationships/hyperlink" Target="https://www.investopedia.com/terms/w/welfare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86CEBA5-2DEF-41E1-801F-924AEC0DFCB0}"/>
              </a:ext>
            </a:extLst>
          </p:cNvPr>
          <p:cNvSpPr txBox="1"/>
          <p:nvPr/>
        </p:nvSpPr>
        <p:spPr>
          <a:xfrm>
            <a:off x="1291389" y="1106906"/>
            <a:ext cx="960922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Assessment Title: </a:t>
            </a:r>
          </a:p>
          <a:p>
            <a:endParaRPr lang="en-GB" sz="2800" dirty="0"/>
          </a:p>
          <a:p>
            <a:r>
              <a:rPr lang="en-GB" sz="2800" dirty="0"/>
              <a:t>Discuss the concept of either ‘Welfare’, ‘Wellbeing’ or ‘Poverty’ referring to theory, policy and practice</a:t>
            </a:r>
          </a:p>
          <a:p>
            <a:endParaRPr lang="en-GB" sz="2800" dirty="0"/>
          </a:p>
          <a:p>
            <a:r>
              <a:rPr lang="en-GB" sz="2800" dirty="0"/>
              <a:t>Module code: SJS1 4012 </a:t>
            </a:r>
          </a:p>
          <a:p>
            <a:endParaRPr lang="en-GB" sz="2800" dirty="0"/>
          </a:p>
          <a:p>
            <a:r>
              <a:rPr lang="en-GB" sz="2800" dirty="0"/>
              <a:t>Student Number: 1800463</a:t>
            </a:r>
          </a:p>
          <a:p>
            <a:endParaRPr lang="en-GB" sz="2800" dirty="0"/>
          </a:p>
          <a:p>
            <a:r>
              <a:rPr lang="en-GB" sz="2800" dirty="0"/>
              <a:t>Student Name: Haf Seaton James</a:t>
            </a:r>
          </a:p>
          <a:p>
            <a:endParaRPr lang="en-GB" sz="2800" dirty="0"/>
          </a:p>
          <a:p>
            <a:r>
              <a:rPr lang="en-GB" sz="2800" dirty="0"/>
              <a:t>Assessment Number: 2</a:t>
            </a:r>
          </a:p>
        </p:txBody>
      </p:sp>
    </p:spTree>
    <p:extLst>
      <p:ext uri="{BB962C8B-B14F-4D97-AF65-F5344CB8AC3E}">
        <p14:creationId xmlns:p14="http://schemas.microsoft.com/office/powerpoint/2010/main" val="3016520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95216E0-E5CD-4BD7-85AB-16799F53D462}"/>
              </a:ext>
            </a:extLst>
          </p:cNvPr>
          <p:cNvSpPr txBox="1"/>
          <p:nvPr/>
        </p:nvSpPr>
        <p:spPr>
          <a:xfrm>
            <a:off x="866847" y="163286"/>
            <a:ext cx="1119739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is Welfare?</a:t>
            </a:r>
          </a:p>
          <a:p>
            <a:endParaRPr lang="en-GB" sz="28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Good fortune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Health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Happiness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Prosperity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28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State or Organization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Money </a:t>
            </a:r>
          </a:p>
          <a:p>
            <a:endParaRPr lang="en-GB" sz="28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54D47B9-C5D2-4EF3-85DA-2AB1CDBAF8C7}"/>
              </a:ext>
            </a:extLst>
          </p:cNvPr>
          <p:cNvSpPr/>
          <p:nvPr/>
        </p:nvSpPr>
        <p:spPr>
          <a:xfrm>
            <a:off x="1355271" y="5380672"/>
            <a:ext cx="1172391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Cambridge Dictionary (2019) </a:t>
            </a:r>
            <a:r>
              <a:rPr lang="en-GB" i="1" dirty="0"/>
              <a:t>Meaning of Welfare</a:t>
            </a:r>
            <a:r>
              <a:rPr lang="en-GB" dirty="0"/>
              <a:t> Available at: </a:t>
            </a:r>
            <a:r>
              <a:rPr lang="en-GB" u="sng" dirty="0">
                <a:hlinkClick r:id="rId2"/>
              </a:rPr>
              <a:t>https://dictionary.cambridge.org/dictionary/english/welfare</a:t>
            </a:r>
            <a:r>
              <a:rPr lang="en-GB" dirty="0"/>
              <a:t> (Accessed at: 4</a:t>
            </a:r>
            <a:r>
              <a:rPr lang="en-GB" baseline="30000" dirty="0"/>
              <a:t>th</a:t>
            </a:r>
            <a:r>
              <a:rPr lang="en-GB" dirty="0"/>
              <a:t> of January 2019)</a:t>
            </a:r>
          </a:p>
          <a:p>
            <a:endParaRPr lang="en-GB" dirty="0"/>
          </a:p>
          <a:p>
            <a:r>
              <a:rPr lang="en-GB" dirty="0"/>
              <a:t>University of Portsmouth (2019) </a:t>
            </a:r>
            <a:r>
              <a:rPr lang="en-GB" i="1" dirty="0"/>
              <a:t>Meaning of</a:t>
            </a:r>
            <a:r>
              <a:rPr lang="en-GB" dirty="0"/>
              <a:t> </a:t>
            </a:r>
            <a:r>
              <a:rPr lang="en-GB" i="1" dirty="0"/>
              <a:t>Welfare</a:t>
            </a:r>
            <a:r>
              <a:rPr lang="en-GB" dirty="0"/>
              <a:t> Available at: </a:t>
            </a:r>
            <a:r>
              <a:rPr lang="en-GB" u="sng" dirty="0">
                <a:hlinkClick r:id="rId3"/>
              </a:rPr>
              <a:t>https://www.dictionary.com/browse/welfare</a:t>
            </a:r>
            <a:r>
              <a:rPr lang="en-GB" dirty="0"/>
              <a:t> (Accessed at: 4</a:t>
            </a:r>
            <a:r>
              <a:rPr lang="en-GB" baseline="30000" dirty="0"/>
              <a:t>th</a:t>
            </a:r>
            <a:r>
              <a:rPr lang="en-GB" dirty="0"/>
              <a:t> of January 2019)</a:t>
            </a:r>
          </a:p>
        </p:txBody>
      </p:sp>
    </p:spTree>
    <p:extLst>
      <p:ext uri="{BB962C8B-B14F-4D97-AF65-F5344CB8AC3E}">
        <p14:creationId xmlns:p14="http://schemas.microsoft.com/office/powerpoint/2010/main" val="112208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124F5EE-7AC5-47D9-9D39-9554164C368F}"/>
              </a:ext>
            </a:extLst>
          </p:cNvPr>
          <p:cNvSpPr txBox="1"/>
          <p:nvPr/>
        </p:nvSpPr>
        <p:spPr>
          <a:xfrm>
            <a:off x="866274" y="1698650"/>
            <a:ext cx="1132572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is Welfare?</a:t>
            </a:r>
          </a:p>
          <a:p>
            <a:endParaRPr lang="en-GB" sz="28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Governmental Programme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Taxpayers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28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Welfare attempts to……</a:t>
            </a:r>
          </a:p>
          <a:p>
            <a:endParaRPr lang="en-GB" sz="2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49D1C8D-9E31-4267-B51F-6321E3AE4B6E}"/>
              </a:ext>
            </a:extLst>
          </p:cNvPr>
          <p:cNvSpPr/>
          <p:nvPr/>
        </p:nvSpPr>
        <p:spPr>
          <a:xfrm>
            <a:off x="3866148" y="6186085"/>
            <a:ext cx="8550442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Welfare? Investopedia (2017)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Welfare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https://www.investopedia.com/terms/w/welfare.asp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 at: 7</a:t>
            </a:r>
            <a:r>
              <a:rPr lang="en-GB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January 2019)</a:t>
            </a:r>
          </a:p>
        </p:txBody>
      </p:sp>
    </p:spTree>
    <p:extLst>
      <p:ext uri="{BB962C8B-B14F-4D97-AF65-F5344CB8AC3E}">
        <p14:creationId xmlns:p14="http://schemas.microsoft.com/office/powerpoint/2010/main" val="1378589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FCA094-4681-4D41-B758-30DDFA5F5FBD}"/>
              </a:ext>
            </a:extLst>
          </p:cNvPr>
          <p:cNvSpPr txBox="1"/>
          <p:nvPr/>
        </p:nvSpPr>
        <p:spPr>
          <a:xfrm>
            <a:off x="762000" y="1404257"/>
            <a:ext cx="1125038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Definition of Social Welfare Policy</a:t>
            </a:r>
          </a:p>
          <a:p>
            <a:endParaRPr lang="en-GB" sz="32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3200" dirty="0"/>
              <a:t>Organized, public, private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3200" dirty="0"/>
              <a:t>Disadvantaged groups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GB" sz="32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3200" dirty="0"/>
              <a:t>Community / Society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3200" dirty="0"/>
              <a:t>Health / Economic</a:t>
            </a:r>
          </a:p>
        </p:txBody>
      </p:sp>
    </p:spTree>
    <p:extLst>
      <p:ext uri="{BB962C8B-B14F-4D97-AF65-F5344CB8AC3E}">
        <p14:creationId xmlns:p14="http://schemas.microsoft.com/office/powerpoint/2010/main" val="748030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C0B85F-79E5-4301-97E3-089888B3B4BF}"/>
              </a:ext>
            </a:extLst>
          </p:cNvPr>
          <p:cNvSpPr txBox="1"/>
          <p:nvPr/>
        </p:nvSpPr>
        <p:spPr>
          <a:xfrm>
            <a:off x="685800" y="982176"/>
            <a:ext cx="11303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Services</a:t>
            </a:r>
          </a:p>
          <a:p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Childhood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Sickness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Old age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400" dirty="0"/>
          </a:p>
          <a:p>
            <a:r>
              <a:rPr lang="en-GB" sz="2400" dirty="0"/>
              <a:t>Achieving</a:t>
            </a:r>
          </a:p>
          <a:p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Well being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Choices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Goals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Ambitions</a:t>
            </a:r>
          </a:p>
          <a:p>
            <a:r>
              <a:rPr lang="en-GB" sz="2400" dirty="0"/>
              <a:t>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CE7543A-F5E0-44E0-94A2-86097C671CF9}"/>
              </a:ext>
            </a:extLst>
          </p:cNvPr>
          <p:cNvSpPr/>
          <p:nvPr/>
        </p:nvSpPr>
        <p:spPr>
          <a:xfrm>
            <a:off x="4163786" y="6006451"/>
            <a:ext cx="83765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An Introduction to Social Policy Paul </a:t>
            </a:r>
            <a:r>
              <a:rPr lang="en-GB" dirty="0" err="1"/>
              <a:t>Spicker</a:t>
            </a:r>
            <a:r>
              <a:rPr lang="en-GB" dirty="0"/>
              <a:t> (N.D) </a:t>
            </a:r>
            <a:r>
              <a:rPr lang="en-GB" i="1" dirty="0"/>
              <a:t>Social Policy</a:t>
            </a:r>
            <a:r>
              <a:rPr lang="en-GB" dirty="0"/>
              <a:t> Available at: </a:t>
            </a:r>
            <a:r>
              <a:rPr lang="en-GB" u="sng" dirty="0">
                <a:hlinkClick r:id="rId2"/>
              </a:rPr>
              <a:t>http://www.spicker.uk/social-policy/index.htm</a:t>
            </a:r>
            <a:r>
              <a:rPr lang="en-GB" dirty="0"/>
              <a:t> (Accessed at: 4</a:t>
            </a:r>
            <a:r>
              <a:rPr lang="en-GB" baseline="30000" dirty="0"/>
              <a:t>th</a:t>
            </a:r>
            <a:r>
              <a:rPr lang="en-GB" dirty="0"/>
              <a:t> of January 2019)</a:t>
            </a:r>
          </a:p>
        </p:txBody>
      </p:sp>
    </p:spTree>
    <p:extLst>
      <p:ext uri="{BB962C8B-B14F-4D97-AF65-F5344CB8AC3E}">
        <p14:creationId xmlns:p14="http://schemas.microsoft.com/office/powerpoint/2010/main" val="606596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9BC1E6B-46F4-4EEB-8162-8D24EF9B57A7}"/>
              </a:ext>
            </a:extLst>
          </p:cNvPr>
          <p:cNvSpPr txBox="1"/>
          <p:nvPr/>
        </p:nvSpPr>
        <p:spPr>
          <a:xfrm>
            <a:off x="831850" y="1181100"/>
            <a:ext cx="11176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Welfare State</a:t>
            </a:r>
          </a:p>
          <a:p>
            <a:endParaRPr lang="en-GB" sz="24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400" dirty="0"/>
              <a:t>An Ideal Model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2400" dirty="0"/>
              <a:t>Provision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2400" dirty="0"/>
              <a:t>Provision, comprehensive, universal</a:t>
            </a:r>
          </a:p>
          <a:p>
            <a:endParaRPr lang="en-GB" sz="24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400" dirty="0"/>
              <a:t>Social Protection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2400" dirty="0"/>
              <a:t>Government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2400" dirty="0"/>
              <a:t>Independent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2400" dirty="0"/>
              <a:t>Voluntary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2400" dirty="0"/>
              <a:t>Autonomous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FD7E07-5658-441B-820C-8DB9F5402F00}"/>
              </a:ext>
            </a:extLst>
          </p:cNvPr>
          <p:cNvSpPr/>
          <p:nvPr/>
        </p:nvSpPr>
        <p:spPr>
          <a:xfrm>
            <a:off x="3200400" y="6065885"/>
            <a:ext cx="92691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An Introduction to Social Policy Paul </a:t>
            </a:r>
            <a:r>
              <a:rPr lang="en-GB" dirty="0" err="1"/>
              <a:t>Spicker</a:t>
            </a:r>
            <a:r>
              <a:rPr lang="en-GB" dirty="0"/>
              <a:t> (2018) </a:t>
            </a:r>
            <a:r>
              <a:rPr lang="en-GB" i="1" dirty="0"/>
              <a:t>Welfare</a:t>
            </a:r>
            <a:r>
              <a:rPr lang="en-GB" dirty="0"/>
              <a:t> Available at:  </a:t>
            </a:r>
            <a:r>
              <a:rPr lang="en-GB" u="sng" dirty="0">
                <a:hlinkClick r:id="rId2"/>
              </a:rPr>
              <a:t>http://www.spicker.uk/social-policy/socpol.htm#Welfare</a:t>
            </a:r>
            <a:r>
              <a:rPr lang="en-GB" dirty="0"/>
              <a:t> (Accessed at: 4</a:t>
            </a:r>
            <a:r>
              <a:rPr lang="en-GB" baseline="30000" dirty="0"/>
              <a:t>th</a:t>
            </a:r>
            <a:r>
              <a:rPr lang="en-GB" dirty="0"/>
              <a:t> of January 2019) </a:t>
            </a:r>
          </a:p>
        </p:txBody>
      </p:sp>
    </p:spTree>
    <p:extLst>
      <p:ext uri="{BB962C8B-B14F-4D97-AF65-F5344CB8AC3E}">
        <p14:creationId xmlns:p14="http://schemas.microsoft.com/office/powerpoint/2010/main" val="3579549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87E118-7291-4EEF-A737-9058E8EA86A2}"/>
              </a:ext>
            </a:extLst>
          </p:cNvPr>
          <p:cNvSpPr txBox="1"/>
          <p:nvPr/>
        </p:nvSpPr>
        <p:spPr>
          <a:xfrm>
            <a:off x="777240" y="612844"/>
            <a:ext cx="112166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Social Policy</a:t>
            </a:r>
          </a:p>
          <a:p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Health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Housing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Income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Maintenance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Education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Social Work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Poverty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Old age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Health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Disability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Family policy</a:t>
            </a:r>
          </a:p>
          <a:p>
            <a:endParaRPr lang="en-GB" sz="24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0469790-8D0E-4B67-B2D0-4143F06AE04E}"/>
              </a:ext>
            </a:extLst>
          </p:cNvPr>
          <p:cNvSpPr/>
          <p:nvPr/>
        </p:nvSpPr>
        <p:spPr>
          <a:xfrm>
            <a:off x="4196443" y="6061893"/>
            <a:ext cx="85561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An Introduction to Social Policy Paul </a:t>
            </a:r>
            <a:r>
              <a:rPr lang="en-GB" dirty="0" err="1"/>
              <a:t>Spicker</a:t>
            </a:r>
            <a:r>
              <a:rPr lang="en-GB" dirty="0"/>
              <a:t> (N.D) </a:t>
            </a:r>
            <a:r>
              <a:rPr lang="en-GB" i="1" dirty="0"/>
              <a:t>Social Policy</a:t>
            </a:r>
            <a:r>
              <a:rPr lang="en-GB" dirty="0"/>
              <a:t> Available at: </a:t>
            </a:r>
            <a:r>
              <a:rPr lang="en-GB" u="sng" dirty="0">
                <a:hlinkClick r:id="rId2"/>
              </a:rPr>
              <a:t>http://www.spicker.uk/social-policy/index.htm</a:t>
            </a:r>
            <a:r>
              <a:rPr lang="en-GB" dirty="0"/>
              <a:t> (Accessed at: 4</a:t>
            </a:r>
            <a:r>
              <a:rPr lang="en-GB" baseline="30000" dirty="0"/>
              <a:t>th</a:t>
            </a:r>
            <a:r>
              <a:rPr lang="en-GB" dirty="0"/>
              <a:t> of January 2019)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9732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02E1576-AE4E-4478-B011-241BFB3CAC97}"/>
              </a:ext>
            </a:extLst>
          </p:cNvPr>
          <p:cNvSpPr txBox="1"/>
          <p:nvPr/>
        </p:nvSpPr>
        <p:spPr>
          <a:xfrm>
            <a:off x="787847" y="1379577"/>
            <a:ext cx="112455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Different Types of Policy</a:t>
            </a:r>
          </a:p>
          <a:p>
            <a:endParaRPr lang="en-GB" sz="28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/>
              <a:t>Distributive Policies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GB" sz="28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/>
              <a:t>Redistributive Policies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GB" sz="2800" dirty="0"/>
              <a:t>Governments alter….societal groups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GB" sz="28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/>
              <a:t>Regulatory Policies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GB" sz="2800" dirty="0"/>
              <a:t>Provide ROC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GB" sz="2800" dirty="0"/>
              <a:t>AOG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00E252-E512-4647-B7E8-0AFF5E7E393F}"/>
              </a:ext>
            </a:extLst>
          </p:cNvPr>
          <p:cNvSpPr txBox="1"/>
          <p:nvPr/>
        </p:nvSpPr>
        <p:spPr>
          <a:xfrm>
            <a:off x="7823200" y="5780782"/>
            <a:ext cx="4368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/>
              <a:t>Lowi</a:t>
            </a:r>
            <a:r>
              <a:rPr lang="en-GB" sz="3200" dirty="0"/>
              <a:t> (1966)</a:t>
            </a:r>
          </a:p>
          <a:p>
            <a:r>
              <a:rPr lang="en-GB" sz="3200" dirty="0"/>
              <a:t>Blank + Burau 2014 p.3</a:t>
            </a:r>
          </a:p>
        </p:txBody>
      </p:sp>
    </p:spTree>
    <p:extLst>
      <p:ext uri="{BB962C8B-B14F-4D97-AF65-F5344CB8AC3E}">
        <p14:creationId xmlns:p14="http://schemas.microsoft.com/office/powerpoint/2010/main" val="3270575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B350E26-F460-43EB-A311-3D8FD6B4F775}"/>
              </a:ext>
            </a:extLst>
          </p:cNvPr>
          <p:cNvSpPr txBox="1"/>
          <p:nvPr/>
        </p:nvSpPr>
        <p:spPr>
          <a:xfrm>
            <a:off x="728134" y="543467"/>
            <a:ext cx="11176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is Functionalism? </a:t>
            </a:r>
          </a:p>
          <a:p>
            <a:endParaRPr lang="en-GB" sz="28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800" dirty="0"/>
              <a:t>Structural Theory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800" dirty="0"/>
              <a:t>Organisation / Social 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800" dirty="0"/>
              <a:t>Individuals 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GB" sz="2800" dirty="0"/>
              <a:t>B into S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GB" sz="2800" dirty="0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GB" sz="2800" dirty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2EDE37-0666-4904-861A-98A7A9BC13B9}"/>
              </a:ext>
            </a:extLst>
          </p:cNvPr>
          <p:cNvSpPr txBox="1"/>
          <p:nvPr/>
        </p:nvSpPr>
        <p:spPr>
          <a:xfrm>
            <a:off x="728134" y="3988852"/>
            <a:ext cx="114638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Families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Education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Media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Religion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395627-80B8-4744-BCA3-78E44449AE9C}"/>
              </a:ext>
            </a:extLst>
          </p:cNvPr>
          <p:cNvSpPr/>
          <p:nvPr/>
        </p:nvSpPr>
        <p:spPr>
          <a:xfrm>
            <a:off x="5435599" y="5804734"/>
            <a:ext cx="78401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The History Learning Site (2015) </a:t>
            </a:r>
            <a:r>
              <a:rPr lang="en-GB" sz="2000" i="1" dirty="0"/>
              <a:t>Functionalism </a:t>
            </a:r>
            <a:r>
              <a:rPr lang="en-GB" sz="2000" dirty="0"/>
              <a:t>Available at</a:t>
            </a:r>
            <a:r>
              <a:rPr lang="en-GB" sz="2000" i="1" dirty="0"/>
              <a:t>: </a:t>
            </a:r>
            <a:r>
              <a:rPr lang="en-GB" sz="2000" dirty="0"/>
              <a:t> </a:t>
            </a:r>
            <a:r>
              <a:rPr lang="en-GB" sz="2000" dirty="0">
                <a:hlinkClick r:id="rId2"/>
              </a:rPr>
              <a:t>https://www.historylearningsite.co.uk/sociology/theories-in-sociology/functionalism/</a:t>
            </a:r>
            <a:r>
              <a:rPr lang="en-GB" sz="2000" dirty="0"/>
              <a:t> (Accessed at: 7</a:t>
            </a:r>
            <a:r>
              <a:rPr lang="en-GB" sz="2000" baseline="30000" dirty="0"/>
              <a:t>th</a:t>
            </a:r>
            <a:r>
              <a:rPr lang="en-GB" sz="2000" dirty="0"/>
              <a:t> of January 2019)</a:t>
            </a:r>
          </a:p>
        </p:txBody>
      </p:sp>
    </p:spTree>
    <p:extLst>
      <p:ext uri="{BB962C8B-B14F-4D97-AF65-F5344CB8AC3E}">
        <p14:creationId xmlns:p14="http://schemas.microsoft.com/office/powerpoint/2010/main" val="3740244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3604F81-C865-45F5-8BA6-EA25B58D9593}"/>
              </a:ext>
            </a:extLst>
          </p:cNvPr>
          <p:cNvSpPr txBox="1"/>
          <p:nvPr/>
        </p:nvSpPr>
        <p:spPr>
          <a:xfrm>
            <a:off x="767440" y="1905506"/>
            <a:ext cx="1121772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Bradshaw’s 2 Examples of Social Need </a:t>
            </a:r>
          </a:p>
          <a:p>
            <a:endParaRPr lang="en-GB" sz="3200" dirty="0"/>
          </a:p>
          <a:p>
            <a:r>
              <a:rPr lang="en-GB" sz="3200" dirty="0"/>
              <a:t>Normative Need</a:t>
            </a:r>
          </a:p>
          <a:p>
            <a:endParaRPr lang="en-GB" sz="3200" dirty="0"/>
          </a:p>
          <a:p>
            <a:r>
              <a:rPr lang="en-GB" sz="3200" dirty="0"/>
              <a:t>Comparative Need</a:t>
            </a:r>
          </a:p>
          <a:p>
            <a:endParaRPr lang="en-GB" sz="3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186FB6-812C-4D92-BCE9-B62C8E68C616}"/>
              </a:ext>
            </a:extLst>
          </p:cNvPr>
          <p:cNvSpPr txBox="1"/>
          <p:nvPr/>
        </p:nvSpPr>
        <p:spPr>
          <a:xfrm>
            <a:off x="9033780" y="6155165"/>
            <a:ext cx="5608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Bradshaw J. (1972)</a:t>
            </a:r>
          </a:p>
        </p:txBody>
      </p:sp>
    </p:spTree>
    <p:extLst>
      <p:ext uri="{BB962C8B-B14F-4D97-AF65-F5344CB8AC3E}">
        <p14:creationId xmlns:p14="http://schemas.microsoft.com/office/powerpoint/2010/main" val="444573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B77FACC-79B0-49D2-8A24-B3F7464CE1F0}"/>
              </a:ext>
            </a:extLst>
          </p:cNvPr>
          <p:cNvSpPr txBox="1"/>
          <p:nvPr/>
        </p:nvSpPr>
        <p:spPr>
          <a:xfrm>
            <a:off x="681790" y="1613118"/>
            <a:ext cx="112455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Deserving and Undeserving Poor</a:t>
            </a:r>
          </a:p>
          <a:p>
            <a:endParaRPr lang="en-GB" sz="28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/>
              <a:t>Deserving 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GB" sz="2800" dirty="0"/>
              <a:t>Individuals in need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4ECCBA-4E0B-4F1E-AA7B-1A9E98717A97}"/>
              </a:ext>
            </a:extLst>
          </p:cNvPr>
          <p:cNvSpPr txBox="1"/>
          <p:nvPr/>
        </p:nvSpPr>
        <p:spPr>
          <a:xfrm>
            <a:off x="681790" y="4035504"/>
            <a:ext cx="11357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/>
              <a:t>Undeserving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80D6AD9-14E9-4E13-9555-967046494E97}"/>
              </a:ext>
            </a:extLst>
          </p:cNvPr>
          <p:cNvSpPr/>
          <p:nvPr/>
        </p:nvSpPr>
        <p:spPr>
          <a:xfrm>
            <a:off x="4427622" y="5889722"/>
            <a:ext cx="8293768" cy="968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Business-Managed Democracy (2017)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Deserving vs Undeserving Poor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Available at: 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http://herinst.org/BusinessManagedDemocracy/culture/work/deserving.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html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 at: 7</a:t>
            </a:r>
            <a:r>
              <a:rPr lang="en-GB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January 2019)</a:t>
            </a:r>
          </a:p>
        </p:txBody>
      </p:sp>
    </p:spTree>
    <p:extLst>
      <p:ext uri="{BB962C8B-B14F-4D97-AF65-F5344CB8AC3E}">
        <p14:creationId xmlns:p14="http://schemas.microsoft.com/office/powerpoint/2010/main" val="3978919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D54D6E-2A2C-4A77-84DE-25017B928703}"/>
              </a:ext>
            </a:extLst>
          </p:cNvPr>
          <p:cNvSpPr/>
          <p:nvPr/>
        </p:nvSpPr>
        <p:spPr>
          <a:xfrm>
            <a:off x="746760" y="243587"/>
            <a:ext cx="11445240" cy="7276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7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Reference List </a:t>
            </a:r>
          </a:p>
          <a:p>
            <a:r>
              <a:rPr lang="en-GB" sz="1700" dirty="0"/>
              <a:t>An Introduction to Social Policy Paul </a:t>
            </a:r>
            <a:r>
              <a:rPr lang="en-GB" sz="1700" dirty="0" err="1"/>
              <a:t>Spicker</a:t>
            </a:r>
            <a:r>
              <a:rPr lang="en-GB" sz="1700" dirty="0"/>
              <a:t> (2018) </a:t>
            </a:r>
            <a:r>
              <a:rPr lang="en-GB" sz="1700" i="1" dirty="0"/>
              <a:t>Welfare</a:t>
            </a:r>
            <a:r>
              <a:rPr lang="en-GB" sz="1700" dirty="0"/>
              <a:t> Available at:  </a:t>
            </a:r>
            <a:r>
              <a:rPr lang="en-GB" sz="1700" u="sng" dirty="0">
                <a:hlinkClick r:id="rId2"/>
              </a:rPr>
              <a:t>http://www.spicker.uk/social-policy/socpol.htm#Welfare</a:t>
            </a:r>
            <a:r>
              <a:rPr lang="en-GB" sz="1700" dirty="0"/>
              <a:t> (Accessed at: 4</a:t>
            </a:r>
            <a:r>
              <a:rPr lang="en-GB" sz="1700" baseline="30000" dirty="0"/>
              <a:t>th</a:t>
            </a:r>
            <a:r>
              <a:rPr lang="en-GB" sz="1700" dirty="0"/>
              <a:t> of January 2019) </a:t>
            </a:r>
          </a:p>
          <a:p>
            <a:r>
              <a:rPr lang="en-GB" sz="1700" dirty="0"/>
              <a:t>An Introduction to Social Policy Paul </a:t>
            </a:r>
            <a:r>
              <a:rPr lang="en-GB" sz="1700" dirty="0" err="1"/>
              <a:t>Spicker</a:t>
            </a:r>
            <a:r>
              <a:rPr lang="en-GB" sz="1700" dirty="0"/>
              <a:t> (N.D) </a:t>
            </a:r>
            <a:r>
              <a:rPr lang="en-GB" sz="1700" i="1" dirty="0"/>
              <a:t>Social Policy</a:t>
            </a:r>
            <a:r>
              <a:rPr lang="en-GB" sz="1700" dirty="0"/>
              <a:t> Available at: </a:t>
            </a:r>
            <a:r>
              <a:rPr lang="en-GB" sz="1700" u="sng" dirty="0">
                <a:hlinkClick r:id="rId3"/>
              </a:rPr>
              <a:t>http://www.spicker.uk/social-policy/index.htm</a:t>
            </a:r>
            <a:r>
              <a:rPr lang="en-GB" sz="1700" dirty="0"/>
              <a:t> (Accessed at: 4</a:t>
            </a:r>
            <a:r>
              <a:rPr lang="en-GB" sz="1700" baseline="30000" dirty="0"/>
              <a:t>th</a:t>
            </a:r>
            <a:r>
              <a:rPr lang="en-GB" sz="1700" dirty="0"/>
              <a:t> of January 2019)</a:t>
            </a:r>
          </a:p>
          <a:p>
            <a:r>
              <a:rPr lang="en-GB" sz="1700" dirty="0"/>
              <a:t>Business-Managed Democracy (2017) </a:t>
            </a:r>
            <a:r>
              <a:rPr lang="en-GB" sz="1700" i="1" dirty="0"/>
              <a:t>Deserving vs Undeserving Poor</a:t>
            </a:r>
            <a:r>
              <a:rPr lang="en-GB" sz="1700" dirty="0"/>
              <a:t> Available at: </a:t>
            </a:r>
            <a:r>
              <a:rPr lang="en-GB" sz="1700" u="sng" dirty="0">
                <a:hlinkClick r:id="rId4"/>
              </a:rPr>
              <a:t>http://herinst.org/BusinessManagedDemocracy/culture/work/deserving.</a:t>
            </a:r>
            <a:r>
              <a:rPr lang="en-GB" sz="1700" u="sng" dirty="0">
                <a:hlinkClick r:id="rId5"/>
              </a:rPr>
              <a:t>html</a:t>
            </a:r>
            <a:r>
              <a:rPr lang="en-GB" sz="1700" dirty="0"/>
              <a:t> (Accessed at: 7</a:t>
            </a:r>
            <a:r>
              <a:rPr lang="en-GB" sz="1700" baseline="30000" dirty="0"/>
              <a:t>th</a:t>
            </a:r>
            <a:r>
              <a:rPr lang="en-GB" sz="1700" dirty="0"/>
              <a:t> of January 2019)</a:t>
            </a:r>
          </a:p>
          <a:p>
            <a:r>
              <a:rPr lang="en-GB" sz="1700" dirty="0"/>
              <a:t>Cambridge Dictionary (2019) </a:t>
            </a:r>
            <a:r>
              <a:rPr lang="en-GB" sz="1700" i="1" dirty="0"/>
              <a:t>Meaning of Welfare</a:t>
            </a:r>
            <a:r>
              <a:rPr lang="en-GB" sz="1700" dirty="0"/>
              <a:t> Available at: </a:t>
            </a:r>
            <a:r>
              <a:rPr lang="en-GB" sz="1700" u="sng" dirty="0">
                <a:hlinkClick r:id="rId6"/>
              </a:rPr>
              <a:t>https://dictionary.cambridge.org/dictionary/english/welfare</a:t>
            </a:r>
            <a:r>
              <a:rPr lang="en-GB" sz="1700" dirty="0"/>
              <a:t> (Accessed at: 4</a:t>
            </a:r>
            <a:r>
              <a:rPr lang="en-GB" sz="1700" baseline="30000" dirty="0"/>
              <a:t>th</a:t>
            </a:r>
            <a:r>
              <a:rPr lang="en-GB" sz="1700" dirty="0"/>
              <a:t> of January 2019)</a:t>
            </a:r>
          </a:p>
          <a:p>
            <a:r>
              <a:rPr lang="en-GB" sz="1700" dirty="0"/>
              <a:t>English Oxford Living Dictionaries, Oxford University Press (2019) </a:t>
            </a:r>
            <a:r>
              <a:rPr lang="en-GB" sz="1700" i="1" dirty="0"/>
              <a:t>Definition of Social Welfare </a:t>
            </a:r>
            <a:r>
              <a:rPr lang="en-GB" sz="1700" dirty="0"/>
              <a:t>Available at:</a:t>
            </a:r>
            <a:r>
              <a:rPr lang="en-GB" sz="1700" i="1" dirty="0"/>
              <a:t> </a:t>
            </a:r>
            <a:r>
              <a:rPr lang="en-GB" sz="1700" u="sng" dirty="0">
                <a:hlinkClick r:id="rId7"/>
              </a:rPr>
              <a:t>https://en.oxforddictionaries.com/definition/social_welfare</a:t>
            </a:r>
            <a:r>
              <a:rPr lang="en-GB" sz="1700" dirty="0"/>
              <a:t> (Accessed at: 4</a:t>
            </a:r>
            <a:r>
              <a:rPr lang="en-GB" sz="1700" baseline="30000" dirty="0"/>
              <a:t>th</a:t>
            </a:r>
            <a:r>
              <a:rPr lang="en-GB" sz="1700" dirty="0"/>
              <a:t> of January 2019)</a:t>
            </a:r>
          </a:p>
          <a:p>
            <a:r>
              <a:rPr lang="en-GB" sz="1700" dirty="0"/>
              <a:t>Health Knowledge Education, CPD and Revalidation from PHAST (2017) </a:t>
            </a:r>
            <a:r>
              <a:rPr lang="en-GB" sz="1700" i="1" dirty="0"/>
              <a:t>Concepts of Need and Social Justice</a:t>
            </a:r>
            <a:r>
              <a:rPr lang="en-GB" sz="1700" dirty="0"/>
              <a:t> Available at: </a:t>
            </a:r>
            <a:r>
              <a:rPr lang="en-GB" sz="1700" u="sng" dirty="0">
                <a:hlinkClick r:id="rId8"/>
              </a:rPr>
              <a:t>https://www.healthknowledge.org.uk/public-health-textbook/medical-sociology-policy-economics/4c-equality-equity-policy/concepts-need-sjustice</a:t>
            </a:r>
            <a:r>
              <a:rPr lang="en-GB" sz="1700" dirty="0"/>
              <a:t> (Accessed at: 4</a:t>
            </a:r>
            <a:r>
              <a:rPr lang="en-GB" sz="1700" baseline="30000" dirty="0"/>
              <a:t>th</a:t>
            </a:r>
            <a:r>
              <a:rPr lang="en-GB" sz="1700" dirty="0"/>
              <a:t> of January 2019)</a:t>
            </a:r>
          </a:p>
          <a:p>
            <a:r>
              <a:rPr lang="en-GB" sz="1700" dirty="0"/>
              <a:t>Investopedia (2017) </a:t>
            </a:r>
            <a:r>
              <a:rPr lang="en-GB" sz="1700" i="1" dirty="0"/>
              <a:t>Welfare </a:t>
            </a:r>
            <a:r>
              <a:rPr lang="en-GB" sz="1700" dirty="0"/>
              <a:t>Available at: </a:t>
            </a:r>
            <a:r>
              <a:rPr lang="en-GB" sz="1700" u="sng" dirty="0">
                <a:hlinkClick r:id="rId9"/>
              </a:rPr>
              <a:t>https://www.investopedia.com/terms/w/welfare.asp</a:t>
            </a:r>
            <a:r>
              <a:rPr lang="en-GB" sz="1700" dirty="0"/>
              <a:t> (Accessed at: 7</a:t>
            </a:r>
            <a:r>
              <a:rPr lang="en-GB" sz="1700" baseline="30000" dirty="0"/>
              <a:t>th</a:t>
            </a:r>
            <a:r>
              <a:rPr lang="en-GB" sz="1700" dirty="0"/>
              <a:t> of January 2019)</a:t>
            </a:r>
          </a:p>
          <a:p>
            <a:r>
              <a:rPr lang="en-GB" sz="1700" dirty="0"/>
              <a:t>Merriam-Webster (2019) </a:t>
            </a:r>
            <a:r>
              <a:rPr lang="en-GB" sz="1700" i="1" dirty="0"/>
              <a:t>Definition of Social Welfare </a:t>
            </a:r>
            <a:r>
              <a:rPr lang="en-GB" sz="1700" dirty="0"/>
              <a:t>Available at: </a:t>
            </a:r>
            <a:r>
              <a:rPr lang="en-GB" sz="1700" u="sng" dirty="0">
                <a:hlinkClick r:id="rId10"/>
              </a:rPr>
              <a:t>https://www.merriam-webster.com/dictionary/social%20welfare</a:t>
            </a:r>
            <a:r>
              <a:rPr lang="en-GB" sz="1700" dirty="0"/>
              <a:t> (Accessed at: 4</a:t>
            </a:r>
            <a:r>
              <a:rPr lang="en-GB" sz="1700" baseline="30000" dirty="0"/>
              <a:t>th</a:t>
            </a:r>
            <a:r>
              <a:rPr lang="en-GB" sz="1700" dirty="0"/>
              <a:t> of January 2019)</a:t>
            </a:r>
          </a:p>
          <a:p>
            <a:r>
              <a:rPr lang="en-GB" sz="1700" dirty="0"/>
              <a:t>Reference (2019) </a:t>
            </a:r>
            <a:r>
              <a:rPr lang="en-GB" sz="1700" i="1" dirty="0"/>
              <a:t>What is the Definition of Social Welfare Policy? </a:t>
            </a:r>
            <a:r>
              <a:rPr lang="en-GB" sz="1700" dirty="0"/>
              <a:t>Available at: </a:t>
            </a:r>
            <a:r>
              <a:rPr lang="en-GB" sz="1700" u="sng" dirty="0">
                <a:hlinkClick r:id="rId11"/>
              </a:rPr>
              <a:t>https://www.reference.com/world-view/definition-social-welfare-policy-fe0cd2b8327e4848</a:t>
            </a:r>
            <a:r>
              <a:rPr lang="en-GB" sz="1700" dirty="0"/>
              <a:t> (Accessed at: 4</a:t>
            </a:r>
            <a:r>
              <a:rPr lang="en-GB" sz="1700" baseline="30000" dirty="0"/>
              <a:t>th</a:t>
            </a:r>
            <a:r>
              <a:rPr lang="en-GB" sz="1700" dirty="0"/>
              <a:t> of January 2019)</a:t>
            </a:r>
          </a:p>
          <a:p>
            <a:r>
              <a:rPr lang="en-GB" sz="1700" dirty="0"/>
              <a:t>The History Learning Site (2015) </a:t>
            </a:r>
            <a:r>
              <a:rPr lang="en-GB" sz="1700" i="1" dirty="0"/>
              <a:t>Functionalism </a:t>
            </a:r>
            <a:r>
              <a:rPr lang="en-GB" sz="1700" dirty="0"/>
              <a:t>Available at</a:t>
            </a:r>
            <a:r>
              <a:rPr lang="en-GB" sz="1700" i="1" dirty="0"/>
              <a:t>: </a:t>
            </a:r>
            <a:r>
              <a:rPr lang="en-GB" sz="1700" dirty="0"/>
              <a:t> </a:t>
            </a:r>
            <a:r>
              <a:rPr lang="en-GB" sz="1700" u="sng" dirty="0">
                <a:hlinkClick r:id="rId12"/>
              </a:rPr>
              <a:t>https://www.historylearningsite.co.uk/sociology/theories-in-sociology/functionalism/</a:t>
            </a:r>
            <a:r>
              <a:rPr lang="en-GB" sz="1700" dirty="0"/>
              <a:t> (Accessed at: 7</a:t>
            </a:r>
            <a:r>
              <a:rPr lang="en-GB" sz="1700" baseline="30000" dirty="0"/>
              <a:t>th</a:t>
            </a:r>
            <a:r>
              <a:rPr lang="en-GB" sz="1700" dirty="0"/>
              <a:t> of January 2019)</a:t>
            </a:r>
          </a:p>
          <a:p>
            <a:r>
              <a:rPr lang="en-GB" sz="1700" dirty="0"/>
              <a:t>University of Portsmouth (2019) </a:t>
            </a:r>
            <a:r>
              <a:rPr lang="en-GB" sz="1700" i="1" dirty="0"/>
              <a:t>Meaning of</a:t>
            </a:r>
            <a:r>
              <a:rPr lang="en-GB" sz="1700" dirty="0"/>
              <a:t> </a:t>
            </a:r>
            <a:r>
              <a:rPr lang="en-GB" sz="1700" i="1" dirty="0"/>
              <a:t>Welfare</a:t>
            </a:r>
            <a:r>
              <a:rPr lang="en-GB" sz="1700" dirty="0"/>
              <a:t> Available at: </a:t>
            </a:r>
            <a:r>
              <a:rPr lang="en-GB" sz="1700" u="sng" dirty="0">
                <a:hlinkClick r:id="rId13"/>
              </a:rPr>
              <a:t>https://www.dictionary.com/browse/welfare</a:t>
            </a:r>
            <a:r>
              <a:rPr lang="en-GB" sz="1700" dirty="0"/>
              <a:t> (Accessed at: 4</a:t>
            </a:r>
            <a:r>
              <a:rPr lang="en-GB" sz="1700" baseline="30000" dirty="0"/>
              <a:t>th</a:t>
            </a:r>
            <a:r>
              <a:rPr lang="en-GB" sz="1700" dirty="0"/>
              <a:t> of January 2019)</a:t>
            </a:r>
          </a:p>
          <a:p>
            <a:endParaRPr lang="en-GB" sz="1700" dirty="0"/>
          </a:p>
          <a:p>
            <a:endParaRPr lang="en-GB" sz="1700" dirty="0"/>
          </a:p>
          <a:p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2353994775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722</TotalTime>
  <Words>897</Words>
  <Application>Microsoft Office PowerPoint</Application>
  <PresentationFormat>Widescreen</PresentationFormat>
  <Paragraphs>127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Franklin Gothic Book</vt:lpstr>
      <vt:lpstr>Wingdings</vt:lpstr>
      <vt:lpstr>Crop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Haf</dc:creator>
  <cp:lastModifiedBy>Haf</cp:lastModifiedBy>
  <cp:revision>39</cp:revision>
  <dcterms:created xsi:type="dcterms:W3CDTF">2019-01-04T09:53:24Z</dcterms:created>
  <dcterms:modified xsi:type="dcterms:W3CDTF">2019-01-07T21:56:49Z</dcterms:modified>
</cp:coreProperties>
</file>